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4"/>
  </p:notesMasterIdLst>
  <p:sldIdLst>
    <p:sldId id="410" r:id="rId2"/>
    <p:sldId id="411" r:id="rId3"/>
    <p:sldId id="412" r:id="rId4"/>
    <p:sldId id="413" r:id="rId5"/>
    <p:sldId id="416" r:id="rId6"/>
    <p:sldId id="414" r:id="rId7"/>
    <p:sldId id="417" r:id="rId8"/>
    <p:sldId id="418" r:id="rId9"/>
    <p:sldId id="419" r:id="rId10"/>
    <p:sldId id="420" r:id="rId11"/>
    <p:sldId id="421" r:id="rId12"/>
    <p:sldId id="422" r:id="rId13"/>
  </p:sldIdLst>
  <p:sldSz cx="12190413" cy="6859588"/>
  <p:notesSz cx="6881813" cy="9296400"/>
  <p:defaultTextStyle>
    <a:defPPr>
      <a:defRPr lang="en-US"/>
    </a:defPPr>
    <a:lvl1pPr marL="0" algn="l" defTabSz="1216236" rtl="0" eaLnBrk="1" latinLnBrk="0" hangingPunct="1">
      <a:defRPr sz="2400" kern="1200">
        <a:solidFill>
          <a:schemeClr val="tx1"/>
        </a:solidFill>
        <a:latin typeface="+mn-lt"/>
        <a:ea typeface="+mn-ea"/>
        <a:cs typeface="+mn-cs"/>
      </a:defRPr>
    </a:lvl1pPr>
    <a:lvl2pPr marL="608119" algn="l" defTabSz="1216236" rtl="0" eaLnBrk="1" latinLnBrk="0" hangingPunct="1">
      <a:defRPr sz="2400" kern="1200">
        <a:solidFill>
          <a:schemeClr val="tx1"/>
        </a:solidFill>
        <a:latin typeface="+mn-lt"/>
        <a:ea typeface="+mn-ea"/>
        <a:cs typeface="+mn-cs"/>
      </a:defRPr>
    </a:lvl2pPr>
    <a:lvl3pPr marL="1216236" algn="l" defTabSz="1216236" rtl="0" eaLnBrk="1" latinLnBrk="0" hangingPunct="1">
      <a:defRPr sz="2400" kern="1200">
        <a:solidFill>
          <a:schemeClr val="tx1"/>
        </a:solidFill>
        <a:latin typeface="+mn-lt"/>
        <a:ea typeface="+mn-ea"/>
        <a:cs typeface="+mn-cs"/>
      </a:defRPr>
    </a:lvl3pPr>
    <a:lvl4pPr marL="1824356" algn="l" defTabSz="1216236" rtl="0" eaLnBrk="1" latinLnBrk="0" hangingPunct="1">
      <a:defRPr sz="2400" kern="1200">
        <a:solidFill>
          <a:schemeClr val="tx1"/>
        </a:solidFill>
        <a:latin typeface="+mn-lt"/>
        <a:ea typeface="+mn-ea"/>
        <a:cs typeface="+mn-cs"/>
      </a:defRPr>
    </a:lvl4pPr>
    <a:lvl5pPr marL="2432469" algn="l" defTabSz="1216236" rtl="0" eaLnBrk="1" latinLnBrk="0" hangingPunct="1">
      <a:defRPr sz="2400" kern="1200">
        <a:solidFill>
          <a:schemeClr val="tx1"/>
        </a:solidFill>
        <a:latin typeface="+mn-lt"/>
        <a:ea typeface="+mn-ea"/>
        <a:cs typeface="+mn-cs"/>
      </a:defRPr>
    </a:lvl5pPr>
    <a:lvl6pPr marL="3040589" algn="l" defTabSz="1216236" rtl="0" eaLnBrk="1" latinLnBrk="0" hangingPunct="1">
      <a:defRPr sz="2400" kern="1200">
        <a:solidFill>
          <a:schemeClr val="tx1"/>
        </a:solidFill>
        <a:latin typeface="+mn-lt"/>
        <a:ea typeface="+mn-ea"/>
        <a:cs typeface="+mn-cs"/>
      </a:defRPr>
    </a:lvl6pPr>
    <a:lvl7pPr marL="3648709" algn="l" defTabSz="1216236" rtl="0" eaLnBrk="1" latinLnBrk="0" hangingPunct="1">
      <a:defRPr sz="2400" kern="1200">
        <a:solidFill>
          <a:schemeClr val="tx1"/>
        </a:solidFill>
        <a:latin typeface="+mn-lt"/>
        <a:ea typeface="+mn-ea"/>
        <a:cs typeface="+mn-cs"/>
      </a:defRPr>
    </a:lvl7pPr>
    <a:lvl8pPr marL="4256830" algn="l" defTabSz="1216236" rtl="0" eaLnBrk="1" latinLnBrk="0" hangingPunct="1">
      <a:defRPr sz="2400" kern="1200">
        <a:solidFill>
          <a:schemeClr val="tx1"/>
        </a:solidFill>
        <a:latin typeface="+mn-lt"/>
        <a:ea typeface="+mn-ea"/>
        <a:cs typeface="+mn-cs"/>
      </a:defRPr>
    </a:lvl8pPr>
    <a:lvl9pPr marL="4864944" algn="l" defTabSz="121623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487D3B"/>
    <a:srgbClr val="86B540"/>
    <a:srgbClr val="8A1400"/>
    <a:srgbClr val="1B4C1F"/>
    <a:srgbClr val="439022"/>
    <a:srgbClr val="008700"/>
    <a:srgbClr val="00FF00"/>
    <a:srgbClr val="355694"/>
    <a:srgbClr val="C04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0" autoAdjust="0"/>
    <p:restoredTop sz="79516" autoAdjust="0"/>
  </p:normalViewPr>
  <p:slideViewPr>
    <p:cSldViewPr showGuides="1">
      <p:cViewPr>
        <p:scale>
          <a:sx n="109" d="100"/>
          <a:sy n="109" d="100"/>
        </p:scale>
        <p:origin x="144" y="180"/>
      </p:cViewPr>
      <p:guideLst>
        <p:guide orient="horz" pos="4320"/>
        <p:guide/>
      </p:guideLst>
    </p:cSldViewPr>
  </p:slideViewPr>
  <p:outlineViewPr>
    <p:cViewPr>
      <p:scale>
        <a:sx n="33" d="100"/>
        <a:sy n="33" d="100"/>
      </p:scale>
      <p:origin x="54" y="10500"/>
    </p:cViewPr>
  </p:outlineViewPr>
  <p:notesTextViewPr>
    <p:cViewPr>
      <p:scale>
        <a:sx n="1" d="1"/>
        <a:sy n="1" d="1"/>
      </p:scale>
      <p:origin x="0" y="0"/>
    </p:cViewPr>
  </p:notesTextViewPr>
  <p:sorterViewPr>
    <p:cViewPr>
      <p:scale>
        <a:sx n="28" d="100"/>
        <a:sy n="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42DDD36-4910-4441-B95C-61F0E2D22625}" type="datetimeFigureOut">
              <a:rPr lang="en-GB" smtClean="0"/>
              <a:pPr/>
              <a:t>23/04/2014</a:t>
            </a:fld>
            <a:endParaRPr lang="en-GB"/>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EEDF5E5-23AA-4C4F-944E-649118485BF4}" type="slidenum">
              <a:rPr lang="en-GB" smtClean="0"/>
              <a:pPr/>
              <a:t>‹#›</a:t>
            </a:fld>
            <a:endParaRPr lang="en-GB"/>
          </a:p>
        </p:txBody>
      </p:sp>
    </p:spTree>
    <p:extLst>
      <p:ext uri="{BB962C8B-B14F-4D97-AF65-F5344CB8AC3E}">
        <p14:creationId xmlns:p14="http://schemas.microsoft.com/office/powerpoint/2010/main" val="2779902418"/>
      </p:ext>
    </p:extLst>
  </p:cSld>
  <p:clrMap bg1="lt1" tx1="dk1" bg2="lt2" tx2="dk2" accent1="accent1" accent2="accent2" accent3="accent3" accent4="accent4" accent5="accent5" accent6="accent6" hlink="hlink" folHlink="folHlink"/>
  <p:notesStyle>
    <a:lvl1pPr marL="0" algn="l" defTabSz="1216236" rtl="0" eaLnBrk="1" latinLnBrk="0" hangingPunct="1">
      <a:defRPr sz="1600" kern="1200">
        <a:solidFill>
          <a:schemeClr val="tx1"/>
        </a:solidFill>
        <a:latin typeface="+mn-lt"/>
        <a:ea typeface="+mn-ea"/>
        <a:cs typeface="+mn-cs"/>
      </a:defRPr>
    </a:lvl1pPr>
    <a:lvl2pPr marL="608119" algn="l" defTabSz="1216236" rtl="0" eaLnBrk="1" latinLnBrk="0" hangingPunct="1">
      <a:defRPr sz="1600" kern="1200">
        <a:solidFill>
          <a:schemeClr val="tx1"/>
        </a:solidFill>
        <a:latin typeface="+mn-lt"/>
        <a:ea typeface="+mn-ea"/>
        <a:cs typeface="+mn-cs"/>
      </a:defRPr>
    </a:lvl2pPr>
    <a:lvl3pPr marL="1216236" algn="l" defTabSz="1216236" rtl="0" eaLnBrk="1" latinLnBrk="0" hangingPunct="1">
      <a:defRPr sz="1600" kern="1200">
        <a:solidFill>
          <a:schemeClr val="tx1"/>
        </a:solidFill>
        <a:latin typeface="+mn-lt"/>
        <a:ea typeface="+mn-ea"/>
        <a:cs typeface="+mn-cs"/>
      </a:defRPr>
    </a:lvl3pPr>
    <a:lvl4pPr marL="1824356" algn="l" defTabSz="1216236" rtl="0" eaLnBrk="1" latinLnBrk="0" hangingPunct="1">
      <a:defRPr sz="1600" kern="1200">
        <a:solidFill>
          <a:schemeClr val="tx1"/>
        </a:solidFill>
        <a:latin typeface="+mn-lt"/>
        <a:ea typeface="+mn-ea"/>
        <a:cs typeface="+mn-cs"/>
      </a:defRPr>
    </a:lvl4pPr>
    <a:lvl5pPr marL="2432469" algn="l" defTabSz="1216236" rtl="0" eaLnBrk="1" latinLnBrk="0" hangingPunct="1">
      <a:defRPr sz="1600" kern="1200">
        <a:solidFill>
          <a:schemeClr val="tx1"/>
        </a:solidFill>
        <a:latin typeface="+mn-lt"/>
        <a:ea typeface="+mn-ea"/>
        <a:cs typeface="+mn-cs"/>
      </a:defRPr>
    </a:lvl5pPr>
    <a:lvl6pPr marL="3040589" algn="l" defTabSz="1216236" rtl="0" eaLnBrk="1" latinLnBrk="0" hangingPunct="1">
      <a:defRPr sz="1600" kern="1200">
        <a:solidFill>
          <a:schemeClr val="tx1"/>
        </a:solidFill>
        <a:latin typeface="+mn-lt"/>
        <a:ea typeface="+mn-ea"/>
        <a:cs typeface="+mn-cs"/>
      </a:defRPr>
    </a:lvl6pPr>
    <a:lvl7pPr marL="3648709" algn="l" defTabSz="1216236" rtl="0" eaLnBrk="1" latinLnBrk="0" hangingPunct="1">
      <a:defRPr sz="1600" kern="1200">
        <a:solidFill>
          <a:schemeClr val="tx1"/>
        </a:solidFill>
        <a:latin typeface="+mn-lt"/>
        <a:ea typeface="+mn-ea"/>
        <a:cs typeface="+mn-cs"/>
      </a:defRPr>
    </a:lvl7pPr>
    <a:lvl8pPr marL="4256830" algn="l" defTabSz="1216236" rtl="0" eaLnBrk="1" latinLnBrk="0" hangingPunct="1">
      <a:defRPr sz="1600" kern="1200">
        <a:solidFill>
          <a:schemeClr val="tx1"/>
        </a:solidFill>
        <a:latin typeface="+mn-lt"/>
        <a:ea typeface="+mn-ea"/>
        <a:cs typeface="+mn-cs"/>
      </a:defRPr>
    </a:lvl8pPr>
    <a:lvl9pPr marL="4864944" algn="l" defTabSz="1216236"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3" cstate="print">
            <a:lum bright="10000" contrast="50000"/>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rot="20584271">
            <a:off x="949585" y="1342178"/>
            <a:ext cx="3800700" cy="38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userDrawn="1"/>
        </p:nvPicPr>
        <p:blipFill>
          <a:blip r:embed="rId5" cstate="print">
            <a:lum contrast="70000"/>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531739" y="2183080"/>
            <a:ext cx="2468434" cy="211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userDrawn="1">
            <p:ph type="dt" sz="half" idx="10"/>
          </p:nvPr>
        </p:nvSpPr>
        <p:spPr/>
        <p:txBody>
          <a:bodyPr/>
          <a:lstStyle/>
          <a:p>
            <a:fld id="{B45D3A3F-3FF1-4058-99BD-2388F4B35FCF}" type="datetimeFigureOut">
              <a:rPr lang="en-US" smtClean="0"/>
              <a:pPr/>
              <a:t>4/23/2014</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CA5283A3-807A-4D77-BC70-F79940424009}" type="slidenum">
              <a:rPr lang="en-US" smtClean="0"/>
              <a:pPr/>
              <a:t>‹#›</a:t>
            </a:fld>
            <a:endParaRPr lang="en-US"/>
          </a:p>
        </p:txBody>
      </p:sp>
      <p:sp>
        <p:nvSpPr>
          <p:cNvPr id="2" name="Title 1"/>
          <p:cNvSpPr>
            <a:spLocks noGrp="1"/>
          </p:cNvSpPr>
          <p:nvPr userDrawn="1">
            <p:ph type="ctrTitle"/>
          </p:nvPr>
        </p:nvSpPr>
        <p:spPr>
          <a:xfrm>
            <a:off x="5243332" y="2525524"/>
            <a:ext cx="6701741" cy="1371568"/>
          </a:xfrm>
        </p:spPr>
        <p:txBody>
          <a:bodyPr>
            <a:noAutofit/>
          </a:bodyPr>
          <a:lstStyle>
            <a:lvl1pPr algn="l">
              <a:defRPr sz="4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3236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p:nvPr>
        </p:nvSpPr>
        <p:spPr>
          <a:xfrm>
            <a:off x="297283" y="298725"/>
            <a:ext cx="7318848" cy="473350"/>
          </a:xfrm>
        </p:spPr>
        <p:txBody>
          <a:bodyPr/>
          <a:lstStyle>
            <a:lvl1pPr>
              <a:defRPr sz="2400">
                <a:solidFill>
                  <a:schemeClr val="bg1"/>
                </a:solidFill>
                <a:latin typeface="Calibri" pitchFamily="34" charset="0"/>
              </a:defRPr>
            </a:lvl1pPr>
          </a:lstStyle>
          <a:p>
            <a:r>
              <a:rPr lang="en-US" smtClean="0"/>
              <a:t>Click to edit Master title style</a:t>
            </a:r>
            <a:endParaRPr lang="en-GB" dirty="0"/>
          </a:p>
        </p:txBody>
      </p:sp>
      <p:pic>
        <p:nvPicPr>
          <p:cNvPr id="1026" name="Picture 2"/>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98652" y="860835"/>
            <a:ext cx="102901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41040" y="189433"/>
            <a:ext cx="1174151" cy="117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28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0723" y="187801"/>
            <a:ext cx="7379250" cy="564417"/>
          </a:xfrm>
          <a:prstGeom prst="rect">
            <a:avLst/>
          </a:prstGeom>
        </p:spPr>
        <p:txBody>
          <a:bodyPr vert="horz" lIns="121628" tIns="60815" rIns="121628" bIns="60815"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09523" y="1053530"/>
            <a:ext cx="10971373" cy="5073534"/>
          </a:xfrm>
          <a:prstGeom prst="rect">
            <a:avLst/>
          </a:prstGeom>
        </p:spPr>
        <p:txBody>
          <a:bodyPr vert="horz" lIns="121628" tIns="60815" rIns="121628" bIns="608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09527" y="6357836"/>
            <a:ext cx="2844431" cy="366268"/>
          </a:xfrm>
          <a:prstGeom prst="rect">
            <a:avLst/>
          </a:prstGeom>
        </p:spPr>
        <p:txBody>
          <a:bodyPr vert="horz" lIns="121628" tIns="60815" rIns="121628" bIns="60815" rtlCol="0" anchor="ctr"/>
          <a:lstStyle>
            <a:lvl1pPr algn="l">
              <a:defRPr sz="1600">
                <a:solidFill>
                  <a:schemeClr val="tx1">
                    <a:tint val="75000"/>
                  </a:schemeClr>
                </a:solidFill>
              </a:defRPr>
            </a:lvl1pPr>
          </a:lstStyle>
          <a:p>
            <a:fld id="{137EBBC7-1135-4F53-B6A4-1FD829D30138}" type="datetimeFigureOut">
              <a:rPr lang="en-GB" smtClean="0"/>
              <a:pPr/>
              <a:t>23/04/2014</a:t>
            </a:fld>
            <a:endParaRPr lang="en-GB"/>
          </a:p>
        </p:txBody>
      </p:sp>
      <p:sp>
        <p:nvSpPr>
          <p:cNvPr id="5" name="Footer Placeholder 4"/>
          <p:cNvSpPr>
            <a:spLocks noGrp="1"/>
          </p:cNvSpPr>
          <p:nvPr>
            <p:ph type="ftr" sz="quarter" idx="3"/>
          </p:nvPr>
        </p:nvSpPr>
        <p:spPr>
          <a:xfrm>
            <a:off x="4165061" y="6357836"/>
            <a:ext cx="3860297" cy="366268"/>
          </a:xfrm>
          <a:prstGeom prst="rect">
            <a:avLst/>
          </a:prstGeom>
        </p:spPr>
        <p:txBody>
          <a:bodyPr vert="horz" lIns="121628" tIns="60815" rIns="121628" bIns="60815"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6470" y="6357836"/>
            <a:ext cx="2844431" cy="366268"/>
          </a:xfrm>
          <a:prstGeom prst="rect">
            <a:avLst/>
          </a:prstGeom>
        </p:spPr>
        <p:txBody>
          <a:bodyPr vert="horz" lIns="121628" tIns="60815" rIns="121628" bIns="60815" rtlCol="0" anchor="ctr"/>
          <a:lstStyle>
            <a:lvl1pPr algn="r">
              <a:defRPr sz="1600">
                <a:solidFill>
                  <a:schemeClr val="tx1">
                    <a:tint val="75000"/>
                  </a:schemeClr>
                </a:solidFill>
              </a:defRPr>
            </a:lvl1pPr>
          </a:lstStyle>
          <a:p>
            <a:fld id="{EFE3ECAA-E2FC-40FE-B637-1FCEFF4BB8E8}" type="slidenum">
              <a:rPr lang="en-GB" smtClean="0"/>
              <a:pPr/>
              <a:t>‹#›</a:t>
            </a:fld>
            <a:endParaRPr lang="en-GB"/>
          </a:p>
        </p:txBody>
      </p:sp>
    </p:spTree>
    <p:extLst>
      <p:ext uri="{BB962C8B-B14F-4D97-AF65-F5344CB8AC3E}">
        <p14:creationId xmlns:p14="http://schemas.microsoft.com/office/powerpoint/2010/main" val="4097688986"/>
      </p:ext>
    </p:extLst>
  </p:cSld>
  <p:clrMap bg1="lt1" tx1="dk1" bg2="lt2" tx2="dk2" accent1="accent1" accent2="accent2" accent3="accent3" accent4="accent4" accent5="accent5" accent6="accent6" hlink="hlink" folHlink="folHlink"/>
  <p:sldLayoutIdLst>
    <p:sldLayoutId id="2147483824" r:id="rId1"/>
    <p:sldLayoutId id="214748375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6236" rtl="0" eaLnBrk="1" latinLnBrk="0" hangingPunct="1">
        <a:spcBef>
          <a:spcPct val="0"/>
        </a:spcBef>
        <a:buNone/>
        <a:defRPr sz="2400" kern="1200">
          <a:solidFill>
            <a:schemeClr val="tx1"/>
          </a:solidFill>
          <a:latin typeface="+mj-lt"/>
          <a:ea typeface="+mj-ea"/>
          <a:cs typeface="+mj-cs"/>
        </a:defRPr>
      </a:lvl1pPr>
    </p:titleStyle>
    <p:bodyStyle>
      <a:lvl1pPr marL="456093" indent="-456093" algn="l" defTabSz="1216236"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988190" indent="-380073" algn="l" defTabSz="1216236"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520298" indent="-304067" algn="l" defTabSz="1216236"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2128413" indent="-304067" algn="l" defTabSz="1216236"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736535" indent="-304067" algn="l" defTabSz="1216236"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3344651" indent="-304067" algn="l" defTabSz="121623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2769" indent="-304067" algn="l" defTabSz="121623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0888" indent="-304067" algn="l" defTabSz="121623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9004" indent="-304067" algn="l" defTabSz="121623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6236" rtl="0" eaLnBrk="1" latinLnBrk="0" hangingPunct="1">
        <a:defRPr sz="2400" kern="1200">
          <a:solidFill>
            <a:schemeClr val="tx1"/>
          </a:solidFill>
          <a:latin typeface="+mn-lt"/>
          <a:ea typeface="+mn-ea"/>
          <a:cs typeface="+mn-cs"/>
        </a:defRPr>
      </a:lvl1pPr>
      <a:lvl2pPr marL="608119" algn="l" defTabSz="1216236" rtl="0" eaLnBrk="1" latinLnBrk="0" hangingPunct="1">
        <a:defRPr sz="2400" kern="1200">
          <a:solidFill>
            <a:schemeClr val="tx1"/>
          </a:solidFill>
          <a:latin typeface="+mn-lt"/>
          <a:ea typeface="+mn-ea"/>
          <a:cs typeface="+mn-cs"/>
        </a:defRPr>
      </a:lvl2pPr>
      <a:lvl3pPr marL="1216236" algn="l" defTabSz="1216236" rtl="0" eaLnBrk="1" latinLnBrk="0" hangingPunct="1">
        <a:defRPr sz="2400" kern="1200">
          <a:solidFill>
            <a:schemeClr val="tx1"/>
          </a:solidFill>
          <a:latin typeface="+mn-lt"/>
          <a:ea typeface="+mn-ea"/>
          <a:cs typeface="+mn-cs"/>
        </a:defRPr>
      </a:lvl3pPr>
      <a:lvl4pPr marL="1824356" algn="l" defTabSz="1216236" rtl="0" eaLnBrk="1" latinLnBrk="0" hangingPunct="1">
        <a:defRPr sz="2400" kern="1200">
          <a:solidFill>
            <a:schemeClr val="tx1"/>
          </a:solidFill>
          <a:latin typeface="+mn-lt"/>
          <a:ea typeface="+mn-ea"/>
          <a:cs typeface="+mn-cs"/>
        </a:defRPr>
      </a:lvl4pPr>
      <a:lvl5pPr marL="2432469" algn="l" defTabSz="1216236" rtl="0" eaLnBrk="1" latinLnBrk="0" hangingPunct="1">
        <a:defRPr sz="2400" kern="1200">
          <a:solidFill>
            <a:schemeClr val="tx1"/>
          </a:solidFill>
          <a:latin typeface="+mn-lt"/>
          <a:ea typeface="+mn-ea"/>
          <a:cs typeface="+mn-cs"/>
        </a:defRPr>
      </a:lvl5pPr>
      <a:lvl6pPr marL="3040589" algn="l" defTabSz="1216236" rtl="0" eaLnBrk="1" latinLnBrk="0" hangingPunct="1">
        <a:defRPr sz="2400" kern="1200">
          <a:solidFill>
            <a:schemeClr val="tx1"/>
          </a:solidFill>
          <a:latin typeface="+mn-lt"/>
          <a:ea typeface="+mn-ea"/>
          <a:cs typeface="+mn-cs"/>
        </a:defRPr>
      </a:lvl6pPr>
      <a:lvl7pPr marL="3648709" algn="l" defTabSz="1216236" rtl="0" eaLnBrk="1" latinLnBrk="0" hangingPunct="1">
        <a:defRPr sz="2400" kern="1200">
          <a:solidFill>
            <a:schemeClr val="tx1"/>
          </a:solidFill>
          <a:latin typeface="+mn-lt"/>
          <a:ea typeface="+mn-ea"/>
          <a:cs typeface="+mn-cs"/>
        </a:defRPr>
      </a:lvl7pPr>
      <a:lvl8pPr marL="4256830" algn="l" defTabSz="1216236" rtl="0" eaLnBrk="1" latinLnBrk="0" hangingPunct="1">
        <a:defRPr sz="2400" kern="1200">
          <a:solidFill>
            <a:schemeClr val="tx1"/>
          </a:solidFill>
          <a:latin typeface="+mn-lt"/>
          <a:ea typeface="+mn-ea"/>
          <a:cs typeface="+mn-cs"/>
        </a:defRPr>
      </a:lvl8pPr>
      <a:lvl9pPr marL="4864944" algn="l" defTabSz="121623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7094" y="2525524"/>
            <a:ext cx="6776961" cy="1408326"/>
          </a:xfrm>
        </p:spPr>
        <p:txBody>
          <a:bodyPr>
            <a:noAutofit/>
          </a:bodyPr>
          <a:lstStyle/>
          <a:p>
            <a:r>
              <a:rPr lang="en-GB" dirty="0" smtClean="0">
                <a:latin typeface="Papyrus" pitchFamily="66" charset="0"/>
              </a:rPr>
              <a:t>C</a:t>
            </a:r>
            <a:r>
              <a:rPr lang="en-GB" sz="4800" dirty="0" smtClean="0">
                <a:latin typeface="Papyrus" pitchFamily="66" charset="0"/>
              </a:rPr>
              <a:t>ontrolled Assessment</a:t>
            </a:r>
            <a:br>
              <a:rPr lang="en-GB" sz="4800" dirty="0" smtClean="0">
                <a:latin typeface="Papyrus" pitchFamily="66" charset="0"/>
              </a:rPr>
            </a:br>
            <a:r>
              <a:rPr lang="en-GB" sz="4000" dirty="0">
                <a:latin typeface="Papyrus" panose="03070502060502030205" pitchFamily="66" charset="0"/>
                <a:ea typeface="Times New Roman"/>
              </a:rPr>
              <a:t>GCSE Spanish</a:t>
            </a:r>
            <a:endParaRPr lang="en-GB" sz="4000" dirty="0">
              <a:latin typeface="Papyrus" pitchFamily="66" charset="0"/>
            </a:endParaRPr>
          </a:p>
        </p:txBody>
      </p:sp>
    </p:spTree>
    <p:extLst>
      <p:ext uri="{BB962C8B-B14F-4D97-AF65-F5344CB8AC3E}">
        <p14:creationId xmlns:p14="http://schemas.microsoft.com/office/powerpoint/2010/main" val="245304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s-ES" b="1" dirty="0">
                <a:solidFill>
                  <a:prstClr val="white"/>
                </a:solidFill>
                <a:latin typeface="Papyrus"/>
              </a:rPr>
              <a:t>STAGE  </a:t>
            </a:r>
            <a:r>
              <a:rPr lang="es-ES" sz="4000" b="1" dirty="0">
                <a:solidFill>
                  <a:prstClr val="white"/>
                </a:solidFill>
                <a:latin typeface="Papyrus"/>
              </a:rPr>
              <a:t>3</a:t>
            </a:r>
          </a:p>
        </p:txBody>
      </p:sp>
      <p:sp>
        <p:nvSpPr>
          <p:cNvPr id="3" name="2 Rectángulo"/>
          <p:cNvSpPr/>
          <p:nvPr/>
        </p:nvSpPr>
        <p:spPr>
          <a:xfrm>
            <a:off x="262558" y="261442"/>
            <a:ext cx="11665296" cy="59046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9156" t="12227" r="25652" b="6202"/>
          <a:stretch/>
        </p:blipFill>
        <p:spPr bwMode="auto">
          <a:xfrm>
            <a:off x="838622" y="723727"/>
            <a:ext cx="2808312" cy="51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63" t="17838" r="49977" b="21824"/>
          <a:stretch/>
        </p:blipFill>
        <p:spPr bwMode="auto">
          <a:xfrm>
            <a:off x="6455246" y="811871"/>
            <a:ext cx="3059720" cy="4074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7642" t="58054" r="4807"/>
          <a:stretch/>
        </p:blipFill>
        <p:spPr bwMode="auto">
          <a:xfrm>
            <a:off x="9378502" y="4221882"/>
            <a:ext cx="2216598" cy="176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4944" t="11857" r="49887" b="26944"/>
          <a:stretch/>
        </p:blipFill>
        <p:spPr bwMode="auto">
          <a:xfrm>
            <a:off x="3349104" y="810953"/>
            <a:ext cx="3330382" cy="439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76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s-ES" b="1" dirty="0">
                <a:solidFill>
                  <a:prstClr val="white"/>
                </a:solidFill>
                <a:latin typeface="Papyrus"/>
              </a:rPr>
              <a:t>STAGE  </a:t>
            </a:r>
            <a:r>
              <a:rPr lang="es-ES" sz="4000" b="1" dirty="0">
                <a:solidFill>
                  <a:prstClr val="white"/>
                </a:solidFill>
                <a:latin typeface="Papyrus"/>
              </a:rPr>
              <a:t>3</a:t>
            </a:r>
          </a:p>
        </p:txBody>
      </p:sp>
      <p:sp>
        <p:nvSpPr>
          <p:cNvPr id="4" name="3 Rectángulo"/>
          <p:cNvSpPr/>
          <p:nvPr/>
        </p:nvSpPr>
        <p:spPr>
          <a:xfrm>
            <a:off x="766614" y="1351508"/>
            <a:ext cx="10513168" cy="4154984"/>
          </a:xfrm>
          <a:prstGeom prst="rect">
            <a:avLst/>
          </a:prstGeom>
        </p:spPr>
        <p:txBody>
          <a:bodyPr wrap="square">
            <a:spAutoFit/>
          </a:bodyPr>
          <a:lstStyle/>
          <a:p>
            <a:r>
              <a:rPr lang="es-ES" b="1" dirty="0" smtClean="0">
                <a:solidFill>
                  <a:schemeClr val="bg1"/>
                </a:solidFill>
              </a:rPr>
              <a:t>TASK:</a:t>
            </a:r>
          </a:p>
          <a:p>
            <a:endParaRPr lang="es-ES" b="1" dirty="0">
              <a:solidFill>
                <a:schemeClr val="bg1"/>
              </a:solidFill>
            </a:endParaRPr>
          </a:p>
          <a:p>
            <a:r>
              <a:rPr lang="es-ES" b="1" dirty="0" smtClean="0">
                <a:solidFill>
                  <a:schemeClr val="bg1"/>
                </a:solidFill>
              </a:rPr>
              <a:t>Mi tiempo libre  (</a:t>
            </a:r>
            <a:r>
              <a:rPr lang="es-ES" b="1" dirty="0" err="1" smtClean="0">
                <a:solidFill>
                  <a:schemeClr val="bg1"/>
                </a:solidFill>
              </a:rPr>
              <a:t>My</a:t>
            </a:r>
            <a:r>
              <a:rPr lang="es-ES" b="1" dirty="0" smtClean="0">
                <a:solidFill>
                  <a:schemeClr val="bg1"/>
                </a:solidFill>
              </a:rPr>
              <a:t> free time)</a:t>
            </a:r>
            <a:endParaRPr lang="es-ES" b="1" dirty="0">
              <a:solidFill>
                <a:schemeClr val="bg1"/>
              </a:solidFill>
            </a:endParaRPr>
          </a:p>
          <a:p>
            <a:r>
              <a:rPr lang="en-GB" dirty="0">
                <a:solidFill>
                  <a:schemeClr val="bg1"/>
                </a:solidFill>
              </a:rPr>
              <a:t>You are writing an e-mail to your </a:t>
            </a:r>
            <a:r>
              <a:rPr lang="en-GB" dirty="0" smtClean="0">
                <a:solidFill>
                  <a:schemeClr val="bg1"/>
                </a:solidFill>
              </a:rPr>
              <a:t>Spanish </a:t>
            </a:r>
            <a:r>
              <a:rPr lang="en-GB" dirty="0">
                <a:solidFill>
                  <a:schemeClr val="bg1"/>
                </a:solidFill>
              </a:rPr>
              <a:t>friend who has asked you: </a:t>
            </a:r>
            <a:endParaRPr lang="es-ES" b="1" dirty="0">
              <a:solidFill>
                <a:schemeClr val="bg1"/>
              </a:solidFill>
            </a:endParaRPr>
          </a:p>
          <a:p>
            <a:pPr lvl="0"/>
            <a:r>
              <a:rPr lang="en-GB" dirty="0">
                <a:solidFill>
                  <a:schemeClr val="bg1"/>
                </a:solidFill>
              </a:rPr>
              <a:t>What you do in your free time when you stay </a:t>
            </a:r>
            <a:r>
              <a:rPr lang="en-GB" dirty="0" smtClean="0">
                <a:solidFill>
                  <a:schemeClr val="bg1"/>
                </a:solidFill>
              </a:rPr>
              <a:t>in?</a:t>
            </a:r>
            <a:endParaRPr lang="es-ES" b="1" dirty="0">
              <a:solidFill>
                <a:schemeClr val="bg1"/>
              </a:solidFill>
            </a:endParaRPr>
          </a:p>
          <a:p>
            <a:pPr lvl="0"/>
            <a:r>
              <a:rPr lang="en-GB" dirty="0">
                <a:solidFill>
                  <a:schemeClr val="bg1"/>
                </a:solidFill>
              </a:rPr>
              <a:t>What you do when you go </a:t>
            </a:r>
            <a:r>
              <a:rPr lang="en-GB" dirty="0" smtClean="0">
                <a:solidFill>
                  <a:schemeClr val="bg1"/>
                </a:solidFill>
              </a:rPr>
              <a:t>out?</a:t>
            </a:r>
            <a:endParaRPr lang="es-ES" b="1" dirty="0">
              <a:solidFill>
                <a:schemeClr val="bg1"/>
              </a:solidFill>
            </a:endParaRPr>
          </a:p>
          <a:p>
            <a:pPr lvl="0"/>
            <a:r>
              <a:rPr lang="en-GB" dirty="0">
                <a:solidFill>
                  <a:schemeClr val="bg1"/>
                </a:solidFill>
              </a:rPr>
              <a:t>How much money you receive and from </a:t>
            </a:r>
            <a:r>
              <a:rPr lang="en-GB" dirty="0" smtClean="0">
                <a:solidFill>
                  <a:schemeClr val="bg1"/>
                </a:solidFill>
              </a:rPr>
              <a:t>whom?</a:t>
            </a:r>
            <a:endParaRPr lang="es-ES" b="1" dirty="0">
              <a:solidFill>
                <a:schemeClr val="bg1"/>
              </a:solidFill>
            </a:endParaRPr>
          </a:p>
          <a:p>
            <a:pPr lvl="0"/>
            <a:r>
              <a:rPr lang="en-GB" dirty="0">
                <a:solidFill>
                  <a:schemeClr val="bg1"/>
                </a:solidFill>
              </a:rPr>
              <a:t>How you like spending your </a:t>
            </a:r>
            <a:r>
              <a:rPr lang="en-GB" dirty="0" smtClean="0">
                <a:solidFill>
                  <a:schemeClr val="bg1"/>
                </a:solidFill>
              </a:rPr>
              <a:t>money?</a:t>
            </a:r>
            <a:endParaRPr lang="es-ES" b="1" dirty="0">
              <a:solidFill>
                <a:schemeClr val="bg1"/>
              </a:solidFill>
            </a:endParaRPr>
          </a:p>
          <a:p>
            <a:pPr lvl="0"/>
            <a:r>
              <a:rPr lang="en-GB" dirty="0">
                <a:solidFill>
                  <a:schemeClr val="bg1"/>
                </a:solidFill>
              </a:rPr>
              <a:t>If you have a mobile </a:t>
            </a:r>
            <a:r>
              <a:rPr lang="en-GB" dirty="0" smtClean="0">
                <a:solidFill>
                  <a:schemeClr val="bg1"/>
                </a:solidFill>
              </a:rPr>
              <a:t>phone or use any technology?</a:t>
            </a:r>
            <a:endParaRPr lang="es-ES" b="1" dirty="0">
              <a:solidFill>
                <a:schemeClr val="bg1"/>
              </a:solidFill>
            </a:endParaRPr>
          </a:p>
          <a:p>
            <a:pPr lvl="0"/>
            <a:r>
              <a:rPr lang="en-GB" dirty="0">
                <a:solidFill>
                  <a:schemeClr val="bg1"/>
                </a:solidFill>
              </a:rPr>
              <a:t>If you are interested in </a:t>
            </a:r>
            <a:r>
              <a:rPr lang="en-GB" dirty="0" smtClean="0">
                <a:solidFill>
                  <a:schemeClr val="bg1"/>
                </a:solidFill>
              </a:rPr>
              <a:t>fashion?</a:t>
            </a:r>
            <a:endParaRPr lang="es-ES" b="1" dirty="0">
              <a:solidFill>
                <a:schemeClr val="bg1"/>
              </a:solidFill>
            </a:endParaRPr>
          </a:p>
          <a:p>
            <a:pPr lvl="0"/>
            <a:endParaRPr lang="es-ES" b="1" dirty="0">
              <a:solidFill>
                <a:schemeClr val="bg1"/>
              </a:solidFill>
            </a:endParaRPr>
          </a:p>
        </p:txBody>
      </p:sp>
    </p:spTree>
    <p:extLst>
      <p:ext uri="{BB962C8B-B14F-4D97-AF65-F5344CB8AC3E}">
        <p14:creationId xmlns:p14="http://schemas.microsoft.com/office/powerpoint/2010/main" val="144518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s-ES" b="1" dirty="0" err="1" smtClean="0">
                <a:solidFill>
                  <a:prstClr val="white"/>
                </a:solidFill>
                <a:latin typeface="Papyrus"/>
              </a:rPr>
              <a:t>Even</a:t>
            </a:r>
            <a:r>
              <a:rPr lang="es-ES" b="1" dirty="0" smtClean="0">
                <a:solidFill>
                  <a:prstClr val="white"/>
                </a:solidFill>
                <a:latin typeface="Papyrus"/>
              </a:rPr>
              <a:t> </a:t>
            </a:r>
            <a:r>
              <a:rPr lang="es-ES" b="1" dirty="0" err="1" smtClean="0">
                <a:solidFill>
                  <a:prstClr val="white"/>
                </a:solidFill>
                <a:latin typeface="Papyrus"/>
              </a:rPr>
              <a:t>better</a:t>
            </a:r>
            <a:r>
              <a:rPr lang="es-ES" b="1" dirty="0" smtClean="0">
                <a:solidFill>
                  <a:prstClr val="white"/>
                </a:solidFill>
                <a:latin typeface="Papyrus"/>
              </a:rPr>
              <a:t> </a:t>
            </a:r>
            <a:r>
              <a:rPr lang="es-ES" b="1" dirty="0" err="1" smtClean="0">
                <a:solidFill>
                  <a:prstClr val="white"/>
                </a:solidFill>
                <a:latin typeface="Papyrus"/>
              </a:rPr>
              <a:t>If</a:t>
            </a:r>
            <a:r>
              <a:rPr lang="es-ES" b="1" dirty="0" smtClean="0">
                <a:solidFill>
                  <a:prstClr val="white"/>
                </a:solidFill>
                <a:latin typeface="Papyrus"/>
              </a:rPr>
              <a:t>:</a:t>
            </a:r>
            <a:endParaRPr lang="es-ES" sz="4000" b="1" dirty="0">
              <a:solidFill>
                <a:prstClr val="white"/>
              </a:solidFill>
              <a:latin typeface="Papyrus"/>
            </a:endParaRPr>
          </a:p>
        </p:txBody>
      </p:sp>
      <p:sp>
        <p:nvSpPr>
          <p:cNvPr id="4" name="3 Rectángulo"/>
          <p:cNvSpPr/>
          <p:nvPr/>
        </p:nvSpPr>
        <p:spPr>
          <a:xfrm>
            <a:off x="766614" y="1351508"/>
            <a:ext cx="10513168" cy="2308324"/>
          </a:xfrm>
          <a:prstGeom prst="rect">
            <a:avLst/>
          </a:prstGeom>
        </p:spPr>
        <p:txBody>
          <a:bodyPr wrap="square">
            <a:spAutoFit/>
          </a:bodyPr>
          <a:lstStyle/>
          <a:p>
            <a:pPr marL="342900" indent="-342900">
              <a:buFont typeface="Arial" panose="020B0604020202020204" pitchFamily="34" charset="0"/>
              <a:buChar char="•"/>
            </a:pPr>
            <a:r>
              <a:rPr lang="en-US" b="1" dirty="0" smtClean="0">
                <a:solidFill>
                  <a:schemeClr val="bg1"/>
                </a:solidFill>
              </a:rPr>
              <a:t>Use your imagination</a:t>
            </a:r>
          </a:p>
          <a:p>
            <a:pPr marL="342900" indent="-342900">
              <a:buFont typeface="Arial" panose="020B0604020202020204" pitchFamily="34" charset="0"/>
              <a:buChar char="•"/>
            </a:pPr>
            <a:endParaRPr lang="en-US" b="1" dirty="0">
              <a:solidFill>
                <a:schemeClr val="bg1"/>
              </a:solidFill>
            </a:endParaRPr>
          </a:p>
          <a:p>
            <a:pPr marL="342900" indent="-342900">
              <a:buFont typeface="Arial" panose="020B0604020202020204" pitchFamily="34" charset="0"/>
              <a:buChar char="•"/>
            </a:pPr>
            <a:r>
              <a:rPr lang="en-US" b="1" dirty="0" smtClean="0">
                <a:solidFill>
                  <a:schemeClr val="bg1"/>
                </a:solidFill>
              </a:rPr>
              <a:t>See how you can improve  (Writing </a:t>
            </a:r>
            <a:r>
              <a:rPr lang="en-US" b="1" dirty="0">
                <a:solidFill>
                  <a:schemeClr val="bg1"/>
                </a:solidFill>
              </a:rPr>
              <a:t>Self </a:t>
            </a:r>
            <a:r>
              <a:rPr lang="en-US" b="1" dirty="0" smtClean="0">
                <a:solidFill>
                  <a:schemeClr val="bg1"/>
                </a:solidFill>
              </a:rPr>
              <a:t>Assessment </a:t>
            </a:r>
            <a:r>
              <a:rPr lang="en-US" b="1" dirty="0" err="1" smtClean="0">
                <a:solidFill>
                  <a:schemeClr val="bg1"/>
                </a:solidFill>
              </a:rPr>
              <a:t>Ckecklist</a:t>
            </a:r>
            <a:r>
              <a:rPr lang="en-US" b="1" dirty="0" smtClean="0">
                <a:solidFill>
                  <a:schemeClr val="bg1"/>
                </a:solidFill>
              </a:rPr>
              <a:t>)</a:t>
            </a:r>
          </a:p>
          <a:p>
            <a:pPr marL="342900" indent="-342900">
              <a:buFont typeface="Arial" panose="020B0604020202020204" pitchFamily="34" charset="0"/>
              <a:buChar char="•"/>
            </a:pPr>
            <a:endParaRPr lang="en-US" b="1" dirty="0">
              <a:solidFill>
                <a:schemeClr val="bg1"/>
              </a:solidFill>
            </a:endParaRPr>
          </a:p>
          <a:p>
            <a:pPr marL="342900" indent="-342900">
              <a:buFont typeface="Arial" panose="020B0604020202020204" pitchFamily="34" charset="0"/>
              <a:buChar char="•"/>
            </a:pPr>
            <a:r>
              <a:rPr lang="en-US" b="1" dirty="0" smtClean="0">
                <a:solidFill>
                  <a:schemeClr val="bg1"/>
                </a:solidFill>
              </a:rPr>
              <a:t>And Good Luck!      ¡Buena </a:t>
            </a:r>
            <a:r>
              <a:rPr lang="en-US" b="1" dirty="0" err="1" smtClean="0">
                <a:solidFill>
                  <a:schemeClr val="bg1"/>
                </a:solidFill>
              </a:rPr>
              <a:t>Suerte</a:t>
            </a:r>
            <a:r>
              <a:rPr lang="en-US" b="1" dirty="0" smtClean="0">
                <a:solidFill>
                  <a:schemeClr val="bg1"/>
                </a:solidFill>
              </a:rPr>
              <a:t>!</a:t>
            </a:r>
            <a:endParaRPr lang="es-ES" dirty="0">
              <a:solidFill>
                <a:schemeClr val="bg1"/>
              </a:solidFill>
            </a:endParaRPr>
          </a:p>
          <a:p>
            <a:pPr lvl="0"/>
            <a:endParaRPr lang="es-ES" b="1" dirty="0">
              <a:solidFill>
                <a:schemeClr val="bg1"/>
              </a:solidFill>
            </a:endParaRPr>
          </a:p>
        </p:txBody>
      </p:sp>
    </p:spTree>
    <p:extLst>
      <p:ext uri="{BB962C8B-B14F-4D97-AF65-F5344CB8AC3E}">
        <p14:creationId xmlns:p14="http://schemas.microsoft.com/office/powerpoint/2010/main" val="41953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mj-lt"/>
              </a:rPr>
              <a:t>Marks</a:t>
            </a:r>
            <a:endParaRPr lang="en-GB" sz="2800" dirty="0">
              <a:latin typeface="+mj-lt"/>
            </a:endParaRPr>
          </a:p>
        </p:txBody>
      </p:sp>
      <p:sp>
        <p:nvSpPr>
          <p:cNvPr id="3" name="2 Rectángulo"/>
          <p:cNvSpPr/>
          <p:nvPr/>
        </p:nvSpPr>
        <p:spPr>
          <a:xfrm>
            <a:off x="790724" y="1845618"/>
            <a:ext cx="8374211" cy="1569660"/>
          </a:xfrm>
          <a:prstGeom prst="rect">
            <a:avLst/>
          </a:prstGeom>
        </p:spPr>
        <p:txBody>
          <a:bodyPr wrap="square">
            <a:spAutoFit/>
          </a:bodyPr>
          <a:lstStyle/>
          <a:p>
            <a:pPr marL="342900" indent="-342900">
              <a:buFont typeface="Arial" panose="020B0604020202020204" pitchFamily="34" charset="0"/>
              <a:buChar char="•"/>
            </a:pPr>
            <a:r>
              <a:rPr lang="en-GB" dirty="0">
                <a:solidFill>
                  <a:schemeClr val="bg1"/>
                </a:solidFill>
              </a:rPr>
              <a:t>The Writing unit is worth 30% of the qualification. </a:t>
            </a:r>
            <a:endParaRPr lang="en-GB" dirty="0" smtClean="0">
              <a:solidFill>
                <a:schemeClr val="bg1"/>
              </a:solidFill>
            </a:endParaRPr>
          </a:p>
          <a:p>
            <a:pPr marL="342900" indent="-342900">
              <a:buFont typeface="Arial" panose="020B0604020202020204" pitchFamily="34" charset="0"/>
              <a:buChar char="•"/>
            </a:pPr>
            <a:r>
              <a:rPr lang="en-GB" dirty="0">
                <a:solidFill>
                  <a:schemeClr val="bg1"/>
                </a:solidFill>
              </a:rPr>
              <a:t>You will complete two Controlled Assessment tasks.</a:t>
            </a:r>
            <a:endParaRPr lang="en-GB" dirty="0" smtClean="0">
              <a:solidFill>
                <a:schemeClr val="bg1"/>
              </a:solidFill>
            </a:endParaRPr>
          </a:p>
          <a:p>
            <a:pPr marL="342900" indent="-342900">
              <a:buFont typeface="Arial" panose="020B0604020202020204" pitchFamily="34" charset="0"/>
              <a:buChar char="•"/>
            </a:pPr>
            <a:r>
              <a:rPr lang="en-GB" dirty="0" smtClean="0">
                <a:solidFill>
                  <a:schemeClr val="bg1"/>
                </a:solidFill>
              </a:rPr>
              <a:t>There </a:t>
            </a:r>
            <a:r>
              <a:rPr lang="en-GB" dirty="0">
                <a:solidFill>
                  <a:schemeClr val="bg1"/>
                </a:solidFill>
              </a:rPr>
              <a:t>are 30 marks per task, making a total of 60 marks</a:t>
            </a:r>
            <a:r>
              <a:rPr lang="en-GB" dirty="0" smtClean="0">
                <a:solidFill>
                  <a:schemeClr val="bg1"/>
                </a:solidFill>
              </a:rPr>
              <a:t>.</a:t>
            </a:r>
          </a:p>
          <a:p>
            <a:endParaRPr lang="es-ES" b="1" dirty="0">
              <a:solidFill>
                <a:schemeClr val="bg1"/>
              </a:solidFill>
            </a:endParaRPr>
          </a:p>
        </p:txBody>
      </p:sp>
    </p:spTree>
    <p:extLst>
      <p:ext uri="{BB962C8B-B14F-4D97-AF65-F5344CB8AC3E}">
        <p14:creationId xmlns:p14="http://schemas.microsoft.com/office/powerpoint/2010/main" val="22333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 grpId="1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mj-lt"/>
              </a:rPr>
              <a:t>Marks</a:t>
            </a:r>
            <a:endParaRPr lang="en-GB" sz="2800" dirty="0">
              <a:latin typeface="+mj-lt"/>
            </a:endParaRPr>
          </a:p>
        </p:txBody>
      </p:sp>
      <p:sp>
        <p:nvSpPr>
          <p:cNvPr id="3" name="2 Rectángulo"/>
          <p:cNvSpPr/>
          <p:nvPr/>
        </p:nvSpPr>
        <p:spPr>
          <a:xfrm>
            <a:off x="790724" y="1845618"/>
            <a:ext cx="8374211" cy="4154984"/>
          </a:xfrm>
          <a:prstGeom prst="rect">
            <a:avLst/>
          </a:prstGeom>
        </p:spPr>
        <p:txBody>
          <a:bodyPr wrap="square">
            <a:spAutoFit/>
          </a:bodyPr>
          <a:lstStyle/>
          <a:p>
            <a:r>
              <a:rPr lang="en-GB" dirty="0" smtClean="0">
                <a:solidFill>
                  <a:schemeClr val="bg1"/>
                </a:solidFill>
              </a:rPr>
              <a:t>• </a:t>
            </a:r>
            <a:r>
              <a:rPr lang="en-GB" dirty="0">
                <a:solidFill>
                  <a:schemeClr val="bg1"/>
                </a:solidFill>
              </a:rPr>
              <a:t>Higher and Foundation students will do the same tasks. </a:t>
            </a:r>
            <a:endParaRPr lang="es-ES" b="1" dirty="0">
              <a:solidFill>
                <a:schemeClr val="bg1"/>
              </a:solidFill>
            </a:endParaRPr>
          </a:p>
          <a:p>
            <a:r>
              <a:rPr lang="en-GB" dirty="0">
                <a:solidFill>
                  <a:schemeClr val="bg1"/>
                </a:solidFill>
              </a:rPr>
              <a:t>• The tasks will be marked by AQA. </a:t>
            </a:r>
            <a:endParaRPr lang="en-GB" dirty="0" smtClean="0">
              <a:solidFill>
                <a:schemeClr val="bg1"/>
              </a:solidFill>
            </a:endParaRPr>
          </a:p>
          <a:p>
            <a:endParaRPr lang="en-GB" dirty="0" smtClean="0">
              <a:solidFill>
                <a:schemeClr val="bg1"/>
              </a:solidFill>
            </a:endParaRPr>
          </a:p>
          <a:p>
            <a:r>
              <a:rPr lang="en-GB" dirty="0">
                <a:solidFill>
                  <a:schemeClr val="bg1"/>
                </a:solidFill>
              </a:rPr>
              <a:t>• Students aiming at grades G-D should produce 200-350 words across the two </a:t>
            </a:r>
            <a:r>
              <a:rPr lang="en-GB" dirty="0" smtClean="0">
                <a:solidFill>
                  <a:schemeClr val="bg1"/>
                </a:solidFill>
              </a:rPr>
              <a:t>tasks.</a:t>
            </a:r>
            <a:endParaRPr lang="es-ES" b="1" dirty="0">
              <a:solidFill>
                <a:schemeClr val="bg1"/>
              </a:solidFill>
            </a:endParaRPr>
          </a:p>
          <a:p>
            <a:r>
              <a:rPr lang="en-GB" dirty="0">
                <a:solidFill>
                  <a:schemeClr val="bg1"/>
                </a:solidFill>
              </a:rPr>
              <a:t>• Students aiming at grades C-A* should produce 400-600 words across the two </a:t>
            </a:r>
            <a:r>
              <a:rPr lang="en-GB" dirty="0" smtClean="0">
                <a:solidFill>
                  <a:schemeClr val="bg1"/>
                </a:solidFill>
              </a:rPr>
              <a:t>tasks.</a:t>
            </a:r>
            <a:endParaRPr lang="es-ES" b="1" dirty="0">
              <a:solidFill>
                <a:schemeClr val="bg1"/>
              </a:solidFill>
            </a:endParaRPr>
          </a:p>
          <a:p>
            <a:endParaRPr lang="es-ES" b="1" dirty="0">
              <a:solidFill>
                <a:schemeClr val="bg1"/>
              </a:solidFill>
            </a:endParaRPr>
          </a:p>
          <a:p>
            <a:r>
              <a:rPr lang="en-GB" dirty="0">
                <a:solidFill>
                  <a:schemeClr val="bg1"/>
                </a:solidFill>
              </a:rPr>
              <a:t>• You must complete all work independently.</a:t>
            </a:r>
            <a:endParaRPr lang="es-ES" b="1" dirty="0">
              <a:solidFill>
                <a:schemeClr val="bg1"/>
              </a:solidFill>
            </a:endParaRPr>
          </a:p>
          <a:p>
            <a:r>
              <a:rPr lang="en-US" b="1" dirty="0">
                <a:solidFill>
                  <a:schemeClr val="bg1"/>
                </a:solidFill>
              </a:rPr>
              <a:t>• You will have access to dictionaries while writing up your final version in exam </a:t>
            </a:r>
            <a:r>
              <a:rPr lang="en-US" b="1" dirty="0" smtClean="0">
                <a:solidFill>
                  <a:schemeClr val="bg1"/>
                </a:solidFill>
              </a:rPr>
              <a:t>conditions.</a:t>
            </a:r>
            <a:endParaRPr lang="es-ES" b="1" dirty="0">
              <a:solidFill>
                <a:schemeClr val="bg1"/>
              </a:solidFill>
            </a:endParaRPr>
          </a:p>
        </p:txBody>
      </p:sp>
    </p:spTree>
    <p:extLst>
      <p:ext uri="{BB962C8B-B14F-4D97-AF65-F5344CB8AC3E}">
        <p14:creationId xmlns:p14="http://schemas.microsoft.com/office/powerpoint/2010/main" val="232379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mj-lt"/>
              </a:rPr>
              <a:t>Differentiation: length</a:t>
            </a:r>
            <a:endParaRPr lang="en-GB" sz="2800" dirty="0">
              <a:latin typeface="+mj-lt"/>
            </a:endParaRPr>
          </a:p>
        </p:txBody>
      </p:sp>
      <p:sp>
        <p:nvSpPr>
          <p:cNvPr id="3" name="2 Rectángulo"/>
          <p:cNvSpPr/>
          <p:nvPr/>
        </p:nvSpPr>
        <p:spPr>
          <a:xfrm>
            <a:off x="790724" y="1845618"/>
            <a:ext cx="8374211" cy="3046988"/>
          </a:xfrm>
          <a:prstGeom prst="rect">
            <a:avLst/>
          </a:prstGeom>
        </p:spPr>
        <p:txBody>
          <a:bodyPr wrap="square">
            <a:spAutoFit/>
          </a:bodyPr>
          <a:lstStyle/>
          <a:p>
            <a:r>
              <a:rPr lang="en-GB" dirty="0" smtClean="0">
                <a:solidFill>
                  <a:schemeClr val="bg1"/>
                </a:solidFill>
              </a:rPr>
              <a:t>• </a:t>
            </a:r>
            <a:r>
              <a:rPr lang="en-GB" dirty="0">
                <a:solidFill>
                  <a:schemeClr val="bg1"/>
                </a:solidFill>
              </a:rPr>
              <a:t>Higher and Foundation students will do the same tasks. </a:t>
            </a:r>
            <a:endParaRPr lang="es-ES" b="1" dirty="0">
              <a:solidFill>
                <a:schemeClr val="bg1"/>
              </a:solidFill>
            </a:endParaRPr>
          </a:p>
          <a:p>
            <a:r>
              <a:rPr lang="en-GB" dirty="0">
                <a:solidFill>
                  <a:schemeClr val="bg1"/>
                </a:solidFill>
              </a:rPr>
              <a:t>• The tasks will be marked by AQA. </a:t>
            </a:r>
            <a:endParaRPr lang="en-GB" dirty="0" smtClean="0">
              <a:solidFill>
                <a:schemeClr val="bg1"/>
              </a:solidFill>
            </a:endParaRPr>
          </a:p>
          <a:p>
            <a:endParaRPr lang="en-GB" dirty="0" smtClean="0">
              <a:solidFill>
                <a:schemeClr val="bg1"/>
              </a:solidFill>
            </a:endParaRPr>
          </a:p>
          <a:p>
            <a:r>
              <a:rPr lang="en-GB" dirty="0">
                <a:solidFill>
                  <a:schemeClr val="bg1"/>
                </a:solidFill>
              </a:rPr>
              <a:t>• Students aiming at grades G-D should produce 200-350 words across the two </a:t>
            </a:r>
            <a:r>
              <a:rPr lang="en-GB" dirty="0" smtClean="0">
                <a:solidFill>
                  <a:schemeClr val="bg1"/>
                </a:solidFill>
              </a:rPr>
              <a:t>tasks. 100-175 EACH</a:t>
            </a:r>
            <a:endParaRPr lang="es-ES" b="1" dirty="0">
              <a:solidFill>
                <a:schemeClr val="bg1"/>
              </a:solidFill>
            </a:endParaRPr>
          </a:p>
          <a:p>
            <a:r>
              <a:rPr lang="en-GB" dirty="0">
                <a:solidFill>
                  <a:schemeClr val="bg1"/>
                </a:solidFill>
              </a:rPr>
              <a:t>• Students aiming at grades C-A* should produce 400-600 words across the two </a:t>
            </a:r>
            <a:r>
              <a:rPr lang="en-GB" dirty="0" smtClean="0">
                <a:solidFill>
                  <a:schemeClr val="bg1"/>
                </a:solidFill>
              </a:rPr>
              <a:t>tasks. 200-300 EACH</a:t>
            </a:r>
            <a:endParaRPr lang="es-ES" b="1" dirty="0">
              <a:solidFill>
                <a:schemeClr val="bg1"/>
              </a:solidFill>
            </a:endParaRPr>
          </a:p>
          <a:p>
            <a:endParaRPr lang="es-ES" b="1" dirty="0">
              <a:solidFill>
                <a:schemeClr val="bg1"/>
              </a:solidFill>
            </a:endParaRPr>
          </a:p>
        </p:txBody>
      </p:sp>
    </p:spTree>
    <p:extLst>
      <p:ext uri="{BB962C8B-B14F-4D97-AF65-F5344CB8AC3E}">
        <p14:creationId xmlns:p14="http://schemas.microsoft.com/office/powerpoint/2010/main" val="224142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mj-lt"/>
              </a:rPr>
              <a:t>STAGES</a:t>
            </a:r>
            <a:endParaRPr lang="en-GB" sz="2800" dirty="0">
              <a:latin typeface="+mj-lt"/>
            </a:endParaRPr>
          </a:p>
        </p:txBody>
      </p:sp>
      <p:sp>
        <p:nvSpPr>
          <p:cNvPr id="3" name="2 Rectángulo"/>
          <p:cNvSpPr/>
          <p:nvPr/>
        </p:nvSpPr>
        <p:spPr>
          <a:xfrm>
            <a:off x="790724" y="1845618"/>
            <a:ext cx="8374211" cy="4524315"/>
          </a:xfrm>
          <a:prstGeom prst="rect">
            <a:avLst/>
          </a:prstGeom>
        </p:spPr>
        <p:txBody>
          <a:bodyPr wrap="square">
            <a:spAutoFit/>
          </a:bodyPr>
          <a:lstStyle/>
          <a:p>
            <a:r>
              <a:rPr lang="es-ES" b="1" dirty="0" smtClean="0">
                <a:solidFill>
                  <a:schemeClr val="bg1"/>
                </a:solidFill>
              </a:rPr>
              <a:t>STAGE  </a:t>
            </a:r>
            <a:r>
              <a:rPr lang="es-ES" sz="4000" b="1" dirty="0" smtClean="0">
                <a:solidFill>
                  <a:schemeClr val="bg1"/>
                </a:solidFill>
              </a:rPr>
              <a:t>1</a:t>
            </a:r>
          </a:p>
          <a:p>
            <a:r>
              <a:rPr lang="es-ES" sz="4000" b="1" dirty="0">
                <a:solidFill>
                  <a:schemeClr val="bg1"/>
                </a:solidFill>
              </a:rPr>
              <a:t>STAGE  </a:t>
            </a:r>
            <a:r>
              <a:rPr lang="es-ES" sz="6000" b="1" dirty="0" smtClean="0">
                <a:solidFill>
                  <a:schemeClr val="bg1"/>
                </a:solidFill>
              </a:rPr>
              <a:t>2</a:t>
            </a:r>
          </a:p>
          <a:p>
            <a:r>
              <a:rPr lang="es-ES" sz="6000" b="1" dirty="0">
                <a:solidFill>
                  <a:schemeClr val="bg1"/>
                </a:solidFill>
              </a:rPr>
              <a:t>STAGE  </a:t>
            </a:r>
            <a:r>
              <a:rPr lang="es-ES" sz="8800" b="1" dirty="0" smtClean="0">
                <a:solidFill>
                  <a:schemeClr val="bg1"/>
                </a:solidFill>
              </a:rPr>
              <a:t>3</a:t>
            </a:r>
            <a:endParaRPr lang="es-ES" sz="8800" b="1" dirty="0">
              <a:solidFill>
                <a:schemeClr val="bg1"/>
              </a:solidFill>
            </a:endParaRPr>
          </a:p>
          <a:p>
            <a:endParaRPr lang="es-ES" sz="6000" b="1" dirty="0">
              <a:solidFill>
                <a:schemeClr val="bg1"/>
              </a:solidFill>
            </a:endParaRPr>
          </a:p>
          <a:p>
            <a:endParaRPr lang="es-ES" sz="4000" b="1" dirty="0">
              <a:solidFill>
                <a:schemeClr val="bg1"/>
              </a:solidFill>
            </a:endParaRPr>
          </a:p>
        </p:txBody>
      </p:sp>
    </p:spTree>
    <p:extLst>
      <p:ext uri="{BB962C8B-B14F-4D97-AF65-F5344CB8AC3E}">
        <p14:creationId xmlns:p14="http://schemas.microsoft.com/office/powerpoint/2010/main" val="54146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s-ES" b="1" dirty="0">
                <a:solidFill>
                  <a:prstClr val="white"/>
                </a:solidFill>
                <a:latin typeface="Papyrus"/>
              </a:rPr>
              <a:t>STAGE  </a:t>
            </a:r>
            <a:r>
              <a:rPr lang="es-ES" sz="4000" b="1" dirty="0">
                <a:solidFill>
                  <a:prstClr val="white"/>
                </a:solidFill>
                <a:latin typeface="Papyrus"/>
              </a:rPr>
              <a:t>1</a:t>
            </a:r>
          </a:p>
        </p:txBody>
      </p:sp>
      <p:sp>
        <p:nvSpPr>
          <p:cNvPr id="4" name="3 Rectángulo"/>
          <p:cNvSpPr/>
          <p:nvPr/>
        </p:nvSpPr>
        <p:spPr>
          <a:xfrm>
            <a:off x="766614" y="1351508"/>
            <a:ext cx="8374211" cy="3416320"/>
          </a:xfrm>
          <a:prstGeom prst="rect">
            <a:avLst/>
          </a:prstGeom>
        </p:spPr>
        <p:txBody>
          <a:bodyPr wrap="square">
            <a:spAutoFit/>
          </a:bodyPr>
          <a:lstStyle/>
          <a:p>
            <a:r>
              <a:rPr lang="en-GB" dirty="0">
                <a:solidFill>
                  <a:schemeClr val="bg1"/>
                </a:solidFill>
              </a:rPr>
              <a:t>Stage One</a:t>
            </a:r>
            <a:endParaRPr lang="es-ES" b="1" dirty="0">
              <a:solidFill>
                <a:schemeClr val="bg1"/>
              </a:solidFill>
            </a:endParaRPr>
          </a:p>
          <a:p>
            <a:r>
              <a:rPr lang="en-GB" dirty="0">
                <a:solidFill>
                  <a:schemeClr val="bg1"/>
                </a:solidFill>
              </a:rPr>
              <a:t> </a:t>
            </a:r>
            <a:endParaRPr lang="es-ES" b="1" dirty="0">
              <a:solidFill>
                <a:schemeClr val="bg1"/>
              </a:solidFill>
            </a:endParaRPr>
          </a:p>
          <a:p>
            <a:r>
              <a:rPr lang="en-US" dirty="0">
                <a:solidFill>
                  <a:schemeClr val="bg1"/>
                </a:solidFill>
              </a:rPr>
              <a:t>• This stage is when you are learning all the vocabulary and structures for a particular topic. </a:t>
            </a:r>
            <a:endParaRPr lang="es-ES" dirty="0">
              <a:solidFill>
                <a:schemeClr val="bg1"/>
              </a:solidFill>
            </a:endParaRPr>
          </a:p>
          <a:p>
            <a:r>
              <a:rPr lang="en-US" dirty="0">
                <a:solidFill>
                  <a:schemeClr val="bg1"/>
                </a:solidFill>
              </a:rPr>
              <a:t>• During this stage you will not know what the exact task will be, but can use reference materials and resources of all kinds including course books, dictionaries and Internet resources to start preparing the task. </a:t>
            </a:r>
            <a:endParaRPr lang="es-ES" dirty="0">
              <a:solidFill>
                <a:schemeClr val="bg1"/>
              </a:solidFill>
            </a:endParaRPr>
          </a:p>
          <a:p>
            <a:r>
              <a:rPr lang="en-US" dirty="0">
                <a:solidFill>
                  <a:schemeClr val="bg1"/>
                </a:solidFill>
              </a:rPr>
              <a:t>• At this stage your teacher can give help. </a:t>
            </a:r>
            <a:endParaRPr lang="es-ES" dirty="0">
              <a:solidFill>
                <a:schemeClr val="bg1"/>
              </a:solidFill>
            </a:endParaRPr>
          </a:p>
        </p:txBody>
      </p:sp>
    </p:spTree>
    <p:extLst>
      <p:ext uri="{BB962C8B-B14F-4D97-AF65-F5344CB8AC3E}">
        <p14:creationId xmlns:p14="http://schemas.microsoft.com/office/powerpoint/2010/main" val="268910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s-ES" b="1" dirty="0">
                <a:solidFill>
                  <a:prstClr val="white"/>
                </a:solidFill>
                <a:latin typeface="Papyrus"/>
              </a:rPr>
              <a:t>STAGE  </a:t>
            </a:r>
            <a:r>
              <a:rPr lang="es-ES" sz="4000" b="1" dirty="0" smtClean="0">
                <a:solidFill>
                  <a:prstClr val="white"/>
                </a:solidFill>
                <a:latin typeface="Papyrus"/>
              </a:rPr>
              <a:t>2</a:t>
            </a:r>
            <a:endParaRPr lang="es-ES" sz="4000" b="1" dirty="0">
              <a:solidFill>
                <a:prstClr val="white"/>
              </a:solidFill>
              <a:latin typeface="Papyrus"/>
            </a:endParaRPr>
          </a:p>
        </p:txBody>
      </p:sp>
      <p:sp>
        <p:nvSpPr>
          <p:cNvPr id="4" name="3 Rectángulo"/>
          <p:cNvSpPr/>
          <p:nvPr/>
        </p:nvSpPr>
        <p:spPr>
          <a:xfrm>
            <a:off x="766614" y="1351508"/>
            <a:ext cx="10513168" cy="3785652"/>
          </a:xfrm>
          <a:prstGeom prst="rect">
            <a:avLst/>
          </a:prstGeom>
        </p:spPr>
        <p:txBody>
          <a:bodyPr wrap="square">
            <a:spAutoFit/>
          </a:bodyPr>
          <a:lstStyle/>
          <a:p>
            <a:r>
              <a:rPr lang="en-US" dirty="0">
                <a:solidFill>
                  <a:schemeClr val="bg1"/>
                </a:solidFill>
              </a:rPr>
              <a:t>Stage Two</a:t>
            </a:r>
          </a:p>
          <a:p>
            <a:r>
              <a:rPr lang="en-US" dirty="0">
                <a:solidFill>
                  <a:schemeClr val="bg1"/>
                </a:solidFill>
              </a:rPr>
              <a:t>• This stage begins when you are given the </a:t>
            </a:r>
            <a:r>
              <a:rPr lang="en-US" dirty="0" smtClean="0">
                <a:solidFill>
                  <a:schemeClr val="bg1"/>
                </a:solidFill>
              </a:rPr>
              <a:t>task. </a:t>
            </a:r>
          </a:p>
          <a:p>
            <a:r>
              <a:rPr lang="en-US" dirty="0" smtClean="0">
                <a:solidFill>
                  <a:schemeClr val="bg1"/>
                </a:solidFill>
              </a:rPr>
              <a:t>• </a:t>
            </a:r>
            <a:r>
              <a:rPr lang="en-US" dirty="0">
                <a:solidFill>
                  <a:schemeClr val="bg1"/>
                </a:solidFill>
              </a:rPr>
              <a:t>Your teacher will discuss the task with you and can explain the sort of language you might use, how you can use your notes from stage one and how you can exploit the stimulus. </a:t>
            </a:r>
          </a:p>
          <a:p>
            <a:r>
              <a:rPr lang="en-US" dirty="0">
                <a:solidFill>
                  <a:schemeClr val="bg1"/>
                </a:solidFill>
              </a:rPr>
              <a:t>• You are allowed to have access to reference materials including dictionaries, course books and Internet resources. You must be careful to make sure there is no plagiarism. </a:t>
            </a:r>
            <a:endParaRPr lang="en-US" dirty="0" smtClean="0">
              <a:solidFill>
                <a:schemeClr val="bg1"/>
              </a:solidFill>
            </a:endParaRPr>
          </a:p>
          <a:p>
            <a:r>
              <a:rPr lang="en-US" dirty="0">
                <a:solidFill>
                  <a:schemeClr val="bg1"/>
                </a:solidFill>
              </a:rPr>
              <a:t>• This research can be carried out outside the classroom as homework. </a:t>
            </a:r>
          </a:p>
          <a:p>
            <a:endParaRPr lang="en-US" dirty="0">
              <a:solidFill>
                <a:schemeClr val="bg1"/>
              </a:solidFill>
            </a:endParaRPr>
          </a:p>
        </p:txBody>
      </p:sp>
    </p:spTree>
    <p:extLst>
      <p:ext uri="{BB962C8B-B14F-4D97-AF65-F5344CB8AC3E}">
        <p14:creationId xmlns:p14="http://schemas.microsoft.com/office/powerpoint/2010/main" val="174892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s-ES" b="1" dirty="0">
                <a:solidFill>
                  <a:prstClr val="white"/>
                </a:solidFill>
                <a:latin typeface="Papyrus"/>
              </a:rPr>
              <a:t>STAGE  </a:t>
            </a:r>
            <a:r>
              <a:rPr lang="es-ES" sz="4000" b="1" dirty="0" smtClean="0">
                <a:solidFill>
                  <a:prstClr val="white"/>
                </a:solidFill>
                <a:latin typeface="Papyrus"/>
              </a:rPr>
              <a:t>2</a:t>
            </a:r>
            <a:endParaRPr lang="es-ES" sz="4000" b="1" dirty="0">
              <a:solidFill>
                <a:prstClr val="white"/>
              </a:solidFill>
              <a:latin typeface="Papyrus"/>
            </a:endParaRPr>
          </a:p>
        </p:txBody>
      </p:sp>
      <p:sp>
        <p:nvSpPr>
          <p:cNvPr id="4" name="3 Rectángulo"/>
          <p:cNvSpPr/>
          <p:nvPr/>
        </p:nvSpPr>
        <p:spPr>
          <a:xfrm>
            <a:off x="766614" y="1351508"/>
            <a:ext cx="10513168" cy="3785652"/>
          </a:xfrm>
          <a:prstGeom prst="rect">
            <a:avLst/>
          </a:prstGeom>
        </p:spPr>
        <p:txBody>
          <a:bodyPr wrap="square">
            <a:spAutoFit/>
          </a:bodyPr>
          <a:lstStyle/>
          <a:p>
            <a:r>
              <a:rPr lang="en-US" dirty="0" smtClean="0">
                <a:solidFill>
                  <a:schemeClr val="bg1"/>
                </a:solidFill>
              </a:rPr>
              <a:t>• </a:t>
            </a:r>
            <a:r>
              <a:rPr lang="en-US" dirty="0">
                <a:solidFill>
                  <a:schemeClr val="bg1"/>
                </a:solidFill>
              </a:rPr>
              <a:t>During </a:t>
            </a:r>
            <a:r>
              <a:rPr lang="en-US" dirty="0" smtClean="0">
                <a:solidFill>
                  <a:schemeClr val="bg1"/>
                </a:solidFill>
              </a:rPr>
              <a:t>Stage 2 you </a:t>
            </a:r>
            <a:r>
              <a:rPr lang="en-US" dirty="0">
                <a:solidFill>
                  <a:schemeClr val="bg1"/>
                </a:solidFill>
              </a:rPr>
              <a:t>should make a plan of what you want to say during the task and your teacher will give feedback on your plan. You will then have time to amend the plan. </a:t>
            </a:r>
          </a:p>
          <a:p>
            <a:r>
              <a:rPr lang="en-US" dirty="0">
                <a:solidFill>
                  <a:schemeClr val="bg1"/>
                </a:solidFill>
              </a:rPr>
              <a:t>• The plan should be prepared using AQA’s Task Planning Form. It would be better </a:t>
            </a:r>
            <a:r>
              <a:rPr lang="en-US" dirty="0" smtClean="0">
                <a:solidFill>
                  <a:schemeClr val="bg1"/>
                </a:solidFill>
              </a:rPr>
              <a:t> to </a:t>
            </a:r>
            <a:r>
              <a:rPr lang="en-US" dirty="0">
                <a:solidFill>
                  <a:schemeClr val="bg1"/>
                </a:solidFill>
              </a:rPr>
              <a:t>complete the plan in </a:t>
            </a:r>
            <a:r>
              <a:rPr lang="en-US" dirty="0" smtClean="0">
                <a:solidFill>
                  <a:schemeClr val="bg1"/>
                </a:solidFill>
              </a:rPr>
              <a:t>Spanish </a:t>
            </a:r>
            <a:r>
              <a:rPr lang="en-US" dirty="0">
                <a:solidFill>
                  <a:schemeClr val="bg1"/>
                </a:solidFill>
              </a:rPr>
              <a:t>but it can be in English or a mixture of both languages. The plan must be in the form of bullet points (with no conjugated verbs, full sentences or codes), no more than 40 words for each task and/or unlimited drawings and diagrams.</a:t>
            </a:r>
          </a:p>
          <a:p>
            <a:r>
              <a:rPr lang="en-US" dirty="0">
                <a:solidFill>
                  <a:schemeClr val="bg1"/>
                </a:solidFill>
              </a:rPr>
              <a:t>• Your teacher can comment on the plan using the section on the planning form. </a:t>
            </a:r>
          </a:p>
          <a:p>
            <a:r>
              <a:rPr lang="en-US" dirty="0">
                <a:solidFill>
                  <a:schemeClr val="bg1"/>
                </a:solidFill>
              </a:rPr>
              <a:t>• Your teacher is not allowed to provide any other support.</a:t>
            </a:r>
          </a:p>
        </p:txBody>
      </p:sp>
    </p:spTree>
    <p:extLst>
      <p:ext uri="{BB962C8B-B14F-4D97-AF65-F5344CB8AC3E}">
        <p14:creationId xmlns:p14="http://schemas.microsoft.com/office/powerpoint/2010/main" val="417505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s-ES" b="1" dirty="0">
                <a:solidFill>
                  <a:prstClr val="white"/>
                </a:solidFill>
                <a:latin typeface="Papyrus"/>
              </a:rPr>
              <a:t>STAGE  </a:t>
            </a:r>
            <a:r>
              <a:rPr lang="es-ES" sz="4000" b="1" dirty="0">
                <a:solidFill>
                  <a:prstClr val="white"/>
                </a:solidFill>
                <a:latin typeface="Papyrus"/>
              </a:rPr>
              <a:t>3</a:t>
            </a:r>
          </a:p>
        </p:txBody>
      </p:sp>
      <p:sp>
        <p:nvSpPr>
          <p:cNvPr id="4" name="3 Rectángulo"/>
          <p:cNvSpPr/>
          <p:nvPr/>
        </p:nvSpPr>
        <p:spPr>
          <a:xfrm>
            <a:off x="766614" y="1351508"/>
            <a:ext cx="10513168" cy="3416320"/>
          </a:xfrm>
          <a:prstGeom prst="rect">
            <a:avLst/>
          </a:prstGeom>
        </p:spPr>
        <p:txBody>
          <a:bodyPr wrap="square">
            <a:spAutoFit/>
          </a:bodyPr>
          <a:lstStyle/>
          <a:p>
            <a:r>
              <a:rPr lang="en-US" dirty="0">
                <a:solidFill>
                  <a:schemeClr val="bg1"/>
                </a:solidFill>
              </a:rPr>
              <a:t>Stage Three</a:t>
            </a:r>
          </a:p>
          <a:p>
            <a:endParaRPr lang="en-US" dirty="0">
              <a:solidFill>
                <a:schemeClr val="bg1"/>
              </a:solidFill>
            </a:endParaRPr>
          </a:p>
          <a:p>
            <a:r>
              <a:rPr lang="en-US" dirty="0">
                <a:solidFill>
                  <a:schemeClr val="bg1"/>
                </a:solidFill>
              </a:rPr>
              <a:t>• This stage is when you produce the final version.</a:t>
            </a:r>
          </a:p>
          <a:p>
            <a:r>
              <a:rPr lang="en-US" dirty="0">
                <a:solidFill>
                  <a:schemeClr val="bg1"/>
                </a:solidFill>
              </a:rPr>
              <a:t>• You must complete this in exam conditions and are not allowed to interact with your teacher or other students. This will last 60 minutes. </a:t>
            </a:r>
          </a:p>
          <a:p>
            <a:r>
              <a:rPr lang="en-US" dirty="0">
                <a:solidFill>
                  <a:schemeClr val="bg1"/>
                </a:solidFill>
              </a:rPr>
              <a:t>• You are allowed to have your Task Planning Form with my feedback and should have access to a dictionary. </a:t>
            </a:r>
          </a:p>
          <a:p>
            <a:r>
              <a:rPr lang="en-US" dirty="0">
                <a:solidFill>
                  <a:schemeClr val="bg1"/>
                </a:solidFill>
              </a:rPr>
              <a:t>• You do not need to include an introduction, conclusion </a:t>
            </a:r>
            <a:r>
              <a:rPr lang="en-US" dirty="0" err="1">
                <a:solidFill>
                  <a:schemeClr val="bg1"/>
                </a:solidFill>
              </a:rPr>
              <a:t>etc</a:t>
            </a:r>
            <a:r>
              <a:rPr lang="en-US" dirty="0">
                <a:solidFill>
                  <a:schemeClr val="bg1"/>
                </a:solidFill>
              </a:rPr>
              <a:t> but do need to order your ideas logically. </a:t>
            </a:r>
          </a:p>
        </p:txBody>
      </p:sp>
    </p:spTree>
    <p:extLst>
      <p:ext uri="{BB962C8B-B14F-4D97-AF65-F5344CB8AC3E}">
        <p14:creationId xmlns:p14="http://schemas.microsoft.com/office/powerpoint/2010/main" val="126423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 grpId="0"/>
    </p:bldLst>
  </p:timing>
</p:sld>
</file>

<file path=ppt/theme/theme1.xml><?xml version="1.0" encoding="utf-8"?>
<a:theme xmlns:a="http://schemas.openxmlformats.org/drawingml/2006/main" name="teaching">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3">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teaching</Template>
  <TotalTime>299</TotalTime>
  <Words>608</Words>
  <Application>Microsoft Office PowerPoint</Application>
  <PresentationFormat>Custom</PresentationFormat>
  <Paragraphs>66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Papyrus</vt:lpstr>
      <vt:lpstr>Times New Roman</vt:lpstr>
      <vt:lpstr>teaching</vt:lpstr>
      <vt:lpstr>Controlled Assessment GCSE Spanish</vt:lpstr>
      <vt:lpstr>Marks</vt:lpstr>
      <vt:lpstr>Marks</vt:lpstr>
      <vt:lpstr>Differentiation: length</vt:lpstr>
      <vt:lpstr>STAGES</vt:lpstr>
      <vt:lpstr>STAGE  1</vt:lpstr>
      <vt:lpstr>STAGE  2</vt:lpstr>
      <vt:lpstr>STAGE  2</vt:lpstr>
      <vt:lpstr>STAGE  3</vt:lpstr>
      <vt:lpstr>STAGE  3</vt:lpstr>
      <vt:lpstr>STAGE  3</vt:lpstr>
      <vt:lpstr>Even better If: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Presentation  By…</dc:title>
  <dc:creator>pynej</dc:creator>
  <cp:lastModifiedBy>Sarah Mallo</cp:lastModifiedBy>
  <cp:revision>11</cp:revision>
  <cp:lastPrinted>2013-03-01T09:27:24Z</cp:lastPrinted>
  <dcterms:created xsi:type="dcterms:W3CDTF">2013-05-01T14:31:12Z</dcterms:created>
  <dcterms:modified xsi:type="dcterms:W3CDTF">2014-04-23T11:11:31Z</dcterms:modified>
</cp:coreProperties>
</file>