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0" r:id="rId2"/>
    <p:sldId id="283" r:id="rId3"/>
    <p:sldId id="338" r:id="rId4"/>
    <p:sldId id="347" r:id="rId5"/>
    <p:sldId id="332" r:id="rId6"/>
    <p:sldId id="326" r:id="rId7"/>
    <p:sldId id="327" r:id="rId8"/>
    <p:sldId id="346" r:id="rId9"/>
    <p:sldId id="345" r:id="rId10"/>
    <p:sldId id="328" r:id="rId11"/>
    <p:sldId id="333" r:id="rId12"/>
    <p:sldId id="334" r:id="rId13"/>
    <p:sldId id="339" r:id="rId14"/>
    <p:sldId id="340" r:id="rId15"/>
    <p:sldId id="348" r:id="rId16"/>
    <p:sldId id="349" r:id="rId17"/>
    <p:sldId id="350" r:id="rId18"/>
    <p:sldId id="351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3554" autoAdjust="0"/>
  </p:normalViewPr>
  <p:slideViewPr>
    <p:cSldViewPr snapToGrid="0">
      <p:cViewPr varScale="1">
        <p:scale>
          <a:sx n="68" d="100"/>
          <a:sy n="68" d="100"/>
        </p:scale>
        <p:origin x="10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928C0-81B9-4349-8FF2-684EEAA5A81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5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928C0-81B9-4349-8FF2-684EEAA5A81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2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28C0-81B9-4349-8FF2-684EEAA5A81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23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928C0-81B9-4349-8FF2-684EEAA5A81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0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053622" y="2145396"/>
            <a:ext cx="10466363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tencil" pitchFamily="82" charset="0"/>
              </a:rPr>
              <a:t>El trabajo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5"/>
          <p:cNvSpPr txBox="1"/>
          <p:nvPr/>
        </p:nvSpPr>
        <p:spPr>
          <a:xfrm>
            <a:off x="179010" y="1282334"/>
            <a:ext cx="6311163" cy="5509200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kern="0" dirty="0" err="1">
                <a:solidFill>
                  <a:sysClr val="windowText" lastClr="000000"/>
                </a:solidFill>
                <a:latin typeface="Comic Sans MS" pitchFamily="66" charset="0"/>
              </a:rPr>
              <a:t>Mañana</a:t>
            </a:r>
            <a:r>
              <a:rPr lang="en-GB" sz="2000" b="1" kern="0" dirty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Tomorrow</a:t>
            </a:r>
          </a:p>
          <a:p>
            <a:pPr>
              <a:defRPr/>
            </a:pPr>
            <a:r>
              <a:rPr lang="en-GB" sz="2000" b="1" kern="0" dirty="0">
                <a:solidFill>
                  <a:srgbClr val="000000"/>
                </a:solidFill>
                <a:latin typeface="Comic Sans MS" pitchFamily="66" charset="0"/>
              </a:rPr>
              <a:t>El fin de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semana</a:t>
            </a:r>
            <a:r>
              <a:rPr lang="en-GB" sz="2000" b="1" kern="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próximo</a:t>
            </a:r>
            <a:r>
              <a:rPr lang="en-GB" sz="2000" b="1" kern="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Next weekend</a:t>
            </a:r>
          </a:p>
          <a:p>
            <a:pPr>
              <a:defRPr/>
            </a:pPr>
            <a:r>
              <a:rPr lang="en-GB" sz="2000" b="1" kern="0" dirty="0">
                <a:solidFill>
                  <a:sysClr val="windowText" lastClr="000000"/>
                </a:solidFill>
                <a:latin typeface="Comic Sans MS" pitchFamily="66" charset="0"/>
              </a:rPr>
              <a:t>El </a:t>
            </a:r>
            <a:r>
              <a:rPr lang="en-GB" sz="2000" b="1" kern="0" dirty="0" err="1">
                <a:solidFill>
                  <a:sysClr val="windowText" lastClr="000000"/>
                </a:solidFill>
                <a:latin typeface="Comic Sans MS" pitchFamily="66" charset="0"/>
              </a:rPr>
              <a:t>domingo</a:t>
            </a:r>
            <a:r>
              <a:rPr lang="en-GB" sz="2000" b="1" kern="0" dirty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próximo</a:t>
            </a:r>
            <a:r>
              <a:rPr lang="en-GB" sz="2000" b="1" kern="0" dirty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Next Sunday</a:t>
            </a:r>
          </a:p>
          <a:p>
            <a:pPr>
              <a:defRPr/>
            </a:pPr>
            <a:r>
              <a:rPr lang="en-GB" sz="2000" b="1" kern="0" dirty="0">
                <a:solidFill>
                  <a:srgbClr val="000000"/>
                </a:solidFill>
                <a:latin typeface="Comic Sans MS" pitchFamily="66" charset="0"/>
              </a:rPr>
              <a:t>En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tres</a:t>
            </a:r>
            <a:r>
              <a:rPr lang="en-GB" sz="2000" b="1" kern="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dias</a:t>
            </a:r>
            <a:r>
              <a:rPr lang="en-GB" sz="2000" b="1" kern="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In three days </a:t>
            </a:r>
          </a:p>
          <a:p>
            <a:pPr>
              <a:defRPr/>
            </a:pPr>
            <a:r>
              <a:rPr lang="en-GB" sz="2000" b="1" kern="0" dirty="0" err="1">
                <a:solidFill>
                  <a:sysClr val="windowText" lastClr="000000"/>
                </a:solidFill>
                <a:latin typeface="Comic Sans MS" pitchFamily="66" charset="0"/>
              </a:rPr>
              <a:t>Mañana</a:t>
            </a:r>
            <a:r>
              <a:rPr lang="en-GB" sz="2000" b="1" kern="0" dirty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>
                <a:solidFill>
                  <a:sysClr val="windowText" lastClr="000000"/>
                </a:solidFill>
                <a:latin typeface="Comic Sans MS" pitchFamily="66" charset="0"/>
              </a:rPr>
              <a:t>por</a:t>
            </a:r>
            <a:r>
              <a:rPr lang="en-GB" sz="2000" b="1" kern="0" dirty="0">
                <a:solidFill>
                  <a:sysClr val="windowText" lastClr="000000"/>
                </a:solidFill>
                <a:latin typeface="Comic Sans MS" pitchFamily="66" charset="0"/>
              </a:rPr>
              <a:t> la </a:t>
            </a:r>
            <a:r>
              <a:rPr lang="en-GB" sz="2000" b="1" kern="0" dirty="0" err="1">
                <a:solidFill>
                  <a:sysClr val="windowText" lastClr="000000"/>
                </a:solidFill>
                <a:latin typeface="Comic Sans MS" pitchFamily="66" charset="0"/>
              </a:rPr>
              <a:t>noche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 Tomorrow night</a:t>
            </a:r>
          </a:p>
          <a:p>
            <a:pPr>
              <a:defRPr/>
            </a:pPr>
            <a:r>
              <a:rPr lang="en-GB" sz="2000" b="1" kern="0" dirty="0">
                <a:latin typeface="Comic Sans MS" pitchFamily="66" charset="0"/>
              </a:rPr>
              <a:t>La </a:t>
            </a:r>
            <a:r>
              <a:rPr lang="en-GB" sz="2000" b="1" kern="0" dirty="0" err="1">
                <a:latin typeface="Comic Sans MS" pitchFamily="66" charset="0"/>
              </a:rPr>
              <a:t>semana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 err="1">
                <a:latin typeface="Comic Sans MS" pitchFamily="66" charset="0"/>
              </a:rPr>
              <a:t>próxima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Next week</a:t>
            </a:r>
          </a:p>
          <a:p>
            <a:pPr>
              <a:defRPr/>
            </a:pPr>
            <a:r>
              <a:rPr lang="en-GB" sz="2000" b="1" kern="0" dirty="0">
                <a:latin typeface="Comic Sans MS" pitchFamily="66" charset="0"/>
              </a:rPr>
              <a:t>En el </a:t>
            </a:r>
            <a:r>
              <a:rPr lang="en-GB" sz="2000" b="1" kern="0" dirty="0" err="1">
                <a:latin typeface="Comic Sans MS" pitchFamily="66" charset="0"/>
              </a:rPr>
              <a:t>futuro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In the future</a:t>
            </a:r>
          </a:p>
          <a:p>
            <a:pPr>
              <a:defRPr/>
            </a:pPr>
            <a:r>
              <a:rPr lang="en-GB" sz="2000" b="1" kern="0" dirty="0" err="1">
                <a:latin typeface="Comic Sans MS" pitchFamily="66" charset="0"/>
              </a:rPr>
              <a:t>En</a:t>
            </a:r>
            <a:r>
              <a:rPr lang="en-GB" sz="2000" b="1" kern="0" dirty="0">
                <a:latin typeface="Comic Sans MS" pitchFamily="66" charset="0"/>
              </a:rPr>
              <a:t> el </a:t>
            </a:r>
            <a:r>
              <a:rPr lang="en-GB" sz="2000" b="1" kern="0" dirty="0" err="1">
                <a:latin typeface="Comic Sans MS" pitchFamily="66" charset="0"/>
              </a:rPr>
              <a:t>verano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In the summer</a:t>
            </a:r>
          </a:p>
          <a:p>
            <a:pPr>
              <a:defRPr/>
            </a:pPr>
            <a:r>
              <a:rPr lang="en-GB" sz="2000" b="1" kern="0" dirty="0" err="1">
                <a:latin typeface="Comic Sans MS" pitchFamily="66" charset="0"/>
              </a:rPr>
              <a:t>Despues</a:t>
            </a:r>
            <a:r>
              <a:rPr lang="en-GB" sz="2000" b="1" kern="0" dirty="0">
                <a:latin typeface="Comic Sans MS" pitchFamily="66" charset="0"/>
              </a:rPr>
              <a:t> de mis </a:t>
            </a:r>
            <a:r>
              <a:rPr lang="en-GB" sz="2000" b="1" kern="0" dirty="0" err="1">
                <a:latin typeface="Comic Sans MS" pitchFamily="66" charset="0"/>
              </a:rPr>
              <a:t>examenes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After my exams</a:t>
            </a:r>
          </a:p>
          <a:p>
            <a:pPr>
              <a:defRPr/>
            </a:pPr>
            <a:r>
              <a:rPr lang="en-GB" sz="2000" b="1" kern="0" dirty="0" err="1">
                <a:latin typeface="Comic Sans MS" pitchFamily="66" charset="0"/>
              </a:rPr>
              <a:t>Cuando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0070C0"/>
                </a:solidFill>
                <a:latin typeface="Comic Sans MS" pitchFamily="66" charset="0"/>
              </a:rPr>
              <a:t>sea</a:t>
            </a:r>
            <a:r>
              <a:rPr lang="en-GB" sz="2000" b="1" kern="0" dirty="0">
                <a:latin typeface="Comic Sans MS" pitchFamily="66" charset="0"/>
              </a:rPr>
              <a:t> mayor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When I´m older</a:t>
            </a:r>
          </a:p>
          <a:p>
            <a:pPr>
              <a:defRPr/>
            </a:pPr>
            <a:r>
              <a:rPr lang="en-GB" sz="2000" b="1" kern="0" dirty="0" err="1">
                <a:latin typeface="Comic Sans MS" pitchFamily="66" charset="0"/>
              </a:rPr>
              <a:t>Cuando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0070C0"/>
                </a:solidFill>
                <a:latin typeface="Comic Sans MS" pitchFamily="66" charset="0"/>
              </a:rPr>
              <a:t>sea</a:t>
            </a:r>
            <a:r>
              <a:rPr lang="en-GB" sz="2000" b="1" kern="0" dirty="0">
                <a:latin typeface="Comic Sans MS" pitchFamily="66" charset="0"/>
              </a:rPr>
              <a:t> mayor de </a:t>
            </a:r>
            <a:r>
              <a:rPr lang="en-GB" sz="2000" b="1" kern="0" dirty="0" err="1">
                <a:latin typeface="Comic Sans MS" pitchFamily="66" charset="0"/>
              </a:rPr>
              <a:t>edad</a:t>
            </a:r>
            <a:r>
              <a:rPr lang="en-GB" sz="2000" b="1" kern="0" dirty="0">
                <a:latin typeface="Comic Sans MS" pitchFamily="66" charset="0"/>
              </a:rPr>
              <a:t>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When I´m over 18</a:t>
            </a:r>
          </a:p>
          <a:p>
            <a:pPr>
              <a:defRPr/>
            </a:pP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endParaRPr lang="en-GB" sz="20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97878" y="176644"/>
            <a:ext cx="10883153" cy="869399"/>
          </a:xfrm>
        </p:spPr>
        <p:txBody>
          <a:bodyPr>
            <a:noAutofit/>
          </a:bodyPr>
          <a:lstStyle/>
          <a:p>
            <a:br>
              <a:rPr lang="en-GB" sz="2800" dirty="0">
                <a:latin typeface="Britannic Bold" pitchFamily="34" charset="0"/>
              </a:rPr>
            </a:b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vas a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trabajar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br>
              <a:rPr lang="en-GB" sz="28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>
                <a:solidFill>
                  <a:srgbClr val="FF0000"/>
                </a:solidFill>
                <a:latin typeface="Britannic Bold" pitchFamily="34" charset="0"/>
              </a:rPr>
              <a:t>What will you do (work) in the future?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019734" y="4872347"/>
            <a:ext cx="3028950" cy="1615827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FUTURE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trabajARé</a:t>
            </a:r>
            <a:r>
              <a:rPr lang="en-GB" b="1" i="1" dirty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(I)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>
                <a:latin typeface="Comic Sans MS" pitchFamily="66" charset="0"/>
                <a:cs typeface="Arial" panose="020B0604020202020204" pitchFamily="34" charset="0"/>
              </a:rPr>
              <a:t>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 A </a:t>
            </a:r>
            <a:r>
              <a:rPr lang="en-GB" b="1" i="1" dirty="0" err="1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b="1" i="1" dirty="0">
              <a:solidFill>
                <a:srgbClr val="7030A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48665" y="310575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3022350" y="48680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1"/>
          <p:cNvSpPr/>
          <p:nvPr/>
        </p:nvSpPr>
        <p:spPr>
          <a:xfrm>
            <a:off x="2618938" y="53431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1"/>
          <p:cNvSpPr/>
          <p:nvPr/>
        </p:nvSpPr>
        <p:spPr>
          <a:xfrm>
            <a:off x="2789268" y="612306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4B7A177-9B65-41AC-AE65-6E3A33C22EAB}"/>
              </a:ext>
            </a:extLst>
          </p:cNvPr>
          <p:cNvGrpSpPr/>
          <p:nvPr/>
        </p:nvGrpSpPr>
        <p:grpSpPr>
          <a:xfrm>
            <a:off x="5181600" y="567268"/>
            <a:ext cx="6755487" cy="6244071"/>
            <a:chOff x="5181600" y="567268"/>
            <a:chExt cx="6755487" cy="6244071"/>
          </a:xfrm>
        </p:grpSpPr>
        <p:sp>
          <p:nvSpPr>
            <p:cNvPr id="46" name="10 CuadroTexto">
              <a:extLst>
                <a:ext uri="{FF2B5EF4-FFF2-40B4-BE49-F238E27FC236}">
                  <a16:creationId xmlns:a16="http://schemas.microsoft.com/office/drawing/2014/main" id="{C830D9F3-AAE8-4E90-9A92-A01B439B0A12}"/>
                </a:ext>
              </a:extLst>
            </p:cNvPr>
            <p:cNvSpPr txBox="1"/>
            <p:nvPr/>
          </p:nvSpPr>
          <p:spPr>
            <a:xfrm>
              <a:off x="6780956" y="6165008"/>
              <a:ext cx="4808638" cy="646331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latin typeface="Arial Rounded MT Bold" pitchFamily="34" charset="0"/>
                </a:rPr>
                <a:t>Una empresa de….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for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 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company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of</a:t>
              </a:r>
              <a:endParaRPr lang="es-ES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endParaRPr lang="es-ES" dirty="0">
                <a:latin typeface="Arial Rounded MT Bold" pitchFamily="34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CA78385-22E2-47EA-923C-6F061D85ACAF}"/>
                </a:ext>
              </a:extLst>
            </p:cNvPr>
            <p:cNvGrpSpPr/>
            <p:nvPr/>
          </p:nvGrpSpPr>
          <p:grpSpPr>
            <a:xfrm>
              <a:off x="5181600" y="567268"/>
              <a:ext cx="6755487" cy="6085264"/>
              <a:chOff x="5181600" y="567268"/>
              <a:chExt cx="6755487" cy="6085264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E604CDAD-5456-4A4D-BD47-4A617899BA8B}"/>
                  </a:ext>
                </a:extLst>
              </p:cNvPr>
              <p:cNvGrpSpPr/>
              <p:nvPr/>
            </p:nvGrpSpPr>
            <p:grpSpPr>
              <a:xfrm>
                <a:off x="5181600" y="5646245"/>
                <a:ext cx="1577788" cy="1006287"/>
                <a:chOff x="8096636" y="1471505"/>
                <a:chExt cx="1577788" cy="1006287"/>
              </a:xfrm>
            </p:grpSpPr>
            <p:sp>
              <p:nvSpPr>
                <p:cNvPr id="12" name="11 Elipse"/>
                <p:cNvSpPr/>
                <p:nvPr/>
              </p:nvSpPr>
              <p:spPr>
                <a:xfrm>
                  <a:off x="8096636" y="1471505"/>
                  <a:ext cx="1577788" cy="100628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2800" dirty="0">
                      <a:solidFill>
                        <a:srgbClr val="0000FF"/>
                      </a:solidFill>
                      <a:latin typeface="Comic Sans MS" pitchFamily="66" charset="0"/>
                    </a:rPr>
                    <a:t>PARA</a:t>
                  </a:r>
                </a:p>
                <a:p>
                  <a:pPr algn="ctr"/>
                  <a:r>
                    <a:rPr lang="es-ES" sz="2800" i="1" dirty="0" err="1">
                      <a:solidFill>
                        <a:srgbClr val="FF0000"/>
                      </a:solidFill>
                      <a:latin typeface="Comic Sans MS" pitchFamily="66" charset="0"/>
                    </a:rPr>
                    <a:t>to</a:t>
                  </a:r>
                  <a:endParaRPr lang="es-ES" sz="2800" i="1" dirty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" name="Oval 21"/>
                <p:cNvSpPr/>
                <p:nvPr/>
              </p:nvSpPr>
              <p:spPr>
                <a:xfrm>
                  <a:off x="9249459" y="1974649"/>
                  <a:ext cx="325925" cy="30781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32" name="10 CuadroTexto">
                <a:extLst>
                  <a:ext uri="{FF2B5EF4-FFF2-40B4-BE49-F238E27FC236}">
                    <a16:creationId xmlns:a16="http://schemas.microsoft.com/office/drawing/2014/main" id="{47261E1E-9D64-4677-8A12-93C0D31CB02D}"/>
                  </a:ext>
                </a:extLst>
              </p:cNvPr>
              <p:cNvSpPr txBox="1"/>
              <p:nvPr/>
            </p:nvSpPr>
            <p:spPr>
              <a:xfrm>
                <a:off x="7307847" y="567268"/>
                <a:ext cx="4556955" cy="369331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>
                    <a:latin typeface="Arial Rounded MT Bold" pitchFamily="34" charset="0"/>
                  </a:rPr>
                  <a:t>Recepcionista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Receptionist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Profesor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Teacher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Medico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Doctor</a:t>
                </a: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Dentista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Dentist</a:t>
                </a:r>
                <a:endParaRPr lang="es-ES" dirty="0"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Azafata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Airhostress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Bibliotecario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Librarian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Bombero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Fireman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Policía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Police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officcer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Abogado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Lawyer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Periodista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Journalist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Enfermera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Nurse</a:t>
                </a: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Canguro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Babysitter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30" name="10 CuadroTexto">
                <a:extLst>
                  <a:ext uri="{FF2B5EF4-FFF2-40B4-BE49-F238E27FC236}">
                    <a16:creationId xmlns:a16="http://schemas.microsoft.com/office/drawing/2014/main" id="{6148D7DD-3593-46E0-BFD6-5FD392FC5BC8}"/>
                  </a:ext>
                </a:extLst>
              </p:cNvPr>
              <p:cNvSpPr txBox="1"/>
              <p:nvPr/>
            </p:nvSpPr>
            <p:spPr>
              <a:xfrm>
                <a:off x="6995766" y="4287162"/>
                <a:ext cx="4808638" cy="1754326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>
                    <a:latin typeface="Arial Rounded MT Bold" pitchFamily="34" charset="0"/>
                  </a:rPr>
                  <a:t>Un instituto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school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Un hospital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A hospital</a:t>
                </a: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Una oficina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An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 office</a:t>
                </a: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Una agencia de viajes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In 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travel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agency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Un banco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bank</a:t>
                </a:r>
                <a:endParaRPr lang="es-ES" dirty="0">
                  <a:latin typeface="Arial Rounded MT Bold" pitchFamily="34" charset="0"/>
                </a:endParaRPr>
              </a:p>
              <a:p>
                <a:pPr algn="ctr"/>
                <a:endParaRPr lang="es-ES" dirty="0">
                  <a:latin typeface="Arial Rounded MT Bold" pitchFamily="34" charset="0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59178F4-6827-4A7B-A90C-05491A4CF508}"/>
                  </a:ext>
                </a:extLst>
              </p:cNvPr>
              <p:cNvSpPr/>
              <p:nvPr/>
            </p:nvSpPr>
            <p:spPr>
              <a:xfrm>
                <a:off x="11611162" y="6276974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74D06A8-9582-42E2-9686-B3FD6980664F}"/>
                  </a:ext>
                </a:extLst>
              </p:cNvPr>
              <p:cNvSpPr/>
              <p:nvPr/>
            </p:nvSpPr>
            <p:spPr>
              <a:xfrm>
                <a:off x="11011245" y="4516185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6238AD5-7052-4C6E-994B-3D58E06C2F8B}"/>
                  </a:ext>
                </a:extLst>
              </p:cNvPr>
              <p:cNvSpPr/>
              <p:nvPr/>
            </p:nvSpPr>
            <p:spPr>
              <a:xfrm>
                <a:off x="11285237" y="3413569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4</a:t>
                </a:r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BEA40AB9-6155-428C-9F24-D8FD0AD9EDAB}"/>
                  </a:ext>
                </a:extLst>
              </p:cNvPr>
              <p:cNvGrpSpPr/>
              <p:nvPr/>
            </p:nvGrpSpPr>
            <p:grpSpPr>
              <a:xfrm>
                <a:off x="5767754" y="1689887"/>
                <a:ext cx="1802096" cy="1006287"/>
                <a:chOff x="7872328" y="1471505"/>
                <a:chExt cx="1802096" cy="1006287"/>
              </a:xfrm>
            </p:grpSpPr>
            <p:sp>
              <p:nvSpPr>
                <p:cNvPr id="51" name="11 Elipse">
                  <a:extLst>
                    <a:ext uri="{FF2B5EF4-FFF2-40B4-BE49-F238E27FC236}">
                      <a16:creationId xmlns:a16="http://schemas.microsoft.com/office/drawing/2014/main" id="{F8DBE9B6-D378-4F0E-B6B2-DB871416C81F}"/>
                    </a:ext>
                  </a:extLst>
                </p:cNvPr>
                <p:cNvSpPr/>
                <p:nvPr/>
              </p:nvSpPr>
              <p:spPr>
                <a:xfrm>
                  <a:off x="7872328" y="1471505"/>
                  <a:ext cx="1802096" cy="100628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2400" dirty="0">
                      <a:solidFill>
                        <a:srgbClr val="0000FF"/>
                      </a:solidFill>
                      <a:latin typeface="Comic Sans MS" pitchFamily="66" charset="0"/>
                    </a:rPr>
                    <a:t>COMO</a:t>
                  </a:r>
                </a:p>
                <a:p>
                  <a:pPr algn="ctr"/>
                  <a:r>
                    <a:rPr lang="es-ES" sz="2400" i="1" dirty="0">
                      <a:solidFill>
                        <a:srgbClr val="FF0000"/>
                      </a:solidFill>
                      <a:latin typeface="Comic Sans MS" pitchFamily="66" charset="0"/>
                    </a:rPr>
                    <a:t>as</a:t>
                  </a:r>
                </a:p>
              </p:txBody>
            </p:sp>
            <p:sp>
              <p:nvSpPr>
                <p:cNvPr id="52" name="Oval 21">
                  <a:extLst>
                    <a:ext uri="{FF2B5EF4-FFF2-40B4-BE49-F238E27FC236}">
                      <a16:creationId xmlns:a16="http://schemas.microsoft.com/office/drawing/2014/main" id="{23653748-628B-4BC0-98D3-4BF3635A8161}"/>
                    </a:ext>
                  </a:extLst>
                </p:cNvPr>
                <p:cNvSpPr/>
                <p:nvPr/>
              </p:nvSpPr>
              <p:spPr>
                <a:xfrm>
                  <a:off x="9249459" y="1974649"/>
                  <a:ext cx="325925" cy="30781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A84C70BC-CABE-4816-B44D-F111F0AF2610}"/>
                  </a:ext>
                </a:extLst>
              </p:cNvPr>
              <p:cNvGrpSpPr/>
              <p:nvPr/>
            </p:nvGrpSpPr>
            <p:grpSpPr>
              <a:xfrm>
                <a:off x="6191615" y="4127382"/>
                <a:ext cx="1577788" cy="1036943"/>
                <a:chOff x="8096636" y="1471505"/>
                <a:chExt cx="1577788" cy="1006287"/>
              </a:xfrm>
            </p:grpSpPr>
            <p:sp>
              <p:nvSpPr>
                <p:cNvPr id="54" name="11 Elipse">
                  <a:extLst>
                    <a:ext uri="{FF2B5EF4-FFF2-40B4-BE49-F238E27FC236}">
                      <a16:creationId xmlns:a16="http://schemas.microsoft.com/office/drawing/2014/main" id="{E0879E49-C386-46E3-902E-27DE8E1DB1C7}"/>
                    </a:ext>
                  </a:extLst>
                </p:cNvPr>
                <p:cNvSpPr/>
                <p:nvPr/>
              </p:nvSpPr>
              <p:spPr>
                <a:xfrm>
                  <a:off x="8096636" y="1471505"/>
                  <a:ext cx="1577788" cy="100628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2800" dirty="0">
                      <a:solidFill>
                        <a:srgbClr val="0000FF"/>
                      </a:solidFill>
                      <a:latin typeface="Comic Sans MS" pitchFamily="66" charset="0"/>
                    </a:rPr>
                    <a:t>EN</a:t>
                  </a:r>
                </a:p>
                <a:p>
                  <a:pPr algn="ctr"/>
                  <a:r>
                    <a:rPr lang="es-ES" sz="2800" i="1" dirty="0">
                      <a:solidFill>
                        <a:srgbClr val="FF0000"/>
                      </a:solidFill>
                      <a:latin typeface="Comic Sans MS" pitchFamily="66" charset="0"/>
                    </a:rPr>
                    <a:t>in</a:t>
                  </a:r>
                </a:p>
              </p:txBody>
            </p:sp>
            <p:sp>
              <p:nvSpPr>
                <p:cNvPr id="55" name="Oval 21">
                  <a:extLst>
                    <a:ext uri="{FF2B5EF4-FFF2-40B4-BE49-F238E27FC236}">
                      <a16:creationId xmlns:a16="http://schemas.microsoft.com/office/drawing/2014/main" id="{2C20B487-4EF1-4881-8395-20D5B49E66E4}"/>
                    </a:ext>
                  </a:extLst>
                </p:cNvPr>
                <p:cNvSpPr/>
                <p:nvPr/>
              </p:nvSpPr>
              <p:spPr>
                <a:xfrm>
                  <a:off x="9249459" y="1974649"/>
                  <a:ext cx="325925" cy="30781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br>
              <a:rPr lang="en-GB" sz="2800" dirty="0">
                <a:latin typeface="Britannic Bold" pitchFamily="34" charset="0"/>
              </a:rPr>
            </a:b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trabajaste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br>
              <a:rPr lang="en-GB" sz="28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>
                <a:solidFill>
                  <a:srgbClr val="FF0000"/>
                </a:solidFill>
                <a:latin typeface="Britannic Bold" pitchFamily="34" charset="0"/>
              </a:rPr>
              <a:t>What did you do (work)  in the past?</a:t>
            </a: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3077766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Yesterday</a:t>
            </a:r>
          </a:p>
          <a:p>
            <a:pPr>
              <a:defRPr/>
            </a:pPr>
            <a:r>
              <a:rPr lang="en-GB" b="1" kern="0" dirty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Last weekend</a:t>
            </a:r>
          </a:p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Last Sunday</a:t>
            </a:r>
          </a:p>
          <a:p>
            <a:pPr>
              <a:defRPr/>
            </a:pP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>
                <a:latin typeface="Calibri"/>
              </a:rPr>
              <a:t>Anoche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 Last night</a:t>
            </a:r>
          </a:p>
          <a:p>
            <a:pPr>
              <a:defRPr/>
            </a:pPr>
            <a:r>
              <a:rPr lang="en-GB" b="1" kern="0" dirty="0"/>
              <a:t>El </a:t>
            </a:r>
            <a:r>
              <a:rPr lang="en-GB" b="1" kern="0" dirty="0" err="1"/>
              <a:t>verano</a:t>
            </a:r>
            <a:r>
              <a:rPr lang="en-GB" b="1" kern="0" dirty="0"/>
              <a:t> </a:t>
            </a:r>
            <a:r>
              <a:rPr lang="en-GB" b="1" kern="0" dirty="0" err="1"/>
              <a:t>pasado</a:t>
            </a:r>
            <a:r>
              <a:rPr lang="en-GB" b="1" kern="0" dirty="0">
                <a:solidFill>
                  <a:srgbClr val="FF0000"/>
                </a:solidFill>
              </a:rPr>
              <a:t> Last summer</a:t>
            </a:r>
          </a:p>
          <a:p>
            <a:pPr>
              <a:defRPr/>
            </a:pP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991883" y="2197545"/>
            <a:ext cx="10396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I</a:t>
            </a:r>
            <a:br>
              <a:rPr lang="pt-BR" sz="2000" b="1" dirty="0"/>
            </a:br>
            <a:r>
              <a:rPr lang="pt-BR" sz="2000" b="1" dirty="0"/>
              <a:t>you</a:t>
            </a:r>
            <a:br>
              <a:rPr lang="pt-BR" sz="2000" b="1" dirty="0"/>
            </a:br>
            <a:r>
              <a:rPr lang="pt-BR" sz="2000" b="1" dirty="0"/>
              <a:t>He</a:t>
            </a:r>
            <a:br>
              <a:rPr lang="pt-BR" sz="2000" b="1" dirty="0"/>
            </a:br>
            <a:r>
              <a:rPr lang="pt-BR" sz="2000" b="1" dirty="0"/>
              <a:t>We</a:t>
            </a:r>
            <a:br>
              <a:rPr lang="pt-BR" sz="2000" b="1" dirty="0"/>
            </a:br>
            <a:r>
              <a:rPr lang="pt-BR" sz="2000" b="1" dirty="0"/>
              <a:t>You (pl)</a:t>
            </a:r>
            <a:br>
              <a:rPr lang="pt-BR" sz="2000" b="1" dirty="0"/>
            </a:br>
            <a:r>
              <a:rPr lang="pt-BR" sz="2000" b="1" dirty="0"/>
              <a:t>They</a:t>
            </a:r>
            <a:endParaRPr lang="es-ES" sz="2000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851516" y="1551214"/>
            <a:ext cx="2085707" cy="2585323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TO WORK (TRABAJAR)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en-GB" b="1" dirty="0" err="1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00B050"/>
                </a:solidFill>
                <a:latin typeface="Comic Sans MS" pitchFamily="66" charset="0"/>
              </a:rPr>
              <a:t>aste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00B050"/>
                </a:solidFill>
                <a:latin typeface="Comic Sans MS" pitchFamily="66" charset="0"/>
              </a:rPr>
              <a:t>ó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00B050"/>
                </a:solidFill>
                <a:latin typeface="Comic Sans MS" pitchFamily="66" charset="0"/>
              </a:rPr>
              <a:t>aron </a:t>
            </a: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6422543" y="1666398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3CDF221-5D3F-48C6-9DBC-7B330B5C303D}"/>
              </a:ext>
            </a:extLst>
          </p:cNvPr>
          <p:cNvGrpSpPr/>
          <p:nvPr/>
        </p:nvGrpSpPr>
        <p:grpSpPr>
          <a:xfrm>
            <a:off x="5706053" y="5461187"/>
            <a:ext cx="1692858" cy="974362"/>
            <a:chOff x="8096636" y="1471505"/>
            <a:chExt cx="1577788" cy="1006287"/>
          </a:xfrm>
        </p:grpSpPr>
        <p:sp>
          <p:nvSpPr>
            <p:cNvPr id="45" name="11 Elipse">
              <a:extLst>
                <a:ext uri="{FF2B5EF4-FFF2-40B4-BE49-F238E27FC236}">
                  <a16:creationId xmlns:a16="http://schemas.microsoft.com/office/drawing/2014/main" id="{A8CD99DE-E4AA-44C4-A8A3-D3F24526EF7E}"/>
                </a:ext>
              </a:extLst>
            </p:cNvPr>
            <p:cNvSpPr/>
            <p:nvPr/>
          </p:nvSpPr>
          <p:spPr>
            <a:xfrm>
              <a:off x="8096636" y="1471505"/>
              <a:ext cx="1577788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>
                  <a:solidFill>
                    <a:srgbClr val="0000FF"/>
                  </a:solidFill>
                  <a:latin typeface="Comic Sans MS" pitchFamily="66" charset="0"/>
                </a:rPr>
                <a:t>PARA</a:t>
              </a:r>
            </a:p>
            <a:p>
              <a:pPr algn="ctr"/>
              <a:r>
                <a:rPr lang="es-ES" sz="2800" i="1" dirty="0" err="1">
                  <a:solidFill>
                    <a:srgbClr val="FF0000"/>
                  </a:solidFill>
                  <a:latin typeface="Comic Sans MS" pitchFamily="66" charset="0"/>
                </a:rPr>
                <a:t>to</a:t>
              </a:r>
              <a:endParaRPr lang="es-ES" sz="28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6" name="Oval 21">
              <a:extLst>
                <a:ext uri="{FF2B5EF4-FFF2-40B4-BE49-F238E27FC236}">
                  <a16:creationId xmlns:a16="http://schemas.microsoft.com/office/drawing/2014/main" id="{BABE5DA2-EAF3-4055-9E4D-E8C752918A50}"/>
                </a:ext>
              </a:extLst>
            </p:cNvPr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26" name="10 CuadroTexto">
            <a:extLst>
              <a:ext uri="{FF2B5EF4-FFF2-40B4-BE49-F238E27FC236}">
                <a16:creationId xmlns:a16="http://schemas.microsoft.com/office/drawing/2014/main" id="{4E5F49BD-43EA-43DC-8B10-0C0EEFA2C18D}"/>
              </a:ext>
            </a:extLst>
          </p:cNvPr>
          <p:cNvSpPr txBox="1"/>
          <p:nvPr/>
        </p:nvSpPr>
        <p:spPr>
          <a:xfrm>
            <a:off x="7901853" y="778542"/>
            <a:ext cx="4144643" cy="369331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Recepcionista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Receptionist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Profesor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Teacher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Medico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Doctor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Dentista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Dentist</a:t>
            </a:r>
            <a:endParaRPr lang="es-ES" dirty="0"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Azafata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Airhostress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Bibliotecario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Librarian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Bombero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Fireman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Policía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Police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officcer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Abogado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Lawyer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Periodista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Journalist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Enfermera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Nurse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Canguro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Babysitter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3" name="10 CuadroTexto">
            <a:extLst>
              <a:ext uri="{FF2B5EF4-FFF2-40B4-BE49-F238E27FC236}">
                <a16:creationId xmlns:a16="http://schemas.microsoft.com/office/drawing/2014/main" id="{CE31EBEE-4339-4CE5-A075-B4CD90F8DE26}"/>
              </a:ext>
            </a:extLst>
          </p:cNvPr>
          <p:cNvSpPr txBox="1"/>
          <p:nvPr/>
        </p:nvSpPr>
        <p:spPr>
          <a:xfrm>
            <a:off x="7398911" y="4296194"/>
            <a:ext cx="4522789" cy="16334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Un instituto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school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Un hospital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A hospital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Una oficina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An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office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Una agencia de viajes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In 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travel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agency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Un banco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bank</a:t>
            </a:r>
            <a:endParaRPr lang="es-ES" dirty="0">
              <a:latin typeface="Arial Rounded MT Bold" pitchFamily="34" charset="0"/>
            </a:endParaRPr>
          </a:p>
          <a:p>
            <a:pPr algn="ctr"/>
            <a:endParaRPr lang="es-ES" dirty="0">
              <a:latin typeface="Arial Rounded MT Bold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02381DD-A295-46C6-B09B-BC370E950340}"/>
              </a:ext>
            </a:extLst>
          </p:cNvPr>
          <p:cNvSpPr/>
          <p:nvPr/>
        </p:nvSpPr>
        <p:spPr>
          <a:xfrm>
            <a:off x="11739946" y="6148936"/>
            <a:ext cx="306550" cy="2866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A59AF7B-CC6E-4014-BC7C-2B95A274019F}"/>
              </a:ext>
            </a:extLst>
          </p:cNvPr>
          <p:cNvSpPr/>
          <p:nvPr/>
        </p:nvSpPr>
        <p:spPr>
          <a:xfrm>
            <a:off x="11175691" y="4509441"/>
            <a:ext cx="306550" cy="2866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CF17342-C584-4896-AE90-C1E685F5A701}"/>
              </a:ext>
            </a:extLst>
          </p:cNvPr>
          <p:cNvSpPr/>
          <p:nvPr/>
        </p:nvSpPr>
        <p:spPr>
          <a:xfrm>
            <a:off x="11433395" y="3482780"/>
            <a:ext cx="306550" cy="2866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9FA96F8-EEBC-434C-83F6-66863DDAE086}"/>
              </a:ext>
            </a:extLst>
          </p:cNvPr>
          <p:cNvGrpSpPr/>
          <p:nvPr/>
        </p:nvGrpSpPr>
        <p:grpSpPr>
          <a:xfrm>
            <a:off x="7083433" y="1624056"/>
            <a:ext cx="1694971" cy="936968"/>
            <a:chOff x="7872328" y="1471505"/>
            <a:chExt cx="1802096" cy="1006287"/>
          </a:xfrm>
        </p:grpSpPr>
        <p:sp>
          <p:nvSpPr>
            <p:cNvPr id="43" name="11 Elipse">
              <a:extLst>
                <a:ext uri="{FF2B5EF4-FFF2-40B4-BE49-F238E27FC236}">
                  <a16:creationId xmlns:a16="http://schemas.microsoft.com/office/drawing/2014/main" id="{0195C771-C186-4F18-B0DD-48E3D7AC02EB}"/>
                </a:ext>
              </a:extLst>
            </p:cNvPr>
            <p:cNvSpPr/>
            <p:nvPr/>
          </p:nvSpPr>
          <p:spPr>
            <a:xfrm>
              <a:off x="7872328" y="1471505"/>
              <a:ext cx="1802096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>
                  <a:solidFill>
                    <a:srgbClr val="0000FF"/>
                  </a:solidFill>
                  <a:latin typeface="Comic Sans MS" pitchFamily="66" charset="0"/>
                </a:rPr>
                <a:t>COMO</a:t>
              </a:r>
            </a:p>
            <a:p>
              <a:pPr algn="ctr"/>
              <a:r>
                <a:rPr lang="es-ES" sz="2400" i="1" dirty="0">
                  <a:solidFill>
                    <a:srgbClr val="FF0000"/>
                  </a:solidFill>
                  <a:latin typeface="Comic Sans MS" pitchFamily="66" charset="0"/>
                </a:rPr>
                <a:t>as</a:t>
              </a:r>
            </a:p>
          </p:txBody>
        </p:sp>
        <p:sp>
          <p:nvSpPr>
            <p:cNvPr id="44" name="Oval 21">
              <a:extLst>
                <a:ext uri="{FF2B5EF4-FFF2-40B4-BE49-F238E27FC236}">
                  <a16:creationId xmlns:a16="http://schemas.microsoft.com/office/drawing/2014/main" id="{7A10C875-3E1E-4908-B603-866B8A7FD64B}"/>
                </a:ext>
              </a:extLst>
            </p:cNvPr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DDA02EC-0A66-4289-B576-0431967DA1BD}"/>
              </a:ext>
            </a:extLst>
          </p:cNvPr>
          <p:cNvGrpSpPr/>
          <p:nvPr/>
        </p:nvGrpSpPr>
        <p:grpSpPr>
          <a:xfrm>
            <a:off x="6417855" y="4371354"/>
            <a:ext cx="1483997" cy="965512"/>
            <a:chOff x="8096636" y="1471505"/>
            <a:chExt cx="1577788" cy="1006287"/>
          </a:xfrm>
        </p:grpSpPr>
        <p:sp>
          <p:nvSpPr>
            <p:cNvPr id="41" name="11 Elipse">
              <a:extLst>
                <a:ext uri="{FF2B5EF4-FFF2-40B4-BE49-F238E27FC236}">
                  <a16:creationId xmlns:a16="http://schemas.microsoft.com/office/drawing/2014/main" id="{A3ED030B-8D45-4140-882A-4057626A8F60}"/>
                </a:ext>
              </a:extLst>
            </p:cNvPr>
            <p:cNvSpPr/>
            <p:nvPr/>
          </p:nvSpPr>
          <p:spPr>
            <a:xfrm>
              <a:off x="8096636" y="1471505"/>
              <a:ext cx="1577788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>
                  <a:solidFill>
                    <a:srgbClr val="0000FF"/>
                  </a:solidFill>
                  <a:latin typeface="Comic Sans MS" pitchFamily="66" charset="0"/>
                </a:rPr>
                <a:t>EN</a:t>
              </a:r>
            </a:p>
            <a:p>
              <a:pPr algn="ctr"/>
              <a:r>
                <a:rPr lang="es-ES" sz="2800" i="1" dirty="0">
                  <a:solidFill>
                    <a:srgbClr val="FF0000"/>
                  </a:solidFill>
                  <a:latin typeface="Comic Sans MS" pitchFamily="66" charset="0"/>
                </a:rPr>
                <a:t>in</a:t>
              </a:r>
            </a:p>
          </p:txBody>
        </p:sp>
        <p:sp>
          <p:nvSpPr>
            <p:cNvPr id="42" name="Oval 21">
              <a:extLst>
                <a:ext uri="{FF2B5EF4-FFF2-40B4-BE49-F238E27FC236}">
                  <a16:creationId xmlns:a16="http://schemas.microsoft.com/office/drawing/2014/main" id="{D008341F-A2EA-49A6-88E3-F989CD41D635}"/>
                </a:ext>
              </a:extLst>
            </p:cNvPr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47" name="Oval 21">
            <a:extLst>
              <a:ext uri="{FF2B5EF4-FFF2-40B4-BE49-F238E27FC236}">
                <a16:creationId xmlns:a16="http://schemas.microsoft.com/office/drawing/2014/main" id="{077B69B8-1ED7-4569-B2A0-CF040E15C620}"/>
              </a:ext>
            </a:extLst>
          </p:cNvPr>
          <p:cNvSpPr/>
          <p:nvPr/>
        </p:nvSpPr>
        <p:spPr>
          <a:xfrm>
            <a:off x="3839322" y="160330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10 CuadroTexto">
            <a:extLst>
              <a:ext uri="{FF2B5EF4-FFF2-40B4-BE49-F238E27FC236}">
                <a16:creationId xmlns:a16="http://schemas.microsoft.com/office/drawing/2014/main" id="{A71AB45B-2A4B-4056-8196-14300A45C403}"/>
              </a:ext>
            </a:extLst>
          </p:cNvPr>
          <p:cNvSpPr txBox="1"/>
          <p:nvPr/>
        </p:nvSpPr>
        <p:spPr>
          <a:xfrm>
            <a:off x="6780956" y="6165008"/>
            <a:ext cx="4808638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Una empresa de….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for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company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of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endParaRPr lang="es-ES" dirty="0">
              <a:latin typeface="Arial Rounded MT Bold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908425" y="5163538"/>
            <a:ext cx="2085707" cy="36933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err="1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SOLIA+</a:t>
            </a: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b="1" dirty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7" name="Oval 21"/>
          <p:cNvSpPr/>
          <p:nvPr/>
        </p:nvSpPr>
        <p:spPr>
          <a:xfrm>
            <a:off x="4096385" y="49195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79628" y="471842"/>
            <a:ext cx="11583616" cy="869399"/>
          </a:xfrm>
        </p:spPr>
        <p:txBody>
          <a:bodyPr>
            <a:noAutofit/>
          </a:bodyPr>
          <a:lstStyle/>
          <a:p>
            <a:br>
              <a:rPr lang="en-GB" sz="2800" dirty="0">
                <a:latin typeface="Britannic Bold" pitchFamily="34" charset="0"/>
              </a:rPr>
            </a:br>
            <a:r>
              <a:rPr lang="en-GB" sz="2800" dirty="0">
                <a:latin typeface="Britannic Bold" pitchFamily="34" charset="0"/>
              </a:rPr>
              <a:t>Si </a:t>
            </a:r>
            <a:r>
              <a:rPr lang="en-GB" sz="2800" dirty="0" err="1">
                <a:latin typeface="Britannic Bold" pitchFamily="34" charset="0"/>
              </a:rPr>
              <a:t>tuvieras</a:t>
            </a:r>
            <a:r>
              <a:rPr lang="en-GB" sz="2800" dirty="0">
                <a:latin typeface="Britannic Bold" pitchFamily="34" charset="0"/>
              </a:rPr>
              <a:t> </a:t>
            </a:r>
            <a:r>
              <a:rPr lang="en-GB" sz="2800" dirty="0" err="1">
                <a:latin typeface="Britannic Bold" pitchFamily="34" charset="0"/>
              </a:rPr>
              <a:t>tiempo</a:t>
            </a:r>
            <a:r>
              <a:rPr lang="en-GB" sz="2800" dirty="0">
                <a:latin typeface="Britannic Bold" pitchFamily="34" charset="0"/>
              </a:rPr>
              <a:t>...</a:t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trabajarías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br>
              <a:rPr lang="en-GB" sz="28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>
                <a:solidFill>
                  <a:srgbClr val="FF0000"/>
                </a:solidFill>
                <a:latin typeface="Britannic Bold" pitchFamily="34" charset="0"/>
              </a:rPr>
              <a:t>If you had time what would you do (work)?</a:t>
            </a:r>
          </a:p>
        </p:txBody>
      </p:sp>
      <p:sp>
        <p:nvSpPr>
          <p:cNvPr id="16" name="Oval 15"/>
          <p:cNvSpPr/>
          <p:nvPr/>
        </p:nvSpPr>
        <p:spPr>
          <a:xfrm>
            <a:off x="1964924" y="122325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3513266" y="439198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429185" y="1531068"/>
            <a:ext cx="4239099" cy="2800767"/>
          </a:xfrm>
          <a:prstGeom prst="rect">
            <a:avLst/>
          </a:prstGeom>
          <a:solidFill>
            <a:srgbClr val="FF66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>
                <a:solidFill>
                  <a:srgbClr val="0000FF"/>
                </a:solidFill>
                <a:latin typeface="Calibri"/>
              </a:rPr>
              <a:t>tuviera</a:t>
            </a:r>
            <a:r>
              <a:rPr lang="en-GB" b="1" kern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tiempo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..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If I had money</a:t>
            </a:r>
          </a:p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>
                <a:solidFill>
                  <a:srgbClr val="0000FF"/>
                </a:solidFill>
                <a:latin typeface="Calibri"/>
              </a:rPr>
              <a:t>tuviera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la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oportunidad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If I had the </a:t>
            </a:r>
            <a:r>
              <a:rPr lang="en-GB" b="1" kern="0" dirty="0" err="1">
                <a:solidFill>
                  <a:srgbClr val="FF0000"/>
                </a:solidFill>
                <a:latin typeface="Calibri"/>
              </a:rPr>
              <a:t>oportunity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>
                <a:solidFill>
                  <a:srgbClr val="0000FF"/>
                </a:solidFill>
                <a:latin typeface="Calibri"/>
              </a:rPr>
              <a:t>fuera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If I were you</a:t>
            </a:r>
          </a:p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In my dreams</a:t>
            </a:r>
          </a:p>
          <a:p>
            <a:pPr>
              <a:defRPr/>
            </a:pP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>
                <a:latin typeface="Calibri"/>
              </a:rPr>
              <a:t>En un </a:t>
            </a:r>
            <a:r>
              <a:rPr lang="en-GB" b="1" kern="0" dirty="0" err="1">
                <a:latin typeface="Calibri"/>
              </a:rPr>
              <a:t>mundo</a:t>
            </a:r>
            <a:r>
              <a:rPr lang="en-GB" b="1" kern="0" dirty="0">
                <a:latin typeface="Calibri"/>
              </a:rPr>
              <a:t> ideal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 In an ideal world</a:t>
            </a:r>
          </a:p>
          <a:p>
            <a:pPr>
              <a:defRPr/>
            </a:pPr>
            <a:r>
              <a:rPr lang="en-GB" b="1" kern="0" dirty="0" err="1">
                <a:latin typeface="Calibri"/>
              </a:rPr>
              <a:t>Cuando</a:t>
            </a:r>
            <a:r>
              <a:rPr lang="en-GB" b="1" kern="0" dirty="0">
                <a:latin typeface="Calibri"/>
              </a:rPr>
              <a:t> </a:t>
            </a:r>
            <a:r>
              <a:rPr lang="en-GB" b="1" kern="0" dirty="0">
                <a:solidFill>
                  <a:srgbClr val="0000FF"/>
                </a:solidFill>
                <a:latin typeface="Calibri"/>
              </a:rPr>
              <a:t>sea </a:t>
            </a:r>
            <a:r>
              <a:rPr lang="en-GB" b="1" kern="0" dirty="0">
                <a:latin typeface="Calibri"/>
              </a:rPr>
              <a:t>mayor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When I´m older</a:t>
            </a: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521395" y="4808269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b="1" dirty="0"/>
            </a:br>
            <a:r>
              <a:rPr lang="pt-BR" b="1" dirty="0" err="1"/>
              <a:t>you</a:t>
            </a:r>
            <a:br>
              <a:rPr lang="pt-BR" b="1" dirty="0"/>
            </a:br>
            <a:r>
              <a:rPr lang="pt-BR" b="1" dirty="0"/>
              <a:t>He</a:t>
            </a:r>
            <a:br>
              <a:rPr lang="pt-BR" b="1" dirty="0"/>
            </a:br>
            <a:r>
              <a:rPr lang="pt-BR" b="1" dirty="0" err="1"/>
              <a:t>We</a:t>
            </a:r>
            <a:br>
              <a:rPr lang="pt-BR" b="1" dirty="0"/>
            </a:br>
            <a:r>
              <a:rPr lang="pt-BR" b="1" dirty="0" err="1"/>
              <a:t>You</a:t>
            </a:r>
            <a:r>
              <a:rPr lang="pt-BR" b="1" dirty="0"/>
              <a:t> (</a:t>
            </a:r>
            <a:r>
              <a:rPr lang="pt-BR" b="1" dirty="0" err="1"/>
              <a:t>pl</a:t>
            </a:r>
            <a:r>
              <a:rPr lang="pt-BR" b="1" dirty="0"/>
              <a:t>)</a:t>
            </a:r>
            <a:br>
              <a:rPr lang="pt-BR" b="1" dirty="0"/>
            </a:br>
            <a:r>
              <a:rPr lang="pt-BR" b="1" dirty="0" err="1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26863" y="4317659"/>
            <a:ext cx="3432241" cy="2308324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TO WORK (TRABAJAR)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en-GB" b="1" dirty="0" err="1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r>
              <a:rPr lang="en-GB" b="1" dirty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 (</a:t>
            </a: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dirty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would WORK)</a:t>
            </a:r>
            <a:r>
              <a:rPr lang="pt-BR" dirty="0">
                <a:solidFill>
                  <a:srgbClr val="FF66FF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FF66FF"/>
                </a:solidFill>
                <a:latin typeface="Comic Sans MS" pitchFamily="66" charset="0"/>
              </a:rPr>
              <a:t>arías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FF66FF"/>
                </a:solidFill>
                <a:latin typeface="Comic Sans MS" pitchFamily="66" charset="0"/>
              </a:rPr>
              <a:t>aría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FF66FF"/>
                </a:solidFill>
                <a:latin typeface="Comic Sans MS" pitchFamily="66" charset="0"/>
              </a:rPr>
              <a:t>aríamos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FF66FF"/>
                </a:solidFill>
                <a:latin typeface="Comic Sans MS" pitchFamily="66" charset="0"/>
              </a:rPr>
              <a:t>aríais</a:t>
            </a:r>
            <a:br>
              <a:rPr lang="pt-BR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</a:t>
            </a:r>
            <a:r>
              <a:rPr lang="pt-BR" b="1" dirty="0">
                <a:solidFill>
                  <a:srgbClr val="FF66FF"/>
                </a:solidFill>
                <a:latin typeface="Comic Sans MS" pitchFamily="66" charset="0"/>
              </a:rPr>
              <a:t>arían </a:t>
            </a: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78874" y="4406276"/>
            <a:ext cx="2883395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r>
              <a:rPr lang="en-GB" b="1" dirty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TRABAJAR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 to work</a:t>
            </a:r>
          </a:p>
        </p:txBody>
      </p:sp>
      <p:sp>
        <p:nvSpPr>
          <p:cNvPr id="25" name="Oval 21"/>
          <p:cNvSpPr/>
          <p:nvPr/>
        </p:nvSpPr>
        <p:spPr>
          <a:xfrm>
            <a:off x="6357017" y="464949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10 CuadroTexto">
            <a:extLst>
              <a:ext uri="{FF2B5EF4-FFF2-40B4-BE49-F238E27FC236}">
                <a16:creationId xmlns:a16="http://schemas.microsoft.com/office/drawing/2014/main" id="{92FDEE9A-3D1B-4E08-8487-B97BA8546B04}"/>
              </a:ext>
            </a:extLst>
          </p:cNvPr>
          <p:cNvSpPr txBox="1"/>
          <p:nvPr/>
        </p:nvSpPr>
        <p:spPr>
          <a:xfrm>
            <a:off x="7202856" y="5946089"/>
            <a:ext cx="4461619" cy="61650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Una empresa de….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for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company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of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endParaRPr lang="es-ES" dirty="0">
              <a:latin typeface="Arial Rounded MT Bold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275EE32-27DF-4C21-8EAB-0BEB972D0B79}"/>
              </a:ext>
            </a:extLst>
          </p:cNvPr>
          <p:cNvGrpSpPr/>
          <p:nvPr/>
        </p:nvGrpSpPr>
        <p:grpSpPr>
          <a:xfrm>
            <a:off x="5463152" y="293801"/>
            <a:ext cx="6523739" cy="6120829"/>
            <a:chOff x="4905940" y="239281"/>
            <a:chExt cx="7031147" cy="6416935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A1DD26A-E77D-4861-902C-787A414304CD}"/>
                </a:ext>
              </a:extLst>
            </p:cNvPr>
            <p:cNvGrpSpPr/>
            <p:nvPr/>
          </p:nvGrpSpPr>
          <p:grpSpPr>
            <a:xfrm>
              <a:off x="4905940" y="5646244"/>
              <a:ext cx="1853448" cy="1009972"/>
              <a:chOff x="7820976" y="1471504"/>
              <a:chExt cx="1853448" cy="1009972"/>
            </a:xfrm>
          </p:grpSpPr>
          <p:sp>
            <p:nvSpPr>
              <p:cNvPr id="53" name="11 Elipse">
                <a:extLst>
                  <a:ext uri="{FF2B5EF4-FFF2-40B4-BE49-F238E27FC236}">
                    <a16:creationId xmlns:a16="http://schemas.microsoft.com/office/drawing/2014/main" id="{03112585-2366-4843-B0F5-3FDA2041E01B}"/>
                  </a:ext>
                </a:extLst>
              </p:cNvPr>
              <p:cNvSpPr/>
              <p:nvPr/>
            </p:nvSpPr>
            <p:spPr>
              <a:xfrm>
                <a:off x="7820976" y="1471504"/>
                <a:ext cx="1853448" cy="10099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800" dirty="0">
                    <a:solidFill>
                      <a:srgbClr val="0000FF"/>
                    </a:solidFill>
                    <a:latin typeface="Comic Sans MS" pitchFamily="66" charset="0"/>
                  </a:rPr>
                  <a:t>PARA</a:t>
                </a:r>
              </a:p>
              <a:p>
                <a:pPr algn="ctr"/>
                <a:r>
                  <a:rPr lang="es-ES" sz="2800" i="1" dirty="0" err="1">
                    <a:solidFill>
                      <a:srgbClr val="FF0000"/>
                    </a:solidFill>
                    <a:latin typeface="Comic Sans MS" pitchFamily="66" charset="0"/>
                  </a:rPr>
                  <a:t>to</a:t>
                </a:r>
                <a:endParaRPr lang="es-ES" sz="2800" i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4" name="Oval 21">
                <a:extLst>
                  <a:ext uri="{FF2B5EF4-FFF2-40B4-BE49-F238E27FC236}">
                    <a16:creationId xmlns:a16="http://schemas.microsoft.com/office/drawing/2014/main" id="{8A3B8BA0-2F64-4820-B06A-D23F260FE6E9}"/>
                  </a:ext>
                </a:extLst>
              </p:cNvPr>
              <p:cNvSpPr/>
              <p:nvPr/>
            </p:nvSpPr>
            <p:spPr>
              <a:xfrm>
                <a:off x="9249459" y="1974649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42" name="10 CuadroTexto">
              <a:extLst>
                <a:ext uri="{FF2B5EF4-FFF2-40B4-BE49-F238E27FC236}">
                  <a16:creationId xmlns:a16="http://schemas.microsoft.com/office/drawing/2014/main" id="{5169BC02-FA98-44F1-B69D-17D8DF803564}"/>
                </a:ext>
              </a:extLst>
            </p:cNvPr>
            <p:cNvSpPr txBox="1"/>
            <p:nvPr/>
          </p:nvSpPr>
          <p:spPr>
            <a:xfrm>
              <a:off x="7949317" y="239281"/>
              <a:ext cx="3640277" cy="400105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>
                  <a:latin typeface="Arial Rounded MT Bold" pitchFamily="34" charset="0"/>
                </a:rPr>
                <a:t>Recepcionista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Receptionist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Profesor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Teacher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Medico </a:t>
              </a:r>
              <a:r>
                <a:rPr lang="es-ES" sz="1400" i="1" dirty="0">
                  <a:solidFill>
                    <a:srgbClr val="FF0000"/>
                  </a:solidFill>
                  <a:latin typeface="Arial Rounded MT Bold" pitchFamily="34" charset="0"/>
                </a:rPr>
                <a:t>Doctor</a:t>
              </a: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Dentista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Dentist</a:t>
              </a:r>
              <a:endParaRPr lang="es-ES" sz="1400" dirty="0"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Azafata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Airhostress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Bibliotecario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Librarian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Bombero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Fireman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Policía </a:t>
              </a:r>
              <a:r>
                <a:rPr lang="es-ES" sz="1400" i="1" dirty="0">
                  <a:solidFill>
                    <a:srgbClr val="FF0000"/>
                  </a:solidFill>
                  <a:latin typeface="Arial Rounded MT Bold" pitchFamily="34" charset="0"/>
                </a:rPr>
                <a:t>Police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officcer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Abogado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Lawyer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Periodista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Journalist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Enfermera </a:t>
              </a:r>
              <a:r>
                <a:rPr lang="es-ES" sz="1400" i="1" dirty="0">
                  <a:solidFill>
                    <a:srgbClr val="FF0000"/>
                  </a:solidFill>
                  <a:latin typeface="Arial Rounded MT Bold" pitchFamily="34" charset="0"/>
                </a:rPr>
                <a:t>Nurse</a:t>
              </a: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Canguro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Babysitter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Albañil </a:t>
              </a:r>
              <a:r>
                <a:rPr lang="es-ES" sz="1400" i="1" dirty="0" err="1">
                  <a:solidFill>
                    <a:srgbClr val="FF0000"/>
                  </a:solidFill>
                  <a:latin typeface="Arial Rounded MT Bold" pitchFamily="34" charset="0"/>
                </a:rPr>
                <a:t>Bricklayer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sz="1400" dirty="0">
                  <a:latin typeface="Arial Rounded MT Bold" pitchFamily="34" charset="0"/>
                </a:rPr>
                <a:t>Cartero </a:t>
              </a:r>
              <a:r>
                <a:rPr lang="es-ES" sz="1400" i="1">
                  <a:solidFill>
                    <a:srgbClr val="FF0000"/>
                  </a:solidFill>
                  <a:latin typeface="Arial Rounded MT Bold" pitchFamily="34" charset="0"/>
                </a:rPr>
                <a:t>Postman</a:t>
              </a:r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endParaRPr lang="es-ES" sz="1400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endParaRPr lang="es-ES" i="1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  <p:sp>
          <p:nvSpPr>
            <p:cNvPr id="43" name="10 CuadroTexto">
              <a:extLst>
                <a:ext uri="{FF2B5EF4-FFF2-40B4-BE49-F238E27FC236}">
                  <a16:creationId xmlns:a16="http://schemas.microsoft.com/office/drawing/2014/main" id="{940719A6-7435-4805-9232-B4B343847667}"/>
                </a:ext>
              </a:extLst>
            </p:cNvPr>
            <p:cNvSpPr txBox="1"/>
            <p:nvPr/>
          </p:nvSpPr>
          <p:spPr>
            <a:xfrm>
              <a:off x="6995766" y="4287162"/>
              <a:ext cx="4808638" cy="175432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latin typeface="Arial Rounded MT Bold" pitchFamily="34" charset="0"/>
                </a:rPr>
                <a:t>Un instituto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school</a:t>
              </a:r>
              <a:endParaRPr lang="es-ES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 hospital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A hospital</a:t>
              </a: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Una oficina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An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 office</a:t>
              </a: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Una agencia de viajes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In 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travel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agency</a:t>
              </a:r>
              <a:endParaRPr lang="es-ES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 banco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bank</a:t>
              </a:r>
              <a:endParaRPr lang="es-ES" dirty="0">
                <a:latin typeface="Arial Rounded MT Bold" pitchFamily="34" charset="0"/>
              </a:endParaRPr>
            </a:p>
            <a:p>
              <a:pPr algn="ctr"/>
              <a:endParaRPr lang="es-ES" dirty="0">
                <a:latin typeface="Arial Rounded MT Bold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EC90256-0606-46AE-909A-29399F61BC06}"/>
                </a:ext>
              </a:extLst>
            </p:cNvPr>
            <p:cNvSpPr/>
            <p:nvPr/>
          </p:nvSpPr>
          <p:spPr>
            <a:xfrm>
              <a:off x="11611162" y="6276974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FAE74AA-1DBF-468F-833D-B9A66F9F83A9}"/>
                </a:ext>
              </a:extLst>
            </p:cNvPr>
            <p:cNvSpPr/>
            <p:nvPr/>
          </p:nvSpPr>
          <p:spPr>
            <a:xfrm>
              <a:off x="11011245" y="4516185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2B5661F-B4C7-481A-839D-823F5A2ABA9F}"/>
                </a:ext>
              </a:extLst>
            </p:cNvPr>
            <p:cNvSpPr/>
            <p:nvPr/>
          </p:nvSpPr>
          <p:spPr>
            <a:xfrm>
              <a:off x="11285237" y="341356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4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BD2D0AC-6387-4A8E-9A93-CEC85ED23383}"/>
                </a:ext>
              </a:extLst>
            </p:cNvPr>
            <p:cNvGrpSpPr/>
            <p:nvPr/>
          </p:nvGrpSpPr>
          <p:grpSpPr>
            <a:xfrm>
              <a:off x="5767754" y="1689887"/>
              <a:ext cx="1802096" cy="1006287"/>
              <a:chOff x="7872328" y="1471505"/>
              <a:chExt cx="1802096" cy="1006287"/>
            </a:xfrm>
          </p:grpSpPr>
          <p:sp>
            <p:nvSpPr>
              <p:cNvPr id="51" name="11 Elipse">
                <a:extLst>
                  <a:ext uri="{FF2B5EF4-FFF2-40B4-BE49-F238E27FC236}">
                    <a16:creationId xmlns:a16="http://schemas.microsoft.com/office/drawing/2014/main" id="{D5BF9F74-D1F8-46DA-92F9-CA030E8D2513}"/>
                  </a:ext>
                </a:extLst>
              </p:cNvPr>
              <p:cNvSpPr/>
              <p:nvPr/>
            </p:nvSpPr>
            <p:spPr>
              <a:xfrm>
                <a:off x="7872328" y="1471505"/>
                <a:ext cx="1802096" cy="100628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400" dirty="0">
                    <a:solidFill>
                      <a:srgbClr val="0000FF"/>
                    </a:solidFill>
                    <a:latin typeface="Comic Sans MS" pitchFamily="66" charset="0"/>
                  </a:rPr>
                  <a:t>COMO</a:t>
                </a:r>
              </a:p>
              <a:p>
                <a:pPr algn="ctr"/>
                <a:r>
                  <a:rPr lang="es-ES" sz="2400" i="1" dirty="0">
                    <a:solidFill>
                      <a:srgbClr val="FF0000"/>
                    </a:solidFill>
                    <a:latin typeface="Comic Sans MS" pitchFamily="66" charset="0"/>
                  </a:rPr>
                  <a:t>as</a:t>
                </a:r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D9201B43-18C0-4F26-B8C8-B800B61AD21F}"/>
                  </a:ext>
                </a:extLst>
              </p:cNvPr>
              <p:cNvSpPr/>
              <p:nvPr/>
            </p:nvSpPr>
            <p:spPr>
              <a:xfrm>
                <a:off x="9249459" y="1974649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004CF1-1C0F-4EE7-BD0C-2848A0A6818B}"/>
                </a:ext>
              </a:extLst>
            </p:cNvPr>
            <p:cNvGrpSpPr/>
            <p:nvPr/>
          </p:nvGrpSpPr>
          <p:grpSpPr>
            <a:xfrm>
              <a:off x="6388331" y="4133127"/>
              <a:ext cx="1577788" cy="1036943"/>
              <a:chOff x="8293352" y="1477080"/>
              <a:chExt cx="1577788" cy="1006287"/>
            </a:xfrm>
          </p:grpSpPr>
          <p:sp>
            <p:nvSpPr>
              <p:cNvPr id="49" name="11 Elipse">
                <a:extLst>
                  <a:ext uri="{FF2B5EF4-FFF2-40B4-BE49-F238E27FC236}">
                    <a16:creationId xmlns:a16="http://schemas.microsoft.com/office/drawing/2014/main" id="{6589923B-7A5A-4513-8F3B-7952267ECD6E}"/>
                  </a:ext>
                </a:extLst>
              </p:cNvPr>
              <p:cNvSpPr/>
              <p:nvPr/>
            </p:nvSpPr>
            <p:spPr>
              <a:xfrm>
                <a:off x="8293352" y="1477080"/>
                <a:ext cx="1577788" cy="100628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800" dirty="0">
                    <a:solidFill>
                      <a:srgbClr val="0000FF"/>
                    </a:solidFill>
                    <a:latin typeface="Comic Sans MS" pitchFamily="66" charset="0"/>
                  </a:rPr>
                  <a:t>EN</a:t>
                </a:r>
              </a:p>
              <a:p>
                <a:pPr algn="ctr"/>
                <a:r>
                  <a:rPr lang="es-ES" sz="2800" i="1" dirty="0">
                    <a:solidFill>
                      <a:srgbClr val="FF0000"/>
                    </a:solidFill>
                    <a:latin typeface="Comic Sans MS" pitchFamily="66" charset="0"/>
                  </a:rPr>
                  <a:t>in</a:t>
                </a:r>
              </a:p>
            </p:txBody>
          </p:sp>
          <p:sp>
            <p:nvSpPr>
              <p:cNvPr id="50" name="Oval 21">
                <a:extLst>
                  <a:ext uri="{FF2B5EF4-FFF2-40B4-BE49-F238E27FC236}">
                    <a16:creationId xmlns:a16="http://schemas.microsoft.com/office/drawing/2014/main" id="{419E66BA-AD61-4F9D-AF02-C31FC4FE25F5}"/>
                  </a:ext>
                </a:extLst>
              </p:cNvPr>
              <p:cNvSpPr/>
              <p:nvPr/>
            </p:nvSpPr>
            <p:spPr>
              <a:xfrm>
                <a:off x="9249459" y="1974649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A35030-06ED-467A-92D7-EA836C71B01E}"/>
              </a:ext>
            </a:extLst>
          </p:cNvPr>
          <p:cNvSpPr/>
          <p:nvPr/>
        </p:nvSpPr>
        <p:spPr>
          <a:xfrm>
            <a:off x="300110" y="388350"/>
            <a:ext cx="11591779" cy="634019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A tiempo completo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A tiempo parcial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correo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Correos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ejército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empleado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horario de trabajo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periodismo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salario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sueldo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teletrabajo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 carta</a:t>
            </a:r>
            <a:endParaRPr lang="es-ES" sz="1400" dirty="0">
              <a:solidFill>
                <a:srgbClr val="3E3E3E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 compañía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 empresa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 policía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 tarjeta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Laboral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Las condiciones de trabajo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Las horas de trabajo flexibles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Los derechos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Pronto/a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Tarde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El ejército</a:t>
            </a:r>
            <a:endParaRPr lang="en-GB" sz="1400" b="1" dirty="0">
              <a:solidFill>
                <a:srgbClr val="3E3E3E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Ganar</a:t>
            </a:r>
            <a:endParaRPr lang="en-GB" sz="1400" b="1" dirty="0">
              <a:solidFill>
                <a:srgbClr val="3E3E3E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Llamar</a:t>
            </a:r>
            <a:r>
              <a:rPr lang="en-GB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 por </a:t>
            </a: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teléfono</a:t>
            </a:r>
            <a:endParaRPr lang="en-GB" sz="1400" dirty="0">
              <a:solidFill>
                <a:srgbClr val="3E3E3E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Pagar</a:t>
            </a:r>
            <a:r>
              <a:rPr lang="en-GB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 bien/mal</a:t>
            </a:r>
            <a:endParaRPr lang="en-GB" sz="1400" dirty="0">
              <a:solidFill>
                <a:srgbClr val="3E3E3E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Tomar</a:t>
            </a:r>
            <a:r>
              <a:rPr lang="en-GB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 un </a:t>
            </a: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año</a:t>
            </a:r>
            <a:r>
              <a:rPr lang="en-GB" sz="1400" b="1" dirty="0">
                <a:solidFill>
                  <a:srgbClr val="3E3E3E"/>
                </a:solidFill>
                <a:latin typeface="Comic Sans MS" panose="030F0702030302020204" pitchFamily="66" charset="0"/>
              </a:rPr>
              <a:t> libre/</a:t>
            </a:r>
            <a:r>
              <a:rPr lang="en-GB" sz="1400" b="1" dirty="0" err="1">
                <a:solidFill>
                  <a:srgbClr val="3E3E3E"/>
                </a:solidFill>
                <a:latin typeface="Comic Sans MS" panose="030F0702030302020204" pitchFamily="66" charset="0"/>
              </a:rPr>
              <a:t>sabático</a:t>
            </a:r>
            <a:endParaRPr lang="en-GB" sz="1400" b="1" dirty="0">
              <a:solidFill>
                <a:srgbClr val="3E3E3E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Cualificado/a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El candidato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El contrato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El entusiasmo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El título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Encontrar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La ambición</a:t>
            </a:r>
            <a:endParaRPr lang="es-ES" sz="1400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La entrevista</a:t>
            </a:r>
            <a:endParaRPr lang="es-ES" sz="1400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La experiencia laboral</a:t>
            </a:r>
            <a:endParaRPr lang="es-ES" sz="1400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La solicitud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Cliente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b="1" dirty="0">
                <a:latin typeface="Comic Sans MS" panose="030F0702030302020204" pitchFamily="66" charset="0"/>
              </a:rPr>
              <a:t>Firmar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Conseguir</a:t>
            </a:r>
            <a:r>
              <a:rPr lang="en-GB" sz="1400" b="1" dirty="0">
                <a:latin typeface="Comic Sans MS" panose="030F0702030302020204" pitchFamily="66" charset="0"/>
              </a:rPr>
              <a:t> + inf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Encargado</a:t>
            </a:r>
            <a:r>
              <a:rPr lang="en-GB" sz="1400" b="1" dirty="0">
                <a:latin typeface="Comic Sans MS" panose="030F0702030302020204" pitchFamily="66" charset="0"/>
              </a:rPr>
              <a:t>  de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>
                <a:latin typeface="Comic Sans MS" panose="030F0702030302020204" pitchFamily="66" charset="0"/>
              </a:rPr>
              <a:t>El </a:t>
            </a:r>
            <a:r>
              <a:rPr lang="en-GB" sz="1400" b="1" dirty="0" err="1">
                <a:latin typeface="Comic Sans MS" panose="030F0702030302020204" pitchFamily="66" charset="0"/>
              </a:rPr>
              <a:t>estrés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Solicitar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Encargarse</a:t>
            </a:r>
            <a:r>
              <a:rPr lang="en-GB" sz="1400" b="1" dirty="0">
                <a:latin typeface="Comic Sans MS" panose="030F0702030302020204" pitchFamily="66" charset="0"/>
              </a:rPr>
              <a:t> de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Estar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estresado</a:t>
            </a:r>
            <a:r>
              <a:rPr lang="en-GB" sz="1400" b="1" dirty="0">
                <a:latin typeface="Comic Sans MS" panose="030F0702030302020204" pitchFamily="66" charset="0"/>
              </a:rPr>
              <a:t>/a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Estar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en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huelga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Hacer</a:t>
            </a:r>
            <a:r>
              <a:rPr lang="en-GB" sz="1400" b="1" dirty="0">
                <a:latin typeface="Comic Sans MS" panose="030F0702030302020204" pitchFamily="66" charset="0"/>
              </a:rPr>
              <a:t> un </a:t>
            </a:r>
            <a:r>
              <a:rPr lang="en-GB" sz="1400" b="1" dirty="0" err="1">
                <a:latin typeface="Comic Sans MS" panose="030F0702030302020204" pitchFamily="66" charset="0"/>
              </a:rPr>
              <a:t>aprendizaje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b="1" dirty="0" err="1">
                <a:latin typeface="Comic Sans MS" panose="030F0702030302020204" pitchFamily="66" charset="0"/>
              </a:rPr>
              <a:t>Idiomas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75FA6D-F938-40A3-B609-283E22F124DD}"/>
              </a:ext>
            </a:extLst>
          </p:cNvPr>
          <p:cNvSpPr/>
          <p:nvPr/>
        </p:nvSpPr>
        <p:spPr>
          <a:xfrm>
            <a:off x="6935373" y="129453"/>
            <a:ext cx="7033846" cy="6599099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Full time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time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Mail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Royal Mail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Army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Employee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work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timetable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Journalism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salary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salary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Telemarketing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letter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Company/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firm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Company/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firm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Police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Card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labour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Working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conditions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Flexible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working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hours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Rights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Early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Late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Military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army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earn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phone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pay well/badly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take a year off/sabbatical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Qualified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candidate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contract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Enthusiasm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University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degree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find</a:t>
            </a:r>
            <a:endParaRPr lang="es-ES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Ambition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interview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Work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experience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Application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Client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s-E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sign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mange to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Responsible for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Stress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apply for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deal with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be stressed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be/go on strike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do an apprenticeship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Languages</a:t>
            </a: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endParaRPr lang="es-E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endParaRPr lang="es-ES" sz="1400" i="0" dirty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64007A-D798-4700-969F-654571DF00E1}"/>
              </a:ext>
            </a:extLst>
          </p:cNvPr>
          <p:cNvSpPr/>
          <p:nvPr/>
        </p:nvSpPr>
        <p:spPr>
          <a:xfrm>
            <a:off x="3688263" y="5112723"/>
            <a:ext cx="24077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Más </a:t>
            </a:r>
            <a:r>
              <a:rPr lang="en-GB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vocabulario</a:t>
            </a:r>
            <a:endParaRPr lang="en-GB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0E7C0-6C65-44F7-BA0F-57B5A1D96945}"/>
              </a:ext>
            </a:extLst>
          </p:cNvPr>
          <p:cNvSpPr/>
          <p:nvPr/>
        </p:nvSpPr>
        <p:spPr>
          <a:xfrm>
            <a:off x="9290380" y="5112723"/>
            <a:ext cx="24077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More vocabulary</a:t>
            </a:r>
            <a:endParaRPr lang="en-GB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1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A35030-06ED-467A-92D7-EA836C71B01E}"/>
              </a:ext>
            </a:extLst>
          </p:cNvPr>
          <p:cNvSpPr/>
          <p:nvPr/>
        </p:nvSpPr>
        <p:spPr>
          <a:xfrm>
            <a:off x="288689" y="476419"/>
            <a:ext cx="9204961" cy="6381581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La recepcionista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profesor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médico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dentista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La azafata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La bibliotecaria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bombero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policía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abogado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periodista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La enfermera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canguro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ama de casa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cajero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camarero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carnicero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contable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dentista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dependiente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electricista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escritor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granjero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hombre de negocios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ingeniero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</a:t>
            </a:r>
            <a:r>
              <a:rPr lang="es-ES" sz="1600" b="1" dirty="0" err="1">
                <a:latin typeface="Comic Sans MS" panose="030F0702030302020204" pitchFamily="66" charset="0"/>
              </a:rPr>
              <a:t>intérpre</a:t>
            </a:r>
            <a:r>
              <a:rPr lang="es-ES" sz="1600" b="1" dirty="0">
                <a:latin typeface="Comic Sans MS" panose="030F0702030302020204" pitchFamily="66" charset="0"/>
              </a:rPr>
              <a:t>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jardinero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jefe </a:t>
            </a:r>
            <a:r>
              <a:rPr lang="es-ES" sz="1600" b="1" dirty="0" err="1">
                <a:latin typeface="Comic Sans MS" panose="030F0702030302020204" pitchFamily="66" charset="0"/>
              </a:rPr>
              <a:t>boss</a:t>
            </a:r>
            <a:endParaRPr lang="es-ES" sz="1600" b="1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mecánico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médico doctor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obrero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panadero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peluquero </a:t>
            </a:r>
            <a:r>
              <a:rPr lang="es-ES" sz="1600" b="1" dirty="0" err="1">
                <a:latin typeface="Comic Sans MS" panose="030F0702030302020204" pitchFamily="66" charset="0"/>
              </a:rPr>
              <a:t>hairdresser</a:t>
            </a:r>
            <a:endParaRPr lang="es-ES" sz="1600" b="1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pintor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secretario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soldado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trabajador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traductor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El veterinario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b="1" dirty="0">
                <a:latin typeface="Comic Sans MS" panose="030F0702030302020204" pitchFamily="66" charset="0"/>
              </a:rPr>
              <a:t>La azafata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El </a:t>
            </a:r>
            <a:r>
              <a:rPr lang="en-GB" sz="1600" b="1" dirty="0" err="1">
                <a:latin typeface="Comic Sans MS" panose="030F0702030302020204" pitchFamily="66" charset="0"/>
              </a:rPr>
              <a:t>albañil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El </a:t>
            </a:r>
            <a:r>
              <a:rPr lang="en-GB" sz="1600" b="1" dirty="0" err="1">
                <a:latin typeface="Comic Sans MS" panose="030F0702030302020204" pitchFamily="66" charset="0"/>
              </a:rPr>
              <a:t>camionero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600" b="1" dirty="0" err="1">
                <a:latin typeface="Comic Sans MS" panose="030F0702030302020204" pitchFamily="66" charset="0"/>
              </a:rPr>
              <a:t>Autónomo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b="1" dirty="0" err="1">
                <a:latin typeface="Comic Sans MS" panose="030F0702030302020204" pitchFamily="66" charset="0"/>
              </a:rPr>
              <a:t>Repartidor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5B5BC8-B26C-4BBD-B9FA-4E85286A3883}"/>
              </a:ext>
            </a:extLst>
          </p:cNvPr>
          <p:cNvSpPr/>
          <p:nvPr/>
        </p:nvSpPr>
        <p:spPr>
          <a:xfrm>
            <a:off x="6890446" y="476419"/>
            <a:ext cx="7002534" cy="6381581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Receptionist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Teacher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Doctor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Dentist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Airhostress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Librarian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Fireman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Police </a:t>
            </a: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officcer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Lawyer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Journalist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Nurse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Babysitter</a:t>
            </a:r>
            <a:endParaRPr lang="es-ES" sz="16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Housewife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Cashier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Waiter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Butcher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Accountant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Dentist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Shop </a:t>
            </a: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assistant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Electrician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Writer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Farmer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Businessman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Engineer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Interpreter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Gardener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Boss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Mechanic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Doctor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Workman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Baker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Hairdresser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Painter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Secretary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Soldier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Worker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Translator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Vet</a:t>
            </a:r>
            <a:endParaRPr lang="es-E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Air </a:t>
            </a: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steward</a:t>
            </a: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ess</a:t>
            </a:r>
            <a:r>
              <a:rPr lang="es-E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Bricklayer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Lorry driver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Freelance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Delivery man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348AF7-8040-4909-BDA0-C3B34126E376}"/>
              </a:ext>
            </a:extLst>
          </p:cNvPr>
          <p:cNvSpPr/>
          <p:nvPr/>
        </p:nvSpPr>
        <p:spPr>
          <a:xfrm>
            <a:off x="2698350" y="-144785"/>
            <a:ext cx="61196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en-US" sz="4400" b="0" u="sng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tros</a:t>
            </a:r>
            <a:r>
              <a:rPr lang="en-US" sz="4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0" u="sng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trabajos</a:t>
            </a:r>
            <a:r>
              <a:rPr lang="en-US" sz="4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 jobs </a:t>
            </a:r>
            <a:endParaRPr lang="en-US" sz="4400" b="0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69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D81296-8574-4EDB-BA44-C4746A7D8444}"/>
              </a:ext>
            </a:extLst>
          </p:cNvPr>
          <p:cNvSpPr txBox="1"/>
          <p:nvPr/>
        </p:nvSpPr>
        <p:spPr>
          <a:xfrm>
            <a:off x="295422" y="592898"/>
            <a:ext cx="11197883" cy="596470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fontAlgn="base"/>
            <a:r>
              <a:rPr lang="es-ES" dirty="0"/>
              <a:t>Lunes antes de almorzar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jugar,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</a:t>
            </a:r>
            <a:r>
              <a:rPr lang="es-ES" dirty="0"/>
              <a:t> jugar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lavar.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lavaba </a:t>
            </a:r>
            <a:r>
              <a:rPr lang="es-ES" dirty="0"/>
              <a:t>así, así (3 veces)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lavaba </a:t>
            </a:r>
            <a:r>
              <a:rPr lang="es-ES" dirty="0"/>
              <a:t>que yo la</a:t>
            </a:r>
            <a:r>
              <a:rPr lang="es-ES" dirty="0">
                <a:solidFill>
                  <a:srgbClr val="00B050"/>
                </a:solidFill>
              </a:rPr>
              <a:t> vi</a:t>
            </a:r>
            <a:r>
              <a:rPr lang="es-ES" dirty="0"/>
              <a:t>.</a:t>
            </a:r>
          </a:p>
          <a:p>
            <a:pPr fontAlgn="base"/>
            <a:r>
              <a:rPr lang="es-ES" dirty="0"/>
              <a:t>Martes antes de almorzar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</a:t>
            </a:r>
            <a:r>
              <a:rPr lang="es-ES" dirty="0"/>
              <a:t> jugar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planchar</a:t>
            </a:r>
          </a:p>
          <a:p>
            <a:pPr fontAlgn="base"/>
            <a:r>
              <a:rPr lang="es-ES" dirty="0"/>
              <a:t>Así</a:t>
            </a:r>
            <a:r>
              <a:rPr lang="es-ES" dirty="0">
                <a:solidFill>
                  <a:srgbClr val="92D050"/>
                </a:solidFill>
              </a:rPr>
              <a:t> planchaba </a:t>
            </a:r>
            <a:r>
              <a:rPr lang="es-ES" dirty="0"/>
              <a:t>así, así (3 veces)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planchaba</a:t>
            </a:r>
            <a:r>
              <a:rPr lang="es-ES" dirty="0"/>
              <a:t> que yo la</a:t>
            </a:r>
            <a:r>
              <a:rPr lang="es-ES" dirty="0">
                <a:solidFill>
                  <a:srgbClr val="00B050"/>
                </a:solidFill>
              </a:rPr>
              <a:t> vi</a:t>
            </a:r>
            <a:r>
              <a:rPr lang="es-ES" dirty="0"/>
              <a:t>. </a:t>
            </a:r>
          </a:p>
          <a:p>
            <a:pPr fontAlgn="base"/>
            <a:r>
              <a:rPr lang="es-ES" dirty="0"/>
              <a:t>Miércoles antes de almorzar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 </a:t>
            </a:r>
            <a:r>
              <a:rPr lang="es-ES" dirty="0"/>
              <a:t>jugar 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coser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cosía</a:t>
            </a:r>
            <a:r>
              <a:rPr lang="es-ES" dirty="0"/>
              <a:t> así, así  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cosía</a:t>
            </a:r>
            <a:r>
              <a:rPr lang="es-ES" dirty="0"/>
              <a:t> que yo la </a:t>
            </a:r>
            <a:r>
              <a:rPr lang="es-ES" dirty="0">
                <a:solidFill>
                  <a:srgbClr val="00B050"/>
                </a:solidFill>
              </a:rPr>
              <a:t>vi.</a:t>
            </a:r>
          </a:p>
          <a:p>
            <a:pPr fontAlgn="base"/>
            <a:r>
              <a:rPr lang="es-ES" dirty="0"/>
              <a:t>Jueves antes de almorzar 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</a:t>
            </a:r>
            <a:r>
              <a:rPr lang="es-ES" dirty="0"/>
              <a:t> jugar 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barrer 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00B050"/>
                </a:solidFill>
              </a:rPr>
              <a:t>barría </a:t>
            </a:r>
            <a:r>
              <a:rPr lang="es-ES" dirty="0"/>
              <a:t>así, así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barría</a:t>
            </a:r>
            <a:r>
              <a:rPr lang="es-ES" dirty="0"/>
              <a:t> que yo la </a:t>
            </a:r>
            <a:r>
              <a:rPr lang="es-ES" dirty="0">
                <a:solidFill>
                  <a:srgbClr val="00B050"/>
                </a:solidFill>
              </a:rPr>
              <a:t>vi.</a:t>
            </a:r>
            <a:r>
              <a:rPr lang="es-ES" dirty="0"/>
              <a:t> </a:t>
            </a:r>
          </a:p>
          <a:p>
            <a:pPr fontAlgn="base"/>
            <a:r>
              <a:rPr lang="es-ES" dirty="0"/>
              <a:t>Viernes antes de almorzar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</a:t>
            </a:r>
            <a:r>
              <a:rPr lang="es-ES" dirty="0"/>
              <a:t> jugar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cocinar. 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cocinaba</a:t>
            </a:r>
            <a:r>
              <a:rPr lang="es-ES" dirty="0"/>
              <a:t> así, así 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cocinaba</a:t>
            </a:r>
            <a:r>
              <a:rPr lang="es-ES" dirty="0"/>
              <a:t> que yo la </a:t>
            </a:r>
            <a:r>
              <a:rPr lang="es-ES" dirty="0">
                <a:solidFill>
                  <a:srgbClr val="00B050"/>
                </a:solidFill>
              </a:rPr>
              <a:t>vi.</a:t>
            </a:r>
          </a:p>
          <a:p>
            <a:pPr fontAlgn="base"/>
            <a:r>
              <a:rPr lang="es-ES" dirty="0"/>
              <a:t>Sábado antes de almorzar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</a:t>
            </a:r>
            <a:r>
              <a:rPr lang="es-ES" dirty="0"/>
              <a:t> jugar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bordar.</a:t>
            </a:r>
          </a:p>
          <a:p>
            <a:pPr fontAlgn="base"/>
            <a:r>
              <a:rPr lang="es-ES" dirty="0"/>
              <a:t>Así</a:t>
            </a:r>
            <a:r>
              <a:rPr lang="es-ES" dirty="0">
                <a:solidFill>
                  <a:srgbClr val="92D050"/>
                </a:solidFill>
              </a:rPr>
              <a:t> bordaba </a:t>
            </a:r>
            <a:r>
              <a:rPr lang="es-ES" dirty="0"/>
              <a:t>así, así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bordaba </a:t>
            </a:r>
            <a:r>
              <a:rPr lang="es-ES" dirty="0"/>
              <a:t>que yo la </a:t>
            </a:r>
            <a:r>
              <a:rPr lang="es-ES" dirty="0">
                <a:solidFill>
                  <a:srgbClr val="00B050"/>
                </a:solidFill>
              </a:rPr>
              <a:t>vi</a:t>
            </a:r>
          </a:p>
          <a:p>
            <a:pPr fontAlgn="base"/>
            <a:r>
              <a:rPr lang="es-ES" dirty="0"/>
              <a:t>Domingo antes de almorzar</a:t>
            </a:r>
          </a:p>
          <a:p>
            <a:pPr fontAlgn="base"/>
            <a:r>
              <a:rPr lang="es-ES" dirty="0"/>
              <a:t>Una niña </a:t>
            </a:r>
            <a:r>
              <a:rPr lang="es-ES" dirty="0">
                <a:solidFill>
                  <a:srgbClr val="00B050"/>
                </a:solidFill>
              </a:rPr>
              <a:t>fue a </a:t>
            </a:r>
            <a:r>
              <a:rPr lang="es-ES" dirty="0"/>
              <a:t>jugar</a:t>
            </a:r>
          </a:p>
          <a:p>
            <a:pPr fontAlgn="base"/>
            <a:r>
              <a:rPr lang="es-ES" dirty="0"/>
              <a:t>Pero no </a:t>
            </a:r>
            <a:r>
              <a:rPr lang="es-ES" dirty="0">
                <a:solidFill>
                  <a:srgbClr val="00B050"/>
                </a:solidFill>
              </a:rPr>
              <a:t>pudo</a:t>
            </a:r>
            <a:r>
              <a:rPr lang="es-ES" dirty="0"/>
              <a:t> jugar</a:t>
            </a:r>
          </a:p>
          <a:p>
            <a:pPr fontAlgn="base"/>
            <a:r>
              <a:rPr lang="es-ES" dirty="0"/>
              <a:t>Porque </a:t>
            </a:r>
            <a:r>
              <a:rPr lang="es-ES" dirty="0">
                <a:solidFill>
                  <a:srgbClr val="92D050"/>
                </a:solidFill>
              </a:rPr>
              <a:t>tenía que </a:t>
            </a:r>
            <a:r>
              <a:rPr lang="es-ES" dirty="0"/>
              <a:t>tejer.</a:t>
            </a:r>
          </a:p>
          <a:p>
            <a:pPr fontAlgn="base"/>
            <a:r>
              <a:rPr lang="es-ES" dirty="0"/>
              <a:t>Así</a:t>
            </a:r>
            <a:r>
              <a:rPr lang="es-ES" dirty="0">
                <a:solidFill>
                  <a:srgbClr val="92D050"/>
                </a:solidFill>
              </a:rPr>
              <a:t> tejía </a:t>
            </a:r>
            <a:r>
              <a:rPr lang="es-ES" dirty="0"/>
              <a:t>así, así</a:t>
            </a:r>
          </a:p>
          <a:p>
            <a:pPr fontAlgn="base"/>
            <a:r>
              <a:rPr lang="es-ES" dirty="0"/>
              <a:t>Así </a:t>
            </a:r>
            <a:r>
              <a:rPr lang="es-ES" dirty="0">
                <a:solidFill>
                  <a:srgbClr val="92D050"/>
                </a:solidFill>
              </a:rPr>
              <a:t>tejía</a:t>
            </a:r>
            <a:r>
              <a:rPr lang="es-ES" dirty="0"/>
              <a:t> que yo la </a:t>
            </a:r>
            <a:r>
              <a:rPr lang="es-ES" dirty="0">
                <a:solidFill>
                  <a:srgbClr val="00B050"/>
                </a:solidFill>
              </a:rPr>
              <a:t>vi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DB052-BE81-40EA-805A-E9757C5082AA}"/>
              </a:ext>
            </a:extLst>
          </p:cNvPr>
          <p:cNvSpPr txBox="1"/>
          <p:nvPr/>
        </p:nvSpPr>
        <p:spPr>
          <a:xfrm flipH="1">
            <a:off x="1378633" y="69678"/>
            <a:ext cx="905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err="1"/>
              <a:t>CanciónLos</a:t>
            </a:r>
            <a:r>
              <a:rPr lang="en-GB" sz="2800" u="sng" dirty="0"/>
              <a:t> </a:t>
            </a:r>
            <a:r>
              <a:rPr lang="en-GB" sz="2800" u="sng" dirty="0" err="1"/>
              <a:t>días</a:t>
            </a:r>
            <a:r>
              <a:rPr lang="en-GB" sz="2800" u="sng" dirty="0"/>
              <a:t> de la </a:t>
            </a:r>
            <a:r>
              <a:rPr lang="en-GB" sz="2800" u="sng" dirty="0" err="1"/>
              <a:t>semana</a:t>
            </a:r>
            <a:r>
              <a:rPr lang="en-GB" sz="2800" u="sng" dirty="0"/>
              <a:t>. </a:t>
            </a:r>
            <a:r>
              <a:rPr lang="en-GB" sz="2800" i="1" u="sng" dirty="0">
                <a:solidFill>
                  <a:srgbClr val="FF0000"/>
                </a:solidFill>
              </a:rPr>
              <a:t>The days of the week song</a:t>
            </a:r>
          </a:p>
        </p:txBody>
      </p:sp>
    </p:spTree>
    <p:extLst>
      <p:ext uri="{BB962C8B-B14F-4D97-AF65-F5344CB8AC3E}">
        <p14:creationId xmlns:p14="http://schemas.microsoft.com/office/powerpoint/2010/main" val="201190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7D4734-9A10-4F1E-A389-BA86AAFEF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21219"/>
              </p:ext>
            </p:extLst>
          </p:nvPr>
        </p:nvGraphicFramePr>
        <p:xfrm>
          <a:off x="450166" y="508954"/>
          <a:ext cx="11549575" cy="5891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9915">
                  <a:extLst>
                    <a:ext uri="{9D8B030D-6E8A-4147-A177-3AD203B41FA5}">
                      <a16:colId xmlns:a16="http://schemas.microsoft.com/office/drawing/2014/main" val="3776302231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2764194216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377454635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860068488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4249782185"/>
                    </a:ext>
                  </a:extLst>
                </a:gridCol>
              </a:tblGrid>
              <a:tr h="68681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PASADO</a:t>
                      </a:r>
                    </a:p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PERFECTO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92D050"/>
                          </a:solidFill>
                        </a:rPr>
                        <a:t>PASADO</a:t>
                      </a:r>
                    </a:p>
                    <a:p>
                      <a:r>
                        <a:rPr lang="en-GB" dirty="0">
                          <a:solidFill>
                            <a:srgbClr val="92D050"/>
                          </a:solidFill>
                        </a:rPr>
                        <a:t>IMPERFECTO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INFINITIVO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6600"/>
                          </a:solidFill>
                        </a:rPr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77981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Fui</a:t>
                      </a:r>
                      <a:r>
                        <a:rPr lang="en-GB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Iba</a:t>
                      </a:r>
                      <a:r>
                        <a:rPr lang="en-GB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56514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Pudo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Podía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Puedo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PODER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4019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Tuvo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Tenía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TENER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Tengo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TENER 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9883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Ví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748591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Lavé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LAVAR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694523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Planché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Planchaba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PLANCHAR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Plancho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PLANCHAR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958018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Cosí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Cosía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COSER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59733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Barrí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Barría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BARRER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BARRER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9278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Cociné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Cocinaba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COCINAR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Cocino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COCINAR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620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Bordé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BORDAR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BORDAR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965460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Tejí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Tejía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TEJER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TEJER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70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65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7D4734-9A10-4F1E-A389-BA86AAFEF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97075"/>
              </p:ext>
            </p:extLst>
          </p:nvPr>
        </p:nvGraphicFramePr>
        <p:xfrm>
          <a:off x="450166" y="508954"/>
          <a:ext cx="11549575" cy="5891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9915">
                  <a:extLst>
                    <a:ext uri="{9D8B030D-6E8A-4147-A177-3AD203B41FA5}">
                      <a16:colId xmlns:a16="http://schemas.microsoft.com/office/drawing/2014/main" val="3776302231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2764194216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377454635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860068488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4249782185"/>
                    </a:ext>
                  </a:extLst>
                </a:gridCol>
              </a:tblGrid>
              <a:tr h="68681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PASADO</a:t>
                      </a:r>
                    </a:p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PERFECTO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92D050"/>
                          </a:solidFill>
                        </a:rPr>
                        <a:t>PASADO</a:t>
                      </a:r>
                    </a:p>
                    <a:p>
                      <a:r>
                        <a:rPr lang="en-GB" dirty="0">
                          <a:solidFill>
                            <a:srgbClr val="92D050"/>
                          </a:solidFill>
                        </a:rPr>
                        <a:t>IMPERFECTO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INFINITIVO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6600"/>
                          </a:solidFill>
                        </a:rPr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77981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Fui</a:t>
                      </a:r>
                      <a:r>
                        <a:rPr lang="en-GB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Iba</a:t>
                      </a:r>
                      <a:r>
                        <a:rPr lang="en-GB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IR 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56514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Pudo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Podía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PODER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be 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Puedo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PODER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4019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Tuvo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Tenía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TENER que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have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Tengo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TENER 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9883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Ví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748591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Lavé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LAVAR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LAVAR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694523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Planché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Planchaba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PLANCHAR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Plancho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PLANCHAR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958018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Cosí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Cosía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saw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COSER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59733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Barrí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Barría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BARRER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brush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BARRER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9278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Cociné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Cocinaba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COCINAR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Cocino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COCINAR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620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Bordé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BORDAR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embroider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BORDAR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965460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Tejí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Tejía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TEJER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weave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TEJER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70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86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7D4734-9A10-4F1E-A389-BA86AAFEF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6573"/>
              </p:ext>
            </p:extLst>
          </p:nvPr>
        </p:nvGraphicFramePr>
        <p:xfrm>
          <a:off x="450166" y="508954"/>
          <a:ext cx="11549575" cy="5891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9915">
                  <a:extLst>
                    <a:ext uri="{9D8B030D-6E8A-4147-A177-3AD203B41FA5}">
                      <a16:colId xmlns:a16="http://schemas.microsoft.com/office/drawing/2014/main" val="3776302231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2764194216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377454635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860068488"/>
                    </a:ext>
                  </a:extLst>
                </a:gridCol>
                <a:gridCol w="2309915">
                  <a:extLst>
                    <a:ext uri="{9D8B030D-6E8A-4147-A177-3AD203B41FA5}">
                      <a16:colId xmlns:a16="http://schemas.microsoft.com/office/drawing/2014/main" val="4249782185"/>
                    </a:ext>
                  </a:extLst>
                </a:gridCol>
              </a:tblGrid>
              <a:tr h="68681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PASADO</a:t>
                      </a:r>
                    </a:p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PERFECTO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92D050"/>
                          </a:solidFill>
                        </a:rPr>
                        <a:t>PASADO</a:t>
                      </a:r>
                    </a:p>
                    <a:p>
                      <a:r>
                        <a:rPr lang="en-GB" dirty="0">
                          <a:solidFill>
                            <a:srgbClr val="92D050"/>
                          </a:solidFill>
                        </a:rPr>
                        <a:t>IMPERFECTO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INFINITIVO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6600"/>
                          </a:solidFill>
                        </a:rPr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77981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Fui</a:t>
                      </a:r>
                      <a:r>
                        <a:rPr lang="en-GB" dirty="0"/>
                        <a:t> a </a:t>
                      </a:r>
                      <a:r>
                        <a:rPr lang="en-GB" i="1" dirty="0">
                          <a:solidFill>
                            <a:srgbClr val="FF0000"/>
                          </a:solidFill>
                        </a:rPr>
                        <a:t>I went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Iba</a:t>
                      </a:r>
                      <a:r>
                        <a:rPr lang="en-GB" dirty="0"/>
                        <a:t> a </a:t>
                      </a:r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I was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IR 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</a:t>
                      </a:r>
                      <a:r>
                        <a:rPr lang="en-GB" i="1" dirty="0">
                          <a:solidFill>
                            <a:srgbClr val="FF0000"/>
                          </a:solidFill>
                        </a:rPr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</a:t>
                      </a:r>
                      <a:r>
                        <a:rPr lang="en-GB" i="1" dirty="0">
                          <a:solidFill>
                            <a:srgbClr val="FF0000"/>
                          </a:solidFill>
                        </a:rPr>
                        <a:t>I´m going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56514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Pudo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Podía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PODER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be 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Puedo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PODER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4019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Tuvo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Tenía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TENER que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have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Tengo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TENER 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9883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Ví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748591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Lavé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LAVAR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a LAVAR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694523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Planché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Planchaba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PLANCHAR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Plancho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PLANCHAR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958018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Cosí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Cosía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saw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COSER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59733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Barrí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Barría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BARRER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brush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BARRER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92785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Cociné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Cocinaba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COCINAR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Cocino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COCINAR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620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Bordé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BORDAR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embroider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BORDAR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965460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r>
                        <a:rPr lang="en-GB" dirty="0" err="1"/>
                        <a:t>Tejí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Tejía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TEJER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to weave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Bordaba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Voy</a:t>
                      </a:r>
                      <a:r>
                        <a:rPr lang="en-GB" dirty="0"/>
                        <a:t> a TEJER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70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72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 redondeado"/>
          <p:cNvSpPr/>
          <p:nvPr/>
        </p:nvSpPr>
        <p:spPr>
          <a:xfrm>
            <a:off x="182880" y="211016"/>
            <a:ext cx="11746523" cy="64711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1645921" y="998806"/>
            <a:ext cx="93409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Comic Sans MS" pitchFamily="66" charset="0"/>
              </a:rPr>
              <a:t>1. Lee las frases rápidamente.</a:t>
            </a:r>
          </a:p>
          <a:p>
            <a:pPr algn="ctr"/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Read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sentence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quickly</a:t>
            </a:r>
            <a:endParaRPr lang="es-ES" sz="2400" i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s-ES" sz="3200" dirty="0">
              <a:latin typeface="Comic Sans MS" pitchFamily="66" charset="0"/>
            </a:endParaRPr>
          </a:p>
          <a:p>
            <a:pPr algn="ctr"/>
            <a:r>
              <a:rPr lang="es-ES" sz="3200" dirty="0">
                <a:latin typeface="Comic Sans MS" pitchFamily="66" charset="0"/>
              </a:rPr>
              <a:t>2.Colorea las estrellas dependiendo de su dificultad.</a:t>
            </a:r>
          </a:p>
          <a:p>
            <a:pPr algn="ctr"/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Colour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stars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depending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on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level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sz="2400" i="1" dirty="0" err="1">
                <a:solidFill>
                  <a:srgbClr val="FF0000"/>
                </a:solidFill>
                <a:latin typeface="Comic Sans MS" pitchFamily="66" charset="0"/>
              </a:rPr>
              <a:t>difficulty</a:t>
            </a:r>
            <a:r>
              <a:rPr lang="es-ES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es-ES" sz="3200" dirty="0">
              <a:latin typeface="Comic Sans MS" pitchFamily="66" charset="0"/>
            </a:endParaRPr>
          </a:p>
        </p:txBody>
      </p:sp>
      <p:sp>
        <p:nvSpPr>
          <p:cNvPr id="46" name="45 Estrella de 5 puntas"/>
          <p:cNvSpPr/>
          <p:nvPr/>
        </p:nvSpPr>
        <p:spPr>
          <a:xfrm>
            <a:off x="1732670" y="4897901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strella de 5 puntas"/>
          <p:cNvSpPr/>
          <p:nvPr/>
        </p:nvSpPr>
        <p:spPr>
          <a:xfrm>
            <a:off x="4600135" y="4881489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strella de 5 puntas"/>
          <p:cNvSpPr/>
          <p:nvPr/>
        </p:nvSpPr>
        <p:spPr>
          <a:xfrm>
            <a:off x="7469943" y="4839286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uadroTexto"/>
          <p:cNvSpPr txBox="1"/>
          <p:nvPr/>
        </p:nvSpPr>
        <p:spPr>
          <a:xfrm>
            <a:off x="2363372" y="4867422"/>
            <a:ext cx="1772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onvergence" pitchFamily="34" charset="0"/>
              </a:rPr>
              <a:t>Difícil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4977618" y="4865077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onvergence" pitchFamily="34" charset="0"/>
              </a:rPr>
              <a:t>Pichi-picha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7999827" y="4834598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onvergence" pitchFamily="34" charset="0"/>
              </a:rPr>
              <a:t>Fácil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242804" y="207499"/>
            <a:ext cx="11588125" cy="6565612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9512192" y="2715179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err="1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TrAbajo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E2DABCF-27FE-42A3-B0D3-5CE0F30C42F3}"/>
              </a:ext>
            </a:extLst>
          </p:cNvPr>
          <p:cNvSpPr txBox="1">
            <a:spLocks/>
          </p:cNvSpPr>
          <p:nvPr/>
        </p:nvSpPr>
        <p:spPr>
          <a:xfrm>
            <a:off x="6178613" y="23778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Work AS a Doctor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Work IN a hospital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Work in a company of….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complete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parcial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Not to work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 unemployed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 unemployed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Make money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Have flexible time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Work as a volunteer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Have working experience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an </a:t>
            </a:r>
            <a:r>
              <a:rPr lang="en-GB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aprenticeship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Work experience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over time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Receive incentives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Receive benefits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0946" y="2261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DE medico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EN un hospital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i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600" b="1" i="1" dirty="0">
                <a:latin typeface="Comic Sans MS" pitchFamily="66" charset="0"/>
                <a:cs typeface="Arial" panose="020B0604020202020204" pitchFamily="34" charset="0"/>
              </a:rPr>
              <a:t> una </a:t>
            </a:r>
            <a:r>
              <a:rPr lang="en-GB" sz="1600" b="1" i="1" dirty="0" err="1">
                <a:latin typeface="Comic Sans MS" pitchFamily="66" charset="0"/>
                <a:cs typeface="Arial" panose="020B0604020202020204" pitchFamily="34" charset="0"/>
              </a:rPr>
              <a:t>empresa</a:t>
            </a:r>
            <a:r>
              <a:rPr lang="en-GB" sz="1600" b="1" i="1" dirty="0">
                <a:latin typeface="Comic Sans MS" pitchFamily="66" charset="0"/>
                <a:cs typeface="Arial" panose="020B0604020202020204" pitchFamily="34" charset="0"/>
              </a:rPr>
              <a:t> de …..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completo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parcial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No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Estar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paro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Estar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desemplado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Ganar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dinero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Tener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horario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flexible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voluntario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Tener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experiencia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laboral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un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aprendizaje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practicas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horas extras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Recibir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incentivos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Cobrar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un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subsidio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937128" y="2074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946506" y="5404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972297" y="202926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941818" y="130946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967608" y="1672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937128" y="92495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984020" y="24348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984020" y="275844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984020" y="31101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998088" y="344775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941817" y="385572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969952" y="417927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998087" y="458724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998086" y="593539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981675" y="493658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40 Estrella de 5 puntas">
            <a:extLst>
              <a:ext uri="{FF2B5EF4-FFF2-40B4-BE49-F238E27FC236}">
                <a16:creationId xmlns:a16="http://schemas.microsoft.com/office/drawing/2014/main" id="{A14331DA-5234-47BE-9C03-26786DE24897}"/>
              </a:ext>
            </a:extLst>
          </p:cNvPr>
          <p:cNvSpPr/>
          <p:nvPr/>
        </p:nvSpPr>
        <p:spPr>
          <a:xfrm>
            <a:off x="967608" y="5588392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41 Estrella de 5 puntas">
            <a:extLst>
              <a:ext uri="{FF2B5EF4-FFF2-40B4-BE49-F238E27FC236}">
                <a16:creationId xmlns:a16="http://schemas.microsoft.com/office/drawing/2014/main" id="{42D24F91-3879-40A6-8344-4908DC52FA9F}"/>
              </a:ext>
            </a:extLst>
          </p:cNvPr>
          <p:cNvSpPr/>
          <p:nvPr/>
        </p:nvSpPr>
        <p:spPr>
          <a:xfrm>
            <a:off x="966435" y="527186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40 Estrella de 5 puntas">
            <a:extLst>
              <a:ext uri="{FF2B5EF4-FFF2-40B4-BE49-F238E27FC236}">
                <a16:creationId xmlns:a16="http://schemas.microsoft.com/office/drawing/2014/main" id="{3A566D61-B9FB-4FC3-8847-0F9FFADBB070}"/>
              </a:ext>
            </a:extLst>
          </p:cNvPr>
          <p:cNvSpPr/>
          <p:nvPr/>
        </p:nvSpPr>
        <p:spPr>
          <a:xfrm>
            <a:off x="998085" y="6355772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6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242804" y="207499"/>
            <a:ext cx="11588125" cy="6565612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9512192" y="2715179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err="1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TrAbajo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0946" y="2261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DE medico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EN un hospital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i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600" b="1" i="1" dirty="0">
                <a:latin typeface="Comic Sans MS" pitchFamily="66" charset="0"/>
                <a:cs typeface="Arial" panose="020B0604020202020204" pitchFamily="34" charset="0"/>
              </a:rPr>
              <a:t> una </a:t>
            </a:r>
            <a:r>
              <a:rPr lang="en-GB" sz="1600" b="1" i="1" dirty="0" err="1">
                <a:latin typeface="Comic Sans MS" pitchFamily="66" charset="0"/>
                <a:cs typeface="Arial" panose="020B0604020202020204" pitchFamily="34" charset="0"/>
              </a:rPr>
              <a:t>empresa</a:t>
            </a:r>
            <a:r>
              <a:rPr lang="en-GB" sz="1600" b="1" i="1" dirty="0">
                <a:latin typeface="Comic Sans MS" pitchFamily="66" charset="0"/>
                <a:cs typeface="Arial" panose="020B0604020202020204" pitchFamily="34" charset="0"/>
              </a:rPr>
              <a:t> de …..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completo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parcial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No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Estar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paro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Estar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desemplado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Ganar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dinero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Tener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horario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flexible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voluntario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Tener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experiencia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laboral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un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aprendizaje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practicas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horas extras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Recibir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incentivos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Cobrar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 un </a:t>
            </a:r>
            <a:r>
              <a:rPr lang="en-GB" sz="1600" b="1" dirty="0" err="1">
                <a:latin typeface="Comic Sans MS" pitchFamily="66" charset="0"/>
                <a:cs typeface="Arial" panose="020B0604020202020204" pitchFamily="34" charset="0"/>
              </a:rPr>
              <a:t>subsidio</a:t>
            </a:r>
            <a:endParaRPr lang="en-GB" sz="1600" b="1" dirty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937128" y="2074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946506" y="5404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972297" y="202926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941818" y="130946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967608" y="1672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937128" y="92495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984020" y="24348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984020" y="275844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984020" y="31101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998088" y="344775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941817" y="385572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969952" y="417927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998087" y="458724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998086" y="593539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981675" y="493658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40 Estrella de 5 puntas">
            <a:extLst>
              <a:ext uri="{FF2B5EF4-FFF2-40B4-BE49-F238E27FC236}">
                <a16:creationId xmlns:a16="http://schemas.microsoft.com/office/drawing/2014/main" id="{A14331DA-5234-47BE-9C03-26786DE24897}"/>
              </a:ext>
            </a:extLst>
          </p:cNvPr>
          <p:cNvSpPr/>
          <p:nvPr/>
        </p:nvSpPr>
        <p:spPr>
          <a:xfrm>
            <a:off x="967608" y="5588392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41 Estrella de 5 puntas">
            <a:extLst>
              <a:ext uri="{FF2B5EF4-FFF2-40B4-BE49-F238E27FC236}">
                <a16:creationId xmlns:a16="http://schemas.microsoft.com/office/drawing/2014/main" id="{42D24F91-3879-40A6-8344-4908DC52FA9F}"/>
              </a:ext>
            </a:extLst>
          </p:cNvPr>
          <p:cNvSpPr/>
          <p:nvPr/>
        </p:nvSpPr>
        <p:spPr>
          <a:xfrm>
            <a:off x="966435" y="527186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40 Estrella de 5 puntas">
            <a:extLst>
              <a:ext uri="{FF2B5EF4-FFF2-40B4-BE49-F238E27FC236}">
                <a16:creationId xmlns:a16="http://schemas.microsoft.com/office/drawing/2014/main" id="{3A566D61-B9FB-4FC3-8847-0F9FFADBB070}"/>
              </a:ext>
            </a:extLst>
          </p:cNvPr>
          <p:cNvSpPr/>
          <p:nvPr/>
        </p:nvSpPr>
        <p:spPr>
          <a:xfrm>
            <a:off x="998085" y="6355772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58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770537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>
                <a:latin typeface="Comic Sans MS" pitchFamily="66" charset="0"/>
              </a:rPr>
              <a:t>REASONS</a:t>
            </a:r>
            <a:endParaRPr lang="es-ES" sz="3200" dirty="0">
              <a:latin typeface="Comic Sans MS" pitchFamily="66" charset="0"/>
            </a:endParaRPr>
          </a:p>
          <a:p>
            <a:r>
              <a:rPr lang="en-GB" sz="3200" b="1" dirty="0">
                <a:latin typeface="Comic Sans MS" pitchFamily="66" charset="0"/>
              </a:rPr>
              <a:t> </a:t>
            </a:r>
            <a:endParaRPr lang="es-ES" sz="3200" dirty="0">
              <a:latin typeface="Comic Sans MS" pitchFamily="66" charset="0"/>
            </a:endParaRPr>
          </a:p>
          <a:p>
            <a:r>
              <a:rPr lang="en-GB" sz="2400" b="1" dirty="0" err="1">
                <a:latin typeface="Comic Sans MS" pitchFamily="66" charset="0"/>
              </a:rPr>
              <a:t>Porque</a:t>
            </a:r>
            <a:r>
              <a:rPr lang="en-GB" sz="2400" b="1" dirty="0">
                <a:latin typeface="Comic Sans MS" pitchFamily="66" charset="0"/>
              </a:rPr>
              <a:t>                            </a:t>
            </a:r>
            <a:r>
              <a:rPr lang="en-GB" sz="2400" i="1" dirty="0">
                <a:latin typeface="Comic Sans MS" pitchFamily="66" charset="0"/>
              </a:rPr>
              <a:t>because</a:t>
            </a:r>
            <a:endParaRPr lang="es-ES" sz="2400" dirty="0">
              <a:latin typeface="Comic Sans MS" pitchFamily="66" charset="0"/>
            </a:endParaRPr>
          </a:p>
          <a:p>
            <a:r>
              <a:rPr lang="en-GB" sz="2400" b="1" dirty="0" err="1">
                <a:latin typeface="Comic Sans MS" pitchFamily="66" charset="0"/>
              </a:rPr>
              <a:t>Por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b="1" dirty="0" err="1">
                <a:latin typeface="Comic Sans MS" pitchFamily="66" charset="0"/>
              </a:rPr>
              <a:t>esta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b="1" dirty="0" err="1">
                <a:latin typeface="Comic Sans MS" pitchFamily="66" charset="0"/>
              </a:rPr>
              <a:t>razón</a:t>
            </a:r>
            <a:r>
              <a:rPr lang="en-GB" sz="2400" b="1" dirty="0">
                <a:latin typeface="Comic Sans MS" pitchFamily="66" charset="0"/>
              </a:rPr>
              <a:t>                   </a:t>
            </a:r>
            <a:r>
              <a:rPr lang="en-GB" sz="2400" i="1" dirty="0">
                <a:latin typeface="Comic Sans MS" pitchFamily="66" charset="0"/>
              </a:rPr>
              <a:t>for this reason</a:t>
            </a:r>
            <a:endParaRPr lang="es-ES" sz="2400" dirty="0">
              <a:latin typeface="Comic Sans MS" pitchFamily="66" charset="0"/>
            </a:endParaRPr>
          </a:p>
          <a:p>
            <a:r>
              <a:rPr lang="es-ES" sz="2400" b="1" dirty="0">
                <a:latin typeface="Comic Sans MS" pitchFamily="66" charset="0"/>
              </a:rPr>
              <a:t>Puesto que                        </a:t>
            </a:r>
            <a:r>
              <a:rPr lang="es-ES" sz="2400" i="1" dirty="0" err="1">
                <a:latin typeface="Comic Sans MS" pitchFamily="66" charset="0"/>
              </a:rPr>
              <a:t>because</a:t>
            </a:r>
            <a:endParaRPr lang="es-ES" sz="2400" dirty="0">
              <a:latin typeface="Comic Sans MS" pitchFamily="66" charset="0"/>
            </a:endParaRPr>
          </a:p>
          <a:p>
            <a:r>
              <a:rPr lang="es-ES" sz="2400" b="1" dirty="0">
                <a:latin typeface="Comic Sans MS" pitchFamily="66" charset="0"/>
              </a:rPr>
              <a:t>Ya que                            </a:t>
            </a:r>
            <a:r>
              <a:rPr lang="es-ES" sz="2400" i="1" dirty="0" err="1">
                <a:latin typeface="Comic Sans MS" pitchFamily="66" charset="0"/>
              </a:rPr>
              <a:t>because</a:t>
            </a:r>
            <a:endParaRPr lang="es-ES" sz="2400" i="1" dirty="0">
              <a:latin typeface="Comic Sans MS" pitchFamily="66" charset="0"/>
            </a:endParaRPr>
          </a:p>
          <a:p>
            <a:r>
              <a:rPr lang="es-ES" sz="2400" b="1" dirty="0">
                <a:latin typeface="Comic Sans MS" pitchFamily="66" charset="0"/>
              </a:rPr>
              <a:t>Dado que                         </a:t>
            </a:r>
            <a:r>
              <a:rPr lang="es-ES" sz="2400" i="1" dirty="0" err="1">
                <a:latin typeface="Comic Sans MS" pitchFamily="66" charset="0"/>
              </a:rPr>
              <a:t>because</a:t>
            </a:r>
            <a:endParaRPr lang="es-ES" sz="2400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Por </a:t>
            </a:r>
            <a:r>
              <a:rPr lang="en-GB" sz="2400" b="1" dirty="0" err="1">
                <a:latin typeface="Comic Sans MS" pitchFamily="66" charset="0"/>
              </a:rPr>
              <a:t>eso</a:t>
            </a:r>
            <a:r>
              <a:rPr lang="en-GB" sz="2400" b="1" dirty="0">
                <a:latin typeface="Comic Sans MS" pitchFamily="66" charset="0"/>
              </a:rPr>
              <a:t>                           </a:t>
            </a:r>
            <a:r>
              <a:rPr lang="en-GB" sz="2400" i="1" dirty="0">
                <a:latin typeface="Comic Sans MS" pitchFamily="66" charset="0"/>
              </a:rPr>
              <a:t>That´s why</a:t>
            </a:r>
            <a:endParaRPr lang="es-ES" sz="2400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A </a:t>
            </a:r>
            <a:r>
              <a:rPr lang="en-GB" sz="2400" b="1" dirty="0" err="1">
                <a:latin typeface="Comic Sans MS" pitchFamily="66" charset="0"/>
              </a:rPr>
              <a:t>causa</a:t>
            </a:r>
            <a:r>
              <a:rPr lang="en-GB" sz="2400" b="1" dirty="0">
                <a:latin typeface="Comic Sans MS" pitchFamily="66" charset="0"/>
              </a:rPr>
              <a:t> de </a:t>
            </a:r>
            <a:r>
              <a:rPr lang="en-GB" sz="2400" b="1" dirty="0" err="1">
                <a:latin typeface="Comic Sans MS" pitchFamily="66" charset="0"/>
              </a:rPr>
              <a:t>que</a:t>
            </a:r>
            <a:r>
              <a:rPr lang="en-GB" sz="2400" b="1" dirty="0">
                <a:latin typeface="Comic Sans MS" pitchFamily="66" charset="0"/>
              </a:rPr>
              <a:t>                  </a:t>
            </a:r>
            <a:r>
              <a:rPr lang="en-GB" sz="2400" i="1" dirty="0">
                <a:latin typeface="Comic Sans MS" pitchFamily="66" charset="0"/>
              </a:rPr>
              <a:t>Due to the fact</a:t>
            </a:r>
            <a:endParaRPr lang="es-ES" sz="2400" dirty="0">
              <a:latin typeface="Comic Sans MS" pitchFamily="66" charset="0"/>
            </a:endParaRPr>
          </a:p>
          <a:p>
            <a:r>
              <a:rPr lang="es-ES" sz="2400" b="1" dirty="0">
                <a:latin typeface="Comic Sans MS" pitchFamily="66" charset="0"/>
              </a:rPr>
              <a:t>Debido al hecho de que         </a:t>
            </a:r>
            <a:r>
              <a:rPr lang="es-ES" sz="2400" i="1" dirty="0" err="1">
                <a:latin typeface="Comic Sans MS" pitchFamily="66" charset="0"/>
              </a:rPr>
              <a:t>Due</a:t>
            </a:r>
            <a:r>
              <a:rPr lang="es-ES" sz="2400" i="1" dirty="0">
                <a:latin typeface="Comic Sans MS" pitchFamily="66" charset="0"/>
              </a:rPr>
              <a:t> </a:t>
            </a:r>
            <a:r>
              <a:rPr lang="es-ES" sz="2400" i="1" dirty="0" err="1">
                <a:latin typeface="Comic Sans MS" pitchFamily="66" charset="0"/>
              </a:rPr>
              <a:t>to</a:t>
            </a:r>
            <a:r>
              <a:rPr lang="es-ES" sz="2400" i="1" dirty="0">
                <a:latin typeface="Comic Sans MS" pitchFamily="66" charset="0"/>
              </a:rPr>
              <a:t> </a:t>
            </a:r>
            <a:r>
              <a:rPr lang="es-ES" sz="2400" i="1" dirty="0" err="1">
                <a:latin typeface="Comic Sans MS" pitchFamily="66" charset="0"/>
              </a:rPr>
              <a:t>the</a:t>
            </a:r>
            <a:r>
              <a:rPr lang="es-ES" sz="2400" i="1" dirty="0">
                <a:latin typeface="Comic Sans MS" pitchFamily="66" charset="0"/>
              </a:rPr>
              <a:t> </a:t>
            </a:r>
            <a:r>
              <a:rPr lang="es-ES" sz="2400" i="1" dirty="0" err="1">
                <a:latin typeface="Comic Sans MS" pitchFamily="66" charset="0"/>
              </a:rPr>
              <a:t>fact</a:t>
            </a:r>
            <a:endParaRPr lang="es-ES" sz="2400" dirty="0">
              <a:latin typeface="Comic Sans MS" pitchFamily="66" charset="0"/>
            </a:endParaRPr>
          </a:p>
          <a:p>
            <a:r>
              <a:rPr lang="es-ES" sz="2400" b="1" dirty="0">
                <a:latin typeface="Comic Sans MS" pitchFamily="66" charset="0"/>
              </a:rPr>
              <a:t>Esto indica que                  </a:t>
            </a:r>
            <a:r>
              <a:rPr lang="es-ES" sz="2400" i="1" dirty="0" err="1">
                <a:latin typeface="Comic Sans MS" pitchFamily="66" charset="0"/>
              </a:rPr>
              <a:t>This</a:t>
            </a:r>
            <a:r>
              <a:rPr lang="es-ES" sz="2400" i="1" dirty="0">
                <a:latin typeface="Comic Sans MS" pitchFamily="66" charset="0"/>
              </a:rPr>
              <a:t> </a:t>
            </a:r>
            <a:r>
              <a:rPr lang="es-ES" sz="2400" i="1" dirty="0" err="1">
                <a:latin typeface="Comic Sans MS" pitchFamily="66" charset="0"/>
              </a:rPr>
              <a:t>indicates</a:t>
            </a:r>
            <a:endParaRPr lang="es-ES" sz="2400" i="1" dirty="0">
              <a:latin typeface="Comic Sans MS" pitchFamily="66" charset="0"/>
            </a:endParaRPr>
          </a:p>
          <a:p>
            <a:r>
              <a:rPr lang="es-ES" sz="2400" b="1" i="1" dirty="0">
                <a:latin typeface="Comic Sans MS" pitchFamily="66" charset="0"/>
              </a:rPr>
              <a:t>Por eso</a:t>
            </a:r>
            <a:r>
              <a:rPr lang="es-ES" sz="2400" i="1" dirty="0">
                <a:latin typeface="Comic Sans MS" pitchFamily="66" charset="0"/>
              </a:rPr>
              <a:t>			          </a:t>
            </a:r>
            <a:r>
              <a:rPr lang="es-ES" sz="2400" i="1" dirty="0" err="1">
                <a:latin typeface="Comic Sans MS" pitchFamily="66" charset="0"/>
              </a:rPr>
              <a:t>That´s</a:t>
            </a:r>
            <a:r>
              <a:rPr lang="es-ES" sz="2400" i="1" dirty="0">
                <a:latin typeface="Comic Sans MS" pitchFamily="66" charset="0"/>
              </a:rPr>
              <a:t> </a:t>
            </a:r>
            <a:r>
              <a:rPr lang="es-ES" sz="2400" i="1" dirty="0" err="1">
                <a:latin typeface="Comic Sans MS" pitchFamily="66" charset="0"/>
              </a:rPr>
              <a:t>why</a:t>
            </a:r>
            <a:endParaRPr lang="es-ES" sz="2400" dirty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>
                <a:solidFill>
                  <a:srgbClr val="FF0000"/>
                </a:solidFill>
              </a:rPr>
              <a:t>Son….</a:t>
            </a: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1777" y="-9506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05261"/>
            <a:ext cx="12553071" cy="563231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GB" sz="2000" dirty="0" err="1"/>
              <a:t>Anticuad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 </a:t>
            </a:r>
            <a:r>
              <a:rPr lang="en-GB" sz="2000" i="1" dirty="0">
                <a:solidFill>
                  <a:srgbClr val="FF0000"/>
                </a:solidFill>
              </a:rPr>
              <a:t>Old fashion</a:t>
            </a:r>
          </a:p>
          <a:p>
            <a:r>
              <a:rPr lang="en-GB" sz="2000" dirty="0" err="1"/>
              <a:t>Cómod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Comfortable</a:t>
            </a:r>
          </a:p>
          <a:p>
            <a:r>
              <a:rPr lang="en-GB" sz="2000" dirty="0" err="1"/>
              <a:t>Incómod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Uncomfortable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Bonit</a:t>
            </a:r>
            <a:r>
              <a:rPr lang="en-GB" sz="2000" dirty="0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Beautiful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/>
              <a:t>Fe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Ugly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/>
              <a:t>Modern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 err="1">
                <a:solidFill>
                  <a:srgbClr val="FF0000"/>
                </a:solidFill>
              </a:rPr>
              <a:t>Moderno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/>
              <a:t>Guay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s</a:t>
            </a:r>
            <a:r>
              <a:rPr lang="en-GB" sz="2000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Sound!</a:t>
            </a:r>
          </a:p>
          <a:p>
            <a:r>
              <a:rPr lang="en-GB" sz="2000" dirty="0"/>
              <a:t>Lent</a:t>
            </a:r>
            <a:r>
              <a:rPr lang="en-GB" sz="2000" dirty="0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dirty="0">
                <a:solidFill>
                  <a:srgbClr val="FF0000"/>
                </a:solidFill>
              </a:rPr>
              <a:t>Slow</a:t>
            </a:r>
          </a:p>
          <a:p>
            <a:r>
              <a:rPr lang="en-GB" sz="2000" dirty="0" err="1"/>
              <a:t>Rápid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Fast</a:t>
            </a:r>
          </a:p>
          <a:p>
            <a:r>
              <a:rPr lang="en-GB" sz="2000" dirty="0" err="1"/>
              <a:t>Aburrid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Boring</a:t>
            </a:r>
          </a:p>
          <a:p>
            <a:r>
              <a:rPr lang="en-GB" sz="2000" dirty="0" err="1"/>
              <a:t>Divertid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Fun</a:t>
            </a:r>
          </a:p>
          <a:p>
            <a:r>
              <a:rPr lang="en-GB" sz="2000" dirty="0" err="1"/>
              <a:t>Entretenid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 err="1">
                <a:solidFill>
                  <a:srgbClr val="FF0000"/>
                </a:solidFill>
              </a:rPr>
              <a:t>Entretaining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/>
              <a:t>Un </a:t>
            </a:r>
            <a:r>
              <a:rPr lang="en-GB" sz="2000" dirty="0" err="1"/>
              <a:t>rollo</a:t>
            </a:r>
            <a:r>
              <a:rPr lang="en-GB" sz="2000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It’s </a:t>
            </a:r>
            <a:r>
              <a:rPr lang="en-GB" sz="2000" i="1" dirty="0" err="1">
                <a:solidFill>
                  <a:srgbClr val="FF0000"/>
                </a:solidFill>
              </a:rPr>
              <a:t>boooring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 err="1"/>
              <a:t>Ariesgad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Risky</a:t>
            </a:r>
          </a:p>
          <a:p>
            <a:r>
              <a:rPr lang="en-GB" sz="2000" dirty="0" err="1"/>
              <a:t>Segur</a:t>
            </a:r>
            <a:r>
              <a:rPr lang="en-GB" sz="2000" dirty="0">
                <a:solidFill>
                  <a:srgbClr val="00B0F0"/>
                </a:solidFill>
              </a:rPr>
              <a:t> 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/>
              <a:t>Legal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es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legal</a:t>
            </a:r>
          </a:p>
          <a:p>
            <a:r>
              <a:rPr lang="en-GB" sz="2000" i="1" dirty="0" err="1"/>
              <a:t>Ilegal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es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Illegal</a:t>
            </a:r>
          </a:p>
          <a:p>
            <a:r>
              <a:rPr lang="en-GB" sz="2000" i="1" dirty="0" err="1"/>
              <a:t>Útil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es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Useful</a:t>
            </a:r>
          </a:p>
          <a:p>
            <a:r>
              <a:rPr lang="en-GB" sz="2000" i="1" dirty="0" err="1"/>
              <a:t>Inútil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es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Useless</a:t>
            </a:r>
          </a:p>
          <a:p>
            <a:r>
              <a:rPr lang="en-GB" sz="2000" i="1" dirty="0" err="1"/>
              <a:t>Práctic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Practical</a:t>
            </a:r>
          </a:p>
          <a:p>
            <a:r>
              <a:rPr lang="en-GB" sz="2000" i="1" dirty="0" err="1"/>
              <a:t>Impráctic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Impractical</a:t>
            </a:r>
          </a:p>
          <a:p>
            <a:r>
              <a:rPr lang="en-GB" sz="2000" i="1" dirty="0" err="1"/>
              <a:t>Obsolet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Obsolete</a:t>
            </a:r>
          </a:p>
          <a:p>
            <a:r>
              <a:rPr lang="en-GB" sz="2000" i="1" dirty="0"/>
              <a:t>Independiente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Independent</a:t>
            </a:r>
          </a:p>
          <a:p>
            <a:r>
              <a:rPr lang="en-GB" sz="2000" i="1" dirty="0" err="1"/>
              <a:t>Responsable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responsible</a:t>
            </a:r>
          </a:p>
          <a:p>
            <a:r>
              <a:rPr lang="en-GB" sz="2000" i="1" dirty="0" err="1"/>
              <a:t>Ocupad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busy</a:t>
            </a:r>
          </a:p>
          <a:p>
            <a:r>
              <a:rPr lang="en-GB" sz="2000" i="1" dirty="0" err="1"/>
              <a:t>Administrativ</a:t>
            </a:r>
            <a:r>
              <a:rPr lang="en-GB" sz="2000" dirty="0">
                <a:solidFill>
                  <a:srgbClr val="00B0F0"/>
                </a:solidFill>
              </a:rPr>
              <a:t> 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administrative</a:t>
            </a:r>
          </a:p>
          <a:p>
            <a:r>
              <a:rPr lang="en-GB" sz="2000" i="1" dirty="0"/>
              <a:t>Bien </a:t>
            </a:r>
            <a:r>
              <a:rPr lang="en-GB" sz="2000" i="1" dirty="0" err="1"/>
              <a:t>pagad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well paid</a:t>
            </a:r>
          </a:p>
          <a:p>
            <a:r>
              <a:rPr lang="en-GB" sz="2000" i="1" dirty="0"/>
              <a:t>Mal </a:t>
            </a:r>
            <a:r>
              <a:rPr lang="en-GB" sz="2000" i="1" dirty="0" err="1"/>
              <a:t>pagad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badly paid</a:t>
            </a:r>
          </a:p>
          <a:p>
            <a:r>
              <a:rPr lang="en-GB" sz="2000" i="1" dirty="0" err="1"/>
              <a:t>Emocionante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7030A0"/>
                </a:solidFill>
              </a:rPr>
              <a:t>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exciting</a:t>
            </a:r>
          </a:p>
          <a:p>
            <a:r>
              <a:rPr lang="en-GB" sz="2000" i="1" dirty="0" err="1"/>
              <a:t>Dur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hard</a:t>
            </a:r>
          </a:p>
          <a:p>
            <a:r>
              <a:rPr lang="en-GB" sz="2000" i="1" dirty="0"/>
              <a:t>Familiar 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7030A0"/>
                </a:solidFill>
              </a:rPr>
              <a:t>es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familiar</a:t>
            </a:r>
          </a:p>
          <a:p>
            <a:r>
              <a:rPr lang="en-GB" sz="2000" i="1" dirty="0" err="1"/>
              <a:t>Estresad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stressed</a:t>
            </a:r>
          </a:p>
          <a:p>
            <a:r>
              <a:rPr lang="en-GB" sz="2000" i="1" dirty="0" err="1"/>
              <a:t>Estresante</a:t>
            </a:r>
            <a:r>
              <a:rPr lang="en-GB" sz="2000" i="1" dirty="0">
                <a:solidFill>
                  <a:srgbClr val="00B050"/>
                </a:solidFill>
              </a:rPr>
              <a:t>/es </a:t>
            </a:r>
            <a:r>
              <a:rPr lang="en-GB" sz="2000" i="1" dirty="0">
                <a:solidFill>
                  <a:srgbClr val="FF0000"/>
                </a:solidFill>
              </a:rPr>
              <a:t>stressing</a:t>
            </a:r>
          </a:p>
          <a:p>
            <a:r>
              <a:rPr lang="en-GB" sz="2000" i="1" dirty="0"/>
              <a:t>Tiene </a:t>
            </a:r>
            <a:r>
              <a:rPr lang="en-GB" sz="2000" i="1" dirty="0" err="1"/>
              <a:t>futuro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has a future</a:t>
            </a:r>
          </a:p>
          <a:p>
            <a:r>
              <a:rPr lang="en-GB" sz="2000" i="1" dirty="0" err="1"/>
              <a:t>Interesante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7030A0"/>
                </a:solidFill>
              </a:rPr>
              <a:t>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interesting</a:t>
            </a:r>
          </a:p>
          <a:p>
            <a:r>
              <a:rPr lang="en-GB" sz="2000" i="1" dirty="0" err="1"/>
              <a:t>Creativ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creative</a:t>
            </a:r>
          </a:p>
          <a:p>
            <a:r>
              <a:rPr lang="en-GB" sz="2000" i="1" dirty="0" err="1"/>
              <a:t>Monoton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monotonous</a:t>
            </a:r>
          </a:p>
          <a:p>
            <a:r>
              <a:rPr lang="en-GB" sz="2000" i="1" dirty="0" err="1"/>
              <a:t>Peligros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dangerous</a:t>
            </a:r>
          </a:p>
          <a:p>
            <a:r>
              <a:rPr lang="en-GB" sz="2000" i="1" dirty="0"/>
              <a:t>Segur</a:t>
            </a:r>
            <a:r>
              <a:rPr lang="en-GB" sz="2000" dirty="0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 err="1"/>
              <a:t>Paciente</a:t>
            </a:r>
            <a:r>
              <a:rPr lang="en-GB" sz="2000" dirty="0"/>
              <a:t> /</a:t>
            </a:r>
            <a:r>
              <a:rPr lang="en-GB" sz="2000" dirty="0">
                <a:solidFill>
                  <a:srgbClr val="7030A0"/>
                </a:solidFill>
              </a:rPr>
              <a:t>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patient</a:t>
            </a:r>
          </a:p>
          <a:p>
            <a:r>
              <a:rPr lang="en-GB" sz="2000" i="1" dirty="0" err="1"/>
              <a:t>Proactiv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 err="1">
                <a:solidFill>
                  <a:srgbClr val="FF0000"/>
                </a:solidFill>
              </a:rPr>
              <a:t>poractive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/>
              <a:t>Pasiv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 err="1">
                <a:solidFill>
                  <a:srgbClr val="FF0000"/>
                </a:solidFill>
              </a:rPr>
              <a:t>pasive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/>
              <a:t>Cort</a:t>
            </a:r>
            <a:r>
              <a:rPr lang="en-GB" sz="2000" i="1" dirty="0">
                <a:solidFill>
                  <a:srgbClr val="00B050"/>
                </a:solidFill>
              </a:rPr>
              <a:t>es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Polite</a:t>
            </a:r>
          </a:p>
          <a:p>
            <a:r>
              <a:rPr lang="en-GB" sz="2000" i="1" dirty="0" err="1"/>
              <a:t>Organizad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organized</a:t>
            </a:r>
          </a:p>
          <a:p>
            <a:r>
              <a:rPr lang="en-GB" sz="2000" i="1" dirty="0" err="1"/>
              <a:t>Competente</a:t>
            </a:r>
            <a:r>
              <a:rPr lang="en-GB" sz="2000" i="1" dirty="0"/>
              <a:t>/</a:t>
            </a:r>
            <a:r>
              <a:rPr lang="en-GB" sz="2000" i="1" dirty="0">
                <a:solidFill>
                  <a:srgbClr val="00B050"/>
                </a:solidFill>
              </a:rPr>
              <a:t>es </a:t>
            </a:r>
            <a:r>
              <a:rPr lang="en-GB" sz="2000" i="1" dirty="0" err="1">
                <a:solidFill>
                  <a:srgbClr val="FF0000"/>
                </a:solidFill>
              </a:rPr>
              <a:t>Competente</a:t>
            </a:r>
            <a:endParaRPr lang="en-GB" sz="2000" i="1" dirty="0">
              <a:solidFill>
                <a:srgbClr val="FF0000"/>
              </a:solidFill>
            </a:endParaRPr>
          </a:p>
          <a:p>
            <a:endParaRPr lang="en-GB" sz="2000" i="1" dirty="0">
              <a:solidFill>
                <a:srgbClr val="FF0000"/>
              </a:solidFill>
            </a:endParaRPr>
          </a:p>
          <a:p>
            <a:endParaRPr lang="en-GB" sz="2000" i="1" dirty="0">
              <a:solidFill>
                <a:srgbClr val="FF0000"/>
              </a:solidFill>
            </a:endParaRPr>
          </a:p>
          <a:p>
            <a:endParaRPr lang="en-GB" sz="2400" i="1" dirty="0"/>
          </a:p>
          <a:p>
            <a:endParaRPr lang="en-GB" sz="2400" dirty="0">
              <a:solidFill>
                <a:srgbClr val="F927FE"/>
              </a:solidFill>
            </a:endParaRPr>
          </a:p>
          <a:p>
            <a:endParaRPr lang="en-GB" sz="2400" dirty="0"/>
          </a:p>
          <a:p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3744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0317" y="144976"/>
            <a:ext cx="12502317" cy="832133"/>
          </a:xfrm>
        </p:spPr>
        <p:txBody>
          <a:bodyPr>
            <a:noAutofit/>
          </a:bodyPr>
          <a:lstStyle/>
          <a:p>
            <a:br>
              <a:rPr lang="en-GB" sz="2800" dirty="0">
                <a:latin typeface="Britannic Bold" pitchFamily="34" charset="0"/>
              </a:rPr>
            </a:b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ser………(profession)? </a:t>
            </a:r>
            <a:br>
              <a:rPr lang="en-GB" sz="28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>
                <a:solidFill>
                  <a:srgbClr val="FF0000"/>
                </a:solidFill>
                <a:latin typeface="Britannic Bold" pitchFamily="34" charset="0"/>
              </a:rPr>
              <a:t>What advantages or disadvantages has technology got ?</a:t>
            </a:r>
          </a:p>
        </p:txBody>
      </p:sp>
      <p:sp>
        <p:nvSpPr>
          <p:cNvPr id="12" name="11 Elipse"/>
          <p:cNvSpPr/>
          <p:nvPr/>
        </p:nvSpPr>
        <p:spPr>
          <a:xfrm>
            <a:off x="383522" y="4901072"/>
            <a:ext cx="2653942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000FF"/>
                </a:solidFill>
                <a:latin typeface="Comic Sans MS" pitchFamily="66" charset="0"/>
              </a:rPr>
              <a:t>es que es</a:t>
            </a:r>
          </a:p>
          <a:p>
            <a:pPr algn="ctr"/>
            <a:r>
              <a:rPr lang="es-ES" sz="2800" i="1" dirty="0" err="1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586951" y="52632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4721101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>
                <a:solidFill>
                  <a:srgbClr val="FF0000"/>
                </a:solidFill>
              </a:rPr>
              <a:t>The good thing</a:t>
            </a: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de</a:t>
            </a:r>
            <a:r>
              <a:rPr lang="en-GB" sz="2400" b="1" i="1" dirty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>
                <a:solidFill>
                  <a:srgbClr val="FF0000"/>
                </a:solidFill>
              </a:rPr>
              <a:t>The </a:t>
            </a:r>
            <a:r>
              <a:rPr lang="en-GB" sz="2400" b="1" i="1" dirty="0" err="1">
                <a:solidFill>
                  <a:srgbClr val="FF0000"/>
                </a:solidFill>
              </a:rPr>
              <a:t>positve</a:t>
            </a:r>
            <a:r>
              <a:rPr lang="en-GB" sz="2400" b="1" i="1" dirty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4512413" y="156878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8DF34B-637F-489F-BEEC-68C6257387F0}"/>
              </a:ext>
            </a:extLst>
          </p:cNvPr>
          <p:cNvGrpSpPr/>
          <p:nvPr/>
        </p:nvGrpSpPr>
        <p:grpSpPr>
          <a:xfrm>
            <a:off x="5109588" y="1405288"/>
            <a:ext cx="1972325" cy="1338828"/>
            <a:chOff x="9836153" y="1334863"/>
            <a:chExt cx="1972325" cy="1338828"/>
          </a:xfrm>
        </p:grpSpPr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9836153" y="1334863"/>
              <a:ext cx="1972325" cy="13388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dirty="0" err="1">
                  <a:latin typeface="Comic Sans MS" pitchFamily="66" charset="0"/>
                  <a:cs typeface="Arial" panose="020B0604020202020204" pitchFamily="34" charset="0"/>
                </a:rPr>
                <a:t>Trabajar</a:t>
              </a:r>
              <a:r>
                <a:rPr lang="en-GB" b="1" dirty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b="1" dirty="0" err="1">
                  <a:latin typeface="Comic Sans MS" pitchFamily="66" charset="0"/>
                  <a:cs typeface="Arial" panose="020B0604020202020204" pitchFamily="34" charset="0"/>
                </a:rPr>
                <a:t>como</a:t>
              </a:r>
              <a:r>
                <a:rPr lang="en-GB" b="1" dirty="0">
                  <a:latin typeface="Comic Sans MS" pitchFamily="66" charset="0"/>
                  <a:cs typeface="Arial" panose="020B0604020202020204" pitchFamily="34" charset="0"/>
                </a:rPr>
                <a:t>… </a:t>
              </a:r>
              <a:r>
                <a:rPr lang="en-GB" b="1" i="1" dirty="0">
                  <a:solidFill>
                    <a:srgbClr val="FF0000"/>
                  </a:solidFill>
                  <a:latin typeface="Comic Sans MS" pitchFamily="66" charset="0"/>
                  <a:cs typeface="Arial" panose="020B0604020202020204" pitchFamily="34" charset="0"/>
                </a:rPr>
                <a:t>Work as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b="1" dirty="0" err="1">
                  <a:latin typeface="Comic Sans MS" pitchFamily="66" charset="0"/>
                  <a:cs typeface="Arial" panose="020B0604020202020204" pitchFamily="34" charset="0"/>
                </a:rPr>
                <a:t>Trabajar</a:t>
              </a:r>
              <a:r>
                <a:rPr lang="en-GB" b="1" dirty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b="1" dirty="0" err="1">
                  <a:latin typeface="Comic Sans MS" pitchFamily="66" charset="0"/>
                  <a:cs typeface="Arial" panose="020B0604020202020204" pitchFamily="34" charset="0"/>
                </a:rPr>
                <a:t>en</a:t>
              </a:r>
              <a:r>
                <a:rPr lang="en-GB" b="1" dirty="0">
                  <a:latin typeface="Comic Sans MS" pitchFamily="66" charset="0"/>
                  <a:cs typeface="Arial" panose="020B0604020202020204" pitchFamily="34" charset="0"/>
                </a:rPr>
                <a:t>… </a:t>
              </a:r>
              <a:r>
                <a:rPr lang="en-GB" b="1" i="1" dirty="0">
                  <a:solidFill>
                    <a:srgbClr val="FF0000"/>
                  </a:solidFill>
                  <a:latin typeface="Comic Sans MS" pitchFamily="66" charset="0"/>
                  <a:cs typeface="Arial" panose="020B0604020202020204" pitchFamily="34" charset="0"/>
                </a:rPr>
                <a:t>Work as</a:t>
              </a:r>
            </a:p>
          </p:txBody>
        </p:sp>
        <p:sp>
          <p:nvSpPr>
            <p:cNvPr id="13" name="Oval 21"/>
            <p:cNvSpPr/>
            <p:nvPr/>
          </p:nvSpPr>
          <p:spPr>
            <a:xfrm>
              <a:off x="11319590" y="177425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7" name="Rectangle 5"/>
          <p:cNvSpPr/>
          <p:nvPr/>
        </p:nvSpPr>
        <p:spPr>
          <a:xfrm>
            <a:off x="3225972" y="5173382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3157877" y="5075813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C32D01-A3E1-4EA6-A5DB-C4E9E46AF452}"/>
              </a:ext>
            </a:extLst>
          </p:cNvPr>
          <p:cNvGrpSpPr/>
          <p:nvPr/>
        </p:nvGrpSpPr>
        <p:grpSpPr>
          <a:xfrm>
            <a:off x="7037767" y="1064864"/>
            <a:ext cx="4808638" cy="5229493"/>
            <a:chOff x="7037767" y="1064864"/>
            <a:chExt cx="4808638" cy="522949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CF4D4D6-3BAF-4E48-B299-A15F56203E0E}"/>
                </a:ext>
              </a:extLst>
            </p:cNvPr>
            <p:cNvGrpSpPr/>
            <p:nvPr/>
          </p:nvGrpSpPr>
          <p:grpSpPr>
            <a:xfrm>
              <a:off x="7251523" y="1064864"/>
              <a:ext cx="4556955" cy="3416320"/>
              <a:chOff x="5106188" y="1074451"/>
              <a:chExt cx="4556955" cy="341632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9221500" y="1414875"/>
                <a:ext cx="325925" cy="3078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106188" y="1074451"/>
                <a:ext cx="4556955" cy="341632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>
                    <a:latin typeface="Arial Rounded MT Bold" pitchFamily="34" charset="0"/>
                  </a:rPr>
                  <a:t>Recepcionista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Receptionist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Profesor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Teacher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Medico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Doctor</a:t>
                </a: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Dentista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Dentist</a:t>
                </a:r>
                <a:endParaRPr lang="es-ES" dirty="0"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Azafata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Airhostress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Bibliotecario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Librarian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Bombero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Fireman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Policía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Police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officcer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Abogado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Lawyer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Periodista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Journalist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Enfermera </a:t>
                </a:r>
                <a:r>
                  <a:rPr lang="es-ES" i="1" dirty="0">
                    <a:solidFill>
                      <a:srgbClr val="FF0000"/>
                    </a:solidFill>
                    <a:latin typeface="Arial Rounded MT Bold" pitchFamily="34" charset="0"/>
                  </a:rPr>
                  <a:t>Nurse</a:t>
                </a:r>
              </a:p>
              <a:p>
                <a:pPr algn="ctr"/>
                <a:r>
                  <a:rPr lang="es-ES" dirty="0">
                    <a:latin typeface="Arial Rounded MT Bold" pitchFamily="34" charset="0"/>
                  </a:rPr>
                  <a:t>Canguro </a:t>
                </a:r>
                <a:r>
                  <a:rPr lang="es-ES" i="1" dirty="0" err="1">
                    <a:solidFill>
                      <a:srgbClr val="FF0000"/>
                    </a:solidFill>
                    <a:latin typeface="Arial Rounded MT Bold" pitchFamily="34" charset="0"/>
                  </a:rPr>
                  <a:t>Babysitter</a:t>
                </a:r>
                <a:endParaRPr lang="es-ES" i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</p:txBody>
          </p:sp>
        </p:grpSp>
        <p:sp>
          <p:nvSpPr>
            <p:cNvPr id="16" name="Oval 21"/>
            <p:cNvSpPr/>
            <p:nvPr/>
          </p:nvSpPr>
          <p:spPr>
            <a:xfrm>
              <a:off x="11482553" y="487464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9" name="10 CuadroTexto">
              <a:extLst>
                <a:ext uri="{FF2B5EF4-FFF2-40B4-BE49-F238E27FC236}">
                  <a16:creationId xmlns:a16="http://schemas.microsoft.com/office/drawing/2014/main" id="{AF1F9C2C-DBAA-490C-AD38-8ABBCA851978}"/>
                </a:ext>
              </a:extLst>
            </p:cNvPr>
            <p:cNvSpPr txBox="1"/>
            <p:nvPr/>
          </p:nvSpPr>
          <p:spPr>
            <a:xfrm>
              <a:off x="7037767" y="4540031"/>
              <a:ext cx="4808638" cy="175432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latin typeface="Arial Rounded MT Bold" pitchFamily="34" charset="0"/>
                </a:rPr>
                <a:t>Un instituto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school</a:t>
              </a:r>
              <a:endParaRPr lang="es-ES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 hospital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A hospital</a:t>
              </a: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Una oficina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An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 office</a:t>
              </a: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Una agencia de viajes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In 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travel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agency</a:t>
              </a:r>
              <a:endParaRPr lang="es-ES" i="1" dirty="0">
                <a:solidFill>
                  <a:srgbClr val="FF0000"/>
                </a:solidFill>
                <a:latin typeface="Arial Rounded MT Bold" pitchFamily="34" charset="0"/>
              </a:endParaRPr>
            </a:p>
            <a:p>
              <a:pPr algn="ctr"/>
              <a:r>
                <a:rPr lang="es-ES" dirty="0">
                  <a:latin typeface="Arial Rounded MT Bold" pitchFamily="34" charset="0"/>
                </a:rPr>
                <a:t>Un banco </a:t>
              </a:r>
              <a:r>
                <a:rPr lang="es-ES" i="1" dirty="0">
                  <a:solidFill>
                    <a:srgbClr val="FF0000"/>
                  </a:solidFill>
                  <a:latin typeface="Arial Rounded MT Bold" pitchFamily="34" charset="0"/>
                </a:rPr>
                <a:t>A </a:t>
              </a:r>
              <a:r>
                <a:rPr lang="es-ES" i="1" dirty="0" err="1">
                  <a:solidFill>
                    <a:srgbClr val="FF0000"/>
                  </a:solidFill>
                  <a:latin typeface="Arial Rounded MT Bold" pitchFamily="34" charset="0"/>
                </a:rPr>
                <a:t>bank</a:t>
              </a:r>
              <a:endParaRPr lang="es-ES" dirty="0">
                <a:latin typeface="Arial Rounded MT Bold" pitchFamily="34" charset="0"/>
              </a:endParaRPr>
            </a:p>
            <a:p>
              <a:pPr algn="ctr"/>
              <a:endParaRPr lang="es-ES" dirty="0">
                <a:latin typeface="Arial Rounded MT Bold" pitchFamily="34" charset="0"/>
              </a:endParaRPr>
            </a:p>
          </p:txBody>
        </p:sp>
      </p:grpSp>
      <p:sp>
        <p:nvSpPr>
          <p:cNvPr id="20" name="Oval 21">
            <a:extLst>
              <a:ext uri="{FF2B5EF4-FFF2-40B4-BE49-F238E27FC236}">
                <a16:creationId xmlns:a16="http://schemas.microsoft.com/office/drawing/2014/main" id="{68C4E675-CCB2-45F6-9269-CE998E65A57A}"/>
              </a:ext>
            </a:extLst>
          </p:cNvPr>
          <p:cNvSpPr/>
          <p:nvPr/>
        </p:nvSpPr>
        <p:spPr>
          <a:xfrm>
            <a:off x="5213313" y="526328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8826" y="141538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br>
              <a:rPr lang="en-GB" sz="32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80826" y="1879589"/>
            <a:ext cx="440550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Se </a:t>
            </a:r>
            <a:r>
              <a:rPr lang="en-GB" altLang="es-ES" sz="2400" b="1" dirty="0" err="1">
                <a:solidFill>
                  <a:srgbClr val="FF6600"/>
                </a:solidFill>
                <a:latin typeface="Comic Sans MS" pitchFamily="66" charset="0"/>
              </a:rPr>
              <a:t>requiere</a:t>
            </a:r>
            <a:r>
              <a:rPr lang="en-GB" altLang="es-ES" sz="24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It´s required…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400" b="1" dirty="0" err="1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altLang="es-ES" sz="2400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</a:rPr>
              <a:t>It´s needed…</a:t>
            </a:r>
          </a:p>
        </p:txBody>
      </p:sp>
      <p:sp>
        <p:nvSpPr>
          <p:cNvPr id="42" name="Oval 18"/>
          <p:cNvSpPr/>
          <p:nvPr/>
        </p:nvSpPr>
        <p:spPr>
          <a:xfrm>
            <a:off x="11225837" y="1042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</a:p>
        </p:txBody>
      </p:sp>
      <p:sp>
        <p:nvSpPr>
          <p:cNvPr id="16" name="Oval 18"/>
          <p:cNvSpPr/>
          <p:nvPr/>
        </p:nvSpPr>
        <p:spPr>
          <a:xfrm>
            <a:off x="11430329" y="1371593"/>
            <a:ext cx="325925" cy="30781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20" name="Oval 18"/>
          <p:cNvSpPr/>
          <p:nvPr/>
        </p:nvSpPr>
        <p:spPr>
          <a:xfrm>
            <a:off x="6945629" y="187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705303" y="23492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11 Elipse"/>
          <p:cNvSpPr/>
          <p:nvPr/>
        </p:nvSpPr>
        <p:spPr>
          <a:xfrm>
            <a:off x="352882" y="258201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>
                <a:solidFill>
                  <a:srgbClr val="FF0000"/>
                </a:solidFill>
                <a:latin typeface="Comic Sans MS" pitchFamily="66" charset="0"/>
              </a:rPr>
              <a:t>TO</a:t>
            </a:r>
          </a:p>
        </p:txBody>
      </p:sp>
      <p:sp>
        <p:nvSpPr>
          <p:cNvPr id="21" name="Oval 21"/>
          <p:cNvSpPr/>
          <p:nvPr/>
        </p:nvSpPr>
        <p:spPr>
          <a:xfrm>
            <a:off x="2012766" y="54781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67468" y="450212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0826" y="3027250"/>
            <a:ext cx="4405506" cy="1323439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Hay </a:t>
            </a:r>
            <a:r>
              <a:rPr lang="en-GB" altLang="es-ES" sz="2000" b="1" dirty="0">
                <a:latin typeface="Comic Sans MS" pitchFamily="66" charset="0"/>
              </a:rPr>
              <a:t>que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One has to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One must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ES" sz="2000" b="1" dirty="0">
                <a:solidFill>
                  <a:srgbClr val="FF6600"/>
                </a:solidFill>
                <a:latin typeface="Comic Sans MS" pitchFamily="66" charset="0"/>
              </a:rPr>
              <a:t>Tienes</a:t>
            </a:r>
            <a:r>
              <a:rPr lang="es-ES" altLang="es-ES" sz="2000" b="1" dirty="0">
                <a:latin typeface="Comic Sans MS" pitchFamily="66" charset="0"/>
              </a:rPr>
              <a:t> que </a:t>
            </a:r>
            <a:r>
              <a:rPr lang="es-ES" altLang="es-ES" sz="2000" b="1" i="1" dirty="0" err="1">
                <a:solidFill>
                  <a:srgbClr val="FF0000"/>
                </a:solidFill>
                <a:latin typeface="Comic Sans MS" pitchFamily="66" charset="0"/>
              </a:rPr>
              <a:t>You</a:t>
            </a:r>
            <a:r>
              <a:rPr lang="es-ES" altLang="es-ES" sz="20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altLang="es-ES" sz="2000" b="1" i="1" dirty="0" err="1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es-ES" altLang="es-ES" sz="2000" b="1" i="1" dirty="0">
                <a:solidFill>
                  <a:srgbClr val="FF0000"/>
                </a:solidFill>
                <a:latin typeface="Comic Sans MS" pitchFamily="66" charset="0"/>
              </a:rPr>
              <a:t>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 rot="13907512">
            <a:off x="7529028" y="1357966"/>
            <a:ext cx="213688" cy="96345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8340338" y="811258"/>
            <a:ext cx="3596271" cy="4431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          </a:t>
            </a:r>
            <a:r>
              <a:rPr lang="en-GB" sz="1400" b="1" dirty="0">
                <a:latin typeface="Comic Sans MS" pitchFamily="66" charset="0"/>
                <a:cs typeface="Arial" panose="020B0604020202020204" pitchFamily="34" charset="0"/>
              </a:rPr>
              <a:t>TENER+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Concentración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Concentration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Coordinación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Co-ordination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Trabajo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equipo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Teamwork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Esfuerzo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Effort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Práctica </a:t>
            </a:r>
            <a:r>
              <a:rPr lang="es-ES" sz="12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Disciplina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Discipline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Autocontrol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Self-control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dinero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money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talento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talent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tiempo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time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equipación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determinación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habilidad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con ….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ability with…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dedicación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dedication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paciencia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patience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262552" y="4551892"/>
            <a:ext cx="3759047" cy="46166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>
                <a:latin typeface="Comic Sans MS" pitchFamily="66" charset="0"/>
              </a:rPr>
              <a:t>Saber </a:t>
            </a:r>
            <a:r>
              <a:rPr lang="es-ES" altLang="es-ES" sz="2400" b="1" i="1" dirty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>
                <a:solidFill>
                  <a:srgbClr val="FF0000"/>
                </a:solidFill>
                <a:latin typeface="Comic Sans MS" pitchFamily="66" charset="0"/>
              </a:rPr>
              <a:t>know</a:t>
            </a:r>
            <a:r>
              <a:rPr lang="es-ES" altLang="es-ES" sz="2400" b="1" i="1" dirty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Oval 18"/>
          <p:cNvSpPr/>
          <p:nvPr/>
        </p:nvSpPr>
        <p:spPr>
          <a:xfrm>
            <a:off x="6901290" y="35921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550906" y="5892697"/>
            <a:ext cx="3759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>
                <a:latin typeface="Comic Sans MS" pitchFamily="66" charset="0"/>
              </a:rPr>
              <a:t>Ser </a:t>
            </a:r>
            <a:r>
              <a:rPr lang="es-ES" altLang="es-ES" sz="2400" b="1" i="1" dirty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1465317" y="1853510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2998406" y="4394812"/>
            <a:ext cx="213688" cy="143560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4368869" y="6007329"/>
            <a:ext cx="305101" cy="30810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420" y="5942681"/>
            <a:ext cx="2056016" cy="437403"/>
          </a:xfrm>
          <a:prstGeom prst="rect">
            <a:avLst/>
          </a:prstGeom>
        </p:spPr>
      </p:pic>
      <p:sp>
        <p:nvSpPr>
          <p:cNvPr id="29" name="10 CuadroTexto">
            <a:extLst>
              <a:ext uri="{FF2B5EF4-FFF2-40B4-BE49-F238E27FC236}">
                <a16:creationId xmlns:a16="http://schemas.microsoft.com/office/drawing/2014/main" id="{4E5F49BD-43EA-43DC-8B10-0C0EEFA2C18D}"/>
              </a:ext>
            </a:extLst>
          </p:cNvPr>
          <p:cNvSpPr txBox="1"/>
          <p:nvPr/>
        </p:nvSpPr>
        <p:spPr>
          <a:xfrm>
            <a:off x="218837" y="2006449"/>
            <a:ext cx="2264471" cy="310854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Arial Rounded MT Bold" pitchFamily="34" charset="0"/>
              </a:rPr>
              <a:t>Recepcionista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Receptionist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Profesor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Teacher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Medico </a:t>
            </a:r>
            <a:r>
              <a:rPr lang="es-ES" sz="1400" i="1" dirty="0">
                <a:solidFill>
                  <a:srgbClr val="FF0000"/>
                </a:solidFill>
                <a:latin typeface="Arial Rounded MT Bold" pitchFamily="34" charset="0"/>
              </a:rPr>
              <a:t>Doctor</a:t>
            </a:r>
          </a:p>
          <a:p>
            <a:pPr algn="ctr"/>
            <a:r>
              <a:rPr lang="es-ES" sz="1400" dirty="0">
                <a:latin typeface="Arial Rounded MT Bold" pitchFamily="34" charset="0"/>
              </a:rPr>
              <a:t>Dentista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Dentist</a:t>
            </a:r>
            <a:endParaRPr lang="es-ES" sz="1400" dirty="0"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Azafata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Airhostress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Bibliotecario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Librarian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Bombero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Fireman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Policía </a:t>
            </a:r>
            <a:r>
              <a:rPr lang="es-ES" sz="1400" i="1" dirty="0">
                <a:solidFill>
                  <a:srgbClr val="FF0000"/>
                </a:solidFill>
                <a:latin typeface="Arial Rounded MT Bold" pitchFamily="34" charset="0"/>
              </a:rPr>
              <a:t>Police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officcer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Abogado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Lawyer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Periodista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Journalist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400" dirty="0">
                <a:latin typeface="Arial Rounded MT Bold" pitchFamily="34" charset="0"/>
              </a:rPr>
              <a:t>Enfermera </a:t>
            </a:r>
            <a:r>
              <a:rPr lang="es-ES" sz="1400" i="1" dirty="0">
                <a:solidFill>
                  <a:srgbClr val="FF0000"/>
                </a:solidFill>
                <a:latin typeface="Arial Rounded MT Bold" pitchFamily="34" charset="0"/>
              </a:rPr>
              <a:t>Nurse</a:t>
            </a:r>
          </a:p>
          <a:p>
            <a:pPr algn="ctr"/>
            <a:r>
              <a:rPr lang="es-ES" sz="1400" dirty="0">
                <a:latin typeface="Arial Rounded MT Bold" pitchFamily="34" charset="0"/>
              </a:rPr>
              <a:t>Canguro </a:t>
            </a:r>
            <a:r>
              <a:rPr lang="es-ES" sz="1400" i="1" dirty="0" err="1">
                <a:solidFill>
                  <a:srgbClr val="FF0000"/>
                </a:solidFill>
                <a:latin typeface="Arial Rounded MT Bold" pitchFamily="34" charset="0"/>
              </a:rPr>
              <a:t>Babysitter</a:t>
            </a:r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endParaRPr lang="es-ES" sz="1400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38836" y="1389454"/>
            <a:ext cx="1979263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>
                <a:latin typeface="Comic Sans MS" pitchFamily="66" charset="0"/>
              </a:rPr>
              <a:t>Ser </a:t>
            </a:r>
            <a:r>
              <a:rPr lang="es-ES" altLang="es-ES" sz="2400" b="1" i="1" dirty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57383" y="11105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0" name="Oval 18"/>
          <p:cNvSpPr/>
          <p:nvPr/>
        </p:nvSpPr>
        <p:spPr>
          <a:xfrm>
            <a:off x="6174401" y="5522601"/>
            <a:ext cx="325925" cy="30781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577436" y="5122204"/>
            <a:ext cx="4956163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idiomas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languages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Buenos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conocimientos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informaticos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good IT skills</a:t>
            </a: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Tocar un instrumento musical 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a musical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instrument</a:t>
            </a:r>
            <a:endParaRPr lang="es-ES" sz="12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Relacionarse con la gente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get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well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with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people</a:t>
            </a:r>
            <a:endParaRPr lang="es-ES" sz="12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Resolver problemas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Solve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problems</a:t>
            </a:r>
            <a:endParaRPr lang="es-ES" sz="12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Tener buen aspecto personal </a:t>
            </a:r>
            <a:r>
              <a:rPr lang="es-ES" sz="12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Look </a:t>
            </a:r>
            <a:r>
              <a:rPr lang="es-ES" sz="1200" b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professional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43" name="Oval 18"/>
          <p:cNvSpPr/>
          <p:nvPr/>
        </p:nvSpPr>
        <p:spPr>
          <a:xfrm>
            <a:off x="6637523" y="4607727"/>
            <a:ext cx="325925" cy="30781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8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6696" y="190883"/>
            <a:ext cx="10883153" cy="869399"/>
          </a:xfrm>
        </p:spPr>
        <p:txBody>
          <a:bodyPr>
            <a:noAutofit/>
          </a:bodyPr>
          <a:lstStyle/>
          <a:p>
            <a:br>
              <a:rPr lang="en-GB" sz="2800" dirty="0">
                <a:latin typeface="Britannic Bold" pitchFamily="34" charset="0"/>
              </a:rPr>
            </a:br>
            <a:r>
              <a:rPr lang="en-GB" sz="2800" dirty="0" err="1">
                <a:latin typeface="Britannic Bold" pitchFamily="34" charset="0"/>
              </a:rPr>
              <a:t>Cuando</a:t>
            </a:r>
            <a:r>
              <a:rPr lang="en-GB" sz="2800" dirty="0">
                <a:latin typeface="Britannic Bold" pitchFamily="34" charset="0"/>
              </a:rPr>
              <a:t> eras </a:t>
            </a:r>
            <a:r>
              <a:rPr lang="en-GB" sz="2800" dirty="0" err="1">
                <a:latin typeface="Britannic Bold" pitchFamily="34" charset="0"/>
              </a:rPr>
              <a:t>joven</a:t>
            </a:r>
            <a:r>
              <a:rPr lang="en-GB" sz="2800" dirty="0">
                <a:latin typeface="Britannic Bold" pitchFamily="34" charset="0"/>
              </a:rPr>
              <a:t>…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>
                <a:solidFill>
                  <a:srgbClr val="00B050"/>
                </a:solidFill>
                <a:latin typeface="Britannic Bold" pitchFamily="34" charset="0"/>
              </a:rPr>
              <a:t>querías</a:t>
            </a:r>
            <a:r>
              <a:rPr lang="en-GB" sz="3600" dirty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de mayor? </a:t>
            </a:r>
            <a:br>
              <a:rPr lang="en-GB" sz="28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Britannic Bold" pitchFamily="34" charset="0"/>
              </a:rPr>
              <a:t>When you were young </a:t>
            </a:r>
            <a:r>
              <a:rPr lang="en-GB" sz="2800" dirty="0">
                <a:solidFill>
                  <a:srgbClr val="FF0000"/>
                </a:solidFill>
                <a:latin typeface="Britannic Bold" pitchFamily="34" charset="0"/>
              </a:rPr>
              <a:t>What did you want to be?</a:t>
            </a: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92333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s-ES" b="1" kern="0" dirty="0">
                <a:latin typeface="Calibri"/>
              </a:rPr>
              <a:t>Cuando </a:t>
            </a:r>
            <a:r>
              <a:rPr lang="es-ES" b="1" kern="0" dirty="0">
                <a:solidFill>
                  <a:srgbClr val="00B050"/>
                </a:solidFill>
                <a:latin typeface="Calibri"/>
              </a:rPr>
              <a:t>era</a:t>
            </a:r>
            <a:r>
              <a:rPr lang="es-ES" b="1" kern="0" dirty="0">
                <a:latin typeface="Calibri"/>
              </a:rPr>
              <a:t> pequeña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When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I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was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little</a:t>
            </a:r>
            <a:endParaRPr lang="es-ES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b="1" kern="0" dirty="0">
                <a:latin typeface="Calibri"/>
              </a:rPr>
              <a:t>Cuando </a:t>
            </a:r>
            <a:r>
              <a:rPr lang="es-ES" b="1" kern="0" dirty="0">
                <a:solidFill>
                  <a:srgbClr val="00B050"/>
                </a:solidFill>
                <a:latin typeface="Calibri"/>
              </a:rPr>
              <a:t>era</a:t>
            </a:r>
            <a:r>
              <a:rPr lang="es-ES" b="1" kern="0" dirty="0">
                <a:latin typeface="Calibri"/>
              </a:rPr>
              <a:t> joven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When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I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was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young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69840" y="1442780"/>
            <a:ext cx="2511988" cy="954107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600" b="1" dirty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Quería</a:t>
            </a:r>
            <a:r>
              <a:rPr lang="es-ES" sz="1600" b="1" dirty="0">
                <a:latin typeface="Comic Sans MS" pitchFamily="66" charset="0"/>
                <a:cs typeface="Arial" panose="020B0604020202020204" pitchFamily="34" charset="0"/>
              </a:rPr>
              <a:t> TRABAJAR  </a:t>
            </a:r>
          </a:p>
          <a:p>
            <a:pPr eaLnBrk="1" hangingPunct="1">
              <a:spcBef>
                <a:spcPct val="50000"/>
              </a:spcBef>
            </a:pPr>
            <a:r>
              <a:rPr lang="es-ES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(I </a:t>
            </a: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wanted</a:t>
            </a:r>
            <a:r>
              <a:rPr lang="es-ES" sz="16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) TO WORK</a:t>
            </a:r>
            <a:r>
              <a:rPr lang="en-GB" sz="1600" b="1" dirty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53523" y="206137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3CDF221-5D3F-48C6-9DBC-7B330B5C303D}"/>
              </a:ext>
            </a:extLst>
          </p:cNvPr>
          <p:cNvGrpSpPr/>
          <p:nvPr/>
        </p:nvGrpSpPr>
        <p:grpSpPr>
          <a:xfrm>
            <a:off x="5706053" y="5461187"/>
            <a:ext cx="1692858" cy="974362"/>
            <a:chOff x="8096636" y="1471505"/>
            <a:chExt cx="1577788" cy="1006287"/>
          </a:xfrm>
        </p:grpSpPr>
        <p:sp>
          <p:nvSpPr>
            <p:cNvPr id="45" name="11 Elipse">
              <a:extLst>
                <a:ext uri="{FF2B5EF4-FFF2-40B4-BE49-F238E27FC236}">
                  <a16:creationId xmlns:a16="http://schemas.microsoft.com/office/drawing/2014/main" id="{A8CD99DE-E4AA-44C4-A8A3-D3F24526EF7E}"/>
                </a:ext>
              </a:extLst>
            </p:cNvPr>
            <p:cNvSpPr/>
            <p:nvPr/>
          </p:nvSpPr>
          <p:spPr>
            <a:xfrm>
              <a:off x="8096636" y="1471505"/>
              <a:ext cx="1577788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>
                  <a:solidFill>
                    <a:srgbClr val="0000FF"/>
                  </a:solidFill>
                  <a:latin typeface="Comic Sans MS" pitchFamily="66" charset="0"/>
                </a:rPr>
                <a:t>PARA</a:t>
              </a:r>
            </a:p>
            <a:p>
              <a:pPr algn="ctr"/>
              <a:r>
                <a:rPr lang="es-ES" sz="2800" i="1" dirty="0" err="1">
                  <a:solidFill>
                    <a:srgbClr val="FF0000"/>
                  </a:solidFill>
                  <a:latin typeface="Comic Sans MS" pitchFamily="66" charset="0"/>
                </a:rPr>
                <a:t>to</a:t>
              </a:r>
              <a:endParaRPr lang="es-ES" sz="28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6" name="Oval 21">
              <a:extLst>
                <a:ext uri="{FF2B5EF4-FFF2-40B4-BE49-F238E27FC236}">
                  <a16:creationId xmlns:a16="http://schemas.microsoft.com/office/drawing/2014/main" id="{BABE5DA2-EAF3-4055-9E4D-E8C752918A50}"/>
                </a:ext>
              </a:extLst>
            </p:cNvPr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26" name="10 CuadroTexto">
            <a:extLst>
              <a:ext uri="{FF2B5EF4-FFF2-40B4-BE49-F238E27FC236}">
                <a16:creationId xmlns:a16="http://schemas.microsoft.com/office/drawing/2014/main" id="{4E5F49BD-43EA-43DC-8B10-0C0EEFA2C18D}"/>
              </a:ext>
            </a:extLst>
          </p:cNvPr>
          <p:cNvSpPr txBox="1"/>
          <p:nvPr/>
        </p:nvSpPr>
        <p:spPr>
          <a:xfrm>
            <a:off x="7901853" y="778542"/>
            <a:ext cx="4144643" cy="369331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Recepcionista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Receptionist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Profesor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Teacher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Medico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Doctor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Dentista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Dentist</a:t>
            </a:r>
            <a:endParaRPr lang="es-ES" dirty="0"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Azafata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Airhostress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Bibliotecario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Librarian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Bombero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Fireman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Policía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Police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officcer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Abogado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Lawyer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Periodista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Journalist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Enfermera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Nurse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Canguro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Babysitter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3" name="10 CuadroTexto">
            <a:extLst>
              <a:ext uri="{FF2B5EF4-FFF2-40B4-BE49-F238E27FC236}">
                <a16:creationId xmlns:a16="http://schemas.microsoft.com/office/drawing/2014/main" id="{CE31EBEE-4339-4CE5-A075-B4CD90F8DE26}"/>
              </a:ext>
            </a:extLst>
          </p:cNvPr>
          <p:cNvSpPr txBox="1"/>
          <p:nvPr/>
        </p:nvSpPr>
        <p:spPr>
          <a:xfrm>
            <a:off x="7398911" y="4296194"/>
            <a:ext cx="4522789" cy="16334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Un instituto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school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Un hospital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A hospital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Una oficina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An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office</a:t>
            </a:r>
          </a:p>
          <a:p>
            <a:pPr algn="ctr"/>
            <a:r>
              <a:rPr lang="es-ES" dirty="0">
                <a:latin typeface="Arial Rounded MT Bold" pitchFamily="34" charset="0"/>
              </a:rPr>
              <a:t>Una agencia de viajes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In 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travel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agency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>
                <a:latin typeface="Arial Rounded MT Bold" pitchFamily="34" charset="0"/>
              </a:rPr>
              <a:t>Un banco 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bank</a:t>
            </a:r>
            <a:endParaRPr lang="es-ES" dirty="0">
              <a:latin typeface="Arial Rounded MT Bold" pitchFamily="34" charset="0"/>
            </a:endParaRPr>
          </a:p>
          <a:p>
            <a:pPr algn="ctr"/>
            <a:endParaRPr lang="es-ES" dirty="0">
              <a:latin typeface="Arial Rounded MT Bold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02381DD-A295-46C6-B09B-BC370E950340}"/>
              </a:ext>
            </a:extLst>
          </p:cNvPr>
          <p:cNvSpPr/>
          <p:nvPr/>
        </p:nvSpPr>
        <p:spPr>
          <a:xfrm>
            <a:off x="11739946" y="6148936"/>
            <a:ext cx="306550" cy="2866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A59AF7B-CC6E-4014-BC7C-2B95A274019F}"/>
              </a:ext>
            </a:extLst>
          </p:cNvPr>
          <p:cNvSpPr/>
          <p:nvPr/>
        </p:nvSpPr>
        <p:spPr>
          <a:xfrm>
            <a:off x="11175691" y="4509441"/>
            <a:ext cx="306550" cy="2866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CF17342-C584-4896-AE90-C1E685F5A701}"/>
              </a:ext>
            </a:extLst>
          </p:cNvPr>
          <p:cNvSpPr/>
          <p:nvPr/>
        </p:nvSpPr>
        <p:spPr>
          <a:xfrm>
            <a:off x="11433395" y="3482780"/>
            <a:ext cx="306550" cy="2866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9FA96F8-EEBC-434C-83F6-66863DDAE086}"/>
              </a:ext>
            </a:extLst>
          </p:cNvPr>
          <p:cNvGrpSpPr/>
          <p:nvPr/>
        </p:nvGrpSpPr>
        <p:grpSpPr>
          <a:xfrm>
            <a:off x="7292648" y="984190"/>
            <a:ext cx="1694971" cy="936968"/>
            <a:chOff x="7872328" y="1471505"/>
            <a:chExt cx="1802096" cy="1006287"/>
          </a:xfrm>
        </p:grpSpPr>
        <p:sp>
          <p:nvSpPr>
            <p:cNvPr id="43" name="11 Elipse">
              <a:extLst>
                <a:ext uri="{FF2B5EF4-FFF2-40B4-BE49-F238E27FC236}">
                  <a16:creationId xmlns:a16="http://schemas.microsoft.com/office/drawing/2014/main" id="{0195C771-C186-4F18-B0DD-48E3D7AC02EB}"/>
                </a:ext>
              </a:extLst>
            </p:cNvPr>
            <p:cNvSpPr/>
            <p:nvPr/>
          </p:nvSpPr>
          <p:spPr>
            <a:xfrm>
              <a:off x="7872328" y="1471505"/>
              <a:ext cx="1802096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>
                  <a:solidFill>
                    <a:srgbClr val="0000FF"/>
                  </a:solidFill>
                  <a:latin typeface="Comic Sans MS" pitchFamily="66" charset="0"/>
                </a:rPr>
                <a:t>COMO</a:t>
              </a:r>
            </a:p>
            <a:p>
              <a:pPr algn="ctr"/>
              <a:r>
                <a:rPr lang="es-ES" sz="2400" i="1" dirty="0">
                  <a:solidFill>
                    <a:srgbClr val="FF0000"/>
                  </a:solidFill>
                  <a:latin typeface="Comic Sans MS" pitchFamily="66" charset="0"/>
                </a:rPr>
                <a:t>as</a:t>
              </a:r>
            </a:p>
          </p:txBody>
        </p:sp>
        <p:sp>
          <p:nvSpPr>
            <p:cNvPr id="44" name="Oval 21">
              <a:extLst>
                <a:ext uri="{FF2B5EF4-FFF2-40B4-BE49-F238E27FC236}">
                  <a16:creationId xmlns:a16="http://schemas.microsoft.com/office/drawing/2014/main" id="{7A10C875-3E1E-4908-B603-866B8A7FD64B}"/>
                </a:ext>
              </a:extLst>
            </p:cNvPr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DDA02EC-0A66-4289-B576-0431967DA1BD}"/>
              </a:ext>
            </a:extLst>
          </p:cNvPr>
          <p:cNvGrpSpPr/>
          <p:nvPr/>
        </p:nvGrpSpPr>
        <p:grpSpPr>
          <a:xfrm>
            <a:off x="6417855" y="4371354"/>
            <a:ext cx="1483997" cy="965512"/>
            <a:chOff x="8096636" y="1471505"/>
            <a:chExt cx="1577788" cy="1006287"/>
          </a:xfrm>
        </p:grpSpPr>
        <p:sp>
          <p:nvSpPr>
            <p:cNvPr id="41" name="11 Elipse">
              <a:extLst>
                <a:ext uri="{FF2B5EF4-FFF2-40B4-BE49-F238E27FC236}">
                  <a16:creationId xmlns:a16="http://schemas.microsoft.com/office/drawing/2014/main" id="{A3ED030B-8D45-4140-882A-4057626A8F60}"/>
                </a:ext>
              </a:extLst>
            </p:cNvPr>
            <p:cNvSpPr/>
            <p:nvPr/>
          </p:nvSpPr>
          <p:spPr>
            <a:xfrm>
              <a:off x="8096636" y="1471505"/>
              <a:ext cx="1577788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>
                  <a:solidFill>
                    <a:srgbClr val="0000FF"/>
                  </a:solidFill>
                  <a:latin typeface="Comic Sans MS" pitchFamily="66" charset="0"/>
                </a:rPr>
                <a:t>EN</a:t>
              </a:r>
            </a:p>
            <a:p>
              <a:pPr algn="ctr"/>
              <a:r>
                <a:rPr lang="es-ES" sz="2800" i="1" dirty="0">
                  <a:solidFill>
                    <a:srgbClr val="FF0000"/>
                  </a:solidFill>
                  <a:latin typeface="Comic Sans MS" pitchFamily="66" charset="0"/>
                </a:rPr>
                <a:t>in</a:t>
              </a:r>
            </a:p>
          </p:txBody>
        </p:sp>
        <p:sp>
          <p:nvSpPr>
            <p:cNvPr id="42" name="Oval 21">
              <a:extLst>
                <a:ext uri="{FF2B5EF4-FFF2-40B4-BE49-F238E27FC236}">
                  <a16:creationId xmlns:a16="http://schemas.microsoft.com/office/drawing/2014/main" id="{D008341F-A2EA-49A6-88E3-F989CD41D635}"/>
                </a:ext>
              </a:extLst>
            </p:cNvPr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47" name="Oval 21">
            <a:extLst>
              <a:ext uri="{FF2B5EF4-FFF2-40B4-BE49-F238E27FC236}">
                <a16:creationId xmlns:a16="http://schemas.microsoft.com/office/drawing/2014/main" id="{077B69B8-1ED7-4569-B2A0-CF040E15C620}"/>
              </a:ext>
            </a:extLst>
          </p:cNvPr>
          <p:cNvSpPr/>
          <p:nvPr/>
        </p:nvSpPr>
        <p:spPr>
          <a:xfrm>
            <a:off x="3839322" y="160330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10 CuadroTexto">
            <a:extLst>
              <a:ext uri="{FF2B5EF4-FFF2-40B4-BE49-F238E27FC236}">
                <a16:creationId xmlns:a16="http://schemas.microsoft.com/office/drawing/2014/main" id="{A71AB45B-2A4B-4056-8196-14300A45C403}"/>
              </a:ext>
            </a:extLst>
          </p:cNvPr>
          <p:cNvSpPr txBox="1"/>
          <p:nvPr/>
        </p:nvSpPr>
        <p:spPr>
          <a:xfrm>
            <a:off x="6780956" y="6165008"/>
            <a:ext cx="4808638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 Rounded MT Bold" pitchFamily="34" charset="0"/>
              </a:rPr>
              <a:t>Una empresa de….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for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a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company</a:t>
            </a:r>
            <a:r>
              <a:rPr lang="es-ES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>
                <a:solidFill>
                  <a:srgbClr val="FF0000"/>
                </a:solidFill>
                <a:latin typeface="Arial Rounded MT Bold" pitchFamily="34" charset="0"/>
              </a:rPr>
              <a:t>of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endParaRPr lang="es-ES" dirty="0">
              <a:latin typeface="Arial Rounded MT Bold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107613" y="2553029"/>
            <a:ext cx="3550487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SOLIA+ </a:t>
            </a:r>
            <a:r>
              <a:rPr lang="en-GB" b="1" dirty="0" err="1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querer+</a:t>
            </a: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Trabajar</a:t>
            </a:r>
            <a:endParaRPr lang="en-GB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used</a:t>
            </a:r>
            <a:r>
              <a:rPr lang="es-ES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</a:t>
            </a:r>
            <a:r>
              <a:rPr lang="es-ES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want</a:t>
            </a:r>
            <a:r>
              <a:rPr lang="es-ES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</a:t>
            </a:r>
            <a:r>
              <a:rPr lang="es-ES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work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7" name="Oval 21"/>
          <p:cNvSpPr/>
          <p:nvPr/>
        </p:nvSpPr>
        <p:spPr>
          <a:xfrm>
            <a:off x="5967134" y="4087618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TextBox 4"/>
          <p:cNvSpPr txBox="1"/>
          <p:nvPr/>
        </p:nvSpPr>
        <p:spPr>
          <a:xfrm>
            <a:off x="426413" y="3581487"/>
            <a:ext cx="5499551" cy="369332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alibri"/>
              </a:rPr>
              <a:t>Desde siempre </a:t>
            </a:r>
            <a:r>
              <a:rPr lang="es-ES" b="1" kern="0" dirty="0">
                <a:solidFill>
                  <a:srgbClr val="00B050"/>
                </a:solidFill>
                <a:latin typeface="Calibri"/>
              </a:rPr>
              <a:t>he querido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Since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always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I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have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s-ES" b="1" kern="0" dirty="0" err="1">
                <a:solidFill>
                  <a:srgbClr val="FF0000"/>
                </a:solidFill>
                <a:latin typeface="Calibri"/>
              </a:rPr>
              <a:t>wanted</a:t>
            </a:r>
            <a:r>
              <a:rPr lang="es-ES" b="1" kern="0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5535" y="4448463"/>
            <a:ext cx="6092319" cy="646331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HE Querido</a:t>
            </a:r>
            <a:r>
              <a:rPr lang="es-ES" b="1" dirty="0">
                <a:latin typeface="Comic Sans MS" pitchFamily="66" charset="0"/>
                <a:cs typeface="Arial" panose="020B0604020202020204" pitchFamily="34" charset="0"/>
              </a:rPr>
              <a:t> TRABAJAR (I </a:t>
            </a:r>
            <a:r>
              <a:rPr lang="es-ES" b="1" dirty="0" err="1">
                <a:latin typeface="Comic Sans MS" pitchFamily="66" charset="0"/>
                <a:cs typeface="Arial" panose="020B0604020202020204" pitchFamily="34" charset="0"/>
              </a:rPr>
              <a:t>have</a:t>
            </a:r>
            <a:r>
              <a:rPr lang="es-ES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Comic Sans MS" pitchFamily="66" charset="0"/>
                <a:cs typeface="Arial" panose="020B0604020202020204" pitchFamily="34" charset="0"/>
              </a:rPr>
              <a:t>wanted</a:t>
            </a:r>
            <a:r>
              <a:rPr lang="es-ES" b="1" dirty="0">
                <a:latin typeface="Comic Sans MS" pitchFamily="66" charset="0"/>
                <a:cs typeface="Arial" panose="020B0604020202020204" pitchFamily="34" charset="0"/>
              </a:rPr>
              <a:t> TO WORK) </a:t>
            </a:r>
            <a:r>
              <a:rPr lang="en-GB" b="1" dirty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Down Arrow 2"/>
          <p:cNvSpPr/>
          <p:nvPr/>
        </p:nvSpPr>
        <p:spPr>
          <a:xfrm>
            <a:off x="371937" y="3995161"/>
            <a:ext cx="257063" cy="302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21"/>
          <p:cNvSpPr/>
          <p:nvPr/>
        </p:nvSpPr>
        <p:spPr>
          <a:xfrm>
            <a:off x="7271325" y="29267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Oval 21">
            <a:extLst>
              <a:ext uri="{FF2B5EF4-FFF2-40B4-BE49-F238E27FC236}">
                <a16:creationId xmlns:a16="http://schemas.microsoft.com/office/drawing/2014/main" id="{077B69B8-1ED7-4569-B2A0-CF040E15C620}"/>
              </a:ext>
            </a:extLst>
          </p:cNvPr>
          <p:cNvSpPr/>
          <p:nvPr/>
        </p:nvSpPr>
        <p:spPr>
          <a:xfrm>
            <a:off x="6002442" y="361224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Down Arrow 48"/>
          <p:cNvSpPr/>
          <p:nvPr/>
        </p:nvSpPr>
        <p:spPr>
          <a:xfrm rot="18589359">
            <a:off x="3739676" y="2441153"/>
            <a:ext cx="257063" cy="302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Down Arrow 49"/>
          <p:cNvSpPr/>
          <p:nvPr/>
        </p:nvSpPr>
        <p:spPr>
          <a:xfrm rot="17678728">
            <a:off x="4640721" y="1354330"/>
            <a:ext cx="257063" cy="7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44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2242</Words>
  <Application>Microsoft Office PowerPoint</Application>
  <PresentationFormat>Widescreen</PresentationFormat>
  <Paragraphs>919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Rounded MT Bold</vt:lpstr>
      <vt:lpstr>Britannic Bold</vt:lpstr>
      <vt:lpstr>Calibri</vt:lpstr>
      <vt:lpstr>Calibri Light</vt:lpstr>
      <vt:lpstr>Comic Sans MS</vt:lpstr>
      <vt:lpstr>Convergence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¿Qué ventajas o desventajas tiene ser………(profession)?  What advantages or disadvantages has technology got ?</vt:lpstr>
      <vt:lpstr>¿Qué habilidades necesitas? What skills do you need...?</vt:lpstr>
      <vt:lpstr> Cuando eras joven…¿Que querías ser de mayor?  When you were young What did you want to be?</vt:lpstr>
      <vt:lpstr> ¿En que vas a trabajar en el futuro?  What will you do (work) in the future?</vt:lpstr>
      <vt:lpstr> ¿En que trabajaste en el pasado?  What did you do (work)  in the past?</vt:lpstr>
      <vt:lpstr> Si tuvieras tiempo... ¿En que trabajarías?  If you had time what would you do (work)?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Miss Mallo</cp:lastModifiedBy>
  <cp:revision>123</cp:revision>
  <cp:lastPrinted>2017-02-28T08:11:49Z</cp:lastPrinted>
  <dcterms:created xsi:type="dcterms:W3CDTF">2014-04-01T13:09:24Z</dcterms:created>
  <dcterms:modified xsi:type="dcterms:W3CDTF">2019-02-21T12:18:55Z</dcterms:modified>
</cp:coreProperties>
</file>