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0D1351-C373-4837-9013-7C57715FC316}" type="datetimeFigureOut">
              <a:rPr lang="en-GB" smtClean="0"/>
              <a:t>31/08/2017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8340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0D1351-C373-4837-9013-7C57715FC316}" type="datetimeFigureOut">
              <a:rPr lang="en-GB" smtClean="0"/>
              <a:t>31/08/2017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3964698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0D1351-C373-4837-9013-7C57715FC316}" type="datetimeFigureOut">
              <a:rPr lang="en-GB" smtClean="0"/>
              <a:t>31/08/2017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3353884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0D1351-C373-4837-9013-7C57715FC316}" type="datetimeFigureOut">
              <a:rPr lang="en-GB" smtClean="0"/>
              <a:t>31/08/2017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279056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0D1351-C373-4837-9013-7C57715FC316}" type="datetimeFigureOut">
              <a:rPr lang="en-GB" smtClean="0"/>
              <a:t>31/08/2017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2957329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50D1351-C373-4837-9013-7C57715FC316}" type="datetimeFigureOut">
              <a:rPr lang="en-GB" smtClean="0"/>
              <a:t>31/08/2017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277988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50D1351-C373-4837-9013-7C57715FC316}" type="datetimeFigureOut">
              <a:rPr lang="en-GB" smtClean="0"/>
              <a:t>31/08/2017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19327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50D1351-C373-4837-9013-7C57715FC316}" type="datetimeFigureOut">
              <a:rPr lang="en-GB" smtClean="0"/>
              <a:t>31/08/2017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2762802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0D1351-C373-4837-9013-7C57715FC316}" type="datetimeFigureOut">
              <a:rPr lang="en-GB" smtClean="0"/>
              <a:t>31/08/2017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2323841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0D1351-C373-4837-9013-7C57715FC316}" type="datetimeFigureOut">
              <a:rPr lang="en-GB" smtClean="0"/>
              <a:t>31/08/2017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3983326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0D1351-C373-4837-9013-7C57715FC316}" type="datetimeFigureOut">
              <a:rPr lang="en-GB" smtClean="0"/>
              <a:t>31/08/2017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3365429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0D1351-C373-4837-9013-7C57715FC316}" type="datetimeFigureOut">
              <a:rPr lang="en-GB" smtClean="0"/>
              <a:t>31/08/2017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89D615-348C-4B1C-8C2B-C7F0EA5095FF}" type="slidenum">
              <a:rPr lang="en-GB" smtClean="0"/>
              <a:t>‹#›</a:t>
            </a:fld>
            <a:endParaRPr lang="en-GB"/>
          </a:p>
        </p:txBody>
      </p:sp>
    </p:spTree>
    <p:extLst>
      <p:ext uri="{BB962C8B-B14F-4D97-AF65-F5344CB8AC3E}">
        <p14:creationId xmlns:p14="http://schemas.microsoft.com/office/powerpoint/2010/main" val="2991568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nhsx.uk/programmes/edward-jenner-programme/units/foundations/subjects/power-and-influence/elements/power-and-influence"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nhsx.uk/programmes/edward-jenner-programme/units/foundations/subjects/power-and-influence/elements/power-and-influence"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nhsx.uk/programmes/edward-jenner-programme/units/foundations/subjects/levels-of-listening-8b21/elements/levels-of-listening-4af2" TargetMode="Externa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532238" y="4005692"/>
            <a:ext cx="9144000" cy="1655762"/>
          </a:xfrm>
        </p:spPr>
        <p:txBody>
          <a:bodyPr/>
          <a:lstStyle/>
          <a:p>
            <a:r>
              <a:rPr lang="en-GB" sz="3600" dirty="0" smtClean="0"/>
              <a:t>The Edward Jenner Programme</a:t>
            </a:r>
          </a:p>
          <a:p>
            <a:r>
              <a:rPr lang="en-GB" dirty="0" smtClean="0"/>
              <a:t>Power </a:t>
            </a:r>
            <a:r>
              <a:rPr lang="en-GB" smtClean="0"/>
              <a:t>and Influence</a:t>
            </a:r>
            <a:endParaRPr lang="en-GB" dirty="0"/>
          </a:p>
        </p:txBody>
      </p:sp>
      <p:pic>
        <p:nvPicPr>
          <p:cNvPr id="1026" name="Picture 2" descr="Image result for the leadership academy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4151" y="303771"/>
            <a:ext cx="6021860" cy="156026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the leadership academy edward jenner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495903"/>
            <a:ext cx="3098371" cy="26838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2714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825578" y="678174"/>
            <a:ext cx="7455243" cy="584775"/>
          </a:xfrm>
          <a:prstGeom prst="rect">
            <a:avLst/>
          </a:prstGeom>
          <a:noFill/>
        </p:spPr>
        <p:txBody>
          <a:bodyPr wrap="square" rtlCol="0">
            <a:spAutoFit/>
          </a:bodyPr>
          <a:lstStyle/>
          <a:p>
            <a:pPr algn="ctr"/>
            <a:r>
              <a:rPr lang="en-GB" sz="3200" dirty="0" smtClean="0"/>
              <a:t>Power and Influence</a:t>
            </a:r>
            <a:endParaRPr lang="en-GB" sz="3200" dirty="0"/>
          </a:p>
        </p:txBody>
      </p:sp>
      <p:sp>
        <p:nvSpPr>
          <p:cNvPr id="4" name="TextBox 3"/>
          <p:cNvSpPr txBox="1"/>
          <p:nvPr/>
        </p:nvSpPr>
        <p:spPr>
          <a:xfrm>
            <a:off x="1622854" y="2745260"/>
            <a:ext cx="9584752" cy="646331"/>
          </a:xfrm>
          <a:prstGeom prst="rect">
            <a:avLst/>
          </a:prstGeom>
          <a:noFill/>
        </p:spPr>
        <p:txBody>
          <a:bodyPr wrap="square" rtlCol="0">
            <a:spAutoFit/>
          </a:bodyPr>
          <a:lstStyle/>
          <a:p>
            <a:r>
              <a:rPr lang="en-GB" dirty="0">
                <a:hlinkClick r:id="rId6"/>
              </a:rPr>
              <a:t>https://nhsx.uk/programmes/edward-jenner-programme/units/foundations/subjects/power-and-influence/elements/power-and-influence</a:t>
            </a:r>
            <a:endParaRPr lang="en-GB" dirty="0"/>
          </a:p>
        </p:txBody>
      </p:sp>
    </p:spTree>
    <p:extLst>
      <p:ext uri="{BB962C8B-B14F-4D97-AF65-F5344CB8AC3E}">
        <p14:creationId xmlns:p14="http://schemas.microsoft.com/office/powerpoint/2010/main" val="209853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825578" y="678174"/>
            <a:ext cx="7455243" cy="584775"/>
          </a:xfrm>
          <a:prstGeom prst="rect">
            <a:avLst/>
          </a:prstGeom>
          <a:noFill/>
        </p:spPr>
        <p:txBody>
          <a:bodyPr wrap="square" rtlCol="0">
            <a:spAutoFit/>
          </a:bodyPr>
          <a:lstStyle/>
          <a:p>
            <a:pPr algn="ctr"/>
            <a:r>
              <a:rPr lang="en-GB" sz="3200" dirty="0" smtClean="0"/>
              <a:t>Power and Influence</a:t>
            </a:r>
            <a:endParaRPr lang="en-GB" sz="3200" dirty="0"/>
          </a:p>
        </p:txBody>
      </p:sp>
      <p:sp>
        <p:nvSpPr>
          <p:cNvPr id="10" name="TextBox 9"/>
          <p:cNvSpPr txBox="1"/>
          <p:nvPr/>
        </p:nvSpPr>
        <p:spPr>
          <a:xfrm>
            <a:off x="1622854" y="3164425"/>
            <a:ext cx="9584752" cy="646331"/>
          </a:xfrm>
          <a:prstGeom prst="rect">
            <a:avLst/>
          </a:prstGeom>
          <a:noFill/>
        </p:spPr>
        <p:txBody>
          <a:bodyPr wrap="square" rtlCol="0">
            <a:spAutoFit/>
          </a:bodyPr>
          <a:lstStyle/>
          <a:p>
            <a:r>
              <a:rPr lang="en-GB" b="1" dirty="0" smtClean="0"/>
              <a:t>Power</a:t>
            </a:r>
            <a:r>
              <a:rPr lang="en-GB" dirty="0" smtClean="0"/>
              <a:t> – The capacity or ability to direct or influence the behaviour of others or the course of events</a:t>
            </a:r>
          </a:p>
          <a:p>
            <a:endParaRPr lang="en-GB" dirty="0"/>
          </a:p>
        </p:txBody>
      </p:sp>
    </p:spTree>
    <p:extLst>
      <p:ext uri="{BB962C8B-B14F-4D97-AF65-F5344CB8AC3E}">
        <p14:creationId xmlns:p14="http://schemas.microsoft.com/office/powerpoint/2010/main" val="3566663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825578" y="678174"/>
            <a:ext cx="7455243" cy="584775"/>
          </a:xfrm>
          <a:prstGeom prst="rect">
            <a:avLst/>
          </a:prstGeom>
          <a:noFill/>
        </p:spPr>
        <p:txBody>
          <a:bodyPr wrap="square" rtlCol="0">
            <a:spAutoFit/>
          </a:bodyPr>
          <a:lstStyle/>
          <a:p>
            <a:pPr algn="ctr"/>
            <a:r>
              <a:rPr lang="en-GB" sz="3200" dirty="0" smtClean="0"/>
              <a:t>Your Approach to Power and Influence</a:t>
            </a:r>
            <a:endParaRPr lang="en-GB" sz="3200" dirty="0"/>
          </a:p>
        </p:txBody>
      </p:sp>
      <p:sp>
        <p:nvSpPr>
          <p:cNvPr id="10" name="TextBox 9"/>
          <p:cNvSpPr txBox="1"/>
          <p:nvPr/>
        </p:nvSpPr>
        <p:spPr>
          <a:xfrm>
            <a:off x="1524000" y="2562134"/>
            <a:ext cx="9584752" cy="2308324"/>
          </a:xfrm>
          <a:prstGeom prst="rect">
            <a:avLst/>
          </a:prstGeom>
          <a:noFill/>
        </p:spPr>
        <p:txBody>
          <a:bodyPr wrap="square" rtlCol="0">
            <a:spAutoFit/>
          </a:bodyPr>
          <a:lstStyle/>
          <a:p>
            <a:pPr algn="ctr"/>
            <a:r>
              <a:rPr lang="en-US" dirty="0"/>
              <a:t>Have a think about different situations at </a:t>
            </a:r>
            <a:r>
              <a:rPr lang="en-US" dirty="0" smtClean="0"/>
              <a:t>work.</a:t>
            </a:r>
          </a:p>
          <a:p>
            <a:pPr algn="ctr"/>
            <a:endParaRPr lang="en-US" dirty="0"/>
          </a:p>
          <a:p>
            <a:pPr marL="285750" indent="-285750" algn="ctr">
              <a:buFont typeface="Wingdings" panose="05000000000000000000" pitchFamily="2" charset="2"/>
              <a:buChar char="ü"/>
            </a:pPr>
            <a:r>
              <a:rPr lang="en-US" dirty="0" smtClean="0"/>
              <a:t>Can </a:t>
            </a:r>
            <a:r>
              <a:rPr lang="en-US" dirty="0"/>
              <a:t>you identify the different kinds of power that you use?</a:t>
            </a:r>
          </a:p>
          <a:p>
            <a:pPr marL="285750" indent="-285750" algn="ctr">
              <a:buFont typeface="Wingdings" panose="05000000000000000000" pitchFamily="2" charset="2"/>
              <a:buChar char="ü"/>
            </a:pPr>
            <a:r>
              <a:rPr lang="en-US" dirty="0" smtClean="0"/>
              <a:t>Which </a:t>
            </a:r>
            <a:r>
              <a:rPr lang="en-US" dirty="0"/>
              <a:t>approaches do you normally use and which do you feel more uncomfortable about using?</a:t>
            </a:r>
          </a:p>
          <a:p>
            <a:pPr marL="285750" indent="-285750" algn="ctr">
              <a:buFont typeface="Wingdings" panose="05000000000000000000" pitchFamily="2" charset="2"/>
              <a:buChar char="ü"/>
            </a:pPr>
            <a:r>
              <a:rPr lang="en-US" dirty="0" smtClean="0"/>
              <a:t>Which </a:t>
            </a:r>
            <a:r>
              <a:rPr lang="en-US" dirty="0"/>
              <a:t>do you think you need to develop? What would this mean you doing differently</a:t>
            </a:r>
            <a:r>
              <a:rPr lang="en-US" dirty="0" smtClean="0"/>
              <a:t>?</a:t>
            </a:r>
          </a:p>
          <a:p>
            <a:pPr marL="285750" indent="-285750" algn="ctr">
              <a:buFont typeface="Wingdings" panose="05000000000000000000" pitchFamily="2" charset="2"/>
              <a:buChar char="ü"/>
            </a:pPr>
            <a:endParaRPr lang="en-US" dirty="0"/>
          </a:p>
          <a:p>
            <a:pPr algn="ctr"/>
            <a:r>
              <a:rPr lang="en-US" dirty="0" smtClean="0"/>
              <a:t>Note in your online journal.</a:t>
            </a:r>
            <a:endParaRPr lang="en-US" dirty="0"/>
          </a:p>
          <a:p>
            <a:endParaRPr lang="en-GB" dirty="0"/>
          </a:p>
        </p:txBody>
      </p:sp>
    </p:spTree>
    <p:extLst>
      <p:ext uri="{BB962C8B-B14F-4D97-AF65-F5344CB8AC3E}">
        <p14:creationId xmlns:p14="http://schemas.microsoft.com/office/powerpoint/2010/main" val="1644893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825578" y="678174"/>
            <a:ext cx="7455243" cy="584775"/>
          </a:xfrm>
          <a:prstGeom prst="rect">
            <a:avLst/>
          </a:prstGeom>
          <a:noFill/>
        </p:spPr>
        <p:txBody>
          <a:bodyPr wrap="square" rtlCol="0">
            <a:spAutoFit/>
          </a:bodyPr>
          <a:lstStyle/>
          <a:p>
            <a:pPr algn="ctr"/>
            <a:r>
              <a:rPr lang="en-GB" sz="3200" dirty="0" smtClean="0"/>
              <a:t>Approaching a Change in your Service</a:t>
            </a:r>
            <a:endParaRPr lang="en-GB" sz="3200" dirty="0"/>
          </a:p>
        </p:txBody>
      </p:sp>
      <p:sp>
        <p:nvSpPr>
          <p:cNvPr id="10" name="TextBox 9"/>
          <p:cNvSpPr txBox="1"/>
          <p:nvPr/>
        </p:nvSpPr>
        <p:spPr>
          <a:xfrm>
            <a:off x="1507525" y="1952045"/>
            <a:ext cx="9584752" cy="3416320"/>
          </a:xfrm>
          <a:prstGeom prst="rect">
            <a:avLst/>
          </a:prstGeom>
          <a:noFill/>
        </p:spPr>
        <p:txBody>
          <a:bodyPr wrap="square" rtlCol="0">
            <a:spAutoFit/>
          </a:bodyPr>
          <a:lstStyle/>
          <a:p>
            <a:pPr marL="285750" indent="-285750" algn="ctr">
              <a:buFont typeface="Wingdings" panose="05000000000000000000" pitchFamily="2" charset="2"/>
              <a:buChar char="ü"/>
            </a:pPr>
            <a:endParaRPr lang="en-US" dirty="0" smtClean="0"/>
          </a:p>
          <a:p>
            <a:pPr marL="285750" indent="-285750" algn="ctr">
              <a:buFont typeface="Wingdings" panose="05000000000000000000" pitchFamily="2" charset="2"/>
              <a:buChar char="ü"/>
            </a:pPr>
            <a:r>
              <a:rPr lang="en-US" dirty="0" smtClean="0"/>
              <a:t>What </a:t>
            </a:r>
            <a:r>
              <a:rPr lang="en-US" dirty="0"/>
              <a:t>do different types of power mean for you in your day to day work</a:t>
            </a:r>
            <a:r>
              <a:rPr lang="en-US" dirty="0" smtClean="0"/>
              <a:t>?</a:t>
            </a:r>
          </a:p>
          <a:p>
            <a:pPr marL="285750" indent="-285750" algn="ctr">
              <a:buFont typeface="Wingdings" panose="05000000000000000000" pitchFamily="2" charset="2"/>
              <a:buChar char="ü"/>
            </a:pPr>
            <a:endParaRPr lang="en-US" dirty="0"/>
          </a:p>
          <a:p>
            <a:pPr algn="ctr"/>
            <a:r>
              <a:rPr lang="en-US" dirty="0"/>
              <a:t>Well, depending on what kind of power you have, you may need to change the way you interact with and influence others. Just imagine, you want to convince someone to change the way your service is working</a:t>
            </a:r>
            <a:r>
              <a:rPr lang="en-US" dirty="0" smtClean="0"/>
              <a:t>.</a:t>
            </a:r>
          </a:p>
          <a:p>
            <a:pPr algn="ctr"/>
            <a:endParaRPr lang="en-US" dirty="0"/>
          </a:p>
          <a:p>
            <a:pPr marL="285750" indent="-285750" algn="ctr">
              <a:buFont typeface="Wingdings" panose="05000000000000000000" pitchFamily="2" charset="2"/>
              <a:buChar char="ü"/>
            </a:pPr>
            <a:r>
              <a:rPr lang="en-US" dirty="0" smtClean="0"/>
              <a:t>How </a:t>
            </a:r>
            <a:r>
              <a:rPr lang="en-US" dirty="0"/>
              <a:t>would you approach the conversation if you need to convince your manager</a:t>
            </a:r>
            <a:r>
              <a:rPr lang="en-US" dirty="0" smtClean="0"/>
              <a:t>?</a:t>
            </a:r>
          </a:p>
          <a:p>
            <a:pPr marL="285750" indent="-285750" algn="ctr">
              <a:buFont typeface="Wingdings" panose="05000000000000000000" pitchFamily="2" charset="2"/>
              <a:buChar char="ü"/>
            </a:pPr>
            <a:endParaRPr lang="en-US" dirty="0"/>
          </a:p>
          <a:p>
            <a:pPr marL="285750" indent="-285750" algn="ctr">
              <a:buFont typeface="Wingdings" panose="05000000000000000000" pitchFamily="2" charset="2"/>
              <a:buChar char="ü"/>
            </a:pPr>
            <a:r>
              <a:rPr lang="en-US" dirty="0" smtClean="0"/>
              <a:t>What </a:t>
            </a:r>
            <a:r>
              <a:rPr lang="en-US" dirty="0"/>
              <a:t>would you do differently if you need to influence one of your team members?</a:t>
            </a:r>
          </a:p>
          <a:p>
            <a:pPr algn="ctr"/>
            <a:endParaRPr lang="en-GB" dirty="0" smtClean="0"/>
          </a:p>
          <a:p>
            <a:pPr algn="ctr"/>
            <a:r>
              <a:rPr lang="en-GB" dirty="0" smtClean="0"/>
              <a:t>Make notes in your online journal.</a:t>
            </a:r>
            <a:endParaRPr lang="en-GB" dirty="0"/>
          </a:p>
        </p:txBody>
      </p:sp>
    </p:spTree>
    <p:extLst>
      <p:ext uri="{BB962C8B-B14F-4D97-AF65-F5344CB8AC3E}">
        <p14:creationId xmlns:p14="http://schemas.microsoft.com/office/powerpoint/2010/main" val="3108655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825578" y="678174"/>
            <a:ext cx="7455243" cy="584775"/>
          </a:xfrm>
          <a:prstGeom prst="rect">
            <a:avLst/>
          </a:prstGeom>
          <a:noFill/>
        </p:spPr>
        <p:txBody>
          <a:bodyPr wrap="square" rtlCol="0">
            <a:spAutoFit/>
          </a:bodyPr>
          <a:lstStyle/>
          <a:p>
            <a:pPr algn="ctr"/>
            <a:r>
              <a:rPr lang="en-GB" sz="3200" dirty="0" smtClean="0"/>
              <a:t>Styles of Influence</a:t>
            </a:r>
            <a:endParaRPr lang="en-GB" sz="3200" dirty="0"/>
          </a:p>
        </p:txBody>
      </p:sp>
      <p:sp>
        <p:nvSpPr>
          <p:cNvPr id="10" name="TextBox 9"/>
          <p:cNvSpPr txBox="1"/>
          <p:nvPr/>
        </p:nvSpPr>
        <p:spPr>
          <a:xfrm>
            <a:off x="1622854" y="2745260"/>
            <a:ext cx="9584752" cy="646331"/>
          </a:xfrm>
          <a:prstGeom prst="rect">
            <a:avLst/>
          </a:prstGeom>
          <a:noFill/>
        </p:spPr>
        <p:txBody>
          <a:bodyPr wrap="square" rtlCol="0">
            <a:spAutoFit/>
          </a:bodyPr>
          <a:lstStyle/>
          <a:p>
            <a:r>
              <a:rPr lang="en-GB" dirty="0">
                <a:hlinkClick r:id="rId6"/>
              </a:rPr>
              <a:t>https://nhsx.uk/programmes/edward-jenner-programme/units/foundations/subjects/power-and-influence/elements/power-and-influence</a:t>
            </a:r>
            <a:endParaRPr lang="en-GB" dirty="0"/>
          </a:p>
        </p:txBody>
      </p:sp>
    </p:spTree>
    <p:extLst>
      <p:ext uri="{BB962C8B-B14F-4D97-AF65-F5344CB8AC3E}">
        <p14:creationId xmlns:p14="http://schemas.microsoft.com/office/powerpoint/2010/main" val="527883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825578" y="678174"/>
            <a:ext cx="7455243" cy="584775"/>
          </a:xfrm>
          <a:prstGeom prst="rect">
            <a:avLst/>
          </a:prstGeom>
          <a:noFill/>
        </p:spPr>
        <p:txBody>
          <a:bodyPr wrap="square" rtlCol="0">
            <a:spAutoFit/>
          </a:bodyPr>
          <a:lstStyle/>
          <a:p>
            <a:pPr algn="ctr"/>
            <a:r>
              <a:rPr lang="en-GB" sz="3200" dirty="0" smtClean="0"/>
              <a:t>Levels of Listening</a:t>
            </a:r>
            <a:endParaRPr lang="en-GB" sz="3200" dirty="0"/>
          </a:p>
        </p:txBody>
      </p:sp>
      <p:sp>
        <p:nvSpPr>
          <p:cNvPr id="10" name="TextBox 9"/>
          <p:cNvSpPr txBox="1"/>
          <p:nvPr/>
        </p:nvSpPr>
        <p:spPr>
          <a:xfrm>
            <a:off x="1622854" y="2745260"/>
            <a:ext cx="9584752" cy="646331"/>
          </a:xfrm>
          <a:prstGeom prst="rect">
            <a:avLst/>
          </a:prstGeom>
          <a:noFill/>
        </p:spPr>
        <p:txBody>
          <a:bodyPr wrap="square" rtlCol="0">
            <a:spAutoFit/>
          </a:bodyPr>
          <a:lstStyle/>
          <a:p>
            <a:r>
              <a:rPr lang="en-GB" dirty="0">
                <a:hlinkClick r:id="rId6"/>
              </a:rPr>
              <a:t>https://nhsx.uk/programmes/edward-jenner-programme/units/foundations/subjects/levels-of-listening-8b21/elements/levels-of-listening-4af2</a:t>
            </a:r>
            <a:endParaRPr lang="en-GB" dirty="0"/>
          </a:p>
        </p:txBody>
      </p:sp>
    </p:spTree>
    <p:extLst>
      <p:ext uri="{BB962C8B-B14F-4D97-AF65-F5344CB8AC3E}">
        <p14:creationId xmlns:p14="http://schemas.microsoft.com/office/powerpoint/2010/main" val="358963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1089</TotalTime>
  <Words>214</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North Liverpool Academy Trust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Randles</dc:creator>
  <cp:lastModifiedBy>Hannah Randles</cp:lastModifiedBy>
  <cp:revision>9</cp:revision>
  <dcterms:created xsi:type="dcterms:W3CDTF">2017-08-23T13:55:25Z</dcterms:created>
  <dcterms:modified xsi:type="dcterms:W3CDTF">2017-09-01T07:49:28Z</dcterms:modified>
</cp:coreProperties>
</file>