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4" r:id="rId7"/>
    <p:sldId id="262" r:id="rId8"/>
    <p:sldId id="263"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0D1351-C373-4837-9013-7C57715FC316}"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834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0D1351-C373-4837-9013-7C57715FC316}"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39646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0D1351-C373-4837-9013-7C57715FC316}"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335388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0D1351-C373-4837-9013-7C57715FC316}"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27905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D1351-C373-4837-9013-7C57715FC316}"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295732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0D1351-C373-4837-9013-7C57715FC316}"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277988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0D1351-C373-4837-9013-7C57715FC316}" type="datetimeFigureOut">
              <a:rPr lang="en-GB" smtClean="0"/>
              <a:t>31/08/2017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1932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0D1351-C373-4837-9013-7C57715FC316}" type="datetimeFigureOut">
              <a:rPr lang="en-GB" smtClean="0"/>
              <a:t>31/08/2017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276280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D1351-C373-4837-9013-7C57715FC316}" type="datetimeFigureOut">
              <a:rPr lang="en-GB" smtClean="0"/>
              <a:t>31/08/2017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232384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D1351-C373-4837-9013-7C57715FC316}"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398332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D1351-C373-4837-9013-7C57715FC316}"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89D615-348C-4B1C-8C2B-C7F0EA5095FF}" type="slidenum">
              <a:rPr lang="en-GB" smtClean="0"/>
              <a:t>‹#›</a:t>
            </a:fld>
            <a:endParaRPr lang="en-GB"/>
          </a:p>
        </p:txBody>
      </p:sp>
    </p:spTree>
    <p:extLst>
      <p:ext uri="{BB962C8B-B14F-4D97-AF65-F5344CB8AC3E}">
        <p14:creationId xmlns:p14="http://schemas.microsoft.com/office/powerpoint/2010/main" val="336542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D1351-C373-4837-9013-7C57715FC316}" type="datetimeFigureOut">
              <a:rPr lang="en-GB" smtClean="0"/>
              <a:t>31/08/2017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9D615-348C-4B1C-8C2B-C7F0EA5095FF}" type="slidenum">
              <a:rPr lang="en-GB" smtClean="0"/>
              <a:t>‹#›</a:t>
            </a:fld>
            <a:endParaRPr lang="en-GB"/>
          </a:p>
        </p:txBody>
      </p:sp>
    </p:spTree>
    <p:extLst>
      <p:ext uri="{BB962C8B-B14F-4D97-AF65-F5344CB8AC3E}">
        <p14:creationId xmlns:p14="http://schemas.microsoft.com/office/powerpoint/2010/main" val="299156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nhsx.uk/programmes/edward-jenner-programme/units/foundations/subjects/the-healthcare-leadership-model/elements/taking-an-assessment"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nhsx.uk/programmes/edward-jenner-programme/units/foundations/subjects/emotional-intelligence-leadership-effectiveness/elements/best-boss-versus-worst-bos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nhsx.uk/programmes/edward-jenner-programme/units/foundations/subjects/emotional-intelligence-leadership-effectiveness/elements/emotional-intelligence-and-leadership-effectivenes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nhsx.uk/programmes/edward-jenner-programme/units/foundations/subjects/the-johari-window-e2aa/elements/the-johari-window-3c2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nhsx.uk/programmes/edward-jenner-programme/units/foundations/subjects/emotional-intelligence-leadership-effectiveness/elements/emotional-intelligence-and-leadership-effectivenes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532238" y="4005692"/>
            <a:ext cx="9144000" cy="1655762"/>
          </a:xfrm>
        </p:spPr>
        <p:txBody>
          <a:bodyPr/>
          <a:lstStyle/>
          <a:p>
            <a:r>
              <a:rPr lang="en-GB" sz="3600" dirty="0" smtClean="0"/>
              <a:t>The Edward Jenner Programme</a:t>
            </a:r>
          </a:p>
          <a:p>
            <a:r>
              <a:rPr lang="en-GB" dirty="0" smtClean="0"/>
              <a:t>Emotional Intelligence and Leadership Effectiveness</a:t>
            </a:r>
            <a:endParaRPr lang="en-GB" dirty="0"/>
          </a:p>
        </p:txBody>
      </p:sp>
      <p:pic>
        <p:nvPicPr>
          <p:cNvPr id="1026" name="Picture 2" descr="Image result for the leadership academ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151" y="303771"/>
            <a:ext cx="6021860" cy="1560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leadership academy edward jenn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95903"/>
            <a:ext cx="3098371" cy="26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14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27654" y="678174"/>
            <a:ext cx="8690919" cy="584775"/>
          </a:xfrm>
          <a:prstGeom prst="rect">
            <a:avLst/>
          </a:prstGeom>
          <a:noFill/>
        </p:spPr>
        <p:txBody>
          <a:bodyPr wrap="square" rtlCol="0">
            <a:spAutoFit/>
          </a:bodyPr>
          <a:lstStyle/>
          <a:p>
            <a:pPr algn="ctr"/>
            <a:r>
              <a:rPr lang="en-GB" sz="3200" dirty="0" smtClean="0"/>
              <a:t>Assessment Options</a:t>
            </a:r>
            <a:endParaRPr lang="en-GB" sz="3200" dirty="0"/>
          </a:p>
        </p:txBody>
      </p:sp>
      <p:sp>
        <p:nvSpPr>
          <p:cNvPr id="10" name="TextBox 9"/>
          <p:cNvSpPr txBox="1"/>
          <p:nvPr/>
        </p:nvSpPr>
        <p:spPr>
          <a:xfrm>
            <a:off x="1243913" y="2973859"/>
            <a:ext cx="9835979" cy="646331"/>
          </a:xfrm>
          <a:prstGeom prst="rect">
            <a:avLst/>
          </a:prstGeom>
          <a:noFill/>
        </p:spPr>
        <p:txBody>
          <a:bodyPr wrap="square" rtlCol="0">
            <a:spAutoFit/>
          </a:bodyPr>
          <a:lstStyle/>
          <a:p>
            <a:r>
              <a:rPr lang="en-GB" dirty="0">
                <a:hlinkClick r:id="rId6"/>
              </a:rPr>
              <a:t>https://nhsx.uk/programmes/edward-jenner-programme/units/foundations/subjects/the-healthcare-leadership-model/elements/taking-an-assessment</a:t>
            </a:r>
            <a:endParaRPr lang="en-GB" dirty="0"/>
          </a:p>
        </p:txBody>
      </p:sp>
    </p:spTree>
    <p:extLst>
      <p:ext uri="{BB962C8B-B14F-4D97-AF65-F5344CB8AC3E}">
        <p14:creationId xmlns:p14="http://schemas.microsoft.com/office/powerpoint/2010/main" val="8067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27654" y="678174"/>
            <a:ext cx="8690919" cy="584775"/>
          </a:xfrm>
          <a:prstGeom prst="rect">
            <a:avLst/>
          </a:prstGeom>
          <a:noFill/>
        </p:spPr>
        <p:txBody>
          <a:bodyPr wrap="square" rtlCol="0">
            <a:spAutoFit/>
          </a:bodyPr>
          <a:lstStyle/>
          <a:p>
            <a:pPr algn="ctr"/>
            <a:r>
              <a:rPr lang="en-GB" sz="3200" dirty="0" smtClean="0"/>
              <a:t>Impact Stories</a:t>
            </a:r>
            <a:endParaRPr lang="en-GB" sz="3200" dirty="0"/>
          </a:p>
        </p:txBody>
      </p:sp>
      <p:sp>
        <p:nvSpPr>
          <p:cNvPr id="10" name="TextBox 9"/>
          <p:cNvSpPr txBox="1"/>
          <p:nvPr/>
        </p:nvSpPr>
        <p:spPr>
          <a:xfrm>
            <a:off x="1243913" y="2423634"/>
            <a:ext cx="9835979" cy="2031325"/>
          </a:xfrm>
          <a:prstGeom prst="rect">
            <a:avLst/>
          </a:prstGeom>
          <a:noFill/>
        </p:spPr>
        <p:txBody>
          <a:bodyPr wrap="square" rtlCol="0">
            <a:spAutoFit/>
          </a:bodyPr>
          <a:lstStyle/>
          <a:p>
            <a:pPr algn="ctr"/>
            <a:r>
              <a:rPr lang="en-US" dirty="0" smtClean="0"/>
              <a:t>Note down your findings on the online portal</a:t>
            </a:r>
          </a:p>
          <a:p>
            <a:pPr algn="ctr"/>
            <a:endParaRPr lang="en-US" dirty="0" smtClean="0"/>
          </a:p>
          <a:p>
            <a:pPr marL="285750" indent="-285750" algn="ctr">
              <a:buFont typeface="Wingdings" panose="05000000000000000000" pitchFamily="2" charset="2"/>
              <a:buChar char="ü"/>
            </a:pPr>
            <a:r>
              <a:rPr lang="en-US" dirty="0" smtClean="0"/>
              <a:t>You </a:t>
            </a:r>
            <a:r>
              <a:rPr lang="en-US" dirty="0"/>
              <a:t>may want to consider some of these questions</a:t>
            </a:r>
            <a:r>
              <a:rPr lang="en-US" dirty="0" smtClean="0"/>
              <a:t>:</a:t>
            </a:r>
            <a:endParaRPr lang="en-US" dirty="0"/>
          </a:p>
          <a:p>
            <a:pPr marL="285750" indent="-285750" algn="ctr">
              <a:buFont typeface="Wingdings" panose="05000000000000000000" pitchFamily="2" charset="2"/>
              <a:buChar char="ü"/>
            </a:pPr>
            <a:r>
              <a:rPr lang="en-US" dirty="0" smtClean="0"/>
              <a:t>What </a:t>
            </a:r>
            <a:r>
              <a:rPr lang="en-US" dirty="0"/>
              <a:t>has the Healthcare Leadership Model self assessment highlighted about </a:t>
            </a:r>
            <a:r>
              <a:rPr lang="en-US" dirty="0" smtClean="0"/>
              <a:t>you?</a:t>
            </a:r>
          </a:p>
          <a:p>
            <a:pPr marL="285750" indent="-285750" algn="ctr">
              <a:buFont typeface="Wingdings" panose="05000000000000000000" pitchFamily="2" charset="2"/>
              <a:buChar char="ü"/>
            </a:pPr>
            <a:r>
              <a:rPr lang="en-US" dirty="0" smtClean="0"/>
              <a:t>How </a:t>
            </a:r>
            <a:r>
              <a:rPr lang="en-US" dirty="0"/>
              <a:t>are your strengths working for </a:t>
            </a:r>
            <a:r>
              <a:rPr lang="en-US" dirty="0" smtClean="0"/>
              <a:t>you?</a:t>
            </a:r>
          </a:p>
          <a:p>
            <a:pPr marL="285750" indent="-285750" algn="ctr">
              <a:buFont typeface="Wingdings" panose="05000000000000000000" pitchFamily="2" charset="2"/>
              <a:buChar char="ü"/>
            </a:pPr>
            <a:r>
              <a:rPr lang="en-US" dirty="0" smtClean="0"/>
              <a:t>How </a:t>
            </a:r>
            <a:r>
              <a:rPr lang="en-US" dirty="0"/>
              <a:t>are areas in which you are less strong limiting or hindering your performance?</a:t>
            </a:r>
          </a:p>
          <a:p>
            <a:pPr marL="285750" indent="-285750" algn="ctr">
              <a:buFont typeface="Wingdings" panose="05000000000000000000" pitchFamily="2" charset="2"/>
              <a:buChar char="ü"/>
            </a:pPr>
            <a:r>
              <a:rPr lang="en-US" dirty="0" smtClean="0"/>
              <a:t>What </a:t>
            </a:r>
            <a:r>
              <a:rPr lang="en-US" dirty="0"/>
              <a:t>will I do differently as a result of this insight</a:t>
            </a:r>
            <a:r>
              <a:rPr lang="en-US" dirty="0" smtClean="0"/>
              <a:t>?</a:t>
            </a:r>
            <a:endParaRPr lang="en-US" dirty="0"/>
          </a:p>
        </p:txBody>
      </p:sp>
    </p:spTree>
    <p:extLst>
      <p:ext uri="{BB962C8B-B14F-4D97-AF65-F5344CB8AC3E}">
        <p14:creationId xmlns:p14="http://schemas.microsoft.com/office/powerpoint/2010/main" val="314463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88973" y="683741"/>
            <a:ext cx="8690919" cy="584775"/>
          </a:xfrm>
          <a:prstGeom prst="rect">
            <a:avLst/>
          </a:prstGeom>
          <a:noFill/>
        </p:spPr>
        <p:txBody>
          <a:bodyPr wrap="square" rtlCol="0">
            <a:spAutoFit/>
          </a:bodyPr>
          <a:lstStyle/>
          <a:p>
            <a:pPr algn="ctr"/>
            <a:r>
              <a:rPr lang="en-GB" sz="3200" dirty="0" smtClean="0"/>
              <a:t>Best Boss Vs Worst Boss</a:t>
            </a:r>
            <a:endParaRPr lang="en-GB" sz="3200" dirty="0"/>
          </a:p>
        </p:txBody>
      </p:sp>
      <p:sp>
        <p:nvSpPr>
          <p:cNvPr id="4" name="TextBox 3"/>
          <p:cNvSpPr txBox="1"/>
          <p:nvPr/>
        </p:nvSpPr>
        <p:spPr>
          <a:xfrm>
            <a:off x="1243913" y="2973859"/>
            <a:ext cx="9835979" cy="646331"/>
          </a:xfrm>
          <a:prstGeom prst="rect">
            <a:avLst/>
          </a:prstGeom>
          <a:noFill/>
        </p:spPr>
        <p:txBody>
          <a:bodyPr wrap="square" rtlCol="0">
            <a:spAutoFit/>
          </a:bodyPr>
          <a:lstStyle/>
          <a:p>
            <a:r>
              <a:rPr lang="en-GB" dirty="0">
                <a:hlinkClick r:id="rId6"/>
              </a:rPr>
              <a:t>https://nhsx.uk/programmes/edward-jenner-programme/units/foundations/subjects/emotional-intelligence-leadership-effectiveness/elements/best-boss-versus-worst-boss</a:t>
            </a:r>
            <a:endParaRPr lang="en-GB" dirty="0"/>
          </a:p>
        </p:txBody>
      </p:sp>
    </p:spTree>
    <p:extLst>
      <p:ext uri="{BB962C8B-B14F-4D97-AF65-F5344CB8AC3E}">
        <p14:creationId xmlns:p14="http://schemas.microsoft.com/office/powerpoint/2010/main" val="20985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8973" y="683741"/>
            <a:ext cx="8690919" cy="1077218"/>
          </a:xfrm>
          <a:prstGeom prst="rect">
            <a:avLst/>
          </a:prstGeom>
          <a:noFill/>
        </p:spPr>
        <p:txBody>
          <a:bodyPr wrap="square" rtlCol="0">
            <a:spAutoFit/>
          </a:bodyPr>
          <a:lstStyle/>
          <a:p>
            <a:pPr algn="ctr"/>
            <a:r>
              <a:rPr lang="en-GB" sz="3200" dirty="0" smtClean="0"/>
              <a:t>Emotional Intelligence and Leadership Effectiveness</a:t>
            </a:r>
            <a:endParaRPr lang="en-GB" sz="3200" dirty="0"/>
          </a:p>
        </p:txBody>
      </p:sp>
      <p:sp>
        <p:nvSpPr>
          <p:cNvPr id="10" name="TextBox 9"/>
          <p:cNvSpPr txBox="1"/>
          <p:nvPr/>
        </p:nvSpPr>
        <p:spPr>
          <a:xfrm>
            <a:off x="1243913" y="2973859"/>
            <a:ext cx="9835979" cy="646331"/>
          </a:xfrm>
          <a:prstGeom prst="rect">
            <a:avLst/>
          </a:prstGeom>
          <a:noFill/>
        </p:spPr>
        <p:txBody>
          <a:bodyPr wrap="square" rtlCol="0">
            <a:spAutoFit/>
          </a:bodyPr>
          <a:lstStyle/>
          <a:p>
            <a:r>
              <a:rPr lang="en-GB" dirty="0">
                <a:hlinkClick r:id="rId6"/>
              </a:rPr>
              <a:t>https://nhsx.uk/programmes/edward-jenner-programme/units/foundations/subjects/emotional-intelligence-leadership-effectiveness/elements/emotional-intelligence-and-leadership-effectiveness</a:t>
            </a:r>
            <a:endParaRPr lang="en-GB" dirty="0"/>
          </a:p>
        </p:txBody>
      </p:sp>
    </p:spTree>
    <p:extLst>
      <p:ext uri="{BB962C8B-B14F-4D97-AF65-F5344CB8AC3E}">
        <p14:creationId xmlns:p14="http://schemas.microsoft.com/office/powerpoint/2010/main" val="1644893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5574" y="8237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a:srcRect l="37401" t="40724" r="37966" b="22089"/>
          <a:stretch/>
        </p:blipFill>
        <p:spPr>
          <a:xfrm>
            <a:off x="4481988" y="1811963"/>
            <a:ext cx="4504888" cy="3825380"/>
          </a:xfrm>
          <a:prstGeom prst="rect">
            <a:avLst/>
          </a:prstGeom>
        </p:spPr>
      </p:pic>
      <p:sp>
        <p:nvSpPr>
          <p:cNvPr id="9" name="TextBox 8"/>
          <p:cNvSpPr txBox="1"/>
          <p:nvPr/>
        </p:nvSpPr>
        <p:spPr>
          <a:xfrm>
            <a:off x="2388973" y="683741"/>
            <a:ext cx="8690919" cy="1077218"/>
          </a:xfrm>
          <a:prstGeom prst="rect">
            <a:avLst/>
          </a:prstGeom>
          <a:noFill/>
        </p:spPr>
        <p:txBody>
          <a:bodyPr wrap="square" rtlCol="0">
            <a:spAutoFit/>
          </a:bodyPr>
          <a:lstStyle/>
          <a:p>
            <a:pPr algn="ctr"/>
            <a:r>
              <a:rPr lang="en-GB" sz="3200" dirty="0" smtClean="0"/>
              <a:t>Emotional Intelligence and Leadership Effectiveness</a:t>
            </a:r>
            <a:endParaRPr lang="en-GB" sz="3200" dirty="0"/>
          </a:p>
        </p:txBody>
      </p:sp>
    </p:spTree>
    <p:extLst>
      <p:ext uri="{BB962C8B-B14F-4D97-AF65-F5344CB8AC3E}">
        <p14:creationId xmlns:p14="http://schemas.microsoft.com/office/powerpoint/2010/main" val="356666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8973" y="683741"/>
            <a:ext cx="8690919" cy="584775"/>
          </a:xfrm>
          <a:prstGeom prst="rect">
            <a:avLst/>
          </a:prstGeom>
          <a:noFill/>
        </p:spPr>
        <p:txBody>
          <a:bodyPr wrap="square" rtlCol="0">
            <a:spAutoFit/>
          </a:bodyPr>
          <a:lstStyle/>
          <a:p>
            <a:pPr algn="ctr"/>
            <a:r>
              <a:rPr lang="en-GB" sz="3200" dirty="0" smtClean="0"/>
              <a:t>Emotional Intelligence in Practice</a:t>
            </a:r>
            <a:endParaRPr lang="en-GB" sz="3200" dirty="0"/>
          </a:p>
        </p:txBody>
      </p:sp>
      <p:sp>
        <p:nvSpPr>
          <p:cNvPr id="2" name="TextBox 1"/>
          <p:cNvSpPr txBox="1"/>
          <p:nvPr/>
        </p:nvSpPr>
        <p:spPr>
          <a:xfrm>
            <a:off x="799070" y="2339546"/>
            <a:ext cx="10873946"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Think </a:t>
            </a:r>
            <a:r>
              <a:rPr lang="en-US" dirty="0"/>
              <a:t>of a time recently when you have been at your best, when you’ve been able to be a leader. Now think about the emotional intelligence model, can you see this in action in your own work</a:t>
            </a:r>
            <a:r>
              <a:rPr lang="en-US" dirty="0" smtClean="0"/>
              <a: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Then </a:t>
            </a:r>
            <a:r>
              <a:rPr lang="en-US" dirty="0"/>
              <a:t>think of a time recently where things did not go as well as you would have liked, or you feel you did not show yourself at your best. Again, overlay the emotional intelligence model. Does this illuminate some gaps for you? What could you have done differently? Thinking about your development as an emotionally intelligent leader which areas would be useful for you to strengthen</a:t>
            </a:r>
            <a:r>
              <a:rPr lang="en-US" dirty="0" smtClean="0"/>
              <a:t>?</a:t>
            </a:r>
          </a:p>
          <a:p>
            <a:endParaRPr lang="en-US" dirty="0"/>
          </a:p>
          <a:p>
            <a:r>
              <a:rPr lang="en-US" dirty="0"/>
              <a:t>Jot down some notes in your e-journal about what you did on both occasions and </a:t>
            </a:r>
            <a:r>
              <a:rPr lang="en-US" dirty="0" err="1"/>
              <a:t>and</a:t>
            </a:r>
            <a:r>
              <a:rPr lang="en-US" dirty="0"/>
              <a:t> how you did it – was there a catalyst that helped you act differently in the first scenario as compared with the second?</a:t>
            </a:r>
          </a:p>
          <a:p>
            <a:endParaRPr lang="en-GB" dirty="0"/>
          </a:p>
        </p:txBody>
      </p:sp>
    </p:spTree>
    <p:extLst>
      <p:ext uri="{BB962C8B-B14F-4D97-AF65-F5344CB8AC3E}">
        <p14:creationId xmlns:p14="http://schemas.microsoft.com/office/powerpoint/2010/main" val="3108655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8973" y="683741"/>
            <a:ext cx="8690919" cy="584775"/>
          </a:xfrm>
          <a:prstGeom prst="rect">
            <a:avLst/>
          </a:prstGeom>
          <a:noFill/>
        </p:spPr>
        <p:txBody>
          <a:bodyPr wrap="square" rtlCol="0">
            <a:spAutoFit/>
          </a:bodyPr>
          <a:lstStyle/>
          <a:p>
            <a:pPr algn="ctr"/>
            <a:r>
              <a:rPr lang="en-GB" sz="3200" dirty="0" smtClean="0"/>
              <a:t>The Johari Window</a:t>
            </a:r>
            <a:endParaRPr lang="en-GB" sz="3200" dirty="0"/>
          </a:p>
        </p:txBody>
      </p:sp>
      <p:sp>
        <p:nvSpPr>
          <p:cNvPr id="10" name="TextBox 9"/>
          <p:cNvSpPr txBox="1"/>
          <p:nvPr/>
        </p:nvSpPr>
        <p:spPr>
          <a:xfrm>
            <a:off x="1243913" y="2973859"/>
            <a:ext cx="9835979" cy="646331"/>
          </a:xfrm>
          <a:prstGeom prst="rect">
            <a:avLst/>
          </a:prstGeom>
          <a:noFill/>
        </p:spPr>
        <p:txBody>
          <a:bodyPr wrap="square" rtlCol="0">
            <a:spAutoFit/>
          </a:bodyPr>
          <a:lstStyle/>
          <a:p>
            <a:r>
              <a:rPr lang="en-GB" dirty="0">
                <a:hlinkClick r:id="rId6"/>
              </a:rPr>
              <a:t>https://nhsx.uk/programmes/edward-jenner-programme/units/foundations/subjects/the-johari-window-e2aa/elements/the-johari-window-3c23</a:t>
            </a:r>
            <a:endParaRPr lang="en-GB" dirty="0"/>
          </a:p>
        </p:txBody>
      </p:sp>
    </p:spTree>
    <p:extLst>
      <p:ext uri="{BB962C8B-B14F-4D97-AF65-F5344CB8AC3E}">
        <p14:creationId xmlns:p14="http://schemas.microsoft.com/office/powerpoint/2010/main" val="236040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8973" y="683741"/>
            <a:ext cx="8690919" cy="584775"/>
          </a:xfrm>
          <a:prstGeom prst="rect">
            <a:avLst/>
          </a:prstGeom>
          <a:noFill/>
        </p:spPr>
        <p:txBody>
          <a:bodyPr wrap="square" rtlCol="0">
            <a:spAutoFit/>
          </a:bodyPr>
          <a:lstStyle/>
          <a:p>
            <a:pPr algn="ctr"/>
            <a:r>
              <a:rPr lang="en-GB" sz="3200" dirty="0" smtClean="0"/>
              <a:t>The Johari Window</a:t>
            </a:r>
            <a:endParaRPr lang="en-GB" sz="3200" dirty="0"/>
          </a:p>
        </p:txBody>
      </p:sp>
      <p:pic>
        <p:nvPicPr>
          <p:cNvPr id="2" name="Picture 1"/>
          <p:cNvPicPr>
            <a:picLocks noChangeAspect="1"/>
          </p:cNvPicPr>
          <p:nvPr/>
        </p:nvPicPr>
        <p:blipFill rotWithShape="1">
          <a:blip r:embed="rId6"/>
          <a:srcRect l="20566" t="35831" r="36819" b="21682"/>
          <a:stretch/>
        </p:blipFill>
        <p:spPr>
          <a:xfrm>
            <a:off x="3305399" y="1934463"/>
            <a:ext cx="5973828" cy="3350231"/>
          </a:xfrm>
          <a:prstGeom prst="rect">
            <a:avLst/>
          </a:prstGeom>
        </p:spPr>
      </p:pic>
    </p:spTree>
    <p:extLst>
      <p:ext uri="{BB962C8B-B14F-4D97-AF65-F5344CB8AC3E}">
        <p14:creationId xmlns:p14="http://schemas.microsoft.com/office/powerpoint/2010/main" val="52788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8973" y="683741"/>
            <a:ext cx="8690919" cy="584775"/>
          </a:xfrm>
          <a:prstGeom prst="rect">
            <a:avLst/>
          </a:prstGeom>
          <a:noFill/>
        </p:spPr>
        <p:txBody>
          <a:bodyPr wrap="square" rtlCol="0">
            <a:spAutoFit/>
          </a:bodyPr>
          <a:lstStyle/>
          <a:p>
            <a:pPr algn="ctr"/>
            <a:r>
              <a:rPr lang="en-GB" sz="3200" dirty="0" smtClean="0"/>
              <a:t>Healthcare Leadership Model</a:t>
            </a:r>
            <a:endParaRPr lang="en-GB" sz="3200" dirty="0"/>
          </a:p>
        </p:txBody>
      </p:sp>
      <p:sp>
        <p:nvSpPr>
          <p:cNvPr id="10" name="TextBox 9"/>
          <p:cNvSpPr txBox="1"/>
          <p:nvPr/>
        </p:nvSpPr>
        <p:spPr>
          <a:xfrm>
            <a:off x="1243913" y="2973859"/>
            <a:ext cx="9835979" cy="646331"/>
          </a:xfrm>
          <a:prstGeom prst="rect">
            <a:avLst/>
          </a:prstGeom>
          <a:noFill/>
        </p:spPr>
        <p:txBody>
          <a:bodyPr wrap="square" rtlCol="0">
            <a:spAutoFit/>
          </a:bodyPr>
          <a:lstStyle/>
          <a:p>
            <a:r>
              <a:rPr lang="en-GB" dirty="0">
                <a:hlinkClick r:id="rId6"/>
              </a:rPr>
              <a:t>https://nhsx.uk/programmes/edward-jenner-programme/units/foundations/subjects/emotional-intelligence-leadership-effectiveness/elements/emotional-intelligence-and-leadership-effectiveness</a:t>
            </a:r>
            <a:endParaRPr lang="en-GB" dirty="0"/>
          </a:p>
        </p:txBody>
      </p:sp>
    </p:spTree>
    <p:extLst>
      <p:ext uri="{BB962C8B-B14F-4D97-AF65-F5344CB8AC3E}">
        <p14:creationId xmlns:p14="http://schemas.microsoft.com/office/powerpoint/2010/main" val="35896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78" y="123568"/>
            <a:ext cx="11994292" cy="6631459"/>
          </a:xfrm>
          <a:prstGeom prst="rect">
            <a:avLst/>
          </a:prstGeom>
          <a:noFill/>
          <a:ln w="57150">
            <a:solidFill>
              <a:srgbClr val="0070C0"/>
            </a:solidFill>
          </a:ln>
        </p:spPr>
        <p:txBody>
          <a:bodyPr wrap="square" rtlCol="0">
            <a:spAutoFit/>
          </a:bodyPr>
          <a:lstStyle/>
          <a:p>
            <a:endParaRPr lang="en-GB" dirty="0"/>
          </a:p>
        </p:txBody>
      </p:sp>
      <p:sp>
        <p:nvSpPr>
          <p:cNvPr id="3" name="Subtitle 2"/>
          <p:cNvSpPr>
            <a:spLocks noGrp="1"/>
          </p:cNvSpPr>
          <p:nvPr>
            <p:ph type="subTitle" idx="1"/>
          </p:nvPr>
        </p:nvSpPr>
        <p:spPr>
          <a:xfrm>
            <a:off x="1243913" y="1089498"/>
            <a:ext cx="9144000" cy="1655762"/>
          </a:xfrm>
        </p:spPr>
        <p:txBody>
          <a:bodyPr/>
          <a:lstStyle/>
          <a:p>
            <a:endParaRPr lang="en-GB" sz="3600" dirty="0" smtClean="0">
              <a:solidFill>
                <a:srgbClr val="0070C0"/>
              </a:solidFill>
            </a:endParaRPr>
          </a:p>
          <a:p>
            <a:endParaRPr lang="en-GB" dirty="0"/>
          </a:p>
        </p:txBody>
      </p:sp>
      <p:pic>
        <p:nvPicPr>
          <p:cNvPr id="1028" name="Picture 4" descr="Image result for the leadership academy edward jenn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95903"/>
            <a:ext cx="1854457" cy="1606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leadership academy edward jenn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823" y="5659393"/>
            <a:ext cx="1443567" cy="87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eadership academy edward jen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419" y="5560538"/>
            <a:ext cx="1768687" cy="1075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 leadership academy edward jenn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5645698"/>
            <a:ext cx="1714415" cy="10425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nhs healthcare leadership mod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9575" y="558125"/>
            <a:ext cx="2056483" cy="22454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78177" y="2010599"/>
            <a:ext cx="6441591" cy="3139321"/>
          </a:xfrm>
          <a:prstGeom prst="rect">
            <a:avLst/>
          </a:prstGeom>
          <a:noFill/>
        </p:spPr>
        <p:txBody>
          <a:bodyPr wrap="square" rtlCol="0">
            <a:spAutoFit/>
          </a:bodyPr>
          <a:lstStyle/>
          <a:p>
            <a:pPr algn="ctr"/>
            <a:r>
              <a:rPr lang="en-GB" dirty="0" smtClean="0"/>
              <a:t>The Healthcare Leadership Model : </a:t>
            </a:r>
          </a:p>
          <a:p>
            <a:pPr algn="ctr"/>
            <a:endParaRPr lang="en-GB" dirty="0"/>
          </a:p>
          <a:p>
            <a:pPr marL="285750" indent="-285750" algn="ctr">
              <a:buFont typeface="Wingdings" panose="05000000000000000000" pitchFamily="2" charset="2"/>
              <a:buChar char="ü"/>
            </a:pPr>
            <a:r>
              <a:rPr lang="en-GB" dirty="0" smtClean="0"/>
              <a:t>Inspiring shared purpose</a:t>
            </a:r>
          </a:p>
          <a:p>
            <a:pPr marL="285750" indent="-285750" algn="ctr">
              <a:buFont typeface="Wingdings" panose="05000000000000000000" pitchFamily="2" charset="2"/>
              <a:buChar char="ü"/>
            </a:pPr>
            <a:r>
              <a:rPr lang="en-GB" dirty="0" smtClean="0"/>
              <a:t>Leading with care</a:t>
            </a:r>
          </a:p>
          <a:p>
            <a:pPr marL="285750" indent="-285750" algn="ctr">
              <a:buFont typeface="Wingdings" panose="05000000000000000000" pitchFamily="2" charset="2"/>
              <a:buChar char="ü"/>
            </a:pPr>
            <a:r>
              <a:rPr lang="en-GB" dirty="0" smtClean="0"/>
              <a:t>Evaluating information</a:t>
            </a:r>
          </a:p>
          <a:p>
            <a:pPr marL="285750" indent="-285750" algn="ctr">
              <a:buFont typeface="Wingdings" panose="05000000000000000000" pitchFamily="2" charset="2"/>
              <a:buChar char="ü"/>
            </a:pPr>
            <a:r>
              <a:rPr lang="en-GB" dirty="0" smtClean="0"/>
              <a:t>Connecting our service</a:t>
            </a:r>
          </a:p>
          <a:p>
            <a:pPr marL="285750" indent="-285750" algn="ctr">
              <a:buFont typeface="Wingdings" panose="05000000000000000000" pitchFamily="2" charset="2"/>
              <a:buChar char="ü"/>
            </a:pPr>
            <a:r>
              <a:rPr lang="en-GB" dirty="0" smtClean="0"/>
              <a:t>Sharing the vision</a:t>
            </a:r>
          </a:p>
          <a:p>
            <a:pPr marL="285750" indent="-285750" algn="ctr">
              <a:buFont typeface="Wingdings" panose="05000000000000000000" pitchFamily="2" charset="2"/>
              <a:buChar char="ü"/>
            </a:pPr>
            <a:r>
              <a:rPr lang="en-GB" dirty="0" smtClean="0"/>
              <a:t>Engaging the team</a:t>
            </a:r>
          </a:p>
          <a:p>
            <a:pPr marL="285750" indent="-285750" algn="ctr">
              <a:buFont typeface="Wingdings" panose="05000000000000000000" pitchFamily="2" charset="2"/>
              <a:buChar char="ü"/>
            </a:pPr>
            <a:r>
              <a:rPr lang="en-GB" dirty="0" smtClean="0"/>
              <a:t>Holding to account</a:t>
            </a:r>
          </a:p>
          <a:p>
            <a:pPr marL="285750" indent="-285750" algn="ctr">
              <a:buFont typeface="Wingdings" panose="05000000000000000000" pitchFamily="2" charset="2"/>
              <a:buChar char="ü"/>
            </a:pPr>
            <a:r>
              <a:rPr lang="en-GB" dirty="0" smtClean="0"/>
              <a:t>Developing capability</a:t>
            </a:r>
          </a:p>
          <a:p>
            <a:pPr marL="285750" indent="-285750" algn="ctr">
              <a:buFont typeface="Wingdings" panose="05000000000000000000" pitchFamily="2" charset="2"/>
              <a:buChar char="ü"/>
            </a:pPr>
            <a:r>
              <a:rPr lang="en-GB" dirty="0" smtClean="0"/>
              <a:t>Influencing for results</a:t>
            </a:r>
            <a:endParaRPr lang="en-GB" dirty="0"/>
          </a:p>
        </p:txBody>
      </p:sp>
      <p:sp>
        <p:nvSpPr>
          <p:cNvPr id="11" name="TextBox 10"/>
          <p:cNvSpPr txBox="1"/>
          <p:nvPr/>
        </p:nvSpPr>
        <p:spPr>
          <a:xfrm>
            <a:off x="1927654" y="678174"/>
            <a:ext cx="8690919" cy="584775"/>
          </a:xfrm>
          <a:prstGeom prst="rect">
            <a:avLst/>
          </a:prstGeom>
          <a:noFill/>
        </p:spPr>
        <p:txBody>
          <a:bodyPr wrap="square" rtlCol="0">
            <a:spAutoFit/>
          </a:bodyPr>
          <a:lstStyle/>
          <a:p>
            <a:pPr algn="ctr"/>
            <a:r>
              <a:rPr lang="en-GB" sz="3200" dirty="0" smtClean="0"/>
              <a:t>Healthcare Leadership Model</a:t>
            </a:r>
            <a:endParaRPr lang="en-GB" sz="3200" dirty="0"/>
          </a:p>
        </p:txBody>
      </p:sp>
    </p:spTree>
    <p:extLst>
      <p:ext uri="{BB962C8B-B14F-4D97-AF65-F5344CB8AC3E}">
        <p14:creationId xmlns:p14="http://schemas.microsoft.com/office/powerpoint/2010/main" val="3922248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308</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Liverpool Academy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Randles</dc:creator>
  <cp:lastModifiedBy>Hannah Randles</cp:lastModifiedBy>
  <cp:revision>9</cp:revision>
  <dcterms:created xsi:type="dcterms:W3CDTF">2017-08-23T13:55:25Z</dcterms:created>
  <dcterms:modified xsi:type="dcterms:W3CDTF">2017-08-31T13:40:09Z</dcterms:modified>
</cp:coreProperties>
</file>