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8340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64698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538847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9056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0D1351-C373-4837-9013-7C57715FC316}" type="datetimeFigureOut">
              <a:rPr lang="en-GB" smtClean="0"/>
              <a:t>31/08/2017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957329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50D1351-C373-4837-9013-7C57715FC316}"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798886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50D1351-C373-4837-9013-7C57715FC316}" type="datetimeFigureOut">
              <a:rPr lang="en-GB" smtClean="0"/>
              <a:t>31/08/2017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19327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50D1351-C373-4837-9013-7C57715FC316}" type="datetimeFigureOut">
              <a:rPr lang="en-GB" smtClean="0"/>
              <a:t>31/08/2017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76280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0D1351-C373-4837-9013-7C57715FC316}" type="datetimeFigureOut">
              <a:rPr lang="en-GB" smtClean="0"/>
              <a:t>31/08/2017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23238411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983326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0D1351-C373-4837-9013-7C57715FC316}" type="datetimeFigureOut">
              <a:rPr lang="en-GB" smtClean="0"/>
              <a:t>31/08/2017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9D615-348C-4B1C-8C2B-C7F0EA5095FF}" type="slidenum">
              <a:rPr lang="en-GB" smtClean="0"/>
              <a:t>‹#›</a:t>
            </a:fld>
            <a:endParaRPr lang="en-GB"/>
          </a:p>
        </p:txBody>
      </p:sp>
    </p:spTree>
    <p:extLst>
      <p:ext uri="{BB962C8B-B14F-4D97-AF65-F5344CB8AC3E}">
        <p14:creationId xmlns:p14="http://schemas.microsoft.com/office/powerpoint/2010/main" val="33654296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0D1351-C373-4837-9013-7C57715FC316}" type="datetimeFigureOut">
              <a:rPr lang="en-GB" smtClean="0"/>
              <a:t>31/08/2017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9D615-348C-4B1C-8C2B-C7F0EA5095FF}" type="slidenum">
              <a:rPr lang="en-GB" smtClean="0"/>
              <a:t>‹#›</a:t>
            </a:fld>
            <a:endParaRPr lang="en-GB"/>
          </a:p>
        </p:txBody>
      </p:sp>
    </p:spTree>
    <p:extLst>
      <p:ext uri="{BB962C8B-B14F-4D97-AF65-F5344CB8AC3E}">
        <p14:creationId xmlns:p14="http://schemas.microsoft.com/office/powerpoint/2010/main" val="29915683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www.nhsconfed.org/~/media/Confederation/Files/Publications/Documents/Tough-times-open-honest.pdf"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challenges-in-healthcare-90e0/elements/financial-challenges-8254"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hyperlink" Target="https://nhsx.uk/programmes/edward-jenner-programme/units/foundations/subjects/challenges-in-healthcare-90e0/elements/financial-challenges-8254" TargetMode="Externa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532238" y="4005692"/>
            <a:ext cx="9144000" cy="1655762"/>
          </a:xfrm>
        </p:spPr>
        <p:txBody>
          <a:bodyPr/>
          <a:lstStyle/>
          <a:p>
            <a:r>
              <a:rPr lang="en-GB" sz="3600" dirty="0" smtClean="0"/>
              <a:t>The Edward Jenner Programme</a:t>
            </a:r>
          </a:p>
          <a:p>
            <a:r>
              <a:rPr lang="en-GB" dirty="0" smtClean="0"/>
              <a:t>Challenges </a:t>
            </a:r>
            <a:r>
              <a:rPr lang="en-GB" smtClean="0"/>
              <a:t>in Healthcare</a:t>
            </a:r>
            <a:endParaRPr lang="en-GB" dirty="0"/>
          </a:p>
        </p:txBody>
      </p:sp>
      <p:pic>
        <p:nvPicPr>
          <p:cNvPr id="1026" name="Picture 2" descr="Image result for the leadership academy 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24151" y="303771"/>
            <a:ext cx="6021860" cy="156026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the leadership academy edward jenner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495903"/>
            <a:ext cx="3098371" cy="2683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227141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155574" y="148282"/>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Financial Challenges</a:t>
            </a:r>
            <a:endParaRPr lang="en-GB" sz="3200" dirty="0"/>
          </a:p>
        </p:txBody>
      </p:sp>
      <p:sp>
        <p:nvSpPr>
          <p:cNvPr id="10" name="TextBox 9"/>
          <p:cNvSpPr txBox="1"/>
          <p:nvPr/>
        </p:nvSpPr>
        <p:spPr>
          <a:xfrm>
            <a:off x="1243913" y="2190956"/>
            <a:ext cx="10132541" cy="2862322"/>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How </a:t>
            </a:r>
            <a:r>
              <a:rPr lang="en-US" dirty="0"/>
              <a:t>do the financial resources in the current financial year (April to April) for your area, compare to last year</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See </a:t>
            </a:r>
            <a:r>
              <a:rPr lang="en-US" dirty="0"/>
              <a:t>if you can find out what is likely to happen next year. You may already have this information to hand, but your team leader or manager should be able to help you if not</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Is </a:t>
            </a:r>
            <a:r>
              <a:rPr lang="en-US" dirty="0"/>
              <a:t>the overall trend one of increasing funding, decreasing funding or roughly stable funding?</a:t>
            </a:r>
          </a:p>
          <a:p>
            <a:endParaRPr lang="en-US" dirty="0" smtClean="0"/>
          </a:p>
          <a:p>
            <a:endParaRPr lang="en-US" dirty="0"/>
          </a:p>
          <a:p>
            <a:r>
              <a:rPr lang="en-US" dirty="0" smtClean="0"/>
              <a:t>Note you responses on the online portal.</a:t>
            </a:r>
            <a:endParaRPr lang="en-US" dirty="0"/>
          </a:p>
        </p:txBody>
      </p:sp>
    </p:spTree>
    <p:extLst>
      <p:ext uri="{BB962C8B-B14F-4D97-AF65-F5344CB8AC3E}">
        <p14:creationId xmlns:p14="http://schemas.microsoft.com/office/powerpoint/2010/main" val="80670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How is your Capacity?</a:t>
            </a:r>
            <a:endParaRPr lang="en-GB" sz="3200" dirty="0"/>
          </a:p>
        </p:txBody>
      </p:sp>
      <p:sp>
        <p:nvSpPr>
          <p:cNvPr id="10" name="TextBox 9"/>
          <p:cNvSpPr txBox="1"/>
          <p:nvPr/>
        </p:nvSpPr>
        <p:spPr>
          <a:xfrm>
            <a:off x="1243913" y="2050079"/>
            <a:ext cx="10132541" cy="3416320"/>
          </a:xfrm>
          <a:prstGeom prst="rect">
            <a:avLst/>
          </a:prstGeom>
          <a:noFill/>
        </p:spPr>
        <p:txBody>
          <a:bodyPr wrap="square" rtlCol="0">
            <a:spAutoFit/>
          </a:bodyPr>
          <a:lstStyle/>
          <a:p>
            <a:r>
              <a:rPr lang="en-US" dirty="0"/>
              <a:t>Let’s look at what is happening to the volume of work over the same period</a:t>
            </a:r>
            <a:r>
              <a:rPr lang="en-US" dirty="0" smtClean="0"/>
              <a:t>.</a:t>
            </a:r>
          </a:p>
          <a:p>
            <a:endParaRPr lang="en-US" dirty="0"/>
          </a:p>
          <a:p>
            <a:r>
              <a:rPr lang="en-US" b="1" dirty="0"/>
              <a:t>If you work in a clinical service</a:t>
            </a:r>
            <a:r>
              <a:rPr lang="en-US" dirty="0"/>
              <a:t>, the indicator here is probably simply the number of patients you are seeing</a:t>
            </a:r>
            <a:r>
              <a:rPr lang="en-US" dirty="0" smtClean="0"/>
              <a:t>.</a:t>
            </a:r>
          </a:p>
          <a:p>
            <a:endParaRPr lang="en-US" dirty="0"/>
          </a:p>
          <a:p>
            <a:r>
              <a:rPr lang="en-US" b="1" dirty="0"/>
              <a:t>If you work in a non-clinical service</a:t>
            </a:r>
            <a:r>
              <a:rPr lang="en-US" dirty="0"/>
              <a:t>, the indicators of work volume will depend very much on what it is you and your team do – serve meals, maintain buildings, provide accountancy support or move people and equipment around a hospital, for example.</a:t>
            </a:r>
          </a:p>
          <a:p>
            <a:r>
              <a:rPr lang="en-US" dirty="0"/>
              <a:t>You will probably need to talk to whoever is leading or in charge of your team to clarify what is a meaningful measure of workload for the team as a whole, and how it is changing.</a:t>
            </a:r>
          </a:p>
          <a:p>
            <a:endParaRPr lang="en-US" dirty="0"/>
          </a:p>
          <a:p>
            <a:r>
              <a:rPr lang="en-US" dirty="0" smtClean="0"/>
              <a:t>Note you responses on the online portal.</a:t>
            </a:r>
            <a:endParaRPr lang="en-US" dirty="0"/>
          </a:p>
        </p:txBody>
      </p:sp>
    </p:spTree>
    <p:extLst>
      <p:ext uri="{BB962C8B-B14F-4D97-AF65-F5344CB8AC3E}">
        <p14:creationId xmlns:p14="http://schemas.microsoft.com/office/powerpoint/2010/main" val="314463020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Tension and Opportunity</a:t>
            </a:r>
            <a:endParaRPr lang="en-GB" sz="3200" dirty="0"/>
          </a:p>
        </p:txBody>
      </p:sp>
      <p:sp>
        <p:nvSpPr>
          <p:cNvPr id="10" name="TextBox 9"/>
          <p:cNvSpPr txBox="1"/>
          <p:nvPr/>
        </p:nvSpPr>
        <p:spPr>
          <a:xfrm>
            <a:off x="1243913" y="2050079"/>
            <a:ext cx="10132541" cy="3139321"/>
          </a:xfrm>
          <a:prstGeom prst="rect">
            <a:avLst/>
          </a:prstGeom>
          <a:noFill/>
        </p:spPr>
        <p:txBody>
          <a:bodyPr wrap="square" rtlCol="0">
            <a:spAutoFit/>
          </a:bodyPr>
          <a:lstStyle/>
          <a:p>
            <a:pPr marL="285750" indent="-285750">
              <a:buFont typeface="Wingdings" panose="05000000000000000000" pitchFamily="2" charset="2"/>
              <a:buChar char="ü"/>
            </a:pPr>
            <a:r>
              <a:rPr lang="en-US" dirty="0" smtClean="0"/>
              <a:t>What </a:t>
            </a:r>
            <a:r>
              <a:rPr lang="en-US" dirty="0"/>
              <a:t>tensions or opportunities does the funding available and volume of work present for you</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You </a:t>
            </a:r>
            <a:r>
              <a:rPr lang="en-US" dirty="0"/>
              <a:t>may at this point want to consider further the relevance of the four choices set out in the </a:t>
            </a:r>
            <a:r>
              <a:rPr lang="en-US" b="1" dirty="0">
                <a:hlinkClick r:id="rId6"/>
              </a:rPr>
              <a:t>NHS Confederation Briefing</a:t>
            </a:r>
            <a:r>
              <a:rPr lang="en-US" dirty="0"/>
              <a:t> you have read</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Which </a:t>
            </a:r>
            <a:r>
              <a:rPr lang="en-US" dirty="0"/>
              <a:t>one do you think is actually being pursued by those in charge of your service</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Do </a:t>
            </a:r>
            <a:r>
              <a:rPr lang="en-US" dirty="0"/>
              <a:t>you think that a different one should in fact be pursued?</a:t>
            </a:r>
          </a:p>
          <a:p>
            <a:r>
              <a:rPr lang="en-US" dirty="0"/>
              <a:t/>
            </a:r>
            <a:br>
              <a:rPr lang="en-US" dirty="0"/>
            </a:br>
            <a:endParaRPr lang="en-US" dirty="0"/>
          </a:p>
          <a:p>
            <a:r>
              <a:rPr lang="en-US" dirty="0" smtClean="0"/>
              <a:t>Note you responses on the online portal.</a:t>
            </a:r>
            <a:endParaRPr lang="en-US" dirty="0"/>
          </a:p>
        </p:txBody>
      </p:sp>
    </p:spTree>
    <p:extLst>
      <p:ext uri="{BB962C8B-B14F-4D97-AF65-F5344CB8AC3E}">
        <p14:creationId xmlns:p14="http://schemas.microsoft.com/office/powerpoint/2010/main" val="26500552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Re-Designing Care</a:t>
            </a:r>
            <a:endParaRPr lang="en-GB" sz="3200" dirty="0"/>
          </a:p>
        </p:txBody>
      </p:sp>
      <p:sp>
        <p:nvSpPr>
          <p:cNvPr id="10" name="TextBox 9"/>
          <p:cNvSpPr txBox="1"/>
          <p:nvPr/>
        </p:nvSpPr>
        <p:spPr>
          <a:xfrm>
            <a:off x="1243913" y="2977632"/>
            <a:ext cx="10132541" cy="923330"/>
          </a:xfrm>
          <a:prstGeom prst="rect">
            <a:avLst/>
          </a:prstGeom>
          <a:noFill/>
        </p:spPr>
        <p:txBody>
          <a:bodyPr wrap="square" rtlCol="0">
            <a:spAutoFit/>
          </a:bodyPr>
          <a:lstStyle/>
          <a:p>
            <a:r>
              <a:rPr lang="en-US" dirty="0">
                <a:hlinkClick r:id="rId6"/>
              </a:rPr>
              <a:t>https://nhsx.uk/programmes/edward-jenner-programme/units/foundations/subjects/challenges-in-healthcare-90e0/elements/redesigning-care-745f</a:t>
            </a:r>
            <a:br>
              <a:rPr lang="en-US" dirty="0">
                <a:hlinkClick r:id="rId6"/>
              </a:rPr>
            </a:br>
            <a:endParaRPr lang="en-GB" dirty="0"/>
          </a:p>
        </p:txBody>
      </p:sp>
    </p:spTree>
    <p:extLst>
      <p:ext uri="{BB962C8B-B14F-4D97-AF65-F5344CB8AC3E}">
        <p14:creationId xmlns:p14="http://schemas.microsoft.com/office/powerpoint/2010/main" val="27611070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1606378" y="2178486"/>
            <a:ext cx="9704173" cy="2031325"/>
          </a:xfrm>
          <a:prstGeom prst="rect">
            <a:avLst/>
          </a:prstGeom>
          <a:noFill/>
        </p:spPr>
        <p:txBody>
          <a:bodyPr wrap="square" rtlCol="0">
            <a:spAutoFit/>
          </a:bodyPr>
          <a:lstStyle/>
          <a:p>
            <a:r>
              <a:rPr lang="en-US" dirty="0" smtClean="0"/>
              <a:t>Imagine that you are part of a team within a hospital trust. In groups of 4-6 spend 15 minutes investigating </a:t>
            </a:r>
            <a:r>
              <a:rPr lang="en-US" dirty="0"/>
              <a:t>this challenge from the perspectives of the different stakeholders involved; for example the patients, the clinicians, the managers in your </a:t>
            </a:r>
            <a:r>
              <a:rPr lang="en-US" dirty="0" err="1"/>
              <a:t>organisation</a:t>
            </a:r>
            <a:r>
              <a:rPr lang="en-US" dirty="0"/>
              <a:t>, and the financial controllers</a:t>
            </a:r>
            <a:r>
              <a:rPr lang="en-US" dirty="0" smtClean="0"/>
              <a:t>.</a:t>
            </a:r>
          </a:p>
          <a:p>
            <a:endParaRPr lang="en-US" dirty="0"/>
          </a:p>
          <a:p>
            <a:endParaRPr lang="en-GB" dirty="0" smtClean="0"/>
          </a:p>
          <a:p>
            <a:r>
              <a:rPr lang="en-GB" dirty="0" smtClean="0"/>
              <a:t>Use the hand out to help structure your thoughts and once complete, note down your responses on the online portal.</a:t>
            </a:r>
            <a:endParaRPr lang="en-GB" dirty="0"/>
          </a:p>
        </p:txBody>
      </p:sp>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Team Challenge</a:t>
            </a:r>
            <a:endParaRPr lang="en-GB" sz="3200" dirty="0"/>
          </a:p>
        </p:txBody>
      </p:sp>
    </p:spTree>
    <p:extLst>
      <p:ext uri="{BB962C8B-B14F-4D97-AF65-F5344CB8AC3E}">
        <p14:creationId xmlns:p14="http://schemas.microsoft.com/office/powerpoint/2010/main" val="281130581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339546" y="871709"/>
            <a:ext cx="8773297" cy="584775"/>
          </a:xfrm>
          <a:prstGeom prst="rect">
            <a:avLst/>
          </a:prstGeom>
          <a:noFill/>
        </p:spPr>
        <p:txBody>
          <a:bodyPr wrap="square" rtlCol="0">
            <a:spAutoFit/>
          </a:bodyPr>
          <a:lstStyle/>
          <a:p>
            <a:pPr algn="ctr"/>
            <a:r>
              <a:rPr lang="en-GB" sz="3200" dirty="0" smtClean="0"/>
              <a:t>Changes in Demographic and Disease Profiles</a:t>
            </a:r>
            <a:endParaRPr lang="en-GB" sz="3200" dirty="0"/>
          </a:p>
        </p:txBody>
      </p:sp>
      <p:sp>
        <p:nvSpPr>
          <p:cNvPr id="4" name="TextBox 3"/>
          <p:cNvSpPr txBox="1"/>
          <p:nvPr/>
        </p:nvSpPr>
        <p:spPr>
          <a:xfrm>
            <a:off x="1243913" y="2243073"/>
            <a:ext cx="10132541" cy="3416320"/>
          </a:xfrm>
          <a:prstGeom prst="rect">
            <a:avLst/>
          </a:prstGeom>
          <a:noFill/>
        </p:spPr>
        <p:txBody>
          <a:bodyPr wrap="square" rtlCol="0">
            <a:spAutoFit/>
          </a:bodyPr>
          <a:lstStyle/>
          <a:p>
            <a:r>
              <a:rPr lang="en-US" dirty="0"/>
              <a:t>There are many new challenges in healthcare, including changes in the kinds of illnesses to be confronted. For example, the major post-war curable diseases, such as measles and diphtheria are largely conquered. Instead chronic and multiple diseases associated with an ageing population, and lifestyle choices (such as obesity and smoking), are becoming more important</a:t>
            </a:r>
            <a:r>
              <a:rPr lang="en-US" dirty="0" smtClean="0"/>
              <a:t>.</a:t>
            </a:r>
          </a:p>
          <a:p>
            <a:endParaRPr lang="en-US" dirty="0"/>
          </a:p>
          <a:p>
            <a:pPr marL="285750" indent="-285750">
              <a:buFont typeface="Wingdings" panose="05000000000000000000" pitchFamily="2" charset="2"/>
              <a:buChar char="ü"/>
            </a:pPr>
            <a:r>
              <a:rPr lang="en-US" dirty="0" smtClean="0"/>
              <a:t>What </a:t>
            </a:r>
            <a:r>
              <a:rPr lang="en-US" dirty="0"/>
              <a:t>changes have you noticed in your area due to this challenge</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Has </a:t>
            </a:r>
            <a:r>
              <a:rPr lang="en-US" dirty="0"/>
              <a:t>this had an impact on the types of tasks/activities you are doing</a:t>
            </a:r>
            <a:r>
              <a:rPr lang="en-US" dirty="0" smtClean="0"/>
              <a:t>?</a:t>
            </a:r>
          </a:p>
          <a:p>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2098536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1077218"/>
          </a:xfrm>
          <a:prstGeom prst="rect">
            <a:avLst/>
          </a:prstGeom>
          <a:noFill/>
        </p:spPr>
        <p:txBody>
          <a:bodyPr wrap="square" rtlCol="0">
            <a:spAutoFit/>
          </a:bodyPr>
          <a:lstStyle/>
          <a:p>
            <a:pPr algn="ctr"/>
            <a:r>
              <a:rPr lang="en-GB" sz="3200" dirty="0" smtClean="0"/>
              <a:t>Changes in Patterns of Illness and Pressure on Budgets</a:t>
            </a:r>
            <a:endParaRPr lang="en-GB" sz="3200" dirty="0"/>
          </a:p>
        </p:txBody>
      </p:sp>
      <p:sp>
        <p:nvSpPr>
          <p:cNvPr id="10" name="TextBox 9"/>
          <p:cNvSpPr txBox="1"/>
          <p:nvPr/>
        </p:nvSpPr>
        <p:spPr>
          <a:xfrm>
            <a:off x="1243913" y="2243073"/>
            <a:ext cx="10132541" cy="3970318"/>
          </a:xfrm>
          <a:prstGeom prst="rect">
            <a:avLst/>
          </a:prstGeom>
          <a:noFill/>
        </p:spPr>
        <p:txBody>
          <a:bodyPr wrap="square" rtlCol="0">
            <a:spAutoFit/>
          </a:bodyPr>
          <a:lstStyle/>
          <a:p>
            <a:r>
              <a:rPr lang="en-US" dirty="0" smtClean="0"/>
              <a:t>Due </a:t>
            </a:r>
            <a:r>
              <a:rPr lang="en-US" dirty="0"/>
              <a:t>to the changing pattern of illness and longer-term pressures on budgets healthcare goals are changing. Alongside traditional ‘treatment’ goals, ‘predict and prevent’ goals have become much more important. ‘Health promotion’ and ‘working with partner </a:t>
            </a:r>
            <a:r>
              <a:rPr lang="en-US" dirty="0" err="1"/>
              <a:t>organisations’</a:t>
            </a:r>
            <a:r>
              <a:rPr lang="en-US" dirty="0"/>
              <a:t> now plays a vital role, and care in the community is increasingly important as public health moves back to the </a:t>
            </a:r>
            <a:r>
              <a:rPr lang="en-US" dirty="0" err="1"/>
              <a:t>centre</a:t>
            </a:r>
            <a:r>
              <a:rPr lang="en-US" dirty="0"/>
              <a:t> of health policy</a:t>
            </a:r>
            <a:r>
              <a:rPr lang="en-US" dirty="0" smtClean="0"/>
              <a:t>.</a:t>
            </a:r>
          </a:p>
          <a:p>
            <a:endParaRPr lang="en-US" dirty="0"/>
          </a:p>
          <a:p>
            <a:pPr marL="285750" indent="-285750">
              <a:buFont typeface="Wingdings" panose="05000000000000000000" pitchFamily="2" charset="2"/>
              <a:buChar char="ü"/>
            </a:pPr>
            <a:r>
              <a:rPr lang="en-US" dirty="0" smtClean="0"/>
              <a:t>In </a:t>
            </a:r>
            <a:r>
              <a:rPr lang="en-US" dirty="0"/>
              <a:t>what ways are budgetary pressures making your team think differently about its overall goals</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Are </a:t>
            </a:r>
            <a:r>
              <a:rPr lang="en-US" dirty="0"/>
              <a:t>you now involved more in ‘predict and prevent’ activities? What partnerships are you now working in which didn’t exist recently?</a:t>
            </a:r>
          </a:p>
          <a:p>
            <a:r>
              <a:rPr lang="en-US" dirty="0"/>
              <a:t/>
            </a:r>
            <a:br>
              <a:rPr lang="en-US" dirty="0"/>
            </a:br>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35666631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Greater Expectation from Patients and Community</a:t>
            </a:r>
            <a:endParaRPr lang="en-GB" sz="3200" dirty="0"/>
          </a:p>
        </p:txBody>
      </p:sp>
      <p:sp>
        <p:nvSpPr>
          <p:cNvPr id="10" name="TextBox 9"/>
          <p:cNvSpPr txBox="1"/>
          <p:nvPr/>
        </p:nvSpPr>
        <p:spPr>
          <a:xfrm>
            <a:off x="1243913" y="2243073"/>
            <a:ext cx="10132541" cy="3416320"/>
          </a:xfrm>
          <a:prstGeom prst="rect">
            <a:avLst/>
          </a:prstGeom>
          <a:noFill/>
        </p:spPr>
        <p:txBody>
          <a:bodyPr wrap="square" rtlCol="0">
            <a:spAutoFit/>
          </a:bodyPr>
          <a:lstStyle/>
          <a:p>
            <a:r>
              <a:rPr lang="en-US" dirty="0" smtClean="0"/>
              <a:t>The </a:t>
            </a:r>
            <a:r>
              <a:rPr lang="en-US" dirty="0"/>
              <a:t>expectations of patients, </a:t>
            </a:r>
            <a:r>
              <a:rPr lang="en-US" dirty="0" err="1"/>
              <a:t>carers</a:t>
            </a:r>
            <a:r>
              <a:rPr lang="en-US" dirty="0"/>
              <a:t> and communities are for ever increasing, with more widespread knowledge about health available via the internet, less deference towards professional and medical authority, and higher expectations of </a:t>
            </a:r>
            <a:r>
              <a:rPr lang="en-US" dirty="0" err="1"/>
              <a:t>personalised</a:t>
            </a:r>
            <a:r>
              <a:rPr lang="en-US" dirty="0"/>
              <a:t> and flexible care</a:t>
            </a:r>
            <a:r>
              <a:rPr lang="en-US" dirty="0" smtClean="0"/>
              <a:t>.</a:t>
            </a:r>
          </a:p>
          <a:p>
            <a:endParaRPr lang="en-US" dirty="0"/>
          </a:p>
          <a:p>
            <a:pPr marL="285750" indent="-285750">
              <a:buFont typeface="Wingdings" panose="05000000000000000000" pitchFamily="2" charset="2"/>
              <a:buChar char="ü"/>
            </a:pPr>
            <a:r>
              <a:rPr lang="en-US" dirty="0" smtClean="0"/>
              <a:t>How </a:t>
            </a:r>
            <a:r>
              <a:rPr lang="en-US" dirty="0"/>
              <a:t>have changes in patient expectations affected the work of your team and indeed your own role</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What’s </a:t>
            </a:r>
            <a:r>
              <a:rPr lang="en-US" dirty="0"/>
              <a:t>the most challenging situation you’ve faced due to patient/community expectations?</a:t>
            </a:r>
          </a:p>
          <a:p>
            <a:r>
              <a:rPr lang="en-US" dirty="0"/>
              <a:t/>
            </a:r>
            <a:br>
              <a:rPr lang="en-US" dirty="0"/>
            </a:br>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16448938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New Techniques and Technologies</a:t>
            </a:r>
            <a:endParaRPr lang="en-GB" sz="3200" dirty="0"/>
          </a:p>
        </p:txBody>
      </p:sp>
      <p:sp>
        <p:nvSpPr>
          <p:cNvPr id="10" name="TextBox 9"/>
          <p:cNvSpPr txBox="1"/>
          <p:nvPr/>
        </p:nvSpPr>
        <p:spPr>
          <a:xfrm>
            <a:off x="1243913" y="2243073"/>
            <a:ext cx="10132541" cy="3970318"/>
          </a:xfrm>
          <a:prstGeom prst="rect">
            <a:avLst/>
          </a:prstGeom>
          <a:noFill/>
        </p:spPr>
        <p:txBody>
          <a:bodyPr wrap="square" rtlCol="0">
            <a:spAutoFit/>
          </a:bodyPr>
          <a:lstStyle/>
          <a:p>
            <a:r>
              <a:rPr lang="en-US" dirty="0"/>
              <a:t>New techniques and technologies are developed in health all the time and they require new ways of working both within and across teams, and with patients</a:t>
            </a:r>
            <a:r>
              <a:rPr lang="en-US" dirty="0" smtClean="0"/>
              <a:t>.</a:t>
            </a:r>
          </a:p>
          <a:p>
            <a:endParaRPr lang="en-US" dirty="0"/>
          </a:p>
          <a:p>
            <a:pPr marL="285750" indent="-285750">
              <a:buFont typeface="Wingdings" panose="05000000000000000000" pitchFamily="2" charset="2"/>
              <a:buChar char="ü"/>
            </a:pPr>
            <a:r>
              <a:rPr lang="en-US" dirty="0" smtClean="0"/>
              <a:t>Which </a:t>
            </a:r>
            <a:r>
              <a:rPr lang="en-US" dirty="0"/>
              <a:t>technology has made the biggest impact on improving your work or that of your team</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Which </a:t>
            </a:r>
            <a:r>
              <a:rPr lang="en-US" dirty="0"/>
              <a:t>technology do you think has made the biggest difference to patients in your area</a:t>
            </a:r>
            <a:r>
              <a:rPr lang="en-US" dirty="0" smtClean="0"/>
              <a:t>?</a:t>
            </a:r>
          </a:p>
          <a:p>
            <a:pPr marL="285750" indent="-285750">
              <a:buFont typeface="Wingdings" panose="05000000000000000000" pitchFamily="2" charset="2"/>
              <a:buChar char="ü"/>
            </a:pPr>
            <a:endParaRPr lang="en-US" dirty="0"/>
          </a:p>
          <a:p>
            <a:r>
              <a:rPr lang="en-US" dirty="0"/>
              <a:t>This could for example be due to making your service easier to access, or it could be improved support services.</a:t>
            </a:r>
          </a:p>
          <a:p>
            <a:r>
              <a:rPr lang="en-US" dirty="0"/>
              <a:t/>
            </a:r>
            <a:br>
              <a:rPr lang="en-US" dirty="0"/>
            </a:br>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31086555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1077218"/>
          </a:xfrm>
          <a:prstGeom prst="rect">
            <a:avLst/>
          </a:prstGeom>
          <a:noFill/>
        </p:spPr>
        <p:txBody>
          <a:bodyPr wrap="square" rtlCol="0">
            <a:spAutoFit/>
          </a:bodyPr>
          <a:lstStyle/>
          <a:p>
            <a:pPr algn="ctr"/>
            <a:r>
              <a:rPr lang="en-GB" sz="3200" dirty="0" smtClean="0"/>
              <a:t>New Approaches to Self-Sustaining Continuous Improvement </a:t>
            </a:r>
            <a:endParaRPr lang="en-GB" sz="3200" dirty="0"/>
          </a:p>
        </p:txBody>
      </p:sp>
      <p:sp>
        <p:nvSpPr>
          <p:cNvPr id="10" name="TextBox 9"/>
          <p:cNvSpPr txBox="1"/>
          <p:nvPr/>
        </p:nvSpPr>
        <p:spPr>
          <a:xfrm>
            <a:off x="1243913" y="2243073"/>
            <a:ext cx="10132541" cy="3970318"/>
          </a:xfrm>
          <a:prstGeom prst="rect">
            <a:avLst/>
          </a:prstGeom>
          <a:noFill/>
        </p:spPr>
        <p:txBody>
          <a:bodyPr wrap="square" rtlCol="0">
            <a:spAutoFit/>
          </a:bodyPr>
          <a:lstStyle/>
          <a:p>
            <a:r>
              <a:rPr lang="en-US" dirty="0"/>
              <a:t>With change and improvement happening as a matter of course, we need to ensure that healthcare keeps getting better. This relies as much on </a:t>
            </a:r>
            <a:r>
              <a:rPr lang="en-US" dirty="0" err="1"/>
              <a:t>mobilising</a:t>
            </a:r>
            <a:r>
              <a:rPr lang="en-US" dirty="0"/>
              <a:t> and motivating staff as on the changing techniques themselves</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How </a:t>
            </a:r>
            <a:r>
              <a:rPr lang="en-US" dirty="0"/>
              <a:t>empowered do you feel to be able to make changes in your area which would improve the service you provide? What impacts on your level of empowerment</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How </a:t>
            </a:r>
            <a:r>
              <a:rPr lang="en-US" dirty="0"/>
              <a:t>often does your team make suggestions to improve things? Could it be done more often? What gets in the way of people offering suggestions?</a:t>
            </a:r>
          </a:p>
          <a:p>
            <a:r>
              <a:rPr lang="en-US" dirty="0"/>
              <a:t/>
            </a:r>
            <a:br>
              <a:rPr lang="en-US" dirty="0"/>
            </a:br>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5278838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1077218"/>
          </a:xfrm>
          <a:prstGeom prst="rect">
            <a:avLst/>
          </a:prstGeom>
          <a:noFill/>
        </p:spPr>
        <p:txBody>
          <a:bodyPr wrap="square" rtlCol="0">
            <a:spAutoFit/>
          </a:bodyPr>
          <a:lstStyle/>
          <a:p>
            <a:pPr algn="ctr"/>
            <a:r>
              <a:rPr lang="en-GB" sz="3200" dirty="0" smtClean="0"/>
              <a:t>The Increasing Emphasis on Step-Change Innovation</a:t>
            </a:r>
            <a:endParaRPr lang="en-GB" sz="3200" dirty="0"/>
          </a:p>
        </p:txBody>
      </p:sp>
      <p:sp>
        <p:nvSpPr>
          <p:cNvPr id="10" name="TextBox 9"/>
          <p:cNvSpPr txBox="1"/>
          <p:nvPr/>
        </p:nvSpPr>
        <p:spPr>
          <a:xfrm>
            <a:off x="1243913" y="2243073"/>
            <a:ext cx="10132541" cy="3416320"/>
          </a:xfrm>
          <a:prstGeom prst="rect">
            <a:avLst/>
          </a:prstGeom>
          <a:noFill/>
        </p:spPr>
        <p:txBody>
          <a:bodyPr wrap="square" rtlCol="0">
            <a:spAutoFit/>
          </a:bodyPr>
          <a:lstStyle/>
          <a:p>
            <a:r>
              <a:rPr lang="en-US" dirty="0"/>
              <a:t>The focus isn’t just on continuous improvement. Many healthcare professionals and organisations are also aiming to improve and develop safety, quality and efficiency in healthcare in radical ways</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 </a:t>
            </a:r>
            <a:r>
              <a:rPr lang="en-US" dirty="0"/>
              <a:t>is the most significant innovation that has changed how you do your job over your career</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 </a:t>
            </a:r>
            <a:r>
              <a:rPr lang="en-US" dirty="0"/>
              <a:t>is the one thing would make the biggest difference to you or your team if it could change in a radical way tomorrow?</a:t>
            </a:r>
          </a:p>
          <a:p>
            <a:r>
              <a:rPr lang="en-US" dirty="0"/>
              <a:t/>
            </a:r>
            <a:br>
              <a:rPr lang="en-US" dirty="0"/>
            </a:br>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3589630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The Organisations of Healthcare are Changing</a:t>
            </a:r>
            <a:endParaRPr lang="en-GB" sz="3200" dirty="0"/>
          </a:p>
        </p:txBody>
      </p:sp>
      <p:sp>
        <p:nvSpPr>
          <p:cNvPr id="10" name="TextBox 9"/>
          <p:cNvSpPr txBox="1"/>
          <p:nvPr/>
        </p:nvSpPr>
        <p:spPr>
          <a:xfrm>
            <a:off x="1243913" y="2050079"/>
            <a:ext cx="10132541" cy="4247317"/>
          </a:xfrm>
          <a:prstGeom prst="rect">
            <a:avLst/>
          </a:prstGeom>
          <a:noFill/>
        </p:spPr>
        <p:txBody>
          <a:bodyPr wrap="square" rtlCol="0">
            <a:spAutoFit/>
          </a:bodyPr>
          <a:lstStyle/>
          <a:p>
            <a:r>
              <a:rPr lang="en-US" dirty="0"/>
              <a:t>It’s not only the organisations themselves, such as Clinical Commissioning Groups and merged Trusts, which are changing and developing. New cultures and ways of working are also emerging in line with changing healthcare needs</a:t>
            </a:r>
            <a:r>
              <a:rPr lang="en-US" dirty="0" smtClean="0"/>
              <a:t>.</a:t>
            </a:r>
          </a:p>
          <a:p>
            <a:endParaRPr lang="en-US" dirty="0"/>
          </a:p>
          <a:p>
            <a:pPr marL="285750" indent="-285750">
              <a:buFont typeface="Wingdings" panose="05000000000000000000" pitchFamily="2" charset="2"/>
              <a:buChar char="ü"/>
            </a:pPr>
            <a:r>
              <a:rPr lang="en-US" dirty="0" smtClean="0"/>
              <a:t>What </a:t>
            </a:r>
            <a:r>
              <a:rPr lang="en-US" dirty="0"/>
              <a:t>different forms have the organisations you’ve worked in during your career taken, how have they changed</a:t>
            </a:r>
            <a:r>
              <a:rPr lang="en-US" dirty="0" smtClean="0"/>
              <a: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What </a:t>
            </a:r>
            <a:r>
              <a:rPr lang="en-US" dirty="0"/>
              <a:t>feels different about working where you are today compared to 2, 5, 10 years ago</a:t>
            </a:r>
            <a:r>
              <a:rPr lang="en-US" dirty="0" smtClean="0"/>
              <a:t>?</a:t>
            </a:r>
          </a:p>
          <a:p>
            <a:endParaRPr lang="en-US" dirty="0"/>
          </a:p>
          <a:p>
            <a:r>
              <a:rPr lang="en-US" b="1" dirty="0"/>
              <a:t>So as you can see there are a lot of challenges facing the healthcare industry and the NHS in particular. The exercise we’ve just been through should have helped you develop an understanding of how these challenges and changes are important for you and your teams</a:t>
            </a:r>
            <a:r>
              <a:rPr lang="en-US" b="1" dirty="0" smtClean="0"/>
              <a:t>.</a:t>
            </a:r>
            <a:endParaRPr lang="en-US" dirty="0"/>
          </a:p>
          <a:p>
            <a:r>
              <a:rPr lang="en-US" dirty="0" smtClean="0"/>
              <a:t>Note you responses on the online portal.</a:t>
            </a:r>
            <a:endParaRPr lang="en-US" dirty="0"/>
          </a:p>
          <a:p>
            <a:r>
              <a:rPr lang="en-US" dirty="0"/>
              <a:t/>
            </a:r>
            <a:br>
              <a:rPr lang="en-US" dirty="0"/>
            </a:br>
            <a:endParaRPr lang="en-GB" dirty="0"/>
          </a:p>
        </p:txBody>
      </p:sp>
    </p:spTree>
    <p:extLst>
      <p:ext uri="{BB962C8B-B14F-4D97-AF65-F5344CB8AC3E}">
        <p14:creationId xmlns:p14="http://schemas.microsoft.com/office/powerpoint/2010/main" val="23604080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82378" y="123568"/>
            <a:ext cx="11994292" cy="6631459"/>
          </a:xfrm>
          <a:prstGeom prst="rect">
            <a:avLst/>
          </a:prstGeom>
          <a:noFill/>
          <a:ln w="57150">
            <a:solidFill>
              <a:srgbClr val="0070C0"/>
            </a:solidFill>
          </a:ln>
        </p:spPr>
        <p:txBody>
          <a:bodyPr wrap="square" rtlCol="0">
            <a:spAutoFit/>
          </a:bodyPr>
          <a:lstStyle/>
          <a:p>
            <a:endParaRPr lang="en-GB" dirty="0"/>
          </a:p>
        </p:txBody>
      </p:sp>
      <p:sp>
        <p:nvSpPr>
          <p:cNvPr id="3" name="Subtitle 2"/>
          <p:cNvSpPr>
            <a:spLocks noGrp="1"/>
          </p:cNvSpPr>
          <p:nvPr>
            <p:ph type="subTitle" idx="1"/>
          </p:nvPr>
        </p:nvSpPr>
        <p:spPr>
          <a:xfrm>
            <a:off x="1243913" y="1089498"/>
            <a:ext cx="9144000" cy="1655762"/>
          </a:xfrm>
        </p:spPr>
        <p:txBody>
          <a:bodyPr/>
          <a:lstStyle/>
          <a:p>
            <a:endParaRPr lang="en-GB" sz="3600" dirty="0" smtClean="0">
              <a:solidFill>
                <a:srgbClr val="0070C0"/>
              </a:solidFill>
            </a:endParaRPr>
          </a:p>
          <a:p>
            <a:endParaRPr lang="en-GB" dirty="0"/>
          </a:p>
        </p:txBody>
      </p:sp>
      <p:pic>
        <p:nvPicPr>
          <p:cNvPr id="1028" name="Picture 4" descr="Image result for the leadership academy edward jenner logo"/>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5575" y="495903"/>
            <a:ext cx="1854457" cy="160636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the leadership academy edward jenner 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85823" y="5659393"/>
            <a:ext cx="1443567" cy="87784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Image result for the leadership academy edward jenner logo"/>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03419" y="5560538"/>
            <a:ext cx="1768687" cy="1075553"/>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Image result for the leadership academy edward jenner logo"/>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55574" y="5645698"/>
            <a:ext cx="1714415" cy="1042549"/>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p:cNvSpPr txBox="1"/>
          <p:nvPr/>
        </p:nvSpPr>
        <p:spPr>
          <a:xfrm>
            <a:off x="2339546" y="871709"/>
            <a:ext cx="8773297" cy="584775"/>
          </a:xfrm>
          <a:prstGeom prst="rect">
            <a:avLst/>
          </a:prstGeom>
          <a:noFill/>
        </p:spPr>
        <p:txBody>
          <a:bodyPr wrap="square" rtlCol="0">
            <a:spAutoFit/>
          </a:bodyPr>
          <a:lstStyle/>
          <a:p>
            <a:pPr algn="ctr"/>
            <a:r>
              <a:rPr lang="en-GB" sz="3200" dirty="0" smtClean="0"/>
              <a:t>Financial Challenges</a:t>
            </a:r>
            <a:endParaRPr lang="en-GB" sz="3200" dirty="0"/>
          </a:p>
        </p:txBody>
      </p:sp>
      <p:sp>
        <p:nvSpPr>
          <p:cNvPr id="10" name="TextBox 9"/>
          <p:cNvSpPr txBox="1"/>
          <p:nvPr/>
        </p:nvSpPr>
        <p:spPr>
          <a:xfrm>
            <a:off x="1243913" y="2977632"/>
            <a:ext cx="10132541" cy="923330"/>
          </a:xfrm>
          <a:prstGeom prst="rect">
            <a:avLst/>
          </a:prstGeom>
          <a:noFill/>
        </p:spPr>
        <p:txBody>
          <a:bodyPr wrap="square" rtlCol="0">
            <a:spAutoFit/>
          </a:bodyPr>
          <a:lstStyle/>
          <a:p>
            <a:r>
              <a:rPr lang="en-US" dirty="0">
                <a:hlinkClick r:id="rId6"/>
              </a:rPr>
              <a:t>https://nhsx.uk/programmes/edward-jenner-programme/units/foundations/subjects/challenges-in-healthcare-90e0/elements/financial-challenges-8254</a:t>
            </a:r>
            <a:br>
              <a:rPr lang="en-US" dirty="0">
                <a:hlinkClick r:id="rId6"/>
              </a:rPr>
            </a:br>
            <a:endParaRPr lang="en-GB" dirty="0"/>
          </a:p>
        </p:txBody>
      </p:sp>
    </p:spTree>
    <p:extLst>
      <p:ext uri="{BB962C8B-B14F-4D97-AF65-F5344CB8AC3E}">
        <p14:creationId xmlns:p14="http://schemas.microsoft.com/office/powerpoint/2010/main" val="39222481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1065</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 Liverpool Academy Trust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Randles</dc:creator>
  <cp:lastModifiedBy>Hannah Randles</cp:lastModifiedBy>
  <cp:revision>7</cp:revision>
  <dcterms:created xsi:type="dcterms:W3CDTF">2017-08-23T13:55:25Z</dcterms:created>
  <dcterms:modified xsi:type="dcterms:W3CDTF">2017-08-31T10:48:25Z</dcterms:modified>
</cp:coreProperties>
</file>