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D1351-C373-4837-9013-7C57715FC316}" type="datetimeFigureOut">
              <a:rPr lang="en-GB" smtClean="0"/>
              <a:t>31/08/2017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9D615-348C-4B1C-8C2B-C7F0EA5095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402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D1351-C373-4837-9013-7C57715FC316}" type="datetimeFigureOut">
              <a:rPr lang="en-GB" smtClean="0"/>
              <a:t>31/08/2017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9D615-348C-4B1C-8C2B-C7F0EA5095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46987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D1351-C373-4837-9013-7C57715FC316}" type="datetimeFigureOut">
              <a:rPr lang="en-GB" smtClean="0"/>
              <a:t>31/08/2017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9D615-348C-4B1C-8C2B-C7F0EA5095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38847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D1351-C373-4837-9013-7C57715FC316}" type="datetimeFigureOut">
              <a:rPr lang="en-GB" smtClean="0"/>
              <a:t>31/08/2017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9D615-348C-4B1C-8C2B-C7F0EA5095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056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D1351-C373-4837-9013-7C57715FC316}" type="datetimeFigureOut">
              <a:rPr lang="en-GB" smtClean="0"/>
              <a:t>31/08/2017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9D615-348C-4B1C-8C2B-C7F0EA5095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73290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D1351-C373-4837-9013-7C57715FC316}" type="datetimeFigureOut">
              <a:rPr lang="en-GB" smtClean="0"/>
              <a:t>31/08/2017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9D615-348C-4B1C-8C2B-C7F0EA5095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98886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D1351-C373-4837-9013-7C57715FC316}" type="datetimeFigureOut">
              <a:rPr lang="en-GB" smtClean="0"/>
              <a:t>31/08/2017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9D615-348C-4B1C-8C2B-C7F0EA5095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270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D1351-C373-4837-9013-7C57715FC316}" type="datetimeFigureOut">
              <a:rPr lang="en-GB" smtClean="0"/>
              <a:t>31/08/2017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9D615-348C-4B1C-8C2B-C7F0EA5095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28027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D1351-C373-4837-9013-7C57715FC316}" type="datetimeFigureOut">
              <a:rPr lang="en-GB" smtClean="0"/>
              <a:t>31/08/2017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9D615-348C-4B1C-8C2B-C7F0EA5095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38411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D1351-C373-4837-9013-7C57715FC316}" type="datetimeFigureOut">
              <a:rPr lang="en-GB" smtClean="0"/>
              <a:t>31/08/2017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9D615-348C-4B1C-8C2B-C7F0EA5095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33267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D1351-C373-4837-9013-7C57715FC316}" type="datetimeFigureOut">
              <a:rPr lang="en-GB" smtClean="0"/>
              <a:t>31/08/2017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9D615-348C-4B1C-8C2B-C7F0EA5095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54296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0D1351-C373-4837-9013-7C57715FC316}" type="datetimeFigureOut">
              <a:rPr lang="en-GB" smtClean="0"/>
              <a:t>31/08/2017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89D615-348C-4B1C-8C2B-C7F0EA5095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15683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nhsx.uk/programmes/edward-jenner-programme/units/foundations/subjects/the-francis-inquiry-overview/elements/evidence-of-change" TargetMode="Externa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nhsx.uk/programmes/edward-jenner-programme/units/foundations/subjects/the-francis-inquiry-overview/elements/evidence-of-change-a-second-opinion" TargetMode="Externa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nhsx.uk/programmes/edward-jenner-programme/units/foundations/subjects/the-francis-inquiry-overview/elements/relationships-in-your-practice" TargetMode="Externa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nhsx.uk/programmes/edward-jenner-programme/units/foundations/subjects/the-francis-inquiry-overview/elements/the-francis-inquiry" TargetMode="Externa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nhsx.uk/programmes/edward-jenner-programme/units/foundations/subjects/the-francis-inquiry-overview/elements/the-francis-inquiry-culture-and-complexity" TargetMode="Externa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2378" y="123568"/>
            <a:ext cx="11994292" cy="6631459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32238" y="4005692"/>
            <a:ext cx="9144000" cy="1655762"/>
          </a:xfrm>
        </p:spPr>
        <p:txBody>
          <a:bodyPr/>
          <a:lstStyle/>
          <a:p>
            <a:r>
              <a:rPr lang="en-GB" sz="3600" dirty="0" smtClean="0"/>
              <a:t>The Edward Jenner Programme</a:t>
            </a:r>
          </a:p>
          <a:p>
            <a:r>
              <a:rPr lang="en-GB" dirty="0" smtClean="0"/>
              <a:t>The Francis Inquiry </a:t>
            </a:r>
            <a:endParaRPr lang="en-GB" dirty="0"/>
          </a:p>
        </p:txBody>
      </p:sp>
      <p:pic>
        <p:nvPicPr>
          <p:cNvPr id="1026" name="Picture 2" descr="Image result for the leadership academy 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4151" y="303771"/>
            <a:ext cx="6021860" cy="15602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mage result for the leadership academy edward jenner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495903"/>
            <a:ext cx="3098371" cy="26838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22714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82378" y="123568"/>
            <a:ext cx="11994292" cy="6631459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43913" y="1089498"/>
            <a:ext cx="9144000" cy="1655762"/>
          </a:xfrm>
        </p:spPr>
        <p:txBody>
          <a:bodyPr/>
          <a:lstStyle/>
          <a:p>
            <a:endParaRPr lang="en-GB" sz="3600" dirty="0" smtClean="0">
              <a:solidFill>
                <a:srgbClr val="0070C0"/>
              </a:solidFill>
            </a:endParaRPr>
          </a:p>
          <a:p>
            <a:endParaRPr lang="en-GB" dirty="0"/>
          </a:p>
        </p:txBody>
      </p:sp>
      <p:pic>
        <p:nvPicPr>
          <p:cNvPr id="1028" name="Picture 4" descr="Image result for the leadership academy edward jenner 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495903"/>
            <a:ext cx="1854457" cy="16063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Image result for the leadership academy edward jenner 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85823" y="5659393"/>
            <a:ext cx="1443567" cy="8778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Image result for the leadership academy edward jenner logo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3419" y="5560538"/>
            <a:ext cx="1768687" cy="10755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Image result for the leadership academy edward jenner logo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4" y="5645698"/>
            <a:ext cx="1714415" cy="10425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2611393" y="630698"/>
            <a:ext cx="73316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smtClean="0"/>
              <a:t>Evidence of Change</a:t>
            </a:r>
            <a:endParaRPr lang="en-GB" sz="3200" dirty="0"/>
          </a:p>
        </p:txBody>
      </p:sp>
      <p:sp>
        <p:nvSpPr>
          <p:cNvPr id="10" name="TextBox 9"/>
          <p:cNvSpPr txBox="1"/>
          <p:nvPr/>
        </p:nvSpPr>
        <p:spPr>
          <a:xfrm>
            <a:off x="848497" y="2810484"/>
            <a:ext cx="1085747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linkClick r:id="rId6"/>
              </a:rPr>
              <a:t>https://nhsx.uk/programmes/edward-jenner-programme/units/foundations/subjects/the-francis-inquiry-overview/elements/evidence-of-change</a:t>
            </a:r>
            <a:r>
              <a:rPr lang="en-US" dirty="0"/>
              <a:t/>
            </a:r>
            <a:br>
              <a:rPr lang="en-US" dirty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0670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82378" y="123568"/>
            <a:ext cx="11994292" cy="6631459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43913" y="1089498"/>
            <a:ext cx="9144000" cy="1655762"/>
          </a:xfrm>
        </p:spPr>
        <p:txBody>
          <a:bodyPr/>
          <a:lstStyle/>
          <a:p>
            <a:endParaRPr lang="en-GB" sz="3600" dirty="0" smtClean="0">
              <a:solidFill>
                <a:srgbClr val="0070C0"/>
              </a:solidFill>
            </a:endParaRPr>
          </a:p>
          <a:p>
            <a:endParaRPr lang="en-GB" dirty="0"/>
          </a:p>
        </p:txBody>
      </p:sp>
      <p:pic>
        <p:nvPicPr>
          <p:cNvPr id="1028" name="Picture 4" descr="Image result for the leadership academy edward jenner 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495903"/>
            <a:ext cx="1854457" cy="16063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Image result for the leadership academy edward jenner 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85823" y="5659393"/>
            <a:ext cx="1443567" cy="8778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Image result for the leadership academy edward jenner logo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3419" y="5560538"/>
            <a:ext cx="1768687" cy="10755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Image result for the leadership academy edward jenner logo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4" y="5645698"/>
            <a:ext cx="1714415" cy="10425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2611393" y="630698"/>
            <a:ext cx="73316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/>
              <a:t>Evidence of Change – A Second Opinion</a:t>
            </a:r>
            <a:endParaRPr lang="en-GB" sz="3200" dirty="0"/>
          </a:p>
        </p:txBody>
      </p:sp>
      <p:sp>
        <p:nvSpPr>
          <p:cNvPr id="10" name="TextBox 9"/>
          <p:cNvSpPr txBox="1"/>
          <p:nvPr/>
        </p:nvSpPr>
        <p:spPr>
          <a:xfrm>
            <a:off x="848497" y="2810484"/>
            <a:ext cx="108574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linkClick r:id="rId6"/>
              </a:rPr>
              <a:t>https://nhsx.uk/programmes/edward-jenner-programme/units/foundations/subjects/the-francis-inquiry-overview/elements/evidence-of-change-a-second-opinion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44630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82378" y="123568"/>
            <a:ext cx="11994292" cy="6631459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43913" y="1089498"/>
            <a:ext cx="9144000" cy="1655762"/>
          </a:xfrm>
        </p:spPr>
        <p:txBody>
          <a:bodyPr/>
          <a:lstStyle/>
          <a:p>
            <a:endParaRPr lang="en-GB" sz="3600" dirty="0" smtClean="0">
              <a:solidFill>
                <a:srgbClr val="0070C0"/>
              </a:solidFill>
            </a:endParaRPr>
          </a:p>
          <a:p>
            <a:endParaRPr lang="en-GB" dirty="0"/>
          </a:p>
        </p:txBody>
      </p:sp>
      <p:pic>
        <p:nvPicPr>
          <p:cNvPr id="1028" name="Picture 4" descr="Image result for the leadership academy edward jenner 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495903"/>
            <a:ext cx="1854457" cy="16063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Image result for the leadership academy edward jenner 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85823" y="5659393"/>
            <a:ext cx="1443567" cy="8778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Image result for the leadership academy edward jenner logo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3419" y="5560538"/>
            <a:ext cx="1768687" cy="10755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Image result for the leadership academy edward jenner logo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4" y="5645698"/>
            <a:ext cx="1714415" cy="10425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2611393" y="630698"/>
            <a:ext cx="73316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/>
              <a:t>Relationships in your Practice</a:t>
            </a:r>
            <a:endParaRPr lang="en-GB" sz="3200" dirty="0"/>
          </a:p>
        </p:txBody>
      </p:sp>
      <p:sp>
        <p:nvSpPr>
          <p:cNvPr id="10" name="TextBox 9"/>
          <p:cNvSpPr txBox="1"/>
          <p:nvPr/>
        </p:nvSpPr>
        <p:spPr>
          <a:xfrm>
            <a:off x="848497" y="2810484"/>
            <a:ext cx="108574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linkClick r:id="rId6"/>
              </a:rPr>
              <a:t>https://nhsx.uk/programmes/edward-jenner-programme/units/foundations/subjects/the-francis-inquiry-overview/elements/relationships-in-your-practice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50055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82378" y="123568"/>
            <a:ext cx="11994292" cy="6631459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43913" y="1089498"/>
            <a:ext cx="9144000" cy="1655762"/>
          </a:xfrm>
        </p:spPr>
        <p:txBody>
          <a:bodyPr/>
          <a:lstStyle/>
          <a:p>
            <a:endParaRPr lang="en-GB" sz="3600" dirty="0" smtClean="0">
              <a:solidFill>
                <a:srgbClr val="0070C0"/>
              </a:solidFill>
            </a:endParaRPr>
          </a:p>
          <a:p>
            <a:endParaRPr lang="en-GB" dirty="0"/>
          </a:p>
        </p:txBody>
      </p:sp>
      <p:pic>
        <p:nvPicPr>
          <p:cNvPr id="1028" name="Picture 4" descr="Image result for the leadership academy edward jenner 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495903"/>
            <a:ext cx="1854457" cy="16063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Image result for the leadership academy edward jenner 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85823" y="5659393"/>
            <a:ext cx="1443567" cy="8778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Image result for the leadership academy edward jenner logo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3419" y="5560538"/>
            <a:ext cx="1768687" cy="10755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Image result for the leadership academy edward jenner logo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4" y="5645698"/>
            <a:ext cx="1714415" cy="10425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611395" y="970562"/>
            <a:ext cx="73316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/>
              <a:t>Leadership as Host</a:t>
            </a:r>
            <a:endParaRPr lang="en-GB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790832" y="2283595"/>
            <a:ext cx="1085747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Take 5 minutes to think about the below questions and input your answers onto the online portal.</a:t>
            </a:r>
          </a:p>
          <a:p>
            <a:endParaRPr lang="en-GB" dirty="0" smtClean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dirty="0" smtClean="0"/>
              <a:t>What </a:t>
            </a:r>
            <a:r>
              <a:rPr lang="en-US" dirty="0"/>
              <a:t>does the ‘leadership as host’ model imply for you, and how you go about doing things on a day to day basis as work</a:t>
            </a:r>
            <a:r>
              <a:rPr lang="en-US" dirty="0" smtClean="0"/>
              <a:t>?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en-US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dirty="0"/>
              <a:t>Be specific – where are you seeing ‘host’ </a:t>
            </a:r>
            <a:r>
              <a:rPr lang="en-US" dirty="0" err="1"/>
              <a:t>behaviours</a:t>
            </a:r>
            <a:r>
              <a:rPr lang="en-US" dirty="0"/>
              <a:t> and where are you seeing ‘hero’ </a:t>
            </a:r>
            <a:r>
              <a:rPr lang="en-US" dirty="0" err="1"/>
              <a:t>behaviours</a:t>
            </a:r>
            <a:r>
              <a:rPr lang="en-US" dirty="0"/>
              <a:t>? When? By whom? How effective are they being?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9853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82378" y="123568"/>
            <a:ext cx="11994292" cy="6631459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43913" y="1089498"/>
            <a:ext cx="9144000" cy="1655762"/>
          </a:xfrm>
        </p:spPr>
        <p:txBody>
          <a:bodyPr/>
          <a:lstStyle/>
          <a:p>
            <a:endParaRPr lang="en-GB" sz="3600" dirty="0" smtClean="0">
              <a:solidFill>
                <a:srgbClr val="0070C0"/>
              </a:solidFill>
            </a:endParaRPr>
          </a:p>
          <a:p>
            <a:endParaRPr lang="en-GB" dirty="0"/>
          </a:p>
        </p:txBody>
      </p:sp>
      <p:pic>
        <p:nvPicPr>
          <p:cNvPr id="1028" name="Picture 4" descr="Image result for the leadership academy edward jenner 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495903"/>
            <a:ext cx="1854457" cy="16063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Image result for the leadership academy edward jenner 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85823" y="5659393"/>
            <a:ext cx="1443567" cy="8778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Image result for the leadership academy edward jenner logo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3419" y="5560538"/>
            <a:ext cx="1768687" cy="10755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Image result for the leadership academy edward jenner logo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4" y="5645698"/>
            <a:ext cx="1714415" cy="10425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2611395" y="970562"/>
            <a:ext cx="73316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/>
              <a:t>A Heroes Scale</a:t>
            </a:r>
            <a:endParaRPr lang="en-GB" sz="3200" dirty="0"/>
          </a:p>
        </p:txBody>
      </p:sp>
      <p:sp>
        <p:nvSpPr>
          <p:cNvPr id="10" name="TextBox 9"/>
          <p:cNvSpPr txBox="1"/>
          <p:nvPr/>
        </p:nvSpPr>
        <p:spPr>
          <a:xfrm>
            <a:off x="790832" y="2283595"/>
            <a:ext cx="1085747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Take 5 minutes to think about the below questions and input your answers onto the online portal.</a:t>
            </a:r>
          </a:p>
          <a:p>
            <a:endParaRPr lang="en-GB" dirty="0" smtClean="0"/>
          </a:p>
          <a:p>
            <a:r>
              <a:rPr lang="en-US" dirty="0"/>
              <a:t>Imagine a ‘hero’ scale, with 10 being very heroic, holding the department up on your own, making decisions, and generally saving the day - and 1 bring extremely collaborative, hosting </a:t>
            </a:r>
            <a:r>
              <a:rPr lang="en-US" dirty="0" err="1"/>
              <a:t>behaviours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dirty="0" smtClean="0"/>
              <a:t>Where </a:t>
            </a:r>
            <a:r>
              <a:rPr lang="en-US" dirty="0"/>
              <a:t>do you think you might naturally tend to be</a:t>
            </a:r>
            <a:r>
              <a:rPr lang="en-US" dirty="0" smtClean="0"/>
              <a:t>?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en-US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dirty="0" smtClean="0"/>
              <a:t>If </a:t>
            </a:r>
            <a:r>
              <a:rPr lang="en-US" dirty="0"/>
              <a:t>we asked you to move up or down the scale, what would happen do you think?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66663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82378" y="123568"/>
            <a:ext cx="11994292" cy="6631459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43913" y="1089498"/>
            <a:ext cx="9144000" cy="1655762"/>
          </a:xfrm>
        </p:spPr>
        <p:txBody>
          <a:bodyPr/>
          <a:lstStyle/>
          <a:p>
            <a:endParaRPr lang="en-GB" sz="3600" dirty="0" smtClean="0">
              <a:solidFill>
                <a:srgbClr val="0070C0"/>
              </a:solidFill>
            </a:endParaRPr>
          </a:p>
          <a:p>
            <a:endParaRPr lang="en-GB" dirty="0"/>
          </a:p>
        </p:txBody>
      </p:sp>
      <p:pic>
        <p:nvPicPr>
          <p:cNvPr id="1028" name="Picture 4" descr="Image result for the leadership academy edward jenner 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495903"/>
            <a:ext cx="1854457" cy="16063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Image result for the leadership academy edward jenner 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85823" y="5659393"/>
            <a:ext cx="1443567" cy="8778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Image result for the leadership academy edward jenner logo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3419" y="5560538"/>
            <a:ext cx="1768687" cy="10755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Image result for the leadership academy edward jenner logo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4" y="5645698"/>
            <a:ext cx="1714415" cy="10425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2611395" y="970562"/>
            <a:ext cx="73316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/>
              <a:t>Experiment – My Plan</a:t>
            </a:r>
            <a:endParaRPr lang="en-GB" sz="3200" dirty="0"/>
          </a:p>
        </p:txBody>
      </p:sp>
      <p:sp>
        <p:nvSpPr>
          <p:cNvPr id="10" name="TextBox 9"/>
          <p:cNvSpPr txBox="1"/>
          <p:nvPr/>
        </p:nvSpPr>
        <p:spPr>
          <a:xfrm>
            <a:off x="770238" y="2027322"/>
            <a:ext cx="1085747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Over </a:t>
            </a:r>
            <a:r>
              <a:rPr lang="en-US" dirty="0"/>
              <a:t>the next week, we’d like you identify an opportunity where you can try flexing your style – and changing your </a:t>
            </a:r>
            <a:r>
              <a:rPr lang="en-US" dirty="0" err="1"/>
              <a:t>behaviour</a:t>
            </a:r>
            <a:r>
              <a:rPr lang="en-US" dirty="0"/>
              <a:t> slightly. </a:t>
            </a:r>
            <a:endParaRPr lang="en-US" dirty="0" smtClean="0"/>
          </a:p>
          <a:p>
            <a:pPr algn="ctr"/>
            <a:r>
              <a:rPr lang="en-US" dirty="0" smtClean="0"/>
              <a:t>Choose </a:t>
            </a:r>
            <a:r>
              <a:rPr lang="en-US" dirty="0"/>
              <a:t>something which is relatively low risk – so doesn’t involve patients, service users or families – but you might try running a meeting slightly differently, or the way you interact with a regular contact you have – or perhaps a situation which can be frustrating for you at times. </a:t>
            </a:r>
            <a:endParaRPr lang="en-US" dirty="0" smtClean="0"/>
          </a:p>
          <a:p>
            <a:pPr algn="ctr"/>
            <a:r>
              <a:rPr lang="en-US" dirty="0" smtClean="0"/>
              <a:t>It </a:t>
            </a:r>
            <a:r>
              <a:rPr lang="en-US" dirty="0"/>
              <a:t>might be helpful to try something new in this kind of situation, as it’s these situations where we tend to get ‘stuck’ – going round in circles and trying the same thing again and again</a:t>
            </a:r>
            <a:r>
              <a:rPr lang="en-US" dirty="0" smtClean="0"/>
              <a:t>.</a:t>
            </a:r>
          </a:p>
          <a:p>
            <a:pPr algn="ctr"/>
            <a:endParaRPr lang="en-US" dirty="0" smtClean="0"/>
          </a:p>
          <a:p>
            <a:pPr algn="ctr"/>
            <a:r>
              <a:rPr lang="en-US" b="1" dirty="0"/>
              <a:t>Make some notes </a:t>
            </a:r>
            <a:r>
              <a:rPr lang="en-US" b="1" dirty="0" smtClean="0"/>
              <a:t>online about </a:t>
            </a:r>
            <a:r>
              <a:rPr lang="en-US" b="1" dirty="0"/>
              <a:t>what you’ve chosen and what you’re going to try.</a:t>
            </a:r>
            <a:endParaRPr lang="en-US" dirty="0"/>
          </a:p>
          <a:p>
            <a:pPr algn="ctr"/>
            <a:r>
              <a:rPr lang="en-US" dirty="0"/>
              <a:t>Be specific with regard to the </a:t>
            </a:r>
            <a:r>
              <a:rPr lang="en-US" dirty="0" err="1"/>
              <a:t>behaviour</a:t>
            </a:r>
            <a:r>
              <a:rPr lang="en-US" dirty="0"/>
              <a:t> you’re going to try and do more of, or less of. This is a useful thing to come back to later on, even after you’ve completed this part of the </a:t>
            </a:r>
            <a:r>
              <a:rPr lang="en-US" dirty="0" err="1"/>
              <a:t>programme</a:t>
            </a:r>
            <a:r>
              <a:rPr lang="en-US" dirty="0"/>
              <a:t>.</a:t>
            </a:r>
          </a:p>
          <a:p>
            <a:r>
              <a:rPr lang="en-US" dirty="0"/>
              <a:t/>
            </a:r>
            <a:br>
              <a:rPr lang="en-US" dirty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44893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82378" y="123568"/>
            <a:ext cx="11994292" cy="6631459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43913" y="1089498"/>
            <a:ext cx="9144000" cy="1655762"/>
          </a:xfrm>
        </p:spPr>
        <p:txBody>
          <a:bodyPr/>
          <a:lstStyle/>
          <a:p>
            <a:endParaRPr lang="en-GB" sz="3600" dirty="0" smtClean="0">
              <a:solidFill>
                <a:srgbClr val="0070C0"/>
              </a:solidFill>
            </a:endParaRPr>
          </a:p>
          <a:p>
            <a:endParaRPr lang="en-GB" dirty="0"/>
          </a:p>
        </p:txBody>
      </p:sp>
      <p:pic>
        <p:nvPicPr>
          <p:cNvPr id="1028" name="Picture 4" descr="Image result for the leadership academy edward jenner 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495903"/>
            <a:ext cx="1854457" cy="16063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Image result for the leadership academy edward jenner 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85823" y="5659393"/>
            <a:ext cx="1443567" cy="8778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Image result for the leadership academy edward jenner logo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3419" y="5560538"/>
            <a:ext cx="1768687" cy="10755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Image result for the leadership academy edward jenner logo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4" y="5645698"/>
            <a:ext cx="1714415" cy="10425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2611395" y="970562"/>
            <a:ext cx="73316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/>
              <a:t>The Francis Inquiry</a:t>
            </a:r>
            <a:endParaRPr lang="en-GB" sz="3200" dirty="0"/>
          </a:p>
        </p:txBody>
      </p:sp>
      <p:sp>
        <p:nvSpPr>
          <p:cNvPr id="10" name="TextBox 9"/>
          <p:cNvSpPr txBox="1"/>
          <p:nvPr/>
        </p:nvSpPr>
        <p:spPr>
          <a:xfrm>
            <a:off x="848497" y="2810484"/>
            <a:ext cx="1085747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linkClick r:id="rId6"/>
              </a:rPr>
              <a:t>https://nhsx.uk/programmes/edward-jenner-programme/units/foundations/subjects/the-francis-inquiry-overview/elements/the-francis-inquiry</a:t>
            </a:r>
            <a:r>
              <a:rPr lang="en-US" dirty="0"/>
              <a:t/>
            </a:r>
            <a:br>
              <a:rPr lang="en-US" dirty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08655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82378" y="123568"/>
            <a:ext cx="11994292" cy="6631459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43913" y="1089498"/>
            <a:ext cx="9144000" cy="1655762"/>
          </a:xfrm>
        </p:spPr>
        <p:txBody>
          <a:bodyPr/>
          <a:lstStyle/>
          <a:p>
            <a:endParaRPr lang="en-GB" sz="3600" dirty="0" smtClean="0">
              <a:solidFill>
                <a:srgbClr val="0070C0"/>
              </a:solidFill>
            </a:endParaRPr>
          </a:p>
          <a:p>
            <a:endParaRPr lang="en-GB" dirty="0"/>
          </a:p>
        </p:txBody>
      </p:sp>
      <p:pic>
        <p:nvPicPr>
          <p:cNvPr id="1028" name="Picture 4" descr="Image result for the leadership academy edward jenner 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495903"/>
            <a:ext cx="1854457" cy="16063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Image result for the leadership academy edward jenner 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85823" y="5659393"/>
            <a:ext cx="1443567" cy="8778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Image result for the leadership academy edward jenner logo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3419" y="5560538"/>
            <a:ext cx="1768687" cy="10755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Image result for the leadership academy edward jenner logo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4" y="5645698"/>
            <a:ext cx="1714415" cy="10425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2611395" y="970562"/>
            <a:ext cx="73316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/>
              <a:t>An Overview of the Francis Inquiry</a:t>
            </a:r>
            <a:endParaRPr lang="en-GB" sz="3200" dirty="0"/>
          </a:p>
        </p:txBody>
      </p:sp>
      <p:sp>
        <p:nvSpPr>
          <p:cNvPr id="10" name="TextBox 9"/>
          <p:cNvSpPr txBox="1"/>
          <p:nvPr/>
        </p:nvSpPr>
        <p:spPr>
          <a:xfrm>
            <a:off x="753763" y="2865491"/>
            <a:ext cx="1085747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Read through the key findings of The Francis Inquiry and make some notes around your thoughts on the online portal.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27883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82378" y="123568"/>
            <a:ext cx="11994292" cy="6631459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43913" y="1089498"/>
            <a:ext cx="9144000" cy="1655762"/>
          </a:xfrm>
        </p:spPr>
        <p:txBody>
          <a:bodyPr/>
          <a:lstStyle/>
          <a:p>
            <a:endParaRPr lang="en-GB" sz="3600" dirty="0" smtClean="0">
              <a:solidFill>
                <a:srgbClr val="0070C0"/>
              </a:solidFill>
            </a:endParaRPr>
          </a:p>
          <a:p>
            <a:endParaRPr lang="en-GB" dirty="0"/>
          </a:p>
        </p:txBody>
      </p:sp>
      <p:pic>
        <p:nvPicPr>
          <p:cNvPr id="1028" name="Picture 4" descr="Image result for the leadership academy edward jenner 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495903"/>
            <a:ext cx="1854457" cy="16063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Image result for the leadership academy edward jenner 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85823" y="5659393"/>
            <a:ext cx="1443567" cy="8778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Image result for the leadership academy edward jenner logo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3419" y="5560538"/>
            <a:ext cx="1768687" cy="10755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Image result for the leadership academy edward jenner logo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4" y="5645698"/>
            <a:ext cx="1714415" cy="10425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2611395" y="970562"/>
            <a:ext cx="733167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/>
              <a:t>The Francis Inquiry – Culture and Complexity</a:t>
            </a:r>
            <a:endParaRPr lang="en-GB" sz="3200" dirty="0"/>
          </a:p>
        </p:txBody>
      </p:sp>
      <p:sp>
        <p:nvSpPr>
          <p:cNvPr id="10" name="TextBox 9"/>
          <p:cNvSpPr txBox="1"/>
          <p:nvPr/>
        </p:nvSpPr>
        <p:spPr>
          <a:xfrm>
            <a:off x="848497" y="2810484"/>
            <a:ext cx="1085747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linkClick r:id="rId6"/>
              </a:rPr>
              <a:t>https://nhsx.uk/programmes/edward-jenner-programme/units/foundations/subjects/the-francis-inquiry-overview/elements/the-francis-inquiry-culture-and-complexity</a:t>
            </a:r>
            <a:r>
              <a:rPr lang="en-US" dirty="0"/>
              <a:t/>
            </a:r>
            <a:br>
              <a:rPr lang="en-US" dirty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8963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82378" y="123568"/>
            <a:ext cx="11994292" cy="6631459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43913" y="1089498"/>
            <a:ext cx="9144000" cy="1655762"/>
          </a:xfrm>
        </p:spPr>
        <p:txBody>
          <a:bodyPr/>
          <a:lstStyle/>
          <a:p>
            <a:endParaRPr lang="en-GB" sz="3600" dirty="0" smtClean="0">
              <a:solidFill>
                <a:srgbClr val="0070C0"/>
              </a:solidFill>
            </a:endParaRPr>
          </a:p>
          <a:p>
            <a:endParaRPr lang="en-GB" dirty="0"/>
          </a:p>
        </p:txBody>
      </p:sp>
      <p:pic>
        <p:nvPicPr>
          <p:cNvPr id="1028" name="Picture 4" descr="Image result for the leadership academy edward jenner 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495903"/>
            <a:ext cx="1854457" cy="16063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Image result for the leadership academy edward jenner 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85823" y="5659393"/>
            <a:ext cx="1443567" cy="8778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Image result for the leadership academy edward jenner logo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3419" y="5560538"/>
            <a:ext cx="1768687" cy="10755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Image result for the leadership academy edward jenner logo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4" y="5645698"/>
            <a:ext cx="1714415" cy="10425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6"/>
          <a:srcRect l="27447" t="31590" r="43517" b="29103"/>
          <a:stretch/>
        </p:blipFill>
        <p:spPr>
          <a:xfrm>
            <a:off x="3997402" y="1969636"/>
            <a:ext cx="4559655" cy="3471966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2611393" y="630698"/>
            <a:ext cx="733167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/>
              <a:t>The Francis Inquiry – Culture and Complexity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2360408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82378" y="123568"/>
            <a:ext cx="11994292" cy="6631459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43913" y="1089498"/>
            <a:ext cx="9144000" cy="1655762"/>
          </a:xfrm>
        </p:spPr>
        <p:txBody>
          <a:bodyPr/>
          <a:lstStyle/>
          <a:p>
            <a:endParaRPr lang="en-GB" sz="3600" dirty="0" smtClean="0">
              <a:solidFill>
                <a:srgbClr val="0070C0"/>
              </a:solidFill>
            </a:endParaRPr>
          </a:p>
          <a:p>
            <a:endParaRPr lang="en-GB" dirty="0"/>
          </a:p>
        </p:txBody>
      </p:sp>
      <p:pic>
        <p:nvPicPr>
          <p:cNvPr id="1028" name="Picture 4" descr="Image result for the leadership academy edward jenner 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495903"/>
            <a:ext cx="1854457" cy="16063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Image result for the leadership academy edward jenner 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85823" y="5659393"/>
            <a:ext cx="1443567" cy="8778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Image result for the leadership academy edward jenner logo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3419" y="5560538"/>
            <a:ext cx="1768687" cy="10755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Image result for the leadership academy edward jenner logo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4" y="5645698"/>
            <a:ext cx="1714415" cy="10425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2611393" y="630698"/>
            <a:ext cx="733167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/>
              <a:t>The Francis Inquiry – Culture and Complexity</a:t>
            </a:r>
            <a:endParaRPr lang="en-GB" sz="3200" dirty="0"/>
          </a:p>
        </p:txBody>
      </p:sp>
      <p:sp>
        <p:nvSpPr>
          <p:cNvPr id="10" name="TextBox 9"/>
          <p:cNvSpPr txBox="1"/>
          <p:nvPr/>
        </p:nvSpPr>
        <p:spPr>
          <a:xfrm>
            <a:off x="848495" y="2319709"/>
            <a:ext cx="1085747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Robert Francis’ 6 Principles</a:t>
            </a:r>
          </a:p>
          <a:p>
            <a:pPr algn="ctr"/>
            <a:endParaRPr lang="en-US" sz="2400" dirty="0"/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sz="2400" dirty="0" smtClean="0"/>
              <a:t>Common values that support a patient centred culture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sz="2400" dirty="0" smtClean="0"/>
              <a:t>Fundamental standards of care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sz="2400" dirty="0" smtClean="0"/>
              <a:t>Openness, transparency and candour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sz="2400" dirty="0" smtClean="0"/>
              <a:t>Compassionate, caring, committed nursing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sz="2400" dirty="0" smtClean="0"/>
              <a:t>Strong patient centred healthcare leadership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sz="2400" dirty="0" smtClean="0"/>
              <a:t>Accurate, useful and relevant information 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922248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456</Words>
  <Application>Microsoft Office PowerPoint</Application>
  <PresentationFormat>Widescreen</PresentationFormat>
  <Paragraphs>46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North Liverpool Academy Trust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Hannah Randles</dc:creator>
  <cp:lastModifiedBy>Hannah Randles</cp:lastModifiedBy>
  <cp:revision>7</cp:revision>
  <dcterms:created xsi:type="dcterms:W3CDTF">2017-08-23T13:55:25Z</dcterms:created>
  <dcterms:modified xsi:type="dcterms:W3CDTF">2017-08-31T10:28:00Z</dcterms:modified>
</cp:coreProperties>
</file>