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834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6469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5388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905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1351-C373-4837-9013-7C57715FC316}" type="datetimeFigureOut">
              <a:rPr lang="en-GB" smtClean="0"/>
              <a:t>30/08/2017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95732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0D1351-C373-4837-9013-7C57715FC316}" type="datetimeFigureOut">
              <a:rPr lang="en-GB" smtClean="0"/>
              <a:t>30/08/2017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7988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0D1351-C373-4837-9013-7C57715FC316}" type="datetimeFigureOut">
              <a:rPr lang="en-GB" smtClean="0"/>
              <a:t>30/08/2017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1932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0D1351-C373-4837-9013-7C57715FC316}" type="datetimeFigureOut">
              <a:rPr lang="en-GB" smtClean="0"/>
              <a:t>30/08/2017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6280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1351-C373-4837-9013-7C57715FC316}" type="datetimeFigureOut">
              <a:rPr lang="en-GB" smtClean="0"/>
              <a:t>30/08/2017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32384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30/08/2017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8332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30/08/2017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6542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1351-C373-4837-9013-7C57715FC316}" type="datetimeFigureOut">
              <a:rPr lang="en-GB" smtClean="0"/>
              <a:t>30/08/2017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9D615-348C-4B1C-8C2B-C7F0EA5095FF}" type="slidenum">
              <a:rPr lang="en-GB" smtClean="0"/>
              <a:t>‹#›</a:t>
            </a:fld>
            <a:endParaRPr lang="en-GB"/>
          </a:p>
        </p:txBody>
      </p:sp>
    </p:spTree>
    <p:extLst>
      <p:ext uri="{BB962C8B-B14F-4D97-AF65-F5344CB8AC3E}">
        <p14:creationId xmlns:p14="http://schemas.microsoft.com/office/powerpoint/2010/main" val="299156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adership-behaviour-for-person-centred-care-5f99/elements/your-leadership-compass-ccf4"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adership-behaviour-for-person-centred-care-5f99/elements/no-more-heroes-ed7a"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gif"/><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adership-behaviour-for-person-centred-care-5f99/elements/behaviours-for-person-centred-care-part-1"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adership-behaviour-for-person-centred-care-5f99/elements/behaviours-for-person-centred-care-part-2"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adership-behaviour-for-person-centred-care-5f99/elements/zooming-out-8e84"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adership-behaviour-for-person-centred-care-5f99/elements/don-berwick-challenges-facing-leadership-dbd5"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adership-behaviour-for-person-centred-care-5f99/elements/know-thyself-1179"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leadership-behaviour-for-person-centred-care-5f99/elements/how-did-i-get-here-26c1"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532238" y="4005692"/>
            <a:ext cx="9144000" cy="1655762"/>
          </a:xfrm>
        </p:spPr>
        <p:txBody>
          <a:bodyPr/>
          <a:lstStyle/>
          <a:p>
            <a:r>
              <a:rPr lang="en-GB" sz="3600" dirty="0" smtClean="0"/>
              <a:t>The Edward Jenner Programme</a:t>
            </a:r>
          </a:p>
          <a:p>
            <a:r>
              <a:rPr lang="en-GB" dirty="0" smtClean="0"/>
              <a:t>Leadership Behaviour for Person Centred Care</a:t>
            </a:r>
            <a:endParaRPr lang="en-GB" dirty="0"/>
          </a:p>
        </p:txBody>
      </p:sp>
      <p:pic>
        <p:nvPicPr>
          <p:cNvPr id="1026" name="Picture 2" descr="Image result for the leadership academ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51" y="303771"/>
            <a:ext cx="6021860" cy="1560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eadership academy edward jenn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95903"/>
            <a:ext cx="3098371" cy="268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714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Your Leadership Compass</a:t>
            </a:r>
            <a:endParaRPr lang="en-GB" sz="2800" dirty="0"/>
          </a:p>
        </p:txBody>
      </p:sp>
      <p:sp>
        <p:nvSpPr>
          <p:cNvPr id="10" name="TextBox 9"/>
          <p:cNvSpPr txBox="1"/>
          <p:nvPr/>
        </p:nvSpPr>
        <p:spPr>
          <a:xfrm>
            <a:off x="1087395" y="2891481"/>
            <a:ext cx="10107827" cy="646331"/>
          </a:xfrm>
          <a:prstGeom prst="rect">
            <a:avLst/>
          </a:prstGeom>
          <a:noFill/>
        </p:spPr>
        <p:txBody>
          <a:bodyPr wrap="square" rtlCol="0">
            <a:spAutoFit/>
          </a:bodyPr>
          <a:lstStyle/>
          <a:p>
            <a:r>
              <a:rPr lang="en-GB" dirty="0">
                <a:hlinkClick r:id="rId6"/>
              </a:rPr>
              <a:t>https://nhsx.uk/programmes/edward-jenner-programme/units/foundations/subjects/leadership-behaviour-for-person-centred-care-5f99/elements/your-leadership-compass-ccf4</a:t>
            </a:r>
            <a:endParaRPr lang="en-GB" dirty="0"/>
          </a:p>
        </p:txBody>
      </p:sp>
    </p:spTree>
    <p:extLst>
      <p:ext uri="{BB962C8B-B14F-4D97-AF65-F5344CB8AC3E}">
        <p14:creationId xmlns:p14="http://schemas.microsoft.com/office/powerpoint/2010/main" val="80670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2349734" y="827888"/>
            <a:ext cx="8180173" cy="523220"/>
          </a:xfrm>
          <a:prstGeom prst="rect">
            <a:avLst/>
          </a:prstGeom>
          <a:noFill/>
        </p:spPr>
        <p:txBody>
          <a:bodyPr wrap="square" rtlCol="0">
            <a:spAutoFit/>
          </a:bodyPr>
          <a:lstStyle/>
          <a:p>
            <a:pPr algn="ctr"/>
            <a:r>
              <a:rPr lang="en-GB" sz="2800" dirty="0" smtClean="0"/>
              <a:t>Your Leadership Compass</a:t>
            </a:r>
            <a:endParaRPr lang="en-GB" sz="2800" dirty="0"/>
          </a:p>
        </p:txBody>
      </p:sp>
      <p:sp>
        <p:nvSpPr>
          <p:cNvPr id="7" name="TextBox 6"/>
          <p:cNvSpPr txBox="1"/>
          <p:nvPr/>
        </p:nvSpPr>
        <p:spPr>
          <a:xfrm>
            <a:off x="645042" y="2363874"/>
            <a:ext cx="4907261" cy="313932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Helps you articulate what it is that’s important to </a:t>
            </a:r>
            <a:r>
              <a:rPr lang="en-GB" b="1" dirty="0" smtClean="0"/>
              <a:t>you</a:t>
            </a:r>
            <a:r>
              <a:rPr lang="en-GB" dirty="0" smtClean="0"/>
              <a:t>.</a:t>
            </a:r>
          </a:p>
          <a:p>
            <a:pPr marL="285750" indent="-285750">
              <a:buFont typeface="Arial" panose="020B0604020202020204" pitchFamily="34" charset="0"/>
              <a:buChar char="•"/>
            </a:pPr>
            <a:r>
              <a:rPr lang="en-GB" dirty="0" smtClean="0"/>
              <a:t>It helps guide your actions and decision making on a day to day basis.</a:t>
            </a:r>
            <a:endParaRPr lang="en-GB" dirty="0"/>
          </a:p>
          <a:p>
            <a:pPr marL="285750" indent="-285750">
              <a:buFont typeface="Arial" panose="020B0604020202020204" pitchFamily="34" charset="0"/>
              <a:buChar char="•"/>
            </a:pPr>
            <a:r>
              <a:rPr lang="en-GB" dirty="0" smtClean="0"/>
              <a:t>By taking a step back you can be much more self aware of why or how you’re drawn to do things in a certain way. </a:t>
            </a:r>
            <a:endParaRPr lang="en-GB" dirty="0"/>
          </a:p>
          <a:p>
            <a:pPr marL="285750" indent="-285750">
              <a:buFont typeface="Arial" panose="020B0604020202020204" pitchFamily="34" charset="0"/>
              <a:buChar char="•"/>
            </a:pPr>
            <a:r>
              <a:rPr lang="en-GB" dirty="0" smtClean="0"/>
              <a:t>It tells you about your own motivations</a:t>
            </a:r>
            <a:endParaRPr lang="en-GB" dirty="0"/>
          </a:p>
          <a:p>
            <a:pPr marL="285750" indent="-285750">
              <a:buFont typeface="Arial" panose="020B0604020202020204" pitchFamily="34" charset="0"/>
              <a:buChar char="•"/>
            </a:pPr>
            <a:r>
              <a:rPr lang="en-GB" dirty="0" smtClean="0"/>
              <a:t>It helps explain to others why you are doing what you are doing</a:t>
            </a:r>
          </a:p>
          <a:p>
            <a:endParaRPr lang="en-GB" dirty="0"/>
          </a:p>
        </p:txBody>
      </p:sp>
      <p:pic>
        <p:nvPicPr>
          <p:cNvPr id="9" name="Picture 8"/>
          <p:cNvPicPr>
            <a:picLocks noChangeAspect="1"/>
          </p:cNvPicPr>
          <p:nvPr/>
        </p:nvPicPr>
        <p:blipFill rotWithShape="1">
          <a:blip r:embed="rId6"/>
          <a:srcRect l="42263" t="39908" r="40352" b="38155"/>
          <a:stretch/>
        </p:blipFill>
        <p:spPr>
          <a:xfrm>
            <a:off x="7644902" y="2582870"/>
            <a:ext cx="3179427" cy="2256639"/>
          </a:xfrm>
          <a:prstGeom prst="rect">
            <a:avLst/>
          </a:prstGeom>
        </p:spPr>
      </p:pic>
    </p:spTree>
    <p:extLst>
      <p:ext uri="{BB962C8B-B14F-4D97-AF65-F5344CB8AC3E}">
        <p14:creationId xmlns:p14="http://schemas.microsoft.com/office/powerpoint/2010/main" val="3144630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No More Heroes?</a:t>
            </a:r>
            <a:endParaRPr lang="en-GB" sz="2800" dirty="0"/>
          </a:p>
        </p:txBody>
      </p:sp>
      <p:sp>
        <p:nvSpPr>
          <p:cNvPr id="10" name="TextBox 9"/>
          <p:cNvSpPr txBox="1"/>
          <p:nvPr/>
        </p:nvSpPr>
        <p:spPr>
          <a:xfrm>
            <a:off x="1087395" y="2891481"/>
            <a:ext cx="10107827" cy="646331"/>
          </a:xfrm>
          <a:prstGeom prst="rect">
            <a:avLst/>
          </a:prstGeom>
          <a:noFill/>
        </p:spPr>
        <p:txBody>
          <a:bodyPr wrap="square" rtlCol="0">
            <a:spAutoFit/>
          </a:bodyPr>
          <a:lstStyle/>
          <a:p>
            <a:r>
              <a:rPr lang="en-GB" dirty="0">
                <a:hlinkClick r:id="rId6"/>
              </a:rPr>
              <a:t>https://nhsx.uk/programmes/edward-jenner-programme/units/foundations/subjects/leadership-behaviour-for-person-centred-care-5f99/elements/no-more-heroes-ed7a</a:t>
            </a:r>
            <a:endParaRPr lang="en-GB" dirty="0"/>
          </a:p>
        </p:txBody>
      </p:sp>
    </p:spTree>
    <p:extLst>
      <p:ext uri="{BB962C8B-B14F-4D97-AF65-F5344CB8AC3E}">
        <p14:creationId xmlns:p14="http://schemas.microsoft.com/office/powerpoint/2010/main" val="2650055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No More Heroes?</a:t>
            </a:r>
            <a:endParaRPr lang="en-GB" sz="2800" dirty="0"/>
          </a:p>
        </p:txBody>
      </p:sp>
      <p:sp>
        <p:nvSpPr>
          <p:cNvPr id="2" name="TextBox 1"/>
          <p:cNvSpPr txBox="1"/>
          <p:nvPr/>
        </p:nvSpPr>
        <p:spPr>
          <a:xfrm>
            <a:off x="2978177" y="2010599"/>
            <a:ext cx="6441591" cy="3139321"/>
          </a:xfrm>
          <a:prstGeom prst="rect">
            <a:avLst/>
          </a:prstGeom>
          <a:noFill/>
        </p:spPr>
        <p:txBody>
          <a:bodyPr wrap="square" rtlCol="0">
            <a:spAutoFit/>
          </a:bodyPr>
          <a:lstStyle/>
          <a:p>
            <a:pPr algn="ctr"/>
            <a:r>
              <a:rPr lang="en-GB" dirty="0" smtClean="0"/>
              <a:t>The Healthcare Leadership Model : </a:t>
            </a:r>
          </a:p>
          <a:p>
            <a:pPr algn="ctr"/>
            <a:endParaRPr lang="en-GB" dirty="0"/>
          </a:p>
          <a:p>
            <a:pPr marL="285750" indent="-285750" algn="ctr">
              <a:buFont typeface="Wingdings" panose="05000000000000000000" pitchFamily="2" charset="2"/>
              <a:buChar char="ü"/>
            </a:pPr>
            <a:r>
              <a:rPr lang="en-GB" dirty="0" smtClean="0"/>
              <a:t>Inspiring shared purpose</a:t>
            </a:r>
          </a:p>
          <a:p>
            <a:pPr marL="285750" indent="-285750" algn="ctr">
              <a:buFont typeface="Wingdings" panose="05000000000000000000" pitchFamily="2" charset="2"/>
              <a:buChar char="ü"/>
            </a:pPr>
            <a:r>
              <a:rPr lang="en-GB" dirty="0" smtClean="0"/>
              <a:t>Leading with care</a:t>
            </a:r>
          </a:p>
          <a:p>
            <a:pPr marL="285750" indent="-285750" algn="ctr">
              <a:buFont typeface="Wingdings" panose="05000000000000000000" pitchFamily="2" charset="2"/>
              <a:buChar char="ü"/>
            </a:pPr>
            <a:r>
              <a:rPr lang="en-GB" dirty="0" smtClean="0"/>
              <a:t>Evaluating information</a:t>
            </a:r>
          </a:p>
          <a:p>
            <a:pPr marL="285750" indent="-285750" algn="ctr">
              <a:buFont typeface="Wingdings" panose="05000000000000000000" pitchFamily="2" charset="2"/>
              <a:buChar char="ü"/>
            </a:pPr>
            <a:r>
              <a:rPr lang="en-GB" dirty="0" smtClean="0"/>
              <a:t>Connecting our service</a:t>
            </a:r>
          </a:p>
          <a:p>
            <a:pPr marL="285750" indent="-285750" algn="ctr">
              <a:buFont typeface="Wingdings" panose="05000000000000000000" pitchFamily="2" charset="2"/>
              <a:buChar char="ü"/>
            </a:pPr>
            <a:r>
              <a:rPr lang="en-GB" dirty="0" smtClean="0"/>
              <a:t>Sharing the vision</a:t>
            </a:r>
          </a:p>
          <a:p>
            <a:pPr marL="285750" indent="-285750" algn="ctr">
              <a:buFont typeface="Wingdings" panose="05000000000000000000" pitchFamily="2" charset="2"/>
              <a:buChar char="ü"/>
            </a:pPr>
            <a:r>
              <a:rPr lang="en-GB" dirty="0" smtClean="0"/>
              <a:t>Engaging the team</a:t>
            </a:r>
          </a:p>
          <a:p>
            <a:pPr marL="285750" indent="-285750" algn="ctr">
              <a:buFont typeface="Wingdings" panose="05000000000000000000" pitchFamily="2" charset="2"/>
              <a:buChar char="ü"/>
            </a:pPr>
            <a:r>
              <a:rPr lang="en-GB" dirty="0" smtClean="0"/>
              <a:t>Holding to account</a:t>
            </a:r>
          </a:p>
          <a:p>
            <a:pPr marL="285750" indent="-285750" algn="ctr">
              <a:buFont typeface="Wingdings" panose="05000000000000000000" pitchFamily="2" charset="2"/>
              <a:buChar char="ü"/>
            </a:pPr>
            <a:r>
              <a:rPr lang="en-GB" dirty="0" smtClean="0"/>
              <a:t>Developing capability</a:t>
            </a:r>
          </a:p>
          <a:p>
            <a:pPr marL="285750" indent="-285750" algn="ctr">
              <a:buFont typeface="Wingdings" panose="05000000000000000000" pitchFamily="2" charset="2"/>
              <a:buChar char="ü"/>
            </a:pPr>
            <a:r>
              <a:rPr lang="en-GB" dirty="0" smtClean="0"/>
              <a:t>Influencing for results</a:t>
            </a:r>
            <a:endParaRPr lang="en-GB" dirty="0"/>
          </a:p>
        </p:txBody>
      </p:sp>
      <p:pic>
        <p:nvPicPr>
          <p:cNvPr id="2052" name="Picture 4" descr="Image result for nhs healthcare leadership mode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99575" y="558125"/>
            <a:ext cx="2056483" cy="2245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853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No More Heroes?</a:t>
            </a:r>
            <a:endParaRPr lang="en-GB" sz="2800" dirty="0"/>
          </a:p>
        </p:txBody>
      </p:sp>
      <p:sp>
        <p:nvSpPr>
          <p:cNvPr id="10" name="TextBox 9"/>
          <p:cNvSpPr txBox="1"/>
          <p:nvPr/>
        </p:nvSpPr>
        <p:spPr>
          <a:xfrm>
            <a:off x="790832" y="2283595"/>
            <a:ext cx="10857470" cy="2308324"/>
          </a:xfrm>
          <a:prstGeom prst="rect">
            <a:avLst/>
          </a:prstGeom>
          <a:noFill/>
        </p:spPr>
        <p:txBody>
          <a:bodyPr wrap="square" rtlCol="0">
            <a:spAutoFit/>
          </a:bodyPr>
          <a:lstStyle/>
          <a:p>
            <a:pPr algn="ctr"/>
            <a:r>
              <a:rPr lang="en-GB" dirty="0" smtClean="0"/>
              <a:t>Take 5 minutes to think about the below questions and input your answers onto the online portal</a:t>
            </a:r>
            <a:r>
              <a:rPr lang="en-GB" dirty="0" smtClean="0"/>
              <a:t>.</a:t>
            </a:r>
          </a:p>
          <a:p>
            <a:pPr algn="ctr"/>
            <a:endParaRPr lang="en-GB" dirty="0"/>
          </a:p>
          <a:p>
            <a:pPr algn="ctr"/>
            <a:endParaRPr lang="en-GB" dirty="0" smtClean="0"/>
          </a:p>
          <a:p>
            <a:pPr marL="285750" indent="-285750" algn="ctr">
              <a:buFont typeface="Wingdings" panose="05000000000000000000" pitchFamily="2" charset="2"/>
              <a:buChar char="ü"/>
            </a:pPr>
            <a:endParaRPr lang="en-GB" dirty="0"/>
          </a:p>
          <a:p>
            <a:pPr marL="285750" indent="-285750" algn="ctr">
              <a:buFont typeface="Wingdings" panose="05000000000000000000" pitchFamily="2" charset="2"/>
              <a:buChar char="ü"/>
            </a:pPr>
            <a:r>
              <a:rPr lang="en-US" dirty="0" smtClean="0"/>
              <a:t>Where </a:t>
            </a:r>
            <a:r>
              <a:rPr lang="en-US" dirty="0"/>
              <a:t>do you think your current strengths are</a:t>
            </a:r>
            <a:r>
              <a:rPr lang="en-US" dirty="0" smtClean="0"/>
              <a:t>?</a:t>
            </a:r>
          </a:p>
          <a:p>
            <a:pPr marL="285750" indent="-285750" algn="ctr">
              <a:buFont typeface="Wingdings" panose="05000000000000000000" pitchFamily="2" charset="2"/>
              <a:buChar char="ü"/>
            </a:pPr>
            <a:endParaRPr lang="en-US" dirty="0"/>
          </a:p>
          <a:p>
            <a:pPr marL="285750" indent="-285750" algn="ctr">
              <a:buFont typeface="Wingdings" panose="05000000000000000000" pitchFamily="2" charset="2"/>
              <a:buChar char="ü"/>
            </a:pPr>
            <a:r>
              <a:rPr lang="en-US" dirty="0" smtClean="0"/>
              <a:t>Where </a:t>
            </a:r>
            <a:r>
              <a:rPr lang="en-US" dirty="0"/>
              <a:t>are your priority areas for development?</a:t>
            </a:r>
          </a:p>
          <a:p>
            <a:pPr marL="285750" indent="-285750">
              <a:buFont typeface="Wingdings" panose="05000000000000000000" pitchFamily="2" charset="2"/>
              <a:buChar char="ü"/>
            </a:pPr>
            <a:endParaRPr lang="en-GB" dirty="0" smtClean="0"/>
          </a:p>
        </p:txBody>
      </p:sp>
    </p:spTree>
    <p:extLst>
      <p:ext uri="{BB962C8B-B14F-4D97-AF65-F5344CB8AC3E}">
        <p14:creationId xmlns:p14="http://schemas.microsoft.com/office/powerpoint/2010/main" val="477267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Behaviours for Person Centred Care </a:t>
            </a:r>
            <a:endParaRPr lang="en-GB" sz="2800" dirty="0"/>
          </a:p>
        </p:txBody>
      </p:sp>
      <p:sp>
        <p:nvSpPr>
          <p:cNvPr id="10" name="TextBox 9"/>
          <p:cNvSpPr txBox="1"/>
          <p:nvPr/>
        </p:nvSpPr>
        <p:spPr>
          <a:xfrm>
            <a:off x="1087395" y="2891481"/>
            <a:ext cx="10107827" cy="646331"/>
          </a:xfrm>
          <a:prstGeom prst="rect">
            <a:avLst/>
          </a:prstGeom>
          <a:noFill/>
        </p:spPr>
        <p:txBody>
          <a:bodyPr wrap="square" rtlCol="0">
            <a:spAutoFit/>
          </a:bodyPr>
          <a:lstStyle/>
          <a:p>
            <a:r>
              <a:rPr lang="en-GB" dirty="0">
                <a:hlinkClick r:id="rId6"/>
              </a:rPr>
              <a:t>https://nhsx.uk/programmes/edward-jenner-programme/units/foundations/subjects/leadership-behaviour-for-person-centred-care-5f99/elements/behaviours-for-person-centred-care-part-1</a:t>
            </a:r>
            <a:endParaRPr lang="en-GB" dirty="0"/>
          </a:p>
        </p:txBody>
      </p:sp>
    </p:spTree>
    <p:extLst>
      <p:ext uri="{BB962C8B-B14F-4D97-AF65-F5344CB8AC3E}">
        <p14:creationId xmlns:p14="http://schemas.microsoft.com/office/powerpoint/2010/main" val="5161171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Behaviours for Person Centred Care </a:t>
            </a:r>
            <a:endParaRPr lang="en-GB" sz="2800" dirty="0"/>
          </a:p>
        </p:txBody>
      </p:sp>
      <p:sp>
        <p:nvSpPr>
          <p:cNvPr id="10" name="TextBox 9"/>
          <p:cNvSpPr txBox="1"/>
          <p:nvPr/>
        </p:nvSpPr>
        <p:spPr>
          <a:xfrm>
            <a:off x="1087395" y="2891481"/>
            <a:ext cx="10107827" cy="2308324"/>
          </a:xfrm>
          <a:prstGeom prst="rect">
            <a:avLst/>
          </a:prstGeom>
          <a:noFill/>
        </p:spPr>
        <p:txBody>
          <a:bodyPr wrap="square" rtlCol="0">
            <a:spAutoFit/>
          </a:bodyPr>
          <a:lstStyle/>
          <a:p>
            <a:r>
              <a:rPr lang="en-GB" dirty="0" smtClean="0"/>
              <a:t>How can organisations support patients to lead quality improvement? Take time outside of the enrichment session to listen to this talk and reflect upon what is said by filling in the online portal questions relating to this video.</a:t>
            </a:r>
            <a:endParaRPr lang="en-GB" dirty="0" smtClean="0">
              <a:hlinkClick r:id="rId6"/>
            </a:endParaRPr>
          </a:p>
          <a:p>
            <a:endParaRPr lang="en-GB" dirty="0">
              <a:hlinkClick r:id="rId6"/>
            </a:endParaRPr>
          </a:p>
          <a:p>
            <a:endParaRPr lang="en-GB" dirty="0" smtClean="0">
              <a:hlinkClick r:id="rId6"/>
            </a:endParaRPr>
          </a:p>
          <a:p>
            <a:endParaRPr lang="en-GB" dirty="0">
              <a:hlinkClick r:id="rId6"/>
            </a:endParaRPr>
          </a:p>
          <a:p>
            <a:endParaRPr lang="en-GB" dirty="0" smtClean="0">
              <a:hlinkClick r:id="rId6"/>
            </a:endParaRPr>
          </a:p>
          <a:p>
            <a:r>
              <a:rPr lang="en-GB" dirty="0" smtClean="0">
                <a:hlinkClick r:id="rId6"/>
              </a:rPr>
              <a:t>https</a:t>
            </a:r>
            <a:r>
              <a:rPr lang="en-GB" dirty="0">
                <a:hlinkClick r:id="rId6"/>
              </a:rPr>
              <a:t>://nhsx.uk/programmes/edward-jenner-programme/units/foundations/subjects/leadership-behaviour-for-person-centred-care-5f99/elements/behaviours-for-person-centred-care-part-2</a:t>
            </a:r>
            <a:endParaRPr lang="en-GB" dirty="0"/>
          </a:p>
        </p:txBody>
      </p:sp>
    </p:spTree>
    <p:extLst>
      <p:ext uri="{BB962C8B-B14F-4D97-AF65-F5344CB8AC3E}">
        <p14:creationId xmlns:p14="http://schemas.microsoft.com/office/powerpoint/2010/main" val="608108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49734" y="827888"/>
            <a:ext cx="8180173" cy="523220"/>
          </a:xfrm>
          <a:prstGeom prst="rect">
            <a:avLst/>
          </a:prstGeom>
          <a:noFill/>
        </p:spPr>
        <p:txBody>
          <a:bodyPr wrap="square" rtlCol="0">
            <a:spAutoFit/>
          </a:bodyPr>
          <a:lstStyle/>
          <a:p>
            <a:pPr algn="ctr"/>
            <a:r>
              <a:rPr lang="en-GB" sz="2800" dirty="0" smtClean="0"/>
              <a:t>Zooming Out </a:t>
            </a:r>
            <a:endParaRPr lang="en-GB" sz="2800" dirty="0"/>
          </a:p>
        </p:txBody>
      </p:sp>
      <p:sp>
        <p:nvSpPr>
          <p:cNvPr id="4" name="TextBox 3"/>
          <p:cNvSpPr txBox="1"/>
          <p:nvPr/>
        </p:nvSpPr>
        <p:spPr>
          <a:xfrm>
            <a:off x="1093336" y="2667425"/>
            <a:ext cx="9988851" cy="646331"/>
          </a:xfrm>
          <a:prstGeom prst="rect">
            <a:avLst/>
          </a:prstGeom>
          <a:noFill/>
        </p:spPr>
        <p:txBody>
          <a:bodyPr wrap="square" rtlCol="0">
            <a:spAutoFit/>
          </a:bodyPr>
          <a:lstStyle/>
          <a:p>
            <a:r>
              <a:rPr lang="en-GB" dirty="0">
                <a:hlinkClick r:id="rId6"/>
              </a:rPr>
              <a:t>https://nhsx.uk/programmes/edward-jenner-programme/units/foundations/subjects/leadership-behaviour-for-person-centred-care-5f99/elements/zooming-out-8e84</a:t>
            </a:r>
            <a:endParaRPr lang="en-GB" dirty="0"/>
          </a:p>
        </p:txBody>
      </p:sp>
    </p:spTree>
    <p:extLst>
      <p:ext uri="{BB962C8B-B14F-4D97-AF65-F5344CB8AC3E}">
        <p14:creationId xmlns:p14="http://schemas.microsoft.com/office/powerpoint/2010/main" val="209853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Zooming Out </a:t>
            </a:r>
            <a:endParaRPr lang="en-GB" sz="2800" dirty="0"/>
          </a:p>
        </p:txBody>
      </p:sp>
      <p:sp>
        <p:nvSpPr>
          <p:cNvPr id="10" name="TextBox 9"/>
          <p:cNvSpPr txBox="1"/>
          <p:nvPr/>
        </p:nvSpPr>
        <p:spPr>
          <a:xfrm>
            <a:off x="1093336" y="2667425"/>
            <a:ext cx="9988851" cy="1200329"/>
          </a:xfrm>
          <a:prstGeom prst="rect">
            <a:avLst/>
          </a:prstGeom>
          <a:noFill/>
        </p:spPr>
        <p:txBody>
          <a:bodyPr wrap="square" rtlCol="0">
            <a:spAutoFit/>
          </a:bodyPr>
          <a:lstStyle/>
          <a:p>
            <a:pPr algn="ctr"/>
            <a:r>
              <a:rPr lang="en-GB" sz="2400" dirty="0" smtClean="0"/>
              <a:t>As a group answer the following question: </a:t>
            </a:r>
          </a:p>
          <a:p>
            <a:pPr algn="ctr"/>
            <a:endParaRPr lang="en-GB" sz="2400" dirty="0"/>
          </a:p>
          <a:p>
            <a:pPr algn="ctr"/>
            <a:r>
              <a:rPr lang="en-GB" sz="2400" dirty="0" smtClean="0"/>
              <a:t>What do you see as the overall priorities for healthcare?</a:t>
            </a:r>
            <a:endParaRPr lang="en-GB" sz="2400" dirty="0"/>
          </a:p>
        </p:txBody>
      </p:sp>
    </p:spTree>
    <p:extLst>
      <p:ext uri="{BB962C8B-B14F-4D97-AF65-F5344CB8AC3E}">
        <p14:creationId xmlns:p14="http://schemas.microsoft.com/office/powerpoint/2010/main" val="356666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Don Berwick – Challenges Facing Leadership</a:t>
            </a:r>
            <a:endParaRPr lang="en-GB" sz="2800" dirty="0"/>
          </a:p>
        </p:txBody>
      </p:sp>
      <p:sp>
        <p:nvSpPr>
          <p:cNvPr id="10" name="TextBox 9"/>
          <p:cNvSpPr txBox="1"/>
          <p:nvPr/>
        </p:nvSpPr>
        <p:spPr>
          <a:xfrm>
            <a:off x="1093336" y="2667425"/>
            <a:ext cx="9988851" cy="646331"/>
          </a:xfrm>
          <a:prstGeom prst="rect">
            <a:avLst/>
          </a:prstGeom>
          <a:noFill/>
        </p:spPr>
        <p:txBody>
          <a:bodyPr wrap="square" rtlCol="0">
            <a:spAutoFit/>
          </a:bodyPr>
          <a:lstStyle/>
          <a:p>
            <a:r>
              <a:rPr lang="en-GB" dirty="0">
                <a:hlinkClick r:id="rId6"/>
              </a:rPr>
              <a:t>https://nhsx.uk/programmes/edward-jenner-programme/units/foundations/subjects/leadership-behaviour-for-person-centred-care-5f99/elements/don-berwick-challenges-facing-leadership-dbd5</a:t>
            </a:r>
            <a:endParaRPr lang="en-GB" dirty="0"/>
          </a:p>
        </p:txBody>
      </p:sp>
    </p:spTree>
    <p:extLst>
      <p:ext uri="{BB962C8B-B14F-4D97-AF65-F5344CB8AC3E}">
        <p14:creationId xmlns:p14="http://schemas.microsoft.com/office/powerpoint/2010/main" val="164489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Priorities and Motivations in My Experience</a:t>
            </a:r>
            <a:endParaRPr lang="en-GB" sz="2800" dirty="0"/>
          </a:p>
        </p:txBody>
      </p:sp>
      <p:sp>
        <p:nvSpPr>
          <p:cNvPr id="10" name="TextBox 9"/>
          <p:cNvSpPr txBox="1"/>
          <p:nvPr/>
        </p:nvSpPr>
        <p:spPr>
          <a:xfrm>
            <a:off x="790832" y="2283595"/>
            <a:ext cx="10857470" cy="1754326"/>
          </a:xfrm>
          <a:prstGeom prst="rect">
            <a:avLst/>
          </a:prstGeom>
          <a:noFill/>
        </p:spPr>
        <p:txBody>
          <a:bodyPr wrap="square" rtlCol="0">
            <a:spAutoFit/>
          </a:bodyPr>
          <a:lstStyle/>
          <a:p>
            <a:r>
              <a:rPr lang="en-GB" dirty="0" smtClean="0"/>
              <a:t>Take 5 minutes to think about the below questions and input your answers onto the online portal.</a:t>
            </a:r>
          </a:p>
          <a:p>
            <a:endParaRPr lang="en-GB" dirty="0"/>
          </a:p>
          <a:p>
            <a:pPr marL="285750" indent="-285750">
              <a:buFont typeface="Wingdings" panose="05000000000000000000" pitchFamily="2" charset="2"/>
              <a:buChar char="ü"/>
            </a:pPr>
            <a:endParaRPr lang="en-GB" dirty="0" smtClean="0"/>
          </a:p>
          <a:p>
            <a:pPr marL="285750" indent="-285750">
              <a:buFont typeface="Wingdings" panose="05000000000000000000" pitchFamily="2" charset="2"/>
              <a:buChar char="ü"/>
            </a:pPr>
            <a:r>
              <a:rPr lang="en-US" dirty="0" smtClean="0"/>
              <a:t>What </a:t>
            </a:r>
            <a:r>
              <a:rPr lang="en-US" dirty="0"/>
              <a:t>resonated with you about the kind of motivations that guide leaders in making improvements happen</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What </a:t>
            </a:r>
            <a:r>
              <a:rPr lang="en-US" dirty="0"/>
              <a:t>do you see as the priorities that shape your own motivation?</a:t>
            </a:r>
          </a:p>
        </p:txBody>
      </p:sp>
    </p:spTree>
    <p:extLst>
      <p:ext uri="{BB962C8B-B14F-4D97-AF65-F5344CB8AC3E}">
        <p14:creationId xmlns:p14="http://schemas.microsoft.com/office/powerpoint/2010/main" val="3108655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Priorities in Healthcare</a:t>
            </a:r>
            <a:endParaRPr lang="en-GB" sz="2800" dirty="0"/>
          </a:p>
        </p:txBody>
      </p:sp>
      <p:sp>
        <p:nvSpPr>
          <p:cNvPr id="10" name="TextBox 9"/>
          <p:cNvSpPr txBox="1"/>
          <p:nvPr/>
        </p:nvSpPr>
        <p:spPr>
          <a:xfrm>
            <a:off x="823784" y="2036004"/>
            <a:ext cx="10857470" cy="3693319"/>
          </a:xfrm>
          <a:prstGeom prst="rect">
            <a:avLst/>
          </a:prstGeom>
          <a:noFill/>
        </p:spPr>
        <p:txBody>
          <a:bodyPr wrap="square" rtlCol="0">
            <a:spAutoFit/>
          </a:bodyPr>
          <a:lstStyle/>
          <a:p>
            <a:r>
              <a:rPr lang="en-GB" dirty="0" smtClean="0"/>
              <a:t>Take 5 minutes to think about the below questions and input your answers onto the online portal.</a:t>
            </a:r>
          </a:p>
          <a:p>
            <a:endParaRPr lang="en-GB" dirty="0"/>
          </a:p>
          <a:p>
            <a:r>
              <a:rPr lang="en-US" dirty="0">
                <a:solidFill>
                  <a:srgbClr val="302F30"/>
                </a:solidFill>
              </a:rPr>
              <a:t>Did you notice how Don seemed to hold both optimism and sense of urgency? One key observation he makes is that genuine improvement in healthcare is not driven primarily by economics – or the need to save money. Instead he talked about a triple aim: of having </a:t>
            </a:r>
            <a:r>
              <a:rPr lang="en-US" b="1" dirty="0">
                <a:solidFill>
                  <a:srgbClr val="302F30"/>
                </a:solidFill>
              </a:rPr>
              <a:t>better care, better health and lower cost of care per patient</a:t>
            </a:r>
            <a:r>
              <a:rPr lang="en-US" dirty="0">
                <a:solidFill>
                  <a:srgbClr val="302F30"/>
                </a:solidFill>
              </a:rPr>
              <a:t>. He argues that it is this kind of blend of priorities that drives real improvement rather than dangerous cost-cutting.</a:t>
            </a:r>
          </a:p>
          <a:p>
            <a:r>
              <a:rPr lang="en-US" dirty="0">
                <a:solidFill>
                  <a:srgbClr val="302F30"/>
                </a:solidFill>
              </a:rPr>
              <a:t>With this in mind, he goes on to identify particular challenges for the NHS of achieving better and more consistent focus on the needs of patients – not just costs – and having more emphasis on keeping people out of hospital through better management in primary care, rather than focusing on making hospitals more efficient</a:t>
            </a:r>
            <a:r>
              <a:rPr lang="en-US" dirty="0" smtClean="0">
                <a:solidFill>
                  <a:srgbClr val="302F30"/>
                </a:solidFill>
              </a:rPr>
              <a:t>.</a:t>
            </a:r>
          </a:p>
          <a:p>
            <a:pPr marL="285750" indent="-285750">
              <a:buFont typeface="Wingdings" panose="05000000000000000000" pitchFamily="2" charset="2"/>
              <a:buChar char="ü"/>
            </a:pPr>
            <a:endParaRPr lang="en-US" dirty="0" smtClean="0">
              <a:solidFill>
                <a:srgbClr val="302F30"/>
              </a:solidFill>
            </a:endParaRPr>
          </a:p>
          <a:p>
            <a:pPr marL="285750" indent="-285750">
              <a:buFont typeface="Wingdings" panose="05000000000000000000" pitchFamily="2" charset="2"/>
              <a:buChar char="ü"/>
            </a:pPr>
            <a:r>
              <a:rPr lang="en-US" dirty="0" smtClean="0">
                <a:solidFill>
                  <a:srgbClr val="302F30"/>
                </a:solidFill>
              </a:rPr>
              <a:t>Are </a:t>
            </a:r>
            <a:r>
              <a:rPr lang="en-US" dirty="0">
                <a:solidFill>
                  <a:srgbClr val="302F30"/>
                </a:solidFill>
              </a:rPr>
              <a:t>these your priorities? Don’t feel compelled to </a:t>
            </a:r>
            <a:r>
              <a:rPr lang="en-US" dirty="0" smtClean="0">
                <a:solidFill>
                  <a:srgbClr val="302F30"/>
                </a:solidFill>
              </a:rPr>
              <a:t>agree!</a:t>
            </a:r>
          </a:p>
          <a:p>
            <a:pPr marL="285750" indent="-285750">
              <a:buFont typeface="Wingdings" panose="05000000000000000000" pitchFamily="2" charset="2"/>
              <a:buChar char="ü"/>
            </a:pPr>
            <a:endParaRPr lang="en-US" dirty="0" smtClean="0">
              <a:solidFill>
                <a:srgbClr val="302F30"/>
              </a:solidFill>
            </a:endParaRPr>
          </a:p>
          <a:p>
            <a:pPr marL="285750" indent="-285750">
              <a:buFont typeface="Wingdings" panose="05000000000000000000" pitchFamily="2" charset="2"/>
              <a:buChar char="ü"/>
            </a:pPr>
            <a:r>
              <a:rPr lang="en-US" dirty="0" smtClean="0">
                <a:solidFill>
                  <a:srgbClr val="302F30"/>
                </a:solidFill>
              </a:rPr>
              <a:t>What </a:t>
            </a:r>
            <a:r>
              <a:rPr lang="en-US" dirty="0">
                <a:solidFill>
                  <a:srgbClr val="302F30"/>
                </a:solidFill>
              </a:rPr>
              <a:t>else would you say is important to you in your work? What are your priorities?</a:t>
            </a:r>
            <a:endParaRPr lang="en-US" dirty="0">
              <a:solidFill>
                <a:srgbClr val="302F30"/>
              </a:solidFill>
            </a:endParaRPr>
          </a:p>
        </p:txBody>
      </p:sp>
    </p:spTree>
    <p:extLst>
      <p:ext uri="{BB962C8B-B14F-4D97-AF65-F5344CB8AC3E}">
        <p14:creationId xmlns:p14="http://schemas.microsoft.com/office/powerpoint/2010/main" val="52788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Know Thyself</a:t>
            </a:r>
            <a:endParaRPr lang="en-GB" sz="2800" dirty="0"/>
          </a:p>
        </p:txBody>
      </p:sp>
      <p:sp>
        <p:nvSpPr>
          <p:cNvPr id="4" name="TextBox 3"/>
          <p:cNvSpPr txBox="1"/>
          <p:nvPr/>
        </p:nvSpPr>
        <p:spPr>
          <a:xfrm>
            <a:off x="1087395" y="2891481"/>
            <a:ext cx="10107827" cy="646331"/>
          </a:xfrm>
          <a:prstGeom prst="rect">
            <a:avLst/>
          </a:prstGeom>
          <a:noFill/>
        </p:spPr>
        <p:txBody>
          <a:bodyPr wrap="square" rtlCol="0">
            <a:spAutoFit/>
          </a:bodyPr>
          <a:lstStyle/>
          <a:p>
            <a:r>
              <a:rPr lang="en-GB" dirty="0">
                <a:hlinkClick r:id="rId6"/>
              </a:rPr>
              <a:t>https://nhsx.uk/programmes/edward-jenner-programme/units/foundations/subjects/leadership-behaviour-for-person-centred-care-5f99/elements/know-thyself-1179</a:t>
            </a:r>
            <a:endParaRPr lang="en-GB" dirty="0"/>
          </a:p>
        </p:txBody>
      </p:sp>
    </p:spTree>
    <p:extLst>
      <p:ext uri="{BB962C8B-B14F-4D97-AF65-F5344CB8AC3E}">
        <p14:creationId xmlns:p14="http://schemas.microsoft.com/office/powerpoint/2010/main" val="35896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How Did I Get Here?</a:t>
            </a:r>
            <a:endParaRPr lang="en-GB" sz="2800" dirty="0"/>
          </a:p>
        </p:txBody>
      </p:sp>
      <p:sp>
        <p:nvSpPr>
          <p:cNvPr id="10" name="TextBox 9"/>
          <p:cNvSpPr txBox="1"/>
          <p:nvPr/>
        </p:nvSpPr>
        <p:spPr>
          <a:xfrm>
            <a:off x="1087395" y="2891481"/>
            <a:ext cx="10107827" cy="646331"/>
          </a:xfrm>
          <a:prstGeom prst="rect">
            <a:avLst/>
          </a:prstGeom>
          <a:noFill/>
        </p:spPr>
        <p:txBody>
          <a:bodyPr wrap="square" rtlCol="0">
            <a:spAutoFit/>
          </a:bodyPr>
          <a:lstStyle/>
          <a:p>
            <a:r>
              <a:rPr lang="en-GB" dirty="0">
                <a:hlinkClick r:id="rId6"/>
              </a:rPr>
              <a:t>https://nhsx.uk/programmes/edward-jenner-programme/units/foundations/subjects/leadership-behaviour-for-person-centred-care-5f99/elements/how-did-i-get-here-26c1</a:t>
            </a:r>
            <a:endParaRPr lang="en-GB" dirty="0"/>
          </a:p>
        </p:txBody>
      </p:sp>
    </p:spTree>
    <p:extLst>
      <p:ext uri="{BB962C8B-B14F-4D97-AF65-F5344CB8AC3E}">
        <p14:creationId xmlns:p14="http://schemas.microsoft.com/office/powerpoint/2010/main" val="236040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49734" y="827888"/>
            <a:ext cx="8180173" cy="523220"/>
          </a:xfrm>
          <a:prstGeom prst="rect">
            <a:avLst/>
          </a:prstGeom>
          <a:noFill/>
        </p:spPr>
        <p:txBody>
          <a:bodyPr wrap="square" rtlCol="0">
            <a:spAutoFit/>
          </a:bodyPr>
          <a:lstStyle/>
          <a:p>
            <a:pPr algn="ctr"/>
            <a:r>
              <a:rPr lang="en-GB" sz="2800" dirty="0" smtClean="0"/>
              <a:t>How Did I Get Here?</a:t>
            </a:r>
            <a:endParaRPr lang="en-GB" sz="2800" dirty="0"/>
          </a:p>
        </p:txBody>
      </p:sp>
      <p:sp>
        <p:nvSpPr>
          <p:cNvPr id="10" name="TextBox 9"/>
          <p:cNvSpPr txBox="1"/>
          <p:nvPr/>
        </p:nvSpPr>
        <p:spPr>
          <a:xfrm>
            <a:off x="749643" y="2906151"/>
            <a:ext cx="10857470" cy="646331"/>
          </a:xfrm>
          <a:prstGeom prst="rect">
            <a:avLst/>
          </a:prstGeom>
          <a:noFill/>
        </p:spPr>
        <p:txBody>
          <a:bodyPr wrap="square" rtlCol="0">
            <a:spAutoFit/>
          </a:bodyPr>
          <a:lstStyle/>
          <a:p>
            <a:pPr algn="ctr"/>
            <a:r>
              <a:rPr lang="en-GB" dirty="0" smtClean="0"/>
              <a:t>Take 5 minutes </a:t>
            </a:r>
            <a:r>
              <a:rPr lang="en-GB" dirty="0" smtClean="0"/>
              <a:t>to </a:t>
            </a:r>
            <a:r>
              <a:rPr lang="en-US" dirty="0"/>
              <a:t>make a few brief notes about the decisions you can remember taking at any time in your life which led you to this stage in your </a:t>
            </a:r>
            <a:r>
              <a:rPr lang="en-US" dirty="0" smtClean="0"/>
              <a:t>career.</a:t>
            </a:r>
            <a:r>
              <a:rPr lang="en-GB" dirty="0" smtClean="0"/>
              <a:t> </a:t>
            </a:r>
            <a:r>
              <a:rPr lang="en-GB" dirty="0" smtClean="0"/>
              <a:t>Input your </a:t>
            </a:r>
            <a:r>
              <a:rPr lang="en-GB" dirty="0" smtClean="0"/>
              <a:t>answers onto the online portal</a:t>
            </a:r>
            <a:r>
              <a:rPr lang="en-GB" dirty="0" smtClean="0"/>
              <a:t>.</a:t>
            </a:r>
            <a:endParaRPr lang="en-GB" dirty="0" smtClean="0"/>
          </a:p>
        </p:txBody>
      </p:sp>
    </p:spTree>
    <p:extLst>
      <p:ext uri="{BB962C8B-B14F-4D97-AF65-F5344CB8AC3E}">
        <p14:creationId xmlns:p14="http://schemas.microsoft.com/office/powerpoint/2010/main" val="3922248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567</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Liverpool Academy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Randles</dc:creator>
  <cp:lastModifiedBy>Hannah Randles</cp:lastModifiedBy>
  <cp:revision>8</cp:revision>
  <dcterms:created xsi:type="dcterms:W3CDTF">2017-08-23T13:55:25Z</dcterms:created>
  <dcterms:modified xsi:type="dcterms:W3CDTF">2017-08-30T14:23:54Z</dcterms:modified>
</cp:coreProperties>
</file>