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9" r:id="rId9"/>
    <p:sldId id="264" r:id="rId10"/>
    <p:sldId id="265" r:id="rId11"/>
    <p:sldId id="266" r:id="rId12"/>
    <p:sldId id="270" r:id="rId13"/>
    <p:sldId id="267" r:id="rId14"/>
    <p:sldId id="271" r:id="rId15"/>
    <p:sldId id="268"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834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6469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5388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90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95732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0D1351-C373-4837-9013-7C57715FC316}" type="datetimeFigureOut">
              <a:rPr lang="en-GB" smtClean="0"/>
              <a:t>30/08/2017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798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0D1351-C373-4837-9013-7C57715FC316}" type="datetimeFigureOut">
              <a:rPr lang="en-GB" smtClean="0"/>
              <a:t>30/08/2017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193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0D1351-C373-4837-9013-7C57715FC316}" type="datetimeFigureOut">
              <a:rPr lang="en-GB" smtClean="0"/>
              <a:t>30/08/2017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6280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1351-C373-4837-9013-7C57715FC316}" type="datetimeFigureOut">
              <a:rPr lang="en-GB" smtClean="0"/>
              <a:t>30/08/2017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32384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8332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654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1351-C373-4837-9013-7C57715FC316}" type="datetimeFigureOut">
              <a:rPr lang="en-GB" smtClean="0"/>
              <a:t>30/08/2017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9D615-348C-4B1C-8C2B-C7F0EA5095FF}" type="slidenum">
              <a:rPr lang="en-GB" smtClean="0"/>
              <a:t>‹#›</a:t>
            </a:fld>
            <a:endParaRPr lang="en-GB"/>
          </a:p>
        </p:txBody>
      </p:sp>
    </p:spTree>
    <p:extLst>
      <p:ext uri="{BB962C8B-B14F-4D97-AF65-F5344CB8AC3E}">
        <p14:creationId xmlns:p14="http://schemas.microsoft.com/office/powerpoint/2010/main" val="299156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is-patient-experience-a-verbal-analgesic/elements/a-verbal-analgesic"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methods-of-understanding-patient-experience/elements/approaches-to-understanding-patient-experience"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methods-of-understanding-patient-experience/elements/mark-doughty-on-patient-experience"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understanding-person-centred-care-f2be/elements/understanding-person-centred-care"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understanding-person-centred-care-f2be/elements/peter-s-story-2258"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understanding-person-centred-care-f2be/elements/the-dimensions-of-patient-centred-care"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is-patient-experience-a-verbal-analgesic/elements/what-patient-centred-should-mean-an-introduction" TargetMode="Externa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dirty="0" smtClean="0"/>
              <a:t>Person Centred Care</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14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29232" y="1089498"/>
            <a:ext cx="6911546" cy="584775"/>
          </a:xfrm>
          <a:prstGeom prst="rect">
            <a:avLst/>
          </a:prstGeom>
          <a:noFill/>
        </p:spPr>
        <p:txBody>
          <a:bodyPr wrap="square" rtlCol="0">
            <a:spAutoFit/>
          </a:bodyPr>
          <a:lstStyle/>
          <a:p>
            <a:pPr algn="ctr"/>
            <a:r>
              <a:rPr lang="en-GB" sz="3200" dirty="0" smtClean="0"/>
              <a:t>What Patient Centred Should Mean</a:t>
            </a:r>
            <a:endParaRPr lang="en-GB" sz="3200" dirty="0"/>
          </a:p>
        </p:txBody>
      </p:sp>
      <p:sp>
        <p:nvSpPr>
          <p:cNvPr id="2" name="TextBox 1"/>
          <p:cNvSpPr txBox="1"/>
          <p:nvPr/>
        </p:nvSpPr>
        <p:spPr>
          <a:xfrm>
            <a:off x="807309" y="2405449"/>
            <a:ext cx="10684476" cy="3139321"/>
          </a:xfrm>
          <a:prstGeom prst="rect">
            <a:avLst/>
          </a:prstGeom>
          <a:noFill/>
        </p:spPr>
        <p:txBody>
          <a:bodyPr wrap="square" rtlCol="0">
            <a:spAutoFit/>
          </a:bodyPr>
          <a:lstStyle/>
          <a:p>
            <a:r>
              <a:rPr lang="en-GB" dirty="0" smtClean="0"/>
              <a:t>Read through the article and note down ideas to the following questions in the online portal</a:t>
            </a:r>
          </a:p>
          <a:p>
            <a:endParaRPr lang="en-GB" dirty="0" smtClean="0"/>
          </a:p>
          <a:p>
            <a:pPr marL="285750" indent="-285750">
              <a:buFont typeface="Wingdings" panose="05000000000000000000" pitchFamily="2" charset="2"/>
              <a:buChar char="ü"/>
            </a:pPr>
            <a:r>
              <a:rPr lang="en-US" dirty="0" smtClean="0"/>
              <a:t>How </a:t>
            </a:r>
            <a:r>
              <a:rPr lang="en-US" dirty="0"/>
              <a:t>does Don Berwick see patient </a:t>
            </a:r>
            <a:r>
              <a:rPr lang="en-US" dirty="0" smtClean="0"/>
              <a:t>centred </a:t>
            </a:r>
            <a:r>
              <a:rPr lang="en-US" dirty="0"/>
              <a:t>care shaping his organisation’s definition of quality of </a:t>
            </a:r>
            <a:r>
              <a:rPr lang="en-US" dirty="0" smtClean="0"/>
              <a:t>care?</a:t>
            </a:r>
          </a:p>
          <a:p>
            <a:pPr marL="285750" indent="-285750">
              <a:buFont typeface="Wingdings" panose="05000000000000000000" pitchFamily="2" charset="2"/>
              <a:buChar char="ü"/>
            </a:pPr>
            <a:r>
              <a:rPr lang="en-US" dirty="0" smtClean="0"/>
              <a:t>How </a:t>
            </a:r>
            <a:r>
              <a:rPr lang="en-US" dirty="0"/>
              <a:t>has he struggled with his own identity as a senior clinician on the one hand and health service user on the other?</a:t>
            </a:r>
          </a:p>
          <a:p>
            <a:pPr marL="285750" indent="-285750">
              <a:buFont typeface="Wingdings" panose="05000000000000000000" pitchFamily="2" charset="2"/>
              <a:buChar char="ü"/>
            </a:pPr>
            <a:r>
              <a:rPr lang="en-US" dirty="0" smtClean="0"/>
              <a:t>How </a:t>
            </a:r>
            <a:r>
              <a:rPr lang="en-US" dirty="0"/>
              <a:t>far do you agree with how he characterises these tensions</a:t>
            </a:r>
            <a:r>
              <a:rPr lang="en-US" dirty="0" smtClean="0"/>
              <a:t>?</a:t>
            </a:r>
          </a:p>
          <a:p>
            <a:pPr marL="285750" indent="-285750">
              <a:buFont typeface="Wingdings" panose="05000000000000000000" pitchFamily="2" charset="2"/>
              <a:buChar char="ü"/>
            </a:pPr>
            <a:r>
              <a:rPr lang="en-US" dirty="0" smtClean="0"/>
              <a:t>Would </a:t>
            </a:r>
            <a:r>
              <a:rPr lang="en-US" dirty="0"/>
              <a:t>you want to describe them any differently? If so, how?</a:t>
            </a:r>
          </a:p>
          <a:p>
            <a:pPr marL="285750" indent="-285750">
              <a:buFont typeface="Wingdings" panose="05000000000000000000" pitchFamily="2" charset="2"/>
              <a:buChar char="ü"/>
            </a:pPr>
            <a:r>
              <a:rPr lang="en-US" dirty="0" smtClean="0"/>
              <a:t>His </a:t>
            </a:r>
            <a:r>
              <a:rPr lang="en-US" dirty="0"/>
              <a:t>new definition of patient </a:t>
            </a:r>
            <a:r>
              <a:rPr lang="en-US" dirty="0" smtClean="0"/>
              <a:t>centred </a:t>
            </a:r>
            <a:r>
              <a:rPr lang="en-US" dirty="0"/>
              <a:t>care is </a:t>
            </a:r>
            <a:r>
              <a:rPr lang="en-US" i="1" dirty="0"/>
              <a:t>“The experience of transparency, individualisation, recognition, respect, dignity, and choice in all matters, with out exception? related to one’s person, circumstances, and relationships in health care”</a:t>
            </a:r>
            <a:r>
              <a:rPr lang="en-US" dirty="0"/>
              <a:t>. What do you think of this new definition?</a:t>
            </a:r>
          </a:p>
          <a:p>
            <a:endParaRPr lang="en-GB" dirty="0"/>
          </a:p>
        </p:txBody>
      </p:sp>
    </p:spTree>
    <p:extLst>
      <p:ext uri="{BB962C8B-B14F-4D97-AF65-F5344CB8AC3E}">
        <p14:creationId xmlns:p14="http://schemas.microsoft.com/office/powerpoint/2010/main" val="3922248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29232" y="1089498"/>
            <a:ext cx="6911546" cy="584775"/>
          </a:xfrm>
          <a:prstGeom prst="rect">
            <a:avLst/>
          </a:prstGeom>
          <a:noFill/>
        </p:spPr>
        <p:txBody>
          <a:bodyPr wrap="square" rtlCol="0">
            <a:spAutoFit/>
          </a:bodyPr>
          <a:lstStyle/>
          <a:p>
            <a:pPr algn="ctr"/>
            <a:r>
              <a:rPr lang="en-GB" sz="3200" dirty="0" smtClean="0"/>
              <a:t>A Verbal Analgesic</a:t>
            </a:r>
            <a:endParaRPr lang="en-GB" sz="3200" dirty="0"/>
          </a:p>
        </p:txBody>
      </p:sp>
      <p:sp>
        <p:nvSpPr>
          <p:cNvPr id="2" name="TextBox 1"/>
          <p:cNvSpPr txBox="1"/>
          <p:nvPr/>
        </p:nvSpPr>
        <p:spPr>
          <a:xfrm>
            <a:off x="1416907" y="2984912"/>
            <a:ext cx="9679459" cy="646331"/>
          </a:xfrm>
          <a:prstGeom prst="rect">
            <a:avLst/>
          </a:prstGeom>
          <a:noFill/>
        </p:spPr>
        <p:txBody>
          <a:bodyPr wrap="square" rtlCol="0">
            <a:spAutoFit/>
          </a:bodyPr>
          <a:lstStyle/>
          <a:p>
            <a:r>
              <a:rPr lang="en-GB" dirty="0">
                <a:hlinkClick r:id="rId6"/>
              </a:rPr>
              <a:t>https://nhsx.uk/programmes/edward-jenner-programme/units/foundations/subjects/is-patient-experience-a-verbal-analgesic/elements/a-verbal-analgesic</a:t>
            </a:r>
            <a:endParaRPr lang="en-GB" dirty="0"/>
          </a:p>
        </p:txBody>
      </p:sp>
    </p:spTree>
    <p:extLst>
      <p:ext uri="{BB962C8B-B14F-4D97-AF65-F5344CB8AC3E}">
        <p14:creationId xmlns:p14="http://schemas.microsoft.com/office/powerpoint/2010/main" val="80670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29232" y="1089498"/>
            <a:ext cx="6911546" cy="584775"/>
          </a:xfrm>
          <a:prstGeom prst="rect">
            <a:avLst/>
          </a:prstGeom>
          <a:noFill/>
        </p:spPr>
        <p:txBody>
          <a:bodyPr wrap="square" rtlCol="0">
            <a:spAutoFit/>
          </a:bodyPr>
          <a:lstStyle/>
          <a:p>
            <a:pPr algn="ctr"/>
            <a:r>
              <a:rPr lang="en-GB" sz="3200" dirty="0" smtClean="0"/>
              <a:t>A Verbal Analgesic</a:t>
            </a:r>
            <a:endParaRPr lang="en-GB" sz="3200" dirty="0"/>
          </a:p>
        </p:txBody>
      </p:sp>
      <p:sp>
        <p:nvSpPr>
          <p:cNvPr id="2" name="TextBox 1"/>
          <p:cNvSpPr txBox="1"/>
          <p:nvPr/>
        </p:nvSpPr>
        <p:spPr>
          <a:xfrm>
            <a:off x="2010032" y="2649361"/>
            <a:ext cx="8114270" cy="2123658"/>
          </a:xfrm>
          <a:prstGeom prst="rect">
            <a:avLst/>
          </a:prstGeom>
          <a:noFill/>
        </p:spPr>
        <p:txBody>
          <a:bodyPr wrap="square" rtlCol="0">
            <a:spAutoFit/>
          </a:bodyPr>
          <a:lstStyle/>
          <a:p>
            <a:pPr algn="ctr"/>
            <a:r>
              <a:rPr lang="en-GB" sz="2800" dirty="0" smtClean="0"/>
              <a:t>“The experience of transparency, individualisation, recognition, respect, dignity and choice in all matters, without exception related to one’s person, circumstances and relationships in healthcare.” - </a:t>
            </a:r>
            <a:r>
              <a:rPr lang="en-GB" sz="2000" dirty="0" smtClean="0"/>
              <a:t>Don Berwick</a:t>
            </a:r>
            <a:endParaRPr lang="en-GB" sz="2000" dirty="0"/>
          </a:p>
        </p:txBody>
      </p:sp>
    </p:spTree>
    <p:extLst>
      <p:ext uri="{BB962C8B-B14F-4D97-AF65-F5344CB8AC3E}">
        <p14:creationId xmlns:p14="http://schemas.microsoft.com/office/powerpoint/2010/main" val="179878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27870" y="1006695"/>
            <a:ext cx="8468498" cy="584775"/>
          </a:xfrm>
          <a:prstGeom prst="rect">
            <a:avLst/>
          </a:prstGeom>
          <a:noFill/>
        </p:spPr>
        <p:txBody>
          <a:bodyPr wrap="square" rtlCol="0">
            <a:spAutoFit/>
          </a:bodyPr>
          <a:lstStyle/>
          <a:p>
            <a:pPr algn="ctr"/>
            <a:r>
              <a:rPr lang="en-GB" sz="3200" dirty="0" smtClean="0"/>
              <a:t>Approaches to Understanding Patient Experience</a:t>
            </a:r>
            <a:endParaRPr lang="en-GB" sz="3200" dirty="0"/>
          </a:p>
        </p:txBody>
      </p:sp>
      <p:sp>
        <p:nvSpPr>
          <p:cNvPr id="2" name="TextBox 1"/>
          <p:cNvSpPr txBox="1"/>
          <p:nvPr/>
        </p:nvSpPr>
        <p:spPr>
          <a:xfrm>
            <a:off x="1664045" y="2828063"/>
            <a:ext cx="9267566" cy="646331"/>
          </a:xfrm>
          <a:prstGeom prst="rect">
            <a:avLst/>
          </a:prstGeom>
          <a:noFill/>
        </p:spPr>
        <p:txBody>
          <a:bodyPr wrap="square" rtlCol="0">
            <a:spAutoFit/>
          </a:bodyPr>
          <a:lstStyle/>
          <a:p>
            <a:r>
              <a:rPr lang="en-GB" dirty="0">
                <a:hlinkClick r:id="rId6"/>
              </a:rPr>
              <a:t>https://nhsx.uk/programmes/edward-jenner-programme/units/foundations/subjects/methods-of-understanding-patient-experience/elements/approaches-to-understanding-patient-experience</a:t>
            </a:r>
            <a:endParaRPr lang="en-GB" dirty="0"/>
          </a:p>
        </p:txBody>
      </p:sp>
    </p:spTree>
    <p:extLst>
      <p:ext uri="{BB962C8B-B14F-4D97-AF65-F5344CB8AC3E}">
        <p14:creationId xmlns:p14="http://schemas.microsoft.com/office/powerpoint/2010/main" val="3144630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27870" y="1006695"/>
            <a:ext cx="8468498" cy="584775"/>
          </a:xfrm>
          <a:prstGeom prst="rect">
            <a:avLst/>
          </a:prstGeom>
          <a:noFill/>
        </p:spPr>
        <p:txBody>
          <a:bodyPr wrap="square" rtlCol="0">
            <a:spAutoFit/>
          </a:bodyPr>
          <a:lstStyle/>
          <a:p>
            <a:pPr algn="ctr"/>
            <a:r>
              <a:rPr lang="en-GB" sz="3200" dirty="0" smtClean="0"/>
              <a:t>Approaches to Understanding Patient Experience</a:t>
            </a:r>
            <a:endParaRPr lang="en-GB" sz="3200" dirty="0"/>
          </a:p>
        </p:txBody>
      </p:sp>
      <p:sp>
        <p:nvSpPr>
          <p:cNvPr id="2" name="TextBox 1"/>
          <p:cNvSpPr txBox="1"/>
          <p:nvPr/>
        </p:nvSpPr>
        <p:spPr>
          <a:xfrm>
            <a:off x="2100650" y="2512541"/>
            <a:ext cx="2842053" cy="2031325"/>
          </a:xfrm>
          <a:prstGeom prst="rect">
            <a:avLst/>
          </a:prstGeom>
          <a:noFill/>
        </p:spPr>
        <p:txBody>
          <a:bodyPr wrap="square" rtlCol="0">
            <a:spAutoFit/>
          </a:bodyPr>
          <a:lstStyle/>
          <a:p>
            <a:r>
              <a:rPr lang="en-GB" dirty="0" smtClean="0"/>
              <a:t>Common approaches: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Surveys</a:t>
            </a:r>
          </a:p>
          <a:p>
            <a:pPr marL="285750" indent="-285750">
              <a:buFont typeface="Arial" panose="020B0604020202020204" pitchFamily="34" charset="0"/>
              <a:buChar char="•"/>
            </a:pPr>
            <a:r>
              <a:rPr lang="en-GB" dirty="0" smtClean="0"/>
              <a:t>One to one interviews</a:t>
            </a:r>
          </a:p>
          <a:p>
            <a:pPr marL="285750" indent="-285750">
              <a:buFont typeface="Arial" panose="020B0604020202020204" pitchFamily="34" charset="0"/>
              <a:buChar char="•"/>
            </a:pPr>
            <a:r>
              <a:rPr lang="en-GB" dirty="0" smtClean="0"/>
              <a:t>Observation techniques</a:t>
            </a:r>
          </a:p>
          <a:p>
            <a:pPr marL="285750" indent="-285750">
              <a:buFont typeface="Arial" panose="020B0604020202020204" pitchFamily="34" charset="0"/>
              <a:buChar char="•"/>
            </a:pPr>
            <a:r>
              <a:rPr lang="en-GB" dirty="0" smtClean="0"/>
              <a:t>Focus groups</a:t>
            </a:r>
          </a:p>
          <a:p>
            <a:pPr marL="285750" indent="-285750">
              <a:buFont typeface="Arial" panose="020B0604020202020204" pitchFamily="34" charset="0"/>
              <a:buChar char="•"/>
            </a:pPr>
            <a:r>
              <a:rPr lang="en-GB" dirty="0" smtClean="0"/>
              <a:t>Mixed groups</a:t>
            </a:r>
            <a:endParaRPr lang="en-GB" dirty="0"/>
          </a:p>
        </p:txBody>
      </p:sp>
      <p:sp>
        <p:nvSpPr>
          <p:cNvPr id="4" name="Right Arrow 3"/>
          <p:cNvSpPr/>
          <p:nvPr/>
        </p:nvSpPr>
        <p:spPr>
          <a:xfrm>
            <a:off x="5296930" y="2998573"/>
            <a:ext cx="2529016" cy="9473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8196648" y="2977632"/>
            <a:ext cx="2842053" cy="923330"/>
          </a:xfrm>
          <a:prstGeom prst="rect">
            <a:avLst/>
          </a:prstGeom>
          <a:noFill/>
        </p:spPr>
        <p:txBody>
          <a:bodyPr wrap="square" rtlCol="0">
            <a:spAutoFit/>
          </a:bodyPr>
          <a:lstStyle/>
          <a:p>
            <a:r>
              <a:rPr lang="en-GB" dirty="0" smtClean="0"/>
              <a:t>Co-create solutions that are jointly owned by patients, carers and professionals</a:t>
            </a:r>
            <a:endParaRPr lang="en-GB" dirty="0"/>
          </a:p>
        </p:txBody>
      </p:sp>
    </p:spTree>
    <p:extLst>
      <p:ext uri="{BB962C8B-B14F-4D97-AF65-F5344CB8AC3E}">
        <p14:creationId xmlns:p14="http://schemas.microsoft.com/office/powerpoint/2010/main" val="2940320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27870" y="1006695"/>
            <a:ext cx="8468498" cy="584775"/>
          </a:xfrm>
          <a:prstGeom prst="rect">
            <a:avLst/>
          </a:prstGeom>
          <a:noFill/>
        </p:spPr>
        <p:txBody>
          <a:bodyPr wrap="square" rtlCol="0">
            <a:spAutoFit/>
          </a:bodyPr>
          <a:lstStyle/>
          <a:p>
            <a:pPr algn="ctr"/>
            <a:r>
              <a:rPr lang="en-GB" sz="3200" dirty="0" smtClean="0"/>
              <a:t>Patient Experience</a:t>
            </a:r>
            <a:endParaRPr lang="en-GB" sz="3200" dirty="0"/>
          </a:p>
        </p:txBody>
      </p:sp>
      <p:sp>
        <p:nvSpPr>
          <p:cNvPr id="2" name="TextBox 1"/>
          <p:cNvSpPr txBox="1"/>
          <p:nvPr/>
        </p:nvSpPr>
        <p:spPr>
          <a:xfrm>
            <a:off x="1178012" y="3064859"/>
            <a:ext cx="10585620" cy="646331"/>
          </a:xfrm>
          <a:prstGeom prst="rect">
            <a:avLst/>
          </a:prstGeom>
          <a:noFill/>
        </p:spPr>
        <p:txBody>
          <a:bodyPr wrap="square" rtlCol="0">
            <a:spAutoFit/>
          </a:bodyPr>
          <a:lstStyle/>
          <a:p>
            <a:r>
              <a:rPr lang="en-GB" dirty="0">
                <a:hlinkClick r:id="rId6"/>
              </a:rPr>
              <a:t>https://nhsx.uk/programmes/edward-jenner-programme/units/foundations/subjects/methods-of-understanding-patient-experience/elements/mark-doughty-on-patient-experience</a:t>
            </a:r>
            <a:endParaRPr lang="en-GB" dirty="0"/>
          </a:p>
        </p:txBody>
      </p:sp>
    </p:spTree>
    <p:extLst>
      <p:ext uri="{BB962C8B-B14F-4D97-AF65-F5344CB8AC3E}">
        <p14:creationId xmlns:p14="http://schemas.microsoft.com/office/powerpoint/2010/main" val="2650055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27870" y="1006695"/>
            <a:ext cx="8468498" cy="584775"/>
          </a:xfrm>
          <a:prstGeom prst="rect">
            <a:avLst/>
          </a:prstGeom>
          <a:noFill/>
        </p:spPr>
        <p:txBody>
          <a:bodyPr wrap="square" rtlCol="0">
            <a:spAutoFit/>
          </a:bodyPr>
          <a:lstStyle/>
          <a:p>
            <a:pPr algn="ctr"/>
            <a:r>
              <a:rPr lang="en-GB" sz="3200" dirty="0" smtClean="0"/>
              <a:t>Patient Experience</a:t>
            </a:r>
            <a:endParaRPr lang="en-GB" sz="3200" dirty="0"/>
          </a:p>
        </p:txBody>
      </p:sp>
      <p:sp>
        <p:nvSpPr>
          <p:cNvPr id="2" name="TextBox 1"/>
          <p:cNvSpPr txBox="1"/>
          <p:nvPr/>
        </p:nvSpPr>
        <p:spPr>
          <a:xfrm>
            <a:off x="1556951" y="2356022"/>
            <a:ext cx="8928872" cy="1815882"/>
          </a:xfrm>
          <a:prstGeom prst="rect">
            <a:avLst/>
          </a:prstGeom>
          <a:noFill/>
        </p:spPr>
        <p:txBody>
          <a:bodyPr wrap="square" rtlCol="0">
            <a:spAutoFit/>
          </a:bodyPr>
          <a:lstStyle/>
          <a:p>
            <a:pPr algn="ctr"/>
            <a:r>
              <a:rPr lang="en-US" sz="2800" dirty="0"/>
              <a:t>'My patient experience is about creating this long term relationship, now in order for this long term relationship to work, there needs to be a different partnership between me and the service</a:t>
            </a:r>
            <a:r>
              <a:rPr lang="en-US" sz="2800" dirty="0" smtClean="0"/>
              <a:t>.‘ - </a:t>
            </a:r>
            <a:r>
              <a:rPr lang="en-US" sz="2000" dirty="0" smtClean="0"/>
              <a:t>Mark Doughty</a:t>
            </a:r>
            <a:endParaRPr lang="en-GB" sz="2000" dirty="0"/>
          </a:p>
        </p:txBody>
      </p:sp>
    </p:spTree>
    <p:extLst>
      <p:ext uri="{BB962C8B-B14F-4D97-AF65-F5344CB8AC3E}">
        <p14:creationId xmlns:p14="http://schemas.microsoft.com/office/powerpoint/2010/main" val="2021189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41190"/>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09816" y="3091668"/>
            <a:ext cx="9679460" cy="646331"/>
          </a:xfrm>
          <a:prstGeom prst="rect">
            <a:avLst/>
          </a:prstGeom>
          <a:noFill/>
        </p:spPr>
        <p:txBody>
          <a:bodyPr wrap="square" rtlCol="0">
            <a:spAutoFit/>
          </a:bodyPr>
          <a:lstStyle/>
          <a:p>
            <a:r>
              <a:rPr lang="en-GB" dirty="0">
                <a:hlinkClick r:id="rId6"/>
              </a:rPr>
              <a:t>https://nhsx.uk/programmes/edward-jenner-programme/units/foundations/subjects/understanding-person-centred-care-f2be/elements/understanding-person-centred-care</a:t>
            </a:r>
            <a:endParaRPr lang="en-GB" dirty="0"/>
          </a:p>
        </p:txBody>
      </p:sp>
      <p:sp>
        <p:nvSpPr>
          <p:cNvPr id="11" name="TextBox 10"/>
          <p:cNvSpPr txBox="1"/>
          <p:nvPr/>
        </p:nvSpPr>
        <p:spPr>
          <a:xfrm>
            <a:off x="2446639" y="864906"/>
            <a:ext cx="8114270" cy="584775"/>
          </a:xfrm>
          <a:prstGeom prst="rect">
            <a:avLst/>
          </a:prstGeom>
          <a:noFill/>
        </p:spPr>
        <p:txBody>
          <a:bodyPr wrap="square" rtlCol="0">
            <a:spAutoFit/>
          </a:bodyPr>
          <a:lstStyle/>
          <a:p>
            <a:pPr algn="ctr"/>
            <a:r>
              <a:rPr lang="en-GB" sz="3200" dirty="0" smtClean="0"/>
              <a:t>Understanding Person Centred Care</a:t>
            </a:r>
            <a:endParaRPr lang="en-GB" sz="3200" dirty="0"/>
          </a:p>
        </p:txBody>
      </p:sp>
    </p:spTree>
    <p:extLst>
      <p:ext uri="{BB962C8B-B14F-4D97-AF65-F5344CB8AC3E}">
        <p14:creationId xmlns:p14="http://schemas.microsoft.com/office/powerpoint/2010/main" val="209853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69556" y="2858173"/>
            <a:ext cx="11318789" cy="2308324"/>
          </a:xfrm>
          <a:prstGeom prst="rect">
            <a:avLst/>
          </a:prstGeom>
          <a:noFill/>
        </p:spPr>
        <p:txBody>
          <a:bodyPr wrap="square" rtlCol="0">
            <a:spAutoFit/>
          </a:bodyPr>
          <a:lstStyle/>
          <a:p>
            <a:r>
              <a:rPr lang="en-GB" dirty="0" smtClean="0"/>
              <a:t>Patient – For some people the term patient is the wrong word. It focuses on the individuals relationship with the health professionals an reinforces the ‘medical model’. It could also imply illness.</a:t>
            </a:r>
          </a:p>
          <a:p>
            <a:r>
              <a:rPr lang="en-GB" dirty="0" smtClean="0"/>
              <a:t>Service User –Suggests a more equal and dynamic relationship than patient. Examples: community </a:t>
            </a:r>
            <a:r>
              <a:rPr lang="en-GB" dirty="0"/>
              <a:t>and mental health settings. </a:t>
            </a:r>
            <a:endParaRPr lang="en-GB" dirty="0" smtClean="0"/>
          </a:p>
          <a:p>
            <a:r>
              <a:rPr lang="en-GB" dirty="0" smtClean="0"/>
              <a:t>Client – suggests someone who works with the provider of a professional service in a collaborative way. With services customised to their needs. Examples: social care, therapies, physiotherapists etc.</a:t>
            </a:r>
          </a:p>
          <a:p>
            <a:r>
              <a:rPr lang="en-GB" dirty="0" smtClean="0"/>
              <a:t>Customer – the term used to describe someone who buys good or services. Need to be persuaded or attracted to buy through having their needs met. Examples: opticians/pharmacies.</a:t>
            </a:r>
            <a:endParaRPr lang="en-GB" dirty="0"/>
          </a:p>
        </p:txBody>
      </p:sp>
      <p:sp>
        <p:nvSpPr>
          <p:cNvPr id="10" name="TextBox 9"/>
          <p:cNvSpPr txBox="1"/>
          <p:nvPr/>
        </p:nvSpPr>
        <p:spPr>
          <a:xfrm>
            <a:off x="2446639" y="864906"/>
            <a:ext cx="8114270" cy="584775"/>
          </a:xfrm>
          <a:prstGeom prst="rect">
            <a:avLst/>
          </a:prstGeom>
          <a:noFill/>
        </p:spPr>
        <p:txBody>
          <a:bodyPr wrap="square" rtlCol="0">
            <a:spAutoFit/>
          </a:bodyPr>
          <a:lstStyle/>
          <a:p>
            <a:pPr algn="ctr"/>
            <a:r>
              <a:rPr lang="en-GB" sz="3200" dirty="0" smtClean="0"/>
              <a:t>Understanding Person Centred Care</a:t>
            </a:r>
            <a:endParaRPr lang="en-GB" sz="3200" dirty="0"/>
          </a:p>
        </p:txBody>
      </p:sp>
    </p:spTree>
    <p:extLst>
      <p:ext uri="{BB962C8B-B14F-4D97-AF65-F5344CB8AC3E}">
        <p14:creationId xmlns:p14="http://schemas.microsoft.com/office/powerpoint/2010/main" val="356666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10032" y="2144218"/>
            <a:ext cx="8101914" cy="3416320"/>
          </a:xfrm>
          <a:prstGeom prst="rect">
            <a:avLst/>
          </a:prstGeom>
          <a:noFill/>
        </p:spPr>
        <p:txBody>
          <a:bodyPr wrap="square" rtlCol="0">
            <a:spAutoFit/>
          </a:bodyPr>
          <a:lstStyle/>
          <a:p>
            <a:pPr algn="ctr"/>
            <a:r>
              <a:rPr lang="en-GB" sz="2800" dirty="0" smtClean="0"/>
              <a:t>“If we want to know how a person feels, we must begin by acknowledging the fact that there is one and only one observer stationed at the critical point of view…she is the only person who have even the slightest chance of describing ‘the view from in here’, which is why her claims serve as the gold standard against which all other measures are measured.” </a:t>
            </a:r>
            <a:r>
              <a:rPr lang="en-GB" sz="2000" dirty="0" smtClean="0"/>
              <a:t>– Daniel Gilbert</a:t>
            </a:r>
            <a:endParaRPr lang="en-GB" sz="2000" dirty="0"/>
          </a:p>
        </p:txBody>
      </p:sp>
      <p:sp>
        <p:nvSpPr>
          <p:cNvPr id="9" name="TextBox 8"/>
          <p:cNvSpPr txBox="1"/>
          <p:nvPr/>
        </p:nvSpPr>
        <p:spPr>
          <a:xfrm>
            <a:off x="2446639" y="864906"/>
            <a:ext cx="8114270" cy="584775"/>
          </a:xfrm>
          <a:prstGeom prst="rect">
            <a:avLst/>
          </a:prstGeom>
          <a:noFill/>
        </p:spPr>
        <p:txBody>
          <a:bodyPr wrap="square" rtlCol="0">
            <a:spAutoFit/>
          </a:bodyPr>
          <a:lstStyle/>
          <a:p>
            <a:pPr algn="ctr"/>
            <a:r>
              <a:rPr lang="en-GB" sz="3200" dirty="0" smtClean="0"/>
              <a:t>Understanding Person Centred Care</a:t>
            </a:r>
            <a:endParaRPr lang="en-GB" sz="3200" dirty="0"/>
          </a:p>
        </p:txBody>
      </p:sp>
    </p:spTree>
    <p:extLst>
      <p:ext uri="{BB962C8B-B14F-4D97-AF65-F5344CB8AC3E}">
        <p14:creationId xmlns:p14="http://schemas.microsoft.com/office/powerpoint/2010/main" val="164489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29232" y="1089498"/>
            <a:ext cx="6590271" cy="584775"/>
          </a:xfrm>
          <a:prstGeom prst="rect">
            <a:avLst/>
          </a:prstGeom>
          <a:noFill/>
        </p:spPr>
        <p:txBody>
          <a:bodyPr wrap="square" rtlCol="0">
            <a:spAutoFit/>
          </a:bodyPr>
          <a:lstStyle/>
          <a:p>
            <a:pPr algn="ctr"/>
            <a:r>
              <a:rPr lang="en-GB" sz="3200" dirty="0" smtClean="0"/>
              <a:t>Peter’s Story</a:t>
            </a:r>
            <a:endParaRPr lang="en-GB" sz="3200" dirty="0"/>
          </a:p>
        </p:txBody>
      </p:sp>
      <p:sp>
        <p:nvSpPr>
          <p:cNvPr id="4" name="TextBox 3"/>
          <p:cNvSpPr txBox="1"/>
          <p:nvPr/>
        </p:nvSpPr>
        <p:spPr>
          <a:xfrm>
            <a:off x="1528118" y="3015689"/>
            <a:ext cx="9992497" cy="646331"/>
          </a:xfrm>
          <a:prstGeom prst="rect">
            <a:avLst/>
          </a:prstGeom>
          <a:noFill/>
        </p:spPr>
        <p:txBody>
          <a:bodyPr wrap="square" rtlCol="0">
            <a:spAutoFit/>
          </a:bodyPr>
          <a:lstStyle/>
          <a:p>
            <a:r>
              <a:rPr lang="en-GB" dirty="0">
                <a:hlinkClick r:id="rId6"/>
              </a:rPr>
              <a:t>https://nhsx.uk/programmes/edward-jenner-programme/units/foundations/subjects/understanding-person-centred-care-f2be/elements/peter-s-story-2258</a:t>
            </a:r>
            <a:endParaRPr lang="en-GB" dirty="0"/>
          </a:p>
        </p:txBody>
      </p:sp>
    </p:spTree>
    <p:extLst>
      <p:ext uri="{BB962C8B-B14F-4D97-AF65-F5344CB8AC3E}">
        <p14:creationId xmlns:p14="http://schemas.microsoft.com/office/powerpoint/2010/main" val="3108655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90832" y="2283595"/>
            <a:ext cx="10857470" cy="2031325"/>
          </a:xfrm>
          <a:prstGeom prst="rect">
            <a:avLst/>
          </a:prstGeom>
          <a:noFill/>
        </p:spPr>
        <p:txBody>
          <a:bodyPr wrap="square" rtlCol="0">
            <a:spAutoFit/>
          </a:bodyPr>
          <a:lstStyle/>
          <a:p>
            <a:r>
              <a:rPr lang="en-GB" dirty="0" smtClean="0"/>
              <a:t>Take 5 minutes to think about the below questions and input your answers onto the online portal.</a:t>
            </a:r>
          </a:p>
          <a:p>
            <a:endParaRPr lang="en-GB" dirty="0"/>
          </a:p>
          <a:p>
            <a:endParaRPr lang="en-GB" dirty="0" smtClean="0"/>
          </a:p>
          <a:p>
            <a:pPr marL="285750" indent="-285750">
              <a:buFont typeface="Wingdings" panose="05000000000000000000" pitchFamily="2" charset="2"/>
              <a:buChar char="ü"/>
            </a:pPr>
            <a:r>
              <a:rPr lang="en-US" dirty="0"/>
              <a:t>What does this suggest to you about the important aspects or elements of person-</a:t>
            </a:r>
            <a:r>
              <a:rPr lang="en-US" dirty="0" err="1"/>
              <a:t>centred</a:t>
            </a:r>
            <a:r>
              <a:rPr lang="en-US" dirty="0"/>
              <a:t> care? This will help us build up a picture of what really matters</a:t>
            </a:r>
            <a:r>
              <a:rPr lang="en-US" dirty="0" smtClean="0"/>
              <a:t>.</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US" dirty="0"/>
              <a:t>What have you discovered about experiences of care through hearing the story from the patient point of view?</a:t>
            </a:r>
            <a:endParaRPr lang="en-GB" dirty="0"/>
          </a:p>
        </p:txBody>
      </p:sp>
      <p:sp>
        <p:nvSpPr>
          <p:cNvPr id="10" name="TextBox 9"/>
          <p:cNvSpPr txBox="1"/>
          <p:nvPr/>
        </p:nvSpPr>
        <p:spPr>
          <a:xfrm>
            <a:off x="3229232" y="1089498"/>
            <a:ext cx="6590271" cy="584775"/>
          </a:xfrm>
          <a:prstGeom prst="rect">
            <a:avLst/>
          </a:prstGeom>
          <a:noFill/>
        </p:spPr>
        <p:txBody>
          <a:bodyPr wrap="square" rtlCol="0">
            <a:spAutoFit/>
          </a:bodyPr>
          <a:lstStyle/>
          <a:p>
            <a:pPr algn="ctr"/>
            <a:r>
              <a:rPr lang="en-GB" sz="3200" dirty="0" smtClean="0"/>
              <a:t>Peter’s Story</a:t>
            </a:r>
            <a:endParaRPr lang="en-GB" sz="3200" dirty="0"/>
          </a:p>
        </p:txBody>
      </p:sp>
    </p:spTree>
    <p:extLst>
      <p:ext uri="{BB962C8B-B14F-4D97-AF65-F5344CB8AC3E}">
        <p14:creationId xmlns:p14="http://schemas.microsoft.com/office/powerpoint/2010/main" val="52788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29232" y="1089498"/>
            <a:ext cx="6911546" cy="584775"/>
          </a:xfrm>
          <a:prstGeom prst="rect">
            <a:avLst/>
          </a:prstGeom>
          <a:noFill/>
        </p:spPr>
        <p:txBody>
          <a:bodyPr wrap="square" rtlCol="0">
            <a:spAutoFit/>
          </a:bodyPr>
          <a:lstStyle/>
          <a:p>
            <a:pPr algn="ctr"/>
            <a:r>
              <a:rPr lang="en-GB" sz="3200" dirty="0" smtClean="0"/>
              <a:t>The Dimensions of Patient Centred Care</a:t>
            </a:r>
            <a:endParaRPr lang="en-GB" sz="3200" dirty="0"/>
          </a:p>
        </p:txBody>
      </p:sp>
      <p:sp>
        <p:nvSpPr>
          <p:cNvPr id="10" name="TextBox 9"/>
          <p:cNvSpPr txBox="1"/>
          <p:nvPr/>
        </p:nvSpPr>
        <p:spPr>
          <a:xfrm>
            <a:off x="1243913" y="2745260"/>
            <a:ext cx="9835979" cy="646331"/>
          </a:xfrm>
          <a:prstGeom prst="rect">
            <a:avLst/>
          </a:prstGeom>
          <a:noFill/>
        </p:spPr>
        <p:txBody>
          <a:bodyPr wrap="square" rtlCol="0">
            <a:spAutoFit/>
          </a:bodyPr>
          <a:lstStyle/>
          <a:p>
            <a:r>
              <a:rPr lang="en-GB" dirty="0">
                <a:hlinkClick r:id="rId6"/>
              </a:rPr>
              <a:t>https://nhsx.uk/programmes/edward-jenner-programme/units/foundations/subjects/understanding-person-centred-care-f2be/elements/the-dimensions-of-patient-centred-care</a:t>
            </a:r>
            <a:endParaRPr lang="en-GB" dirty="0"/>
          </a:p>
        </p:txBody>
      </p:sp>
    </p:spTree>
    <p:extLst>
      <p:ext uri="{BB962C8B-B14F-4D97-AF65-F5344CB8AC3E}">
        <p14:creationId xmlns:p14="http://schemas.microsoft.com/office/powerpoint/2010/main" val="35896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29232" y="1089498"/>
            <a:ext cx="6911546" cy="584775"/>
          </a:xfrm>
          <a:prstGeom prst="rect">
            <a:avLst/>
          </a:prstGeom>
          <a:noFill/>
        </p:spPr>
        <p:txBody>
          <a:bodyPr wrap="square" rtlCol="0">
            <a:spAutoFit/>
          </a:bodyPr>
          <a:lstStyle/>
          <a:p>
            <a:pPr algn="ctr"/>
            <a:r>
              <a:rPr lang="en-GB" sz="3200" dirty="0" smtClean="0"/>
              <a:t>The Dimensions of Patient Centred Care</a:t>
            </a:r>
            <a:endParaRPr lang="en-GB" sz="3200" dirty="0"/>
          </a:p>
        </p:txBody>
      </p:sp>
      <p:sp>
        <p:nvSpPr>
          <p:cNvPr id="2" name="TextBox 1"/>
          <p:cNvSpPr txBox="1"/>
          <p:nvPr/>
        </p:nvSpPr>
        <p:spPr>
          <a:xfrm>
            <a:off x="502508" y="2245557"/>
            <a:ext cx="3181142" cy="1754326"/>
          </a:xfrm>
          <a:prstGeom prst="rect">
            <a:avLst/>
          </a:prstGeom>
          <a:noFill/>
        </p:spPr>
        <p:txBody>
          <a:bodyPr wrap="square" rtlCol="0">
            <a:spAutoFit/>
          </a:bodyPr>
          <a:lstStyle/>
          <a:p>
            <a:r>
              <a:rPr lang="en-GB" dirty="0" smtClean="0"/>
              <a:t>NHS National Framework for thinking about Care Quality</a:t>
            </a:r>
          </a:p>
          <a:p>
            <a:endParaRPr lang="en-GB" dirty="0" smtClean="0"/>
          </a:p>
          <a:p>
            <a:pPr marL="285750" indent="-285750">
              <a:buFont typeface="Arial" panose="020B0604020202020204" pitchFamily="34" charset="0"/>
              <a:buChar char="•"/>
            </a:pPr>
            <a:r>
              <a:rPr lang="en-GB" dirty="0" smtClean="0"/>
              <a:t>Patient Safety</a:t>
            </a:r>
          </a:p>
          <a:p>
            <a:pPr marL="285750" indent="-285750">
              <a:buFont typeface="Arial" panose="020B0604020202020204" pitchFamily="34" charset="0"/>
              <a:buChar char="•"/>
            </a:pPr>
            <a:r>
              <a:rPr lang="en-GB" dirty="0" smtClean="0"/>
              <a:t>Clinical Effectiveness</a:t>
            </a:r>
          </a:p>
          <a:p>
            <a:pPr marL="285750" indent="-285750">
              <a:buFont typeface="Arial" panose="020B0604020202020204" pitchFamily="34" charset="0"/>
              <a:buChar char="•"/>
            </a:pPr>
            <a:r>
              <a:rPr lang="en-GB" dirty="0" smtClean="0"/>
              <a:t>Experience of Patients</a:t>
            </a:r>
            <a:endParaRPr lang="en-GB" dirty="0"/>
          </a:p>
        </p:txBody>
      </p:sp>
      <p:sp>
        <p:nvSpPr>
          <p:cNvPr id="4" name="TextBox 3"/>
          <p:cNvSpPr txBox="1"/>
          <p:nvPr/>
        </p:nvSpPr>
        <p:spPr>
          <a:xfrm>
            <a:off x="3937686" y="2245557"/>
            <a:ext cx="4164227" cy="2862322"/>
          </a:xfrm>
          <a:prstGeom prst="rect">
            <a:avLst/>
          </a:prstGeom>
          <a:noFill/>
        </p:spPr>
        <p:txBody>
          <a:bodyPr wrap="square" rtlCol="0">
            <a:spAutoFit/>
          </a:bodyPr>
          <a:lstStyle/>
          <a:p>
            <a:r>
              <a:rPr lang="en-GB" dirty="0" smtClean="0"/>
              <a:t>Institute of Medicine of the National Academies: </a:t>
            </a:r>
          </a:p>
          <a:p>
            <a:endParaRPr lang="en-GB" dirty="0"/>
          </a:p>
          <a:p>
            <a:r>
              <a:rPr lang="en-GB" dirty="0" smtClean="0"/>
              <a:t>6 criteria:</a:t>
            </a:r>
          </a:p>
          <a:p>
            <a:pPr marL="285750" indent="-285750">
              <a:buFontTx/>
              <a:buChar char="-"/>
            </a:pPr>
            <a:r>
              <a:rPr lang="en-GB" dirty="0" smtClean="0"/>
              <a:t>Patient centred care</a:t>
            </a:r>
          </a:p>
          <a:p>
            <a:pPr marL="285750" indent="-285750">
              <a:buFontTx/>
              <a:buChar char="-"/>
            </a:pPr>
            <a:r>
              <a:rPr lang="en-GB" dirty="0" smtClean="0"/>
              <a:t>Safe</a:t>
            </a:r>
          </a:p>
          <a:p>
            <a:pPr marL="285750" indent="-285750">
              <a:buFontTx/>
              <a:buChar char="-"/>
            </a:pPr>
            <a:r>
              <a:rPr lang="en-GB" dirty="0" smtClean="0"/>
              <a:t>Timely</a:t>
            </a:r>
          </a:p>
          <a:p>
            <a:pPr marL="285750" indent="-285750">
              <a:buFontTx/>
              <a:buChar char="-"/>
            </a:pPr>
            <a:r>
              <a:rPr lang="en-GB" dirty="0" smtClean="0"/>
              <a:t>Effective</a:t>
            </a:r>
          </a:p>
          <a:p>
            <a:pPr marL="285750" indent="-285750">
              <a:buFontTx/>
              <a:buChar char="-"/>
            </a:pPr>
            <a:r>
              <a:rPr lang="en-GB" dirty="0" smtClean="0"/>
              <a:t>Efficient</a:t>
            </a:r>
          </a:p>
          <a:p>
            <a:pPr marL="285750" indent="-285750">
              <a:buFontTx/>
              <a:buChar char="-"/>
            </a:pPr>
            <a:r>
              <a:rPr lang="en-GB" dirty="0" smtClean="0"/>
              <a:t>Equitable</a:t>
            </a:r>
            <a:endParaRPr lang="en-GB" dirty="0"/>
          </a:p>
        </p:txBody>
      </p:sp>
      <p:sp>
        <p:nvSpPr>
          <p:cNvPr id="7" name="TextBox 6"/>
          <p:cNvSpPr txBox="1"/>
          <p:nvPr/>
        </p:nvSpPr>
        <p:spPr>
          <a:xfrm>
            <a:off x="8042468" y="2245557"/>
            <a:ext cx="3632886" cy="3693319"/>
          </a:xfrm>
          <a:prstGeom prst="rect">
            <a:avLst/>
          </a:prstGeom>
          <a:noFill/>
        </p:spPr>
        <p:txBody>
          <a:bodyPr wrap="square" rtlCol="0">
            <a:spAutoFit/>
          </a:bodyPr>
          <a:lstStyle/>
          <a:p>
            <a:r>
              <a:rPr lang="en-GB" dirty="0" smtClean="0"/>
              <a:t>Patient Centred Care 6 components: </a:t>
            </a:r>
          </a:p>
          <a:p>
            <a:endParaRPr lang="en-GB" dirty="0"/>
          </a:p>
          <a:p>
            <a:pPr marL="342900" indent="-342900">
              <a:buAutoNum type="arabicPeriod"/>
            </a:pPr>
            <a:r>
              <a:rPr lang="en-GB" dirty="0" smtClean="0"/>
              <a:t>Compassion, empathy and responsiveness to needs, values and expressed preferences</a:t>
            </a:r>
          </a:p>
          <a:p>
            <a:pPr marL="342900" indent="-342900">
              <a:buAutoNum type="arabicPeriod"/>
            </a:pPr>
            <a:r>
              <a:rPr lang="en-GB" dirty="0" smtClean="0"/>
              <a:t>Co-ordination and integration</a:t>
            </a:r>
          </a:p>
          <a:p>
            <a:pPr marL="342900" indent="-342900">
              <a:buAutoNum type="arabicPeriod"/>
            </a:pPr>
            <a:r>
              <a:rPr lang="en-GB" dirty="0" smtClean="0"/>
              <a:t>Information, communication and education</a:t>
            </a:r>
          </a:p>
          <a:p>
            <a:pPr marL="342900" indent="-342900">
              <a:buAutoNum type="arabicPeriod"/>
            </a:pPr>
            <a:r>
              <a:rPr lang="en-GB" dirty="0" smtClean="0"/>
              <a:t>Physical comfort</a:t>
            </a:r>
          </a:p>
          <a:p>
            <a:pPr marL="342900" indent="-342900">
              <a:buAutoNum type="arabicPeriod"/>
            </a:pPr>
            <a:r>
              <a:rPr lang="en-GB" dirty="0" smtClean="0"/>
              <a:t>Emotional support, relieving fear and anxiety</a:t>
            </a:r>
          </a:p>
          <a:p>
            <a:pPr marL="342900" indent="-342900">
              <a:buAutoNum type="arabicPeriod"/>
            </a:pPr>
            <a:r>
              <a:rPr lang="en-GB" dirty="0" smtClean="0"/>
              <a:t>Involvement of family and friends</a:t>
            </a:r>
            <a:endParaRPr lang="en-GB" dirty="0"/>
          </a:p>
        </p:txBody>
      </p:sp>
    </p:spTree>
    <p:extLst>
      <p:ext uri="{BB962C8B-B14F-4D97-AF65-F5344CB8AC3E}">
        <p14:creationId xmlns:p14="http://schemas.microsoft.com/office/powerpoint/2010/main" val="2045217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229232" y="1089498"/>
            <a:ext cx="6911546" cy="584775"/>
          </a:xfrm>
          <a:prstGeom prst="rect">
            <a:avLst/>
          </a:prstGeom>
          <a:noFill/>
        </p:spPr>
        <p:txBody>
          <a:bodyPr wrap="square" rtlCol="0">
            <a:spAutoFit/>
          </a:bodyPr>
          <a:lstStyle/>
          <a:p>
            <a:pPr algn="ctr"/>
            <a:r>
              <a:rPr lang="en-GB" sz="3200" dirty="0" smtClean="0"/>
              <a:t>What Patient Centred Should Mean</a:t>
            </a:r>
            <a:endParaRPr lang="en-GB" sz="3200" dirty="0"/>
          </a:p>
        </p:txBody>
      </p:sp>
      <p:sp>
        <p:nvSpPr>
          <p:cNvPr id="2" name="TextBox 1"/>
          <p:cNvSpPr txBox="1"/>
          <p:nvPr/>
        </p:nvSpPr>
        <p:spPr>
          <a:xfrm>
            <a:off x="959707" y="3767933"/>
            <a:ext cx="10239633" cy="646331"/>
          </a:xfrm>
          <a:prstGeom prst="rect">
            <a:avLst/>
          </a:prstGeom>
          <a:noFill/>
        </p:spPr>
        <p:txBody>
          <a:bodyPr wrap="square" rtlCol="0">
            <a:spAutoFit/>
          </a:bodyPr>
          <a:lstStyle/>
          <a:p>
            <a:pPr algn="ctr"/>
            <a:r>
              <a:rPr lang="en-GB" dirty="0" smtClean="0"/>
              <a:t>As a group, think about any issues, difficulties or tensions that have occurred to you so far concerning patient centred or person centred care.</a:t>
            </a:r>
            <a:endParaRPr lang="en-GB" dirty="0"/>
          </a:p>
        </p:txBody>
      </p:sp>
      <p:sp>
        <p:nvSpPr>
          <p:cNvPr id="4" name="TextBox 3"/>
          <p:cNvSpPr txBox="1"/>
          <p:nvPr/>
        </p:nvSpPr>
        <p:spPr>
          <a:xfrm>
            <a:off x="1359242" y="2770686"/>
            <a:ext cx="10190206" cy="646331"/>
          </a:xfrm>
          <a:prstGeom prst="rect">
            <a:avLst/>
          </a:prstGeom>
          <a:noFill/>
        </p:spPr>
        <p:txBody>
          <a:bodyPr wrap="square" rtlCol="0">
            <a:spAutoFit/>
          </a:bodyPr>
          <a:lstStyle/>
          <a:p>
            <a:r>
              <a:rPr lang="en-GB" dirty="0">
                <a:hlinkClick r:id="rId6"/>
              </a:rPr>
              <a:t>https://nhsx.uk/programmes/edward-jenner-programme/units/foundations/subjects/is-patient-experience-a-verbal-analgesic/elements/what-patient-centred-should-mean-an-introduction</a:t>
            </a:r>
            <a:endParaRPr lang="en-GB" dirty="0"/>
          </a:p>
        </p:txBody>
      </p:sp>
    </p:spTree>
    <p:extLst>
      <p:ext uri="{BB962C8B-B14F-4D97-AF65-F5344CB8AC3E}">
        <p14:creationId xmlns:p14="http://schemas.microsoft.com/office/powerpoint/2010/main" val="2360408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640</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8</cp:revision>
  <dcterms:created xsi:type="dcterms:W3CDTF">2017-08-23T13:55:25Z</dcterms:created>
  <dcterms:modified xsi:type="dcterms:W3CDTF">2017-08-30T13:18:03Z</dcterms:modified>
</cp:coreProperties>
</file>