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B99E91-F577-4862-99CC-E29EF65E235C}"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3566207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99E91-F577-4862-99CC-E29EF65E235C}"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240637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99E91-F577-4862-99CC-E29EF65E235C}"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6778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B99E91-F577-4862-99CC-E29EF65E235C}"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322986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99E91-F577-4862-99CC-E29EF65E235C}" type="datetimeFigureOut">
              <a:rPr lang="en-GB" smtClean="0"/>
              <a:t>23/08/2017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425982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B99E91-F577-4862-99CC-E29EF65E235C}" type="datetimeFigureOut">
              <a:rPr lang="en-GB" smtClean="0"/>
              <a:t>23/08/2017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320656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B99E91-F577-4862-99CC-E29EF65E235C}" type="datetimeFigureOut">
              <a:rPr lang="en-GB" smtClean="0"/>
              <a:t>23/08/2017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329007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B99E91-F577-4862-99CC-E29EF65E235C}" type="datetimeFigureOut">
              <a:rPr lang="en-GB" smtClean="0"/>
              <a:t>23/08/2017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247691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99E91-F577-4862-99CC-E29EF65E235C}" type="datetimeFigureOut">
              <a:rPr lang="en-GB" smtClean="0"/>
              <a:t>23/08/2017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369340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99E91-F577-4862-99CC-E29EF65E235C}" type="datetimeFigureOut">
              <a:rPr lang="en-GB" smtClean="0"/>
              <a:t>23/08/2017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88141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99E91-F577-4862-99CC-E29EF65E235C}" type="datetimeFigureOut">
              <a:rPr lang="en-GB" smtClean="0"/>
              <a:t>23/08/2017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560093-0686-460E-A565-D8609B705E4C}" type="slidenum">
              <a:rPr lang="en-GB" smtClean="0"/>
              <a:t>‹#›</a:t>
            </a:fld>
            <a:endParaRPr lang="en-GB"/>
          </a:p>
        </p:txBody>
      </p:sp>
    </p:spTree>
    <p:extLst>
      <p:ext uri="{BB962C8B-B14F-4D97-AF65-F5344CB8AC3E}">
        <p14:creationId xmlns:p14="http://schemas.microsoft.com/office/powerpoint/2010/main" val="95757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99E91-F577-4862-99CC-E29EF65E235C}" type="datetimeFigureOut">
              <a:rPr lang="en-GB" smtClean="0"/>
              <a:t>23/08/2017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60093-0686-460E-A565-D8609B705E4C}" type="slidenum">
              <a:rPr lang="en-GB" smtClean="0"/>
              <a:t>‹#›</a:t>
            </a:fld>
            <a:endParaRPr lang="en-GB"/>
          </a:p>
        </p:txBody>
      </p:sp>
    </p:spTree>
    <p:extLst>
      <p:ext uri="{BB962C8B-B14F-4D97-AF65-F5344CB8AC3E}">
        <p14:creationId xmlns:p14="http://schemas.microsoft.com/office/powerpoint/2010/main" val="363635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nhsx-prod.s3.amazonaws.com/2015/06/02/15/51/17/174/l1_01_01_sd.mp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nhsx-prod.s3.amazonaws.com/2015/06/02/12/36/56/896/l2_03_01_sd.mp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nhsx-prod.s3.amazonaws.com/2015/06/02/12/37/29/279/l2_04_01_sd.mp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nhsx-prod.s3.amazonaws.com/2015/06/02/12/37/29/279/l2_04_01_sd.mp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nhsx-prod.s3.amazonaws.com/2015/06/02/12/37/20/618/l2_10_01_sd.mp4"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smtClean="0"/>
              <a:t>Launch – Part 1</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878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Reflections</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12781" y="2292179"/>
            <a:ext cx="10857470" cy="2585323"/>
          </a:xfrm>
          <a:prstGeom prst="rect">
            <a:avLst/>
          </a:prstGeom>
          <a:noFill/>
        </p:spPr>
        <p:txBody>
          <a:bodyPr wrap="square" rtlCol="0">
            <a:spAutoFit/>
          </a:bodyPr>
          <a:lstStyle/>
          <a:p>
            <a:r>
              <a:rPr lang="en-GB" dirty="0" smtClean="0"/>
              <a:t>Consider your first ideas about leadership by looking back at your reflections.</a:t>
            </a:r>
          </a:p>
          <a:p>
            <a:endParaRPr lang="en-GB" dirty="0" smtClean="0"/>
          </a:p>
          <a:p>
            <a:pPr marL="285750" indent="-285750">
              <a:buFont typeface="Wingdings" panose="05000000000000000000" pitchFamily="2" charset="2"/>
              <a:buChar char="ü"/>
            </a:pPr>
            <a:r>
              <a:rPr lang="en-GB" dirty="0" smtClean="0"/>
              <a:t>What does leadership mean to you?</a:t>
            </a:r>
          </a:p>
          <a:p>
            <a:pPr marL="285750" indent="-285750">
              <a:buFont typeface="Wingdings" panose="05000000000000000000" pitchFamily="2" charset="2"/>
              <a:buChar char="ü"/>
            </a:pPr>
            <a:endParaRPr lang="en-GB" dirty="0" smtClean="0"/>
          </a:p>
          <a:p>
            <a:pPr marL="285750" indent="-285750">
              <a:buFont typeface="Wingdings" panose="05000000000000000000" pitchFamily="2" charset="2"/>
              <a:buChar char="ü"/>
            </a:pPr>
            <a:r>
              <a:rPr lang="en-GB" dirty="0" smtClean="0"/>
              <a:t>What would a tangible image of you as a leader look like? </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endParaRPr lang="en-GB" dirty="0" smtClean="0"/>
          </a:p>
          <a:p>
            <a:pPr marL="285750" indent="-285750">
              <a:buFont typeface="Wingdings" panose="05000000000000000000" pitchFamily="2" charset="2"/>
              <a:buChar char="ü"/>
            </a:pPr>
            <a:endParaRPr lang="en-GB" dirty="0"/>
          </a:p>
          <a:p>
            <a:r>
              <a:rPr lang="en-US" dirty="0"/>
              <a:t>Has your initial reflection on your vision of yourself as a leader been challenged? In what way?</a:t>
            </a:r>
            <a:endParaRPr lang="en-GB" dirty="0"/>
          </a:p>
        </p:txBody>
      </p:sp>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240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Launch</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55574" y="140043"/>
            <a:ext cx="11994292" cy="6631459"/>
          </a:xfrm>
          <a:prstGeom prst="rect">
            <a:avLst/>
          </a:prstGeom>
          <a:noFill/>
          <a:ln w="57150">
            <a:solidFill>
              <a:srgbClr val="0070C0"/>
            </a:solidFill>
          </a:ln>
        </p:spPr>
        <p:txBody>
          <a:bodyPr wrap="square" rtlCol="0">
            <a:spAutoFit/>
          </a:bodyPr>
          <a:lstStyle/>
          <a:p>
            <a:endParaRPr lang="en-GB" dirty="0"/>
          </a:p>
        </p:txBody>
      </p:sp>
      <p:sp>
        <p:nvSpPr>
          <p:cNvPr id="2" name="Rectangle 1"/>
          <p:cNvSpPr/>
          <p:nvPr/>
        </p:nvSpPr>
        <p:spPr>
          <a:xfrm>
            <a:off x="1342769" y="2967335"/>
            <a:ext cx="9489988" cy="369332"/>
          </a:xfrm>
          <a:prstGeom prst="rect">
            <a:avLst/>
          </a:prstGeom>
        </p:spPr>
        <p:txBody>
          <a:bodyPr wrap="square">
            <a:spAutoFit/>
          </a:bodyPr>
          <a:lstStyle/>
          <a:p>
            <a:pPr algn="ctr"/>
            <a:r>
              <a:rPr lang="en-GB" dirty="0" smtClean="0">
                <a:hlinkClick r:id="rId3"/>
              </a:rPr>
              <a:t>https://nhsx-prod.s3.amazonaws.com/2015/06/02/15/51/17/174/l1_01_01_sd.mp4</a:t>
            </a:r>
            <a:endParaRPr lang="en-GB" dirty="0"/>
          </a:p>
        </p:txBody>
      </p:sp>
      <p:pic>
        <p:nvPicPr>
          <p:cNvPr id="6146" name="Picture 2"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the leadership academy edward jenner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906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Why does leadership matter?</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5574" y="2273643"/>
            <a:ext cx="11855193" cy="3139321"/>
          </a:xfrm>
          <a:prstGeom prst="rect">
            <a:avLst/>
          </a:prstGeom>
          <a:noFill/>
        </p:spPr>
        <p:txBody>
          <a:bodyPr wrap="square" rtlCol="0">
            <a:spAutoFit/>
          </a:bodyPr>
          <a:lstStyle/>
          <a:p>
            <a:r>
              <a:rPr lang="en-US" dirty="0"/>
              <a:t>Research shows good leadership is always linked to engaged staff and high quality </a:t>
            </a:r>
            <a:r>
              <a:rPr lang="en-US" dirty="0" smtClean="0"/>
              <a:t>care.</a:t>
            </a:r>
          </a:p>
          <a:p>
            <a:endParaRPr lang="en-US" dirty="0"/>
          </a:p>
          <a:p>
            <a:endParaRPr lang="en-US" dirty="0" smtClean="0"/>
          </a:p>
          <a:p>
            <a:pPr marL="285750" indent="-285750">
              <a:buFont typeface="Arial" panose="020B0604020202020204" pitchFamily="34" charset="0"/>
              <a:buChar char="•"/>
            </a:pPr>
            <a:r>
              <a:rPr lang="en-US" dirty="0"/>
              <a:t>Media coverage and conversations about health and care are dominated by questions around compassion, culture and how this impacts the quality of care and the patient experience.</a:t>
            </a:r>
          </a:p>
          <a:p>
            <a:pPr marL="285750" indent="-285750">
              <a:buFont typeface="Arial" panose="020B0604020202020204" pitchFamily="34" charset="0"/>
              <a:buChar char="•"/>
            </a:pPr>
            <a:r>
              <a:rPr lang="en-US" dirty="0"/>
              <a:t>How staff feel at work impacts directly on their performance and so on patient care. Research that looks at how staff in healthcare feel about their job shows it really matters.</a:t>
            </a:r>
          </a:p>
          <a:p>
            <a:pPr marL="285750" indent="-285750">
              <a:buFont typeface="Arial" panose="020B0604020202020204" pitchFamily="34" charset="0"/>
              <a:buChar char="•"/>
            </a:pPr>
            <a:r>
              <a:rPr lang="en-US" dirty="0"/>
              <a:t>In recent years a spotlight has been cast on the nature and quality of leadership and its relationship to the quality of </a:t>
            </a:r>
            <a:r>
              <a:rPr lang="en-US" dirty="0" smtClean="0"/>
              <a:t>care.</a:t>
            </a:r>
          </a:p>
          <a:p>
            <a:pPr marL="285750" indent="-285750">
              <a:buFont typeface="Arial" panose="020B0604020202020204" pitchFamily="34" charset="0"/>
              <a:buChar char="•"/>
            </a:pPr>
            <a:r>
              <a:rPr lang="en-US" dirty="0" smtClean="0"/>
              <a:t>Poor </a:t>
            </a:r>
            <a:r>
              <a:rPr lang="en-US" dirty="0"/>
              <a:t>quality of care is often linked to poor leadership. </a:t>
            </a:r>
          </a:p>
          <a:p>
            <a:pPr marL="285750" indent="-285750">
              <a:buFont typeface="Arial" panose="020B0604020202020204" pitchFamily="34" charset="0"/>
              <a:buChar char="•"/>
            </a:pPr>
            <a:r>
              <a:rPr lang="en-US" dirty="0" smtClean="0"/>
              <a:t>Good </a:t>
            </a:r>
            <a:r>
              <a:rPr lang="en-US" dirty="0"/>
              <a:t>leadership is always linked to engaged staff and high quality care.</a:t>
            </a:r>
          </a:p>
          <a:p>
            <a:endParaRPr lang="en-GB" dirty="0"/>
          </a:p>
        </p:txBody>
      </p:sp>
      <p:pic>
        <p:nvPicPr>
          <p:cNvPr id="6"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Tree>
    <p:extLst>
      <p:ext uri="{BB962C8B-B14F-4D97-AF65-F5344CB8AC3E}">
        <p14:creationId xmlns:p14="http://schemas.microsoft.com/office/powerpoint/2010/main" val="3328807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Ways of thinking about leadership</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0832" y="2283595"/>
            <a:ext cx="10857470" cy="1754326"/>
          </a:xfrm>
          <a:prstGeom prst="rect">
            <a:avLst/>
          </a:prstGeom>
          <a:noFill/>
        </p:spPr>
        <p:txBody>
          <a:bodyPr wrap="square" rtlCol="0">
            <a:spAutoFit/>
          </a:bodyPr>
          <a:lstStyle/>
          <a:p>
            <a:r>
              <a:rPr lang="en-GB" dirty="0" smtClean="0"/>
              <a:t>Take 5 minutes to think about the below questions and input your answers onto the online portal.</a:t>
            </a:r>
          </a:p>
          <a:p>
            <a:endParaRPr lang="en-GB" dirty="0"/>
          </a:p>
          <a:p>
            <a:endParaRPr lang="en-GB" dirty="0" smtClean="0"/>
          </a:p>
          <a:p>
            <a:pPr marL="285750" indent="-285750">
              <a:buFont typeface="Wingdings" panose="05000000000000000000" pitchFamily="2" charset="2"/>
              <a:buChar char="ü"/>
            </a:pPr>
            <a:r>
              <a:rPr lang="en-GB" dirty="0" smtClean="0"/>
              <a:t>What does leadership mean to you?</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smtClean="0"/>
              <a:t>What would a tangible image of you as a leader look like? </a:t>
            </a:r>
            <a:endParaRPr lang="en-GB" dirty="0"/>
          </a:p>
        </p:txBody>
      </p:sp>
      <p:pic>
        <p:nvPicPr>
          <p:cNvPr id="6"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495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Ways of thinking about leadership</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0832" y="2283595"/>
            <a:ext cx="10857470" cy="1754326"/>
          </a:xfrm>
          <a:prstGeom prst="rect">
            <a:avLst/>
          </a:prstGeom>
          <a:noFill/>
        </p:spPr>
        <p:txBody>
          <a:bodyPr wrap="square" rtlCol="0">
            <a:spAutoFit/>
          </a:bodyPr>
          <a:lstStyle/>
          <a:p>
            <a:r>
              <a:rPr lang="en-GB" dirty="0" smtClean="0"/>
              <a:t>Take 5 minutes to think about the below questions and input your answers onto the online portal.</a:t>
            </a:r>
          </a:p>
          <a:p>
            <a:endParaRPr lang="en-GB" dirty="0"/>
          </a:p>
          <a:p>
            <a:endParaRPr lang="en-GB" dirty="0" smtClean="0"/>
          </a:p>
          <a:p>
            <a:pPr marL="285750" indent="-285750">
              <a:buFont typeface="Wingdings" panose="05000000000000000000" pitchFamily="2" charset="2"/>
              <a:buChar char="ü"/>
            </a:pPr>
            <a:r>
              <a:rPr lang="en-GB" dirty="0" smtClean="0"/>
              <a:t>What does leadership mean to you?</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smtClean="0"/>
              <a:t>What would a tangible image of you as a leader look like? </a:t>
            </a:r>
            <a:endParaRPr lang="en-GB" dirty="0"/>
          </a:p>
        </p:txBody>
      </p:sp>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Tree>
    <p:extLst>
      <p:ext uri="{BB962C8B-B14F-4D97-AF65-F5344CB8AC3E}">
        <p14:creationId xmlns:p14="http://schemas.microsoft.com/office/powerpoint/2010/main" val="162658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3 perspectives of leadership </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0832" y="2745260"/>
            <a:ext cx="10857470" cy="369332"/>
          </a:xfrm>
          <a:prstGeom prst="rect">
            <a:avLst/>
          </a:prstGeom>
          <a:noFill/>
        </p:spPr>
        <p:txBody>
          <a:bodyPr wrap="square" rtlCol="0">
            <a:spAutoFit/>
          </a:bodyPr>
          <a:lstStyle/>
          <a:p>
            <a:pPr algn="ctr"/>
            <a:r>
              <a:rPr lang="en-GB" dirty="0" smtClean="0">
                <a:hlinkClick r:id="rId3"/>
              </a:rPr>
              <a:t>https://nhsx-prod.s3.amazonaws.com/2015/06/02/12/36/56/896/l2_03_01_sd.mp4</a:t>
            </a:r>
            <a:endParaRPr lang="en-GB" dirty="0"/>
          </a:p>
        </p:txBody>
      </p:sp>
      <p:pic>
        <p:nvPicPr>
          <p:cNvPr id="5" name="Picture 2"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Tree>
    <p:extLst>
      <p:ext uri="{BB962C8B-B14F-4D97-AF65-F5344CB8AC3E}">
        <p14:creationId xmlns:p14="http://schemas.microsoft.com/office/powerpoint/2010/main" val="3195567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Leadership vs management</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0832" y="2745260"/>
            <a:ext cx="10857470" cy="369332"/>
          </a:xfrm>
          <a:prstGeom prst="rect">
            <a:avLst/>
          </a:prstGeom>
          <a:noFill/>
        </p:spPr>
        <p:txBody>
          <a:bodyPr wrap="square" rtlCol="0">
            <a:spAutoFit/>
          </a:bodyPr>
          <a:lstStyle/>
          <a:p>
            <a:pPr algn="ctr"/>
            <a:r>
              <a:rPr lang="en-GB" dirty="0" smtClean="0">
                <a:hlinkClick r:id="rId3"/>
              </a:rPr>
              <a:t>https://nhsx-prod.s3.amazonaws.com/2015/06/02/12/37/29/279/l2_04_01_sd.mp4</a:t>
            </a:r>
            <a:endParaRPr lang="en-GB" dirty="0"/>
          </a:p>
        </p:txBody>
      </p:sp>
      <p:pic>
        <p:nvPicPr>
          <p:cNvPr id="5" name="Picture 2"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Tree>
    <p:extLst>
      <p:ext uri="{BB962C8B-B14F-4D97-AF65-F5344CB8AC3E}">
        <p14:creationId xmlns:p14="http://schemas.microsoft.com/office/powerpoint/2010/main" val="3183051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Clinical and managerial leadership</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0832" y="2745260"/>
            <a:ext cx="10857470" cy="369332"/>
          </a:xfrm>
          <a:prstGeom prst="rect">
            <a:avLst/>
          </a:prstGeom>
          <a:noFill/>
        </p:spPr>
        <p:txBody>
          <a:bodyPr wrap="square" rtlCol="0">
            <a:spAutoFit/>
          </a:bodyPr>
          <a:lstStyle/>
          <a:p>
            <a:pPr algn="ctr"/>
            <a:r>
              <a:rPr lang="en-GB" dirty="0" smtClean="0">
                <a:hlinkClick r:id="rId3"/>
              </a:rPr>
              <a:t>https://nhsx-prod.s3.amazonaws.com/2015/06/02/12/37/29/279/l2_04_01_sd.mp4</a:t>
            </a:r>
            <a:endParaRPr lang="en-GB" dirty="0"/>
          </a:p>
        </p:txBody>
      </p:sp>
      <p:pic>
        <p:nvPicPr>
          <p:cNvPr id="5" name="Picture 2"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Tree>
    <p:extLst>
      <p:ext uri="{BB962C8B-B14F-4D97-AF65-F5344CB8AC3E}">
        <p14:creationId xmlns:p14="http://schemas.microsoft.com/office/powerpoint/2010/main" val="4090841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r>
              <a:rPr lang="en-GB" sz="3600" dirty="0" smtClean="0">
                <a:solidFill>
                  <a:srgbClr val="0070C0"/>
                </a:solidFill>
              </a:rPr>
              <a:t>Distributed leadership</a:t>
            </a: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0832" y="2745260"/>
            <a:ext cx="10857470" cy="369332"/>
          </a:xfrm>
          <a:prstGeom prst="rect">
            <a:avLst/>
          </a:prstGeom>
          <a:noFill/>
        </p:spPr>
        <p:txBody>
          <a:bodyPr wrap="square" rtlCol="0">
            <a:spAutoFit/>
          </a:bodyPr>
          <a:lstStyle/>
          <a:p>
            <a:pPr algn="ctr"/>
            <a:r>
              <a:rPr lang="en-GB" dirty="0" smtClean="0">
                <a:hlinkClick r:id="rId3"/>
              </a:rPr>
              <a:t>https://nhsx-prod.s3.amazonaws.com/2015/06/02/12/37/20/618/l2_10_01_sd.mp4</a:t>
            </a:r>
            <a:endParaRPr lang="en-GB" dirty="0"/>
          </a:p>
        </p:txBody>
      </p:sp>
      <p:pic>
        <p:nvPicPr>
          <p:cNvPr id="5" name="Picture 2"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805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306</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10</cp:revision>
  <dcterms:created xsi:type="dcterms:W3CDTF">2017-06-15T13:06:02Z</dcterms:created>
  <dcterms:modified xsi:type="dcterms:W3CDTF">2017-08-23T13:54:00Z</dcterms:modified>
</cp:coreProperties>
</file>