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01/09/2017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834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01/09/2017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96469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01/09/2017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35388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01/09/2017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905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D1351-C373-4837-9013-7C57715FC316}" type="datetimeFigureOut">
              <a:rPr lang="en-GB" smtClean="0"/>
              <a:t>01/09/2017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95732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0D1351-C373-4837-9013-7C57715FC316}" type="datetimeFigureOut">
              <a:rPr lang="en-GB" smtClean="0"/>
              <a:t>01/09/2017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7988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0D1351-C373-4837-9013-7C57715FC316}" type="datetimeFigureOut">
              <a:rPr lang="en-GB" smtClean="0"/>
              <a:t>01/09/2017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1932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0D1351-C373-4837-9013-7C57715FC316}" type="datetimeFigureOut">
              <a:rPr lang="en-GB" smtClean="0"/>
              <a:t>01/09/2017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6280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D1351-C373-4837-9013-7C57715FC316}" type="datetimeFigureOut">
              <a:rPr lang="en-GB" smtClean="0"/>
              <a:t>01/09/2017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323841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1351-C373-4837-9013-7C57715FC316}" type="datetimeFigureOut">
              <a:rPr lang="en-GB" smtClean="0"/>
              <a:t>01/09/2017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98332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1351-C373-4837-9013-7C57715FC316}" type="datetimeFigureOut">
              <a:rPr lang="en-GB" smtClean="0"/>
              <a:t>01/09/2017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36542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D1351-C373-4837-9013-7C57715FC316}" type="datetimeFigureOut">
              <a:rPr lang="en-GB" smtClean="0"/>
              <a:t>01/09/2017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9D615-348C-4B1C-8C2B-C7F0EA5095FF}" type="slidenum">
              <a:rPr lang="en-GB" smtClean="0"/>
              <a:t>‹#›</a:t>
            </a:fld>
            <a:endParaRPr lang="en-GB"/>
          </a:p>
        </p:txBody>
      </p:sp>
    </p:spTree>
    <p:extLst>
      <p:ext uri="{BB962C8B-B14F-4D97-AF65-F5344CB8AC3E}">
        <p14:creationId xmlns:p14="http://schemas.microsoft.com/office/powerpoint/2010/main" val="2991568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what-is-adaptive-leadership/elements/what-is-adaptive-leadership"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what-is-adaptive-leadership/elements/richard-holti-on-adaptive-leadership"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what-is-adaptive-leadership/elements/the-practice-of-adaptive-leadership-a144"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532238" y="4005692"/>
            <a:ext cx="9144000" cy="1655762"/>
          </a:xfrm>
        </p:spPr>
        <p:txBody>
          <a:bodyPr/>
          <a:lstStyle/>
          <a:p>
            <a:r>
              <a:rPr lang="en-GB" sz="3600" dirty="0" smtClean="0"/>
              <a:t>The Edward Jenner Programme</a:t>
            </a:r>
          </a:p>
          <a:p>
            <a:r>
              <a:rPr lang="en-GB" dirty="0" smtClean="0"/>
              <a:t>Adaptive Leadership</a:t>
            </a:r>
            <a:endParaRPr lang="en-GB" dirty="0"/>
          </a:p>
        </p:txBody>
      </p:sp>
      <p:pic>
        <p:nvPicPr>
          <p:cNvPr id="1026" name="Picture 2" descr="Image result for the leadership academy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4151" y="303771"/>
            <a:ext cx="6021860" cy="15602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he leadership academy edward jenne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495903"/>
            <a:ext cx="3098371" cy="2683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714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5678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869989" y="831138"/>
            <a:ext cx="9919357" cy="584775"/>
          </a:xfrm>
          <a:prstGeom prst="rect">
            <a:avLst/>
          </a:prstGeom>
          <a:noFill/>
        </p:spPr>
        <p:txBody>
          <a:bodyPr wrap="square" rtlCol="0">
            <a:spAutoFit/>
          </a:bodyPr>
          <a:lstStyle/>
          <a:p>
            <a:pPr algn="ctr"/>
            <a:r>
              <a:rPr lang="en-US" sz="3200" dirty="0" smtClean="0"/>
              <a:t>Interpreting the Organisation</a:t>
            </a:r>
            <a:endParaRPr lang="en-US" sz="3200" i="1" dirty="0"/>
          </a:p>
        </p:txBody>
      </p:sp>
      <p:sp>
        <p:nvSpPr>
          <p:cNvPr id="2" name="TextBox 1"/>
          <p:cNvSpPr txBox="1"/>
          <p:nvPr/>
        </p:nvSpPr>
        <p:spPr>
          <a:xfrm>
            <a:off x="1029730" y="2191265"/>
            <a:ext cx="10371438" cy="2862322"/>
          </a:xfrm>
          <a:prstGeom prst="rect">
            <a:avLst/>
          </a:prstGeom>
          <a:noFill/>
        </p:spPr>
        <p:txBody>
          <a:bodyPr wrap="square" rtlCol="0">
            <a:spAutoFit/>
          </a:bodyPr>
          <a:lstStyle/>
          <a:p>
            <a:r>
              <a:rPr lang="en-US" dirty="0"/>
              <a:t>Now you’ve considered how the problem is being addressed use your observations of the team or organisation’s adaptive capacity to explore the reason for the way it’s being addressed.</a:t>
            </a:r>
          </a:p>
          <a:p>
            <a:r>
              <a:rPr lang="en-US" dirty="0"/>
              <a:t>Here are some questions to help you think about </a:t>
            </a:r>
            <a:r>
              <a:rPr lang="en-US" dirty="0" smtClean="0"/>
              <a:t>this:</a:t>
            </a:r>
          </a:p>
          <a:p>
            <a:endParaRPr lang="en-US" dirty="0"/>
          </a:p>
          <a:p>
            <a:pPr marL="285750" indent="-285750">
              <a:buFont typeface="Wingdings" panose="05000000000000000000" pitchFamily="2" charset="2"/>
              <a:buChar char="ü"/>
            </a:pPr>
            <a:r>
              <a:rPr lang="en-US" dirty="0" smtClean="0"/>
              <a:t>Are </a:t>
            </a:r>
            <a:r>
              <a:rPr lang="en-US" dirty="0"/>
              <a:t>group norms preventing an appropriate framing of the response? If so, how?</a:t>
            </a:r>
          </a:p>
          <a:p>
            <a:pPr marL="285750" indent="-285750">
              <a:buFont typeface="Wingdings" panose="05000000000000000000" pitchFamily="2" charset="2"/>
              <a:buChar char="ü"/>
            </a:pPr>
            <a:r>
              <a:rPr lang="en-US" dirty="0" smtClean="0"/>
              <a:t>Are </a:t>
            </a:r>
            <a:r>
              <a:rPr lang="en-US" dirty="0"/>
              <a:t>dissenting voices closed off – or encouraged? </a:t>
            </a:r>
            <a:r>
              <a:rPr lang="en-US" dirty="0" smtClean="0"/>
              <a:t>How?</a:t>
            </a:r>
          </a:p>
          <a:p>
            <a:pPr marL="285750" indent="-285750">
              <a:buFont typeface="Wingdings" panose="05000000000000000000" pitchFamily="2" charset="2"/>
              <a:buChar char="ü"/>
            </a:pPr>
            <a:r>
              <a:rPr lang="en-US" dirty="0" smtClean="0"/>
              <a:t>Do </a:t>
            </a:r>
            <a:r>
              <a:rPr lang="en-US" dirty="0"/>
              <a:t>decision making structures close down voices without authority? How?</a:t>
            </a:r>
          </a:p>
          <a:p>
            <a:pPr marL="285750" indent="-285750">
              <a:buFont typeface="Wingdings" panose="05000000000000000000" pitchFamily="2" charset="2"/>
              <a:buChar char="ü"/>
            </a:pPr>
            <a:r>
              <a:rPr lang="en-US" dirty="0" smtClean="0"/>
              <a:t>What </a:t>
            </a:r>
            <a:r>
              <a:rPr lang="en-US" dirty="0"/>
              <a:t>work avoidance practices are, or might be, occurring?</a:t>
            </a:r>
          </a:p>
          <a:p>
            <a:pPr marL="285750" indent="-285750">
              <a:buFont typeface="Wingdings" panose="05000000000000000000" pitchFamily="2" charset="2"/>
              <a:buChar char="ü"/>
            </a:pPr>
            <a:r>
              <a:rPr lang="en-US" dirty="0" smtClean="0"/>
              <a:t>Again </a:t>
            </a:r>
            <a:r>
              <a:rPr lang="en-US" dirty="0"/>
              <a:t>– post some of your key points from your thinking to the discussion forum, and have a look at what other people have written. Are there similar or contrasting views?</a:t>
            </a:r>
          </a:p>
        </p:txBody>
      </p:sp>
    </p:spTree>
    <p:extLst>
      <p:ext uri="{BB962C8B-B14F-4D97-AF65-F5344CB8AC3E}">
        <p14:creationId xmlns:p14="http://schemas.microsoft.com/office/powerpoint/2010/main" val="80670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869989" y="831138"/>
            <a:ext cx="9919357" cy="584775"/>
          </a:xfrm>
          <a:prstGeom prst="rect">
            <a:avLst/>
          </a:prstGeom>
          <a:noFill/>
        </p:spPr>
        <p:txBody>
          <a:bodyPr wrap="square" rtlCol="0">
            <a:spAutoFit/>
          </a:bodyPr>
          <a:lstStyle/>
          <a:p>
            <a:pPr algn="ctr"/>
            <a:r>
              <a:rPr lang="en-US" sz="3200" dirty="0" smtClean="0"/>
              <a:t>Interpreting Inwardly</a:t>
            </a:r>
            <a:endParaRPr lang="en-US" sz="3200" i="1" dirty="0"/>
          </a:p>
        </p:txBody>
      </p:sp>
      <p:sp>
        <p:nvSpPr>
          <p:cNvPr id="10" name="TextBox 9"/>
          <p:cNvSpPr txBox="1"/>
          <p:nvPr/>
        </p:nvSpPr>
        <p:spPr>
          <a:xfrm>
            <a:off x="1029730" y="2191265"/>
            <a:ext cx="10371438" cy="2308324"/>
          </a:xfrm>
          <a:prstGeom prst="rect">
            <a:avLst/>
          </a:prstGeom>
          <a:noFill/>
        </p:spPr>
        <p:txBody>
          <a:bodyPr wrap="square" rtlCol="0">
            <a:spAutoFit/>
          </a:bodyPr>
          <a:lstStyle/>
          <a:p>
            <a:pPr algn="ctr"/>
            <a:r>
              <a:rPr lang="en-US" dirty="0"/>
              <a:t>So now you’ve thought about the organisation – I want you to turn inwards and look at yourself and your response which is framed by your own adaptive capacity. Here are some questions to help you. Remember – this time it’s about you</a:t>
            </a:r>
            <a:r>
              <a:rPr lang="en-US" dirty="0" smtClean="0"/>
              <a:t>!</a:t>
            </a:r>
          </a:p>
          <a:p>
            <a:pPr marL="285750" indent="-285750" algn="ctr">
              <a:buFont typeface="Wingdings" panose="05000000000000000000" pitchFamily="2" charset="2"/>
              <a:buChar char="ü"/>
            </a:pPr>
            <a:endParaRPr lang="en-US" dirty="0"/>
          </a:p>
          <a:p>
            <a:pPr marL="285750" indent="-285750" algn="ctr">
              <a:buFont typeface="Wingdings" panose="05000000000000000000" pitchFamily="2" charset="2"/>
              <a:buChar char="ü"/>
            </a:pPr>
            <a:r>
              <a:rPr lang="en-US" dirty="0" smtClean="0"/>
              <a:t>Do </a:t>
            </a:r>
            <a:r>
              <a:rPr lang="en-US" dirty="0"/>
              <a:t>you have any work avoidance practices?</a:t>
            </a:r>
          </a:p>
          <a:p>
            <a:pPr marL="285750" indent="-285750" algn="ctr">
              <a:buFont typeface="Wingdings" panose="05000000000000000000" pitchFamily="2" charset="2"/>
              <a:buChar char="ü"/>
            </a:pPr>
            <a:r>
              <a:rPr lang="en-US" dirty="0" smtClean="0"/>
              <a:t>Do </a:t>
            </a:r>
            <a:r>
              <a:rPr lang="en-US" dirty="0"/>
              <a:t>you feel you can express a dissenting voice?</a:t>
            </a:r>
          </a:p>
          <a:p>
            <a:pPr marL="285750" indent="-285750" algn="ctr">
              <a:buFont typeface="Wingdings" panose="05000000000000000000" pitchFamily="2" charset="2"/>
              <a:buChar char="ü"/>
            </a:pPr>
            <a:r>
              <a:rPr lang="en-US" dirty="0" smtClean="0"/>
              <a:t>To </a:t>
            </a:r>
            <a:r>
              <a:rPr lang="en-US" dirty="0"/>
              <a:t>what extent do you go along with group norms?</a:t>
            </a:r>
          </a:p>
          <a:p>
            <a:pPr marL="285750" indent="-285750" algn="ctr">
              <a:buFont typeface="Wingdings" panose="05000000000000000000" pitchFamily="2" charset="2"/>
              <a:buChar char="ü"/>
            </a:pPr>
            <a:r>
              <a:rPr lang="en-US" dirty="0" smtClean="0"/>
              <a:t>How </a:t>
            </a:r>
            <a:r>
              <a:rPr lang="en-US" dirty="0"/>
              <a:t>do you use your authority to address this adaptive challenge?</a:t>
            </a:r>
          </a:p>
        </p:txBody>
      </p:sp>
    </p:spTree>
    <p:extLst>
      <p:ext uri="{BB962C8B-B14F-4D97-AF65-F5344CB8AC3E}">
        <p14:creationId xmlns:p14="http://schemas.microsoft.com/office/powerpoint/2010/main" val="3144630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010032" y="807308"/>
            <a:ext cx="9919357" cy="584775"/>
          </a:xfrm>
          <a:prstGeom prst="rect">
            <a:avLst/>
          </a:prstGeom>
          <a:noFill/>
        </p:spPr>
        <p:txBody>
          <a:bodyPr wrap="square" rtlCol="0">
            <a:spAutoFit/>
          </a:bodyPr>
          <a:lstStyle/>
          <a:p>
            <a:pPr algn="ctr"/>
            <a:r>
              <a:rPr lang="en-US" sz="3200" dirty="0"/>
              <a:t>Adaptive </a:t>
            </a:r>
            <a:r>
              <a:rPr lang="en-US" sz="3200" dirty="0" smtClean="0"/>
              <a:t>Leadership </a:t>
            </a:r>
            <a:r>
              <a:rPr lang="en-US" sz="3200" dirty="0"/>
              <a:t>A</a:t>
            </a:r>
            <a:r>
              <a:rPr lang="en-US" sz="3200" dirty="0" smtClean="0"/>
              <a:t>pplied </a:t>
            </a:r>
            <a:r>
              <a:rPr lang="en-US" sz="3200" dirty="0"/>
              <a:t>to your </a:t>
            </a:r>
            <a:r>
              <a:rPr lang="en-US" sz="3200" dirty="0"/>
              <a:t>O</a:t>
            </a:r>
            <a:r>
              <a:rPr lang="en-US" sz="3200" dirty="0" smtClean="0"/>
              <a:t>rganisation -</a:t>
            </a:r>
            <a:r>
              <a:rPr lang="en-US" sz="3200" dirty="0"/>
              <a:t> </a:t>
            </a:r>
            <a:r>
              <a:rPr lang="en-US" sz="3200" dirty="0" smtClean="0"/>
              <a:t>Action</a:t>
            </a:r>
            <a:endParaRPr lang="en-US" sz="3200" i="1" dirty="0"/>
          </a:p>
        </p:txBody>
      </p:sp>
      <p:sp>
        <p:nvSpPr>
          <p:cNvPr id="10" name="TextBox 9"/>
          <p:cNvSpPr txBox="1"/>
          <p:nvPr/>
        </p:nvSpPr>
        <p:spPr>
          <a:xfrm>
            <a:off x="1082803" y="1985678"/>
            <a:ext cx="10371438" cy="3970318"/>
          </a:xfrm>
          <a:prstGeom prst="rect">
            <a:avLst/>
          </a:prstGeom>
          <a:noFill/>
        </p:spPr>
        <p:txBody>
          <a:bodyPr wrap="square" rtlCol="0">
            <a:spAutoFit/>
          </a:bodyPr>
          <a:lstStyle/>
          <a:p>
            <a:r>
              <a:rPr lang="en-US" dirty="0"/>
              <a:t>To round off your work on adaptive leadership, think about the implications of the work you have done here on understanding a challenge. There could be a number of options for you now to take things forward.</a:t>
            </a:r>
          </a:p>
          <a:p>
            <a:r>
              <a:rPr lang="en-US" dirty="0"/>
              <a:t>As before – here are some questions to guide you in your thinking</a:t>
            </a:r>
            <a:r>
              <a:rPr lang="en-US" dirty="0" smtClean="0"/>
              <a:t>:</a:t>
            </a:r>
          </a:p>
          <a:p>
            <a:endParaRPr lang="en-US" dirty="0"/>
          </a:p>
          <a:p>
            <a:pPr marL="285750" indent="-285750">
              <a:buFont typeface="Wingdings" panose="05000000000000000000" pitchFamily="2" charset="2"/>
              <a:buChar char="ü"/>
            </a:pPr>
            <a:r>
              <a:rPr lang="en-US" dirty="0" smtClean="0"/>
              <a:t>Is </a:t>
            </a:r>
            <a:r>
              <a:rPr lang="en-US" dirty="0"/>
              <a:t>there an existing solution that may be relevant to a ‘technical’ element of the challenge you have </a:t>
            </a:r>
            <a:r>
              <a:rPr lang="en-US" dirty="0" smtClean="0"/>
              <a:t>identified?</a:t>
            </a:r>
          </a:p>
          <a:p>
            <a:pPr marL="285750" indent="-285750">
              <a:buFont typeface="Wingdings" panose="05000000000000000000" pitchFamily="2" charset="2"/>
              <a:buChar char="ü"/>
            </a:pPr>
            <a:r>
              <a:rPr lang="en-US" dirty="0" smtClean="0"/>
              <a:t>For </a:t>
            </a:r>
            <a:r>
              <a:rPr lang="en-US" dirty="0"/>
              <a:t>the adaptive part, is it possible that you can identify something you and/or other members of your team can start doing immediately that could challenge existing beliefs in a small way that will put the performance of the team at risk?</a:t>
            </a:r>
          </a:p>
          <a:p>
            <a:pPr marL="285750" indent="-285750">
              <a:buFont typeface="Wingdings" panose="05000000000000000000" pitchFamily="2" charset="2"/>
              <a:buChar char="ü"/>
            </a:pPr>
            <a:r>
              <a:rPr lang="en-US" dirty="0" smtClean="0"/>
              <a:t>Do </a:t>
            </a:r>
            <a:r>
              <a:rPr lang="en-US" dirty="0"/>
              <a:t>you need to find out more about the nature of the problem of possible solutions before you can have any clarity about how to intervene?</a:t>
            </a:r>
          </a:p>
          <a:p>
            <a:pPr marL="285750" indent="-285750">
              <a:buFont typeface="Wingdings" panose="05000000000000000000" pitchFamily="2" charset="2"/>
              <a:buChar char="ü"/>
            </a:pPr>
            <a:r>
              <a:rPr lang="en-US" dirty="0" smtClean="0"/>
              <a:t>Do </a:t>
            </a:r>
            <a:r>
              <a:rPr lang="en-US" dirty="0"/>
              <a:t>you have a ‘big idea’ as to how beliefs and values might need to change so that new kinds of solutions can emerge? If so, who would you need to work with to develop the interpretation issues further?</a:t>
            </a:r>
          </a:p>
          <a:p>
            <a:pPr marL="285750" indent="-285750" algn="ctr">
              <a:buFont typeface="Wingdings" panose="05000000000000000000" pitchFamily="2" charset="2"/>
              <a:buChar char="ü"/>
            </a:pPr>
            <a:endParaRPr lang="en-US" dirty="0"/>
          </a:p>
        </p:txBody>
      </p:sp>
    </p:spTree>
    <p:extLst>
      <p:ext uri="{BB962C8B-B14F-4D97-AF65-F5344CB8AC3E}">
        <p14:creationId xmlns:p14="http://schemas.microsoft.com/office/powerpoint/2010/main" val="2650055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70205" y="807308"/>
            <a:ext cx="8682681" cy="584775"/>
          </a:xfrm>
          <a:prstGeom prst="rect">
            <a:avLst/>
          </a:prstGeom>
          <a:noFill/>
        </p:spPr>
        <p:txBody>
          <a:bodyPr wrap="square" rtlCol="0">
            <a:spAutoFit/>
          </a:bodyPr>
          <a:lstStyle/>
          <a:p>
            <a:pPr algn="ctr"/>
            <a:r>
              <a:rPr lang="en-GB" sz="3200" dirty="0" smtClean="0"/>
              <a:t>What is Adaptive Leadership?</a:t>
            </a:r>
            <a:endParaRPr lang="en-GB" sz="3200" dirty="0"/>
          </a:p>
        </p:txBody>
      </p:sp>
      <p:sp>
        <p:nvSpPr>
          <p:cNvPr id="4" name="TextBox 3"/>
          <p:cNvSpPr txBox="1"/>
          <p:nvPr/>
        </p:nvSpPr>
        <p:spPr>
          <a:xfrm>
            <a:off x="799070" y="2745260"/>
            <a:ext cx="10775092" cy="646331"/>
          </a:xfrm>
          <a:prstGeom prst="rect">
            <a:avLst/>
          </a:prstGeom>
          <a:noFill/>
        </p:spPr>
        <p:txBody>
          <a:bodyPr wrap="square" rtlCol="0">
            <a:spAutoFit/>
          </a:bodyPr>
          <a:lstStyle/>
          <a:p>
            <a:r>
              <a:rPr lang="en-GB" dirty="0">
                <a:hlinkClick r:id="rId6"/>
              </a:rPr>
              <a:t>https://nhsx.uk/programmes/edward-jenner-programme/units/foundations/subjects/what-is-adaptive-leadership/elements/what-is-adaptive-leadership</a:t>
            </a:r>
            <a:endParaRPr lang="en-GB" dirty="0"/>
          </a:p>
        </p:txBody>
      </p:sp>
    </p:spTree>
    <p:extLst>
      <p:ext uri="{BB962C8B-B14F-4D97-AF65-F5344CB8AC3E}">
        <p14:creationId xmlns:p14="http://schemas.microsoft.com/office/powerpoint/2010/main" val="209853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570205" y="807308"/>
            <a:ext cx="8682681" cy="584775"/>
          </a:xfrm>
          <a:prstGeom prst="rect">
            <a:avLst/>
          </a:prstGeom>
          <a:noFill/>
        </p:spPr>
        <p:txBody>
          <a:bodyPr wrap="square" rtlCol="0">
            <a:spAutoFit/>
          </a:bodyPr>
          <a:lstStyle/>
          <a:p>
            <a:pPr algn="ctr"/>
            <a:r>
              <a:rPr lang="en-US" sz="3200" dirty="0"/>
              <a:t>Ronald Heifetz - </a:t>
            </a:r>
            <a:r>
              <a:rPr lang="en-US" sz="3200" dirty="0" smtClean="0"/>
              <a:t>Mobilizing </a:t>
            </a:r>
            <a:r>
              <a:rPr lang="en-US" sz="3200" dirty="0"/>
              <a:t>for </a:t>
            </a:r>
            <a:r>
              <a:rPr lang="en-US" sz="3200" dirty="0"/>
              <a:t>A</a:t>
            </a:r>
            <a:r>
              <a:rPr lang="en-US" sz="3200" dirty="0" smtClean="0"/>
              <a:t>daptive Work</a:t>
            </a:r>
            <a:endParaRPr lang="en-US" sz="3200" dirty="0"/>
          </a:p>
        </p:txBody>
      </p:sp>
      <p:sp>
        <p:nvSpPr>
          <p:cNvPr id="10" name="TextBox 9"/>
          <p:cNvSpPr txBox="1"/>
          <p:nvPr/>
        </p:nvSpPr>
        <p:spPr>
          <a:xfrm>
            <a:off x="815545" y="2358013"/>
            <a:ext cx="10775092" cy="2862322"/>
          </a:xfrm>
          <a:prstGeom prst="rect">
            <a:avLst/>
          </a:prstGeom>
          <a:noFill/>
        </p:spPr>
        <p:txBody>
          <a:bodyPr wrap="square" rtlCol="0">
            <a:spAutoFit/>
          </a:bodyPr>
          <a:lstStyle/>
          <a:p>
            <a:pPr algn="ctr"/>
            <a:r>
              <a:rPr lang="en-US" dirty="0" smtClean="0"/>
              <a:t>As </a:t>
            </a:r>
            <a:r>
              <a:rPr lang="en-US" dirty="0"/>
              <a:t>you read </a:t>
            </a:r>
            <a:r>
              <a:rPr lang="en-US" dirty="0" smtClean="0"/>
              <a:t>the article, </a:t>
            </a:r>
            <a:r>
              <a:rPr lang="en-US" dirty="0"/>
              <a:t>make some notes on the following </a:t>
            </a:r>
            <a:r>
              <a:rPr lang="en-US" dirty="0" smtClean="0"/>
              <a:t>points in your online journal:</a:t>
            </a:r>
          </a:p>
          <a:p>
            <a:pPr algn="ctr"/>
            <a:endParaRPr lang="en-US" dirty="0"/>
          </a:p>
          <a:p>
            <a:pPr marL="285750" indent="-285750" algn="ctr">
              <a:buFont typeface="Wingdings" panose="05000000000000000000" pitchFamily="2" charset="2"/>
              <a:buChar char="ü"/>
            </a:pPr>
            <a:r>
              <a:rPr lang="en-US" dirty="0" smtClean="0"/>
              <a:t>What </a:t>
            </a:r>
            <a:r>
              <a:rPr lang="en-US" dirty="0"/>
              <a:t>is the definition and difference between technical challenges and adaptive challenges</a:t>
            </a:r>
            <a:r>
              <a:rPr lang="en-US" dirty="0" smtClean="0"/>
              <a:t>?</a:t>
            </a:r>
          </a:p>
          <a:p>
            <a:pPr marL="285750" indent="-285750" algn="ctr">
              <a:buFont typeface="Wingdings" panose="05000000000000000000" pitchFamily="2" charset="2"/>
              <a:buChar char="ü"/>
            </a:pPr>
            <a:endParaRPr lang="en-US" dirty="0"/>
          </a:p>
          <a:p>
            <a:pPr marL="285750" indent="-285750" algn="ctr">
              <a:buFont typeface="Wingdings" panose="05000000000000000000" pitchFamily="2" charset="2"/>
              <a:buChar char="ü"/>
            </a:pPr>
            <a:r>
              <a:rPr lang="en-US" dirty="0" smtClean="0"/>
              <a:t>What </a:t>
            </a:r>
            <a:r>
              <a:rPr lang="en-US" dirty="0"/>
              <a:t>are appropriate and inappropriate responses to technical and adaptive challenges</a:t>
            </a:r>
            <a:r>
              <a:rPr lang="en-US" dirty="0" smtClean="0"/>
              <a:t>?</a:t>
            </a:r>
          </a:p>
          <a:p>
            <a:pPr marL="285750" indent="-285750" algn="ctr">
              <a:buFont typeface="Wingdings" panose="05000000000000000000" pitchFamily="2" charset="2"/>
              <a:buChar char="ü"/>
            </a:pPr>
            <a:endParaRPr lang="en-US" dirty="0"/>
          </a:p>
          <a:p>
            <a:pPr marL="285750" indent="-285750" algn="ctr">
              <a:buFont typeface="Wingdings" panose="05000000000000000000" pitchFamily="2" charset="2"/>
              <a:buChar char="ü"/>
            </a:pPr>
            <a:r>
              <a:rPr lang="en-US" dirty="0" smtClean="0"/>
              <a:t>Why </a:t>
            </a:r>
            <a:r>
              <a:rPr lang="en-US" dirty="0"/>
              <a:t>do adaptive failures occur</a:t>
            </a:r>
            <a:r>
              <a:rPr lang="en-US" dirty="0" smtClean="0"/>
              <a:t>?</a:t>
            </a:r>
          </a:p>
          <a:p>
            <a:pPr marL="285750" indent="-285750" algn="ctr">
              <a:buFont typeface="Wingdings" panose="05000000000000000000" pitchFamily="2" charset="2"/>
              <a:buChar char="ü"/>
            </a:pPr>
            <a:endParaRPr lang="en-US" dirty="0"/>
          </a:p>
          <a:p>
            <a:pPr marL="285750" indent="-285750" algn="ctr">
              <a:buFont typeface="Wingdings" panose="05000000000000000000" pitchFamily="2" charset="2"/>
              <a:buChar char="ü"/>
            </a:pPr>
            <a:r>
              <a:rPr lang="en-US" dirty="0" smtClean="0"/>
              <a:t>What </a:t>
            </a:r>
            <a:r>
              <a:rPr lang="en-US" dirty="0"/>
              <a:t>gets in the way of adaptive leadership?</a:t>
            </a:r>
          </a:p>
          <a:p>
            <a:endParaRPr lang="en-GB" dirty="0"/>
          </a:p>
        </p:txBody>
      </p:sp>
    </p:spTree>
    <p:extLst>
      <p:ext uri="{BB962C8B-B14F-4D97-AF65-F5344CB8AC3E}">
        <p14:creationId xmlns:p14="http://schemas.microsoft.com/office/powerpoint/2010/main" val="3566663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570205" y="807308"/>
            <a:ext cx="8682681" cy="584775"/>
          </a:xfrm>
          <a:prstGeom prst="rect">
            <a:avLst/>
          </a:prstGeom>
          <a:noFill/>
        </p:spPr>
        <p:txBody>
          <a:bodyPr wrap="square" rtlCol="0">
            <a:spAutoFit/>
          </a:bodyPr>
          <a:lstStyle/>
          <a:p>
            <a:pPr algn="ctr"/>
            <a:r>
              <a:rPr lang="en-US" sz="3200" dirty="0" smtClean="0"/>
              <a:t>Richard </a:t>
            </a:r>
            <a:r>
              <a:rPr lang="en-US" sz="3200" dirty="0" err="1" smtClean="0"/>
              <a:t>Holti</a:t>
            </a:r>
            <a:r>
              <a:rPr lang="en-US" sz="3200" dirty="0" smtClean="0"/>
              <a:t> on Adaptive Leadership</a:t>
            </a:r>
            <a:endParaRPr lang="en-US" sz="3200" dirty="0"/>
          </a:p>
        </p:txBody>
      </p:sp>
      <p:sp>
        <p:nvSpPr>
          <p:cNvPr id="10" name="TextBox 9"/>
          <p:cNvSpPr txBox="1"/>
          <p:nvPr/>
        </p:nvSpPr>
        <p:spPr>
          <a:xfrm>
            <a:off x="799070" y="2745260"/>
            <a:ext cx="10775092" cy="646331"/>
          </a:xfrm>
          <a:prstGeom prst="rect">
            <a:avLst/>
          </a:prstGeom>
          <a:noFill/>
        </p:spPr>
        <p:txBody>
          <a:bodyPr wrap="square" rtlCol="0">
            <a:spAutoFit/>
          </a:bodyPr>
          <a:lstStyle/>
          <a:p>
            <a:r>
              <a:rPr lang="en-GB" dirty="0">
                <a:hlinkClick r:id="rId6"/>
              </a:rPr>
              <a:t>https://nhsx.uk/programmes/edward-jenner-programme/units/foundations/subjects/what-is-adaptive-leadership/elements/richard-holti-on-adaptive-leadership</a:t>
            </a:r>
            <a:endParaRPr lang="en-GB" dirty="0"/>
          </a:p>
        </p:txBody>
      </p:sp>
    </p:spTree>
    <p:extLst>
      <p:ext uri="{BB962C8B-B14F-4D97-AF65-F5344CB8AC3E}">
        <p14:creationId xmlns:p14="http://schemas.microsoft.com/office/powerpoint/2010/main" val="1644893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570205" y="807308"/>
            <a:ext cx="8682681" cy="584775"/>
          </a:xfrm>
          <a:prstGeom prst="rect">
            <a:avLst/>
          </a:prstGeom>
          <a:noFill/>
        </p:spPr>
        <p:txBody>
          <a:bodyPr wrap="square" rtlCol="0">
            <a:spAutoFit/>
          </a:bodyPr>
          <a:lstStyle/>
          <a:p>
            <a:pPr algn="ctr"/>
            <a:r>
              <a:rPr lang="en-US" sz="3200" dirty="0" smtClean="0"/>
              <a:t>The Practice of Adaptive Leadership</a:t>
            </a:r>
            <a:endParaRPr lang="en-US" sz="3200" dirty="0"/>
          </a:p>
        </p:txBody>
      </p:sp>
      <p:sp>
        <p:nvSpPr>
          <p:cNvPr id="10" name="TextBox 9"/>
          <p:cNvSpPr txBox="1"/>
          <p:nvPr/>
        </p:nvSpPr>
        <p:spPr>
          <a:xfrm>
            <a:off x="799070" y="2745260"/>
            <a:ext cx="10775092" cy="646331"/>
          </a:xfrm>
          <a:prstGeom prst="rect">
            <a:avLst/>
          </a:prstGeom>
          <a:noFill/>
        </p:spPr>
        <p:txBody>
          <a:bodyPr wrap="square" rtlCol="0">
            <a:spAutoFit/>
          </a:bodyPr>
          <a:lstStyle/>
          <a:p>
            <a:r>
              <a:rPr lang="en-GB" dirty="0">
                <a:hlinkClick r:id="rId6"/>
              </a:rPr>
              <a:t>https://nhsx.uk/programmes/edward-jenner-programme/units/foundations/subjects/what-is-adaptive-leadership/elements/the-practice-of-adaptive-leadership-a144</a:t>
            </a:r>
            <a:endParaRPr lang="en-GB" dirty="0"/>
          </a:p>
        </p:txBody>
      </p:sp>
    </p:spTree>
    <p:extLst>
      <p:ext uri="{BB962C8B-B14F-4D97-AF65-F5344CB8AC3E}">
        <p14:creationId xmlns:p14="http://schemas.microsoft.com/office/powerpoint/2010/main" val="3108655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rotWithShape="1">
          <a:blip r:embed="rId6"/>
          <a:srcRect l="39465" t="40642" r="39801" b="22089"/>
          <a:stretch/>
        </p:blipFill>
        <p:spPr>
          <a:xfrm>
            <a:off x="7461062" y="1680961"/>
            <a:ext cx="3791824" cy="3833770"/>
          </a:xfrm>
          <a:prstGeom prst="rect">
            <a:avLst/>
          </a:prstGeom>
        </p:spPr>
      </p:pic>
      <p:sp>
        <p:nvSpPr>
          <p:cNvPr id="9" name="TextBox 8"/>
          <p:cNvSpPr txBox="1"/>
          <p:nvPr/>
        </p:nvSpPr>
        <p:spPr>
          <a:xfrm>
            <a:off x="2570205" y="807308"/>
            <a:ext cx="8682681" cy="584775"/>
          </a:xfrm>
          <a:prstGeom prst="rect">
            <a:avLst/>
          </a:prstGeom>
          <a:noFill/>
        </p:spPr>
        <p:txBody>
          <a:bodyPr wrap="square" rtlCol="0">
            <a:spAutoFit/>
          </a:bodyPr>
          <a:lstStyle/>
          <a:p>
            <a:pPr algn="ctr"/>
            <a:r>
              <a:rPr lang="en-US" sz="3200" dirty="0" smtClean="0"/>
              <a:t>The Practice of Adaptive Leadership</a:t>
            </a:r>
            <a:endParaRPr lang="en-US" sz="3200" dirty="0"/>
          </a:p>
        </p:txBody>
      </p:sp>
      <p:sp>
        <p:nvSpPr>
          <p:cNvPr id="4" name="TextBox 3"/>
          <p:cNvSpPr txBox="1"/>
          <p:nvPr/>
        </p:nvSpPr>
        <p:spPr>
          <a:xfrm>
            <a:off x="683741" y="2356022"/>
            <a:ext cx="5955956" cy="2585323"/>
          </a:xfrm>
          <a:prstGeom prst="rect">
            <a:avLst/>
          </a:prstGeom>
          <a:noFill/>
        </p:spPr>
        <p:txBody>
          <a:bodyPr wrap="square" rtlCol="0">
            <a:spAutoFit/>
          </a:bodyPr>
          <a:lstStyle/>
          <a:p>
            <a:r>
              <a:rPr lang="en-GB" b="1" dirty="0" smtClean="0"/>
              <a:t>Observe</a:t>
            </a:r>
            <a:r>
              <a:rPr lang="en-GB" dirty="0" smtClean="0"/>
              <a:t> – observe the patterns and events around you</a:t>
            </a:r>
          </a:p>
          <a:p>
            <a:endParaRPr lang="en-GB" dirty="0" smtClean="0"/>
          </a:p>
          <a:p>
            <a:r>
              <a:rPr lang="en-GB" b="1" dirty="0" smtClean="0"/>
              <a:t>Interpret</a:t>
            </a:r>
            <a:r>
              <a:rPr lang="en-GB" dirty="0" smtClean="0"/>
              <a:t> – interpret what you have observed. Most importantly you notice how existing beliefs and assumptions are getting in the way of finding a way forward for a challenge you and your colleagues are facing.</a:t>
            </a:r>
          </a:p>
          <a:p>
            <a:endParaRPr lang="en-GB" dirty="0" smtClean="0"/>
          </a:p>
          <a:p>
            <a:r>
              <a:rPr lang="en-GB" b="1" dirty="0" smtClean="0"/>
              <a:t>Design Intervention </a:t>
            </a:r>
            <a:r>
              <a:rPr lang="en-GB" dirty="0" smtClean="0"/>
              <a:t>– by deciding what to do based on what you have seen and how you have interpreted it.</a:t>
            </a:r>
            <a:endParaRPr lang="en-GB" dirty="0"/>
          </a:p>
        </p:txBody>
      </p:sp>
    </p:spTree>
    <p:extLst>
      <p:ext uri="{BB962C8B-B14F-4D97-AF65-F5344CB8AC3E}">
        <p14:creationId xmlns:p14="http://schemas.microsoft.com/office/powerpoint/2010/main" val="527883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570205" y="807308"/>
            <a:ext cx="8682681" cy="584775"/>
          </a:xfrm>
          <a:prstGeom prst="rect">
            <a:avLst/>
          </a:prstGeom>
          <a:noFill/>
        </p:spPr>
        <p:txBody>
          <a:bodyPr wrap="square" rtlCol="0">
            <a:spAutoFit/>
          </a:bodyPr>
          <a:lstStyle/>
          <a:p>
            <a:pPr algn="ctr"/>
            <a:r>
              <a:rPr lang="en-US" sz="3200" dirty="0" smtClean="0"/>
              <a:t>The Practice of Adaptive Leadership</a:t>
            </a:r>
            <a:endParaRPr lang="en-US" sz="3200" dirty="0"/>
          </a:p>
        </p:txBody>
      </p:sp>
      <p:sp>
        <p:nvSpPr>
          <p:cNvPr id="10" name="TextBox 9"/>
          <p:cNvSpPr txBox="1"/>
          <p:nvPr/>
        </p:nvSpPr>
        <p:spPr>
          <a:xfrm>
            <a:off x="626075" y="3027450"/>
            <a:ext cx="11129318" cy="646331"/>
          </a:xfrm>
          <a:prstGeom prst="rect">
            <a:avLst/>
          </a:prstGeom>
          <a:noFill/>
        </p:spPr>
        <p:txBody>
          <a:bodyPr wrap="square" rtlCol="0">
            <a:spAutoFit/>
          </a:bodyPr>
          <a:lstStyle/>
          <a:p>
            <a:pPr algn="ctr"/>
            <a:r>
              <a:rPr lang="en-GB" b="1" dirty="0" smtClean="0"/>
              <a:t>Adaptive Capacity </a:t>
            </a:r>
            <a:r>
              <a:rPr lang="en-GB" dirty="0" smtClean="0"/>
              <a:t>- The resilience of people and the capacity of systems to engage in problem-defining and problem-solving work in the midst of adaptive pressures and the resulting equilibrium.</a:t>
            </a:r>
            <a:endParaRPr lang="en-GB" dirty="0"/>
          </a:p>
        </p:txBody>
      </p:sp>
    </p:spTree>
    <p:extLst>
      <p:ext uri="{BB962C8B-B14F-4D97-AF65-F5344CB8AC3E}">
        <p14:creationId xmlns:p14="http://schemas.microsoft.com/office/powerpoint/2010/main" val="35896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82379"/>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010032" y="807308"/>
            <a:ext cx="9919357" cy="1077218"/>
          </a:xfrm>
          <a:prstGeom prst="rect">
            <a:avLst/>
          </a:prstGeom>
          <a:noFill/>
        </p:spPr>
        <p:txBody>
          <a:bodyPr wrap="square" rtlCol="0">
            <a:spAutoFit/>
          </a:bodyPr>
          <a:lstStyle/>
          <a:p>
            <a:pPr algn="ctr"/>
            <a:r>
              <a:rPr lang="en-US" sz="3200" dirty="0"/>
              <a:t>Adaptive </a:t>
            </a:r>
            <a:r>
              <a:rPr lang="en-US" sz="3200" dirty="0" smtClean="0"/>
              <a:t>Leadership </a:t>
            </a:r>
            <a:r>
              <a:rPr lang="en-US" sz="3200" dirty="0"/>
              <a:t>A</a:t>
            </a:r>
            <a:r>
              <a:rPr lang="en-US" sz="3200" dirty="0" smtClean="0"/>
              <a:t>pplied </a:t>
            </a:r>
            <a:r>
              <a:rPr lang="en-US" sz="3200" dirty="0"/>
              <a:t>to your </a:t>
            </a:r>
            <a:r>
              <a:rPr lang="en-US" sz="3200" dirty="0"/>
              <a:t>O</a:t>
            </a:r>
            <a:r>
              <a:rPr lang="en-US" sz="3200" dirty="0" smtClean="0"/>
              <a:t>rganisation -Observe</a:t>
            </a:r>
            <a:endParaRPr lang="en-US" sz="3200" dirty="0"/>
          </a:p>
        </p:txBody>
      </p:sp>
      <p:sp>
        <p:nvSpPr>
          <p:cNvPr id="2" name="TextBox 1"/>
          <p:cNvSpPr txBox="1"/>
          <p:nvPr/>
        </p:nvSpPr>
        <p:spPr>
          <a:xfrm>
            <a:off x="914400" y="2331308"/>
            <a:ext cx="10569146" cy="3139321"/>
          </a:xfrm>
          <a:prstGeom prst="rect">
            <a:avLst/>
          </a:prstGeom>
          <a:noFill/>
        </p:spPr>
        <p:txBody>
          <a:bodyPr wrap="square" rtlCol="0">
            <a:spAutoFit/>
          </a:bodyPr>
          <a:lstStyle/>
          <a:p>
            <a:pPr algn="ctr"/>
            <a:r>
              <a:rPr lang="en-US" dirty="0"/>
              <a:t>Firstly lets start with ‘Observe</a:t>
            </a:r>
            <a:r>
              <a:rPr lang="en-US" dirty="0" smtClean="0"/>
              <a:t>’.</a:t>
            </a:r>
          </a:p>
          <a:p>
            <a:pPr algn="ctr"/>
            <a:endParaRPr lang="en-US" dirty="0"/>
          </a:p>
          <a:p>
            <a:pPr algn="ctr"/>
            <a:r>
              <a:rPr lang="en-US" dirty="0"/>
              <a:t>Try to think of a current challenge that has some adaptive elements. This could have both technical and adaptive elements – or be adaptive alone.</a:t>
            </a:r>
          </a:p>
          <a:p>
            <a:pPr algn="ctr"/>
            <a:r>
              <a:rPr lang="en-US" dirty="0"/>
              <a:t>If something with an adaptive side to it does not spring to mind, try asking some colleagues. Remember, an adaptive challenge will require people to change the way they do something at more than a technical level. One example may be that you’re going to start doing payroll on Fridays instead of Tuesdays. This will require a fundamental shift in people’s assumptions work patterns.</a:t>
            </a:r>
          </a:p>
          <a:p>
            <a:pPr algn="ctr"/>
            <a:r>
              <a:rPr lang="en-US" dirty="0"/>
              <a:t>Take a moment to think of your own adaptive challenge that has been happening at work recently. </a:t>
            </a:r>
            <a:r>
              <a:rPr lang="en-US" dirty="0" err="1"/>
              <a:t>Analyse</a:t>
            </a:r>
            <a:r>
              <a:rPr lang="en-US" dirty="0"/>
              <a:t> the challenge and write a brief description of the context down – not in too much detail – two or three sentences will be fine.</a:t>
            </a:r>
          </a:p>
        </p:txBody>
      </p:sp>
    </p:spTree>
    <p:extLst>
      <p:ext uri="{BB962C8B-B14F-4D97-AF65-F5344CB8AC3E}">
        <p14:creationId xmlns:p14="http://schemas.microsoft.com/office/powerpoint/2010/main" val="2360408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010032" y="807308"/>
            <a:ext cx="9919357" cy="1077218"/>
          </a:xfrm>
          <a:prstGeom prst="rect">
            <a:avLst/>
          </a:prstGeom>
          <a:noFill/>
        </p:spPr>
        <p:txBody>
          <a:bodyPr wrap="square" rtlCol="0">
            <a:spAutoFit/>
          </a:bodyPr>
          <a:lstStyle/>
          <a:p>
            <a:pPr algn="ctr"/>
            <a:r>
              <a:rPr lang="en-US" sz="3200" dirty="0"/>
              <a:t>Adaptive </a:t>
            </a:r>
            <a:r>
              <a:rPr lang="en-US" sz="3200" dirty="0" smtClean="0"/>
              <a:t>Leadership </a:t>
            </a:r>
            <a:r>
              <a:rPr lang="en-US" sz="3200" dirty="0"/>
              <a:t>A</a:t>
            </a:r>
            <a:r>
              <a:rPr lang="en-US" sz="3200" dirty="0" smtClean="0"/>
              <a:t>pplied </a:t>
            </a:r>
            <a:r>
              <a:rPr lang="en-US" sz="3200" dirty="0"/>
              <a:t>to your </a:t>
            </a:r>
            <a:r>
              <a:rPr lang="en-US" sz="3200" dirty="0"/>
              <a:t>O</a:t>
            </a:r>
            <a:r>
              <a:rPr lang="en-US" sz="3200" dirty="0" smtClean="0"/>
              <a:t>rganisation -</a:t>
            </a:r>
            <a:r>
              <a:rPr lang="en-US" sz="3200" dirty="0"/>
              <a:t> </a:t>
            </a:r>
            <a:r>
              <a:rPr lang="en-US" sz="3200" dirty="0" smtClean="0"/>
              <a:t>Interpreting</a:t>
            </a:r>
            <a:endParaRPr lang="en-US" sz="3200" i="1" dirty="0"/>
          </a:p>
        </p:txBody>
      </p:sp>
      <p:sp>
        <p:nvSpPr>
          <p:cNvPr id="2" name="TextBox 1"/>
          <p:cNvSpPr txBox="1"/>
          <p:nvPr/>
        </p:nvSpPr>
        <p:spPr>
          <a:xfrm>
            <a:off x="420130" y="2372497"/>
            <a:ext cx="11145794" cy="2862322"/>
          </a:xfrm>
          <a:prstGeom prst="rect">
            <a:avLst/>
          </a:prstGeom>
          <a:noFill/>
        </p:spPr>
        <p:txBody>
          <a:bodyPr wrap="square" rtlCol="0">
            <a:spAutoFit/>
          </a:bodyPr>
          <a:lstStyle/>
          <a:p>
            <a:pPr algn="ctr"/>
            <a:r>
              <a:rPr lang="en-US" dirty="0"/>
              <a:t>OK – let’s go round the cycle – and move to ‘Interpreting’ Now that you’ve identified an adaptive challenge, we need to pay some attention to interpreting it</a:t>
            </a:r>
            <a:r>
              <a:rPr lang="en-US" dirty="0" smtClean="0"/>
              <a:t>.</a:t>
            </a:r>
          </a:p>
          <a:p>
            <a:pPr algn="ctr"/>
            <a:endParaRPr lang="en-US" dirty="0"/>
          </a:p>
          <a:p>
            <a:pPr algn="ctr"/>
            <a:r>
              <a:rPr lang="en-US" dirty="0"/>
              <a:t>The following questions may be of help here</a:t>
            </a:r>
            <a:r>
              <a:rPr lang="en-US" dirty="0" smtClean="0"/>
              <a:t>:</a:t>
            </a:r>
          </a:p>
          <a:p>
            <a:pPr algn="ctr"/>
            <a:endParaRPr lang="en-US" dirty="0"/>
          </a:p>
          <a:p>
            <a:pPr marL="285750" indent="-285750" algn="ctr">
              <a:buFont typeface="Wingdings" panose="05000000000000000000" pitchFamily="2" charset="2"/>
              <a:buChar char="ü"/>
            </a:pPr>
            <a:r>
              <a:rPr lang="en-US" dirty="0" smtClean="0"/>
              <a:t>Is </a:t>
            </a:r>
            <a:r>
              <a:rPr lang="en-US" dirty="0"/>
              <a:t>the challenge being given sufficient attention?</a:t>
            </a:r>
          </a:p>
          <a:p>
            <a:pPr marL="285750" indent="-285750" algn="ctr">
              <a:buFont typeface="Wingdings" panose="05000000000000000000" pitchFamily="2" charset="2"/>
              <a:buChar char="ü"/>
            </a:pPr>
            <a:r>
              <a:rPr lang="en-US" dirty="0" smtClean="0"/>
              <a:t>Are </a:t>
            </a:r>
            <a:r>
              <a:rPr lang="en-US" dirty="0"/>
              <a:t>technical solutions being used to ‘solve’ the adaptive problem?</a:t>
            </a:r>
          </a:p>
          <a:p>
            <a:pPr marL="285750" indent="-285750" algn="ctr">
              <a:buFont typeface="Wingdings" panose="05000000000000000000" pitchFamily="2" charset="2"/>
              <a:buChar char="ü"/>
            </a:pPr>
            <a:r>
              <a:rPr lang="en-US" dirty="0" smtClean="0"/>
              <a:t>How </a:t>
            </a:r>
            <a:r>
              <a:rPr lang="en-US" dirty="0"/>
              <a:t>is leadership (both with and without authority) currently being used to address the problem?</a:t>
            </a:r>
          </a:p>
          <a:p>
            <a:endParaRPr lang="en-US" dirty="0" smtClean="0"/>
          </a:p>
          <a:p>
            <a:endParaRPr lang="en-GB" dirty="0"/>
          </a:p>
        </p:txBody>
      </p:sp>
    </p:spTree>
    <p:extLst>
      <p:ext uri="{BB962C8B-B14F-4D97-AF65-F5344CB8AC3E}">
        <p14:creationId xmlns:p14="http://schemas.microsoft.com/office/powerpoint/2010/main" val="3922248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864</Words>
  <Application>Microsoft Office PowerPoint</Application>
  <PresentationFormat>Widescreen</PresentationFormat>
  <Paragraphs>64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 Liverpool Academy Trust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Randles</dc:creator>
  <cp:lastModifiedBy>Hannah Randles</cp:lastModifiedBy>
  <cp:revision>17</cp:revision>
  <dcterms:created xsi:type="dcterms:W3CDTF">2017-08-23T13:55:25Z</dcterms:created>
  <dcterms:modified xsi:type="dcterms:W3CDTF">2017-09-01T09:43:20Z</dcterms:modified>
</cp:coreProperties>
</file>