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1"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96880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61573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1948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187602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4650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9157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4007570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311453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324155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1B7B49-5446-4915-855A-388016F0ED4A}"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132180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1B7B49-5446-4915-855A-388016F0ED4A}"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56802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1B7B49-5446-4915-855A-388016F0ED4A}" type="datetimeFigureOut">
              <a:rPr lang="en-GB" smtClean="0"/>
              <a:t>20/11/2015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27603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1B7B49-5446-4915-855A-388016F0ED4A}" type="datetimeFigureOut">
              <a:rPr lang="en-GB" smtClean="0"/>
              <a:t>20/11/2015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386829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B7B49-5446-4915-855A-388016F0ED4A}" type="datetimeFigureOut">
              <a:rPr lang="en-GB" smtClean="0"/>
              <a:t>20/11/2015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106372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B7B49-5446-4915-855A-388016F0ED4A}"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175791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1B7B49-5446-4915-855A-388016F0ED4A}"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0F7C2-6DDE-4512-9320-AA3F1DC35E72}" type="slidenum">
              <a:rPr lang="en-GB" smtClean="0"/>
              <a:t>‹#›</a:t>
            </a:fld>
            <a:endParaRPr lang="en-GB"/>
          </a:p>
        </p:txBody>
      </p:sp>
    </p:spTree>
    <p:extLst>
      <p:ext uri="{BB962C8B-B14F-4D97-AF65-F5344CB8AC3E}">
        <p14:creationId xmlns:p14="http://schemas.microsoft.com/office/powerpoint/2010/main" val="390308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1B7B49-5446-4915-855A-388016F0ED4A}" type="datetimeFigureOut">
              <a:rPr lang="en-GB" smtClean="0"/>
              <a:t>20/11/2015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5C70F7C2-6DDE-4512-9320-AA3F1DC35E72}" type="slidenum">
              <a:rPr lang="en-GB" smtClean="0"/>
              <a:t>‹#›</a:t>
            </a:fld>
            <a:endParaRPr lang="en-GB"/>
          </a:p>
        </p:txBody>
      </p:sp>
    </p:spTree>
    <p:extLst>
      <p:ext uri="{BB962C8B-B14F-4D97-AF65-F5344CB8AC3E}">
        <p14:creationId xmlns:p14="http://schemas.microsoft.com/office/powerpoint/2010/main" val="22673813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940" y="125711"/>
            <a:ext cx="3286477"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UN Model</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Picture 4"/>
          <p:cNvPicPr>
            <a:picLocks noChangeAspect="1"/>
          </p:cNvPicPr>
          <p:nvPr/>
        </p:nvPicPr>
        <p:blipFill>
          <a:blip r:embed="rId2"/>
          <a:stretch>
            <a:fillRect/>
          </a:stretch>
        </p:blipFill>
        <p:spPr>
          <a:xfrm rot="20453204">
            <a:off x="1508605" y="1574601"/>
            <a:ext cx="2143125" cy="2143125"/>
          </a:xfrm>
          <a:prstGeom prst="rect">
            <a:avLst/>
          </a:prstGeom>
        </p:spPr>
      </p:pic>
      <p:pic>
        <p:nvPicPr>
          <p:cNvPr id="7" name="Picture 6"/>
          <p:cNvPicPr>
            <a:picLocks noChangeAspect="1"/>
          </p:cNvPicPr>
          <p:nvPr/>
        </p:nvPicPr>
        <p:blipFill>
          <a:blip r:embed="rId3"/>
          <a:stretch>
            <a:fillRect/>
          </a:stretch>
        </p:blipFill>
        <p:spPr>
          <a:xfrm rot="20935478">
            <a:off x="6261294" y="1669125"/>
            <a:ext cx="2466975" cy="1847850"/>
          </a:xfrm>
          <a:prstGeom prst="rect">
            <a:avLst/>
          </a:prstGeom>
        </p:spPr>
      </p:pic>
      <p:pic>
        <p:nvPicPr>
          <p:cNvPr id="8" name="Picture 7"/>
          <p:cNvPicPr>
            <a:picLocks noChangeAspect="1"/>
          </p:cNvPicPr>
          <p:nvPr/>
        </p:nvPicPr>
        <p:blipFill>
          <a:blip r:embed="rId4"/>
          <a:stretch>
            <a:fillRect/>
          </a:stretch>
        </p:blipFill>
        <p:spPr>
          <a:xfrm rot="446912">
            <a:off x="1878357" y="3720866"/>
            <a:ext cx="2619375" cy="1743075"/>
          </a:xfrm>
          <a:prstGeom prst="rect">
            <a:avLst/>
          </a:prstGeom>
        </p:spPr>
      </p:pic>
      <p:pic>
        <p:nvPicPr>
          <p:cNvPr id="6" name="Picture 5"/>
          <p:cNvPicPr>
            <a:picLocks noChangeAspect="1"/>
          </p:cNvPicPr>
          <p:nvPr/>
        </p:nvPicPr>
        <p:blipFill>
          <a:blip r:embed="rId5"/>
          <a:stretch>
            <a:fillRect/>
          </a:stretch>
        </p:blipFill>
        <p:spPr>
          <a:xfrm rot="1394692">
            <a:off x="3905115" y="2771453"/>
            <a:ext cx="2619375" cy="1743075"/>
          </a:xfrm>
          <a:prstGeom prst="rect">
            <a:avLst/>
          </a:prstGeom>
        </p:spPr>
      </p:pic>
      <p:pic>
        <p:nvPicPr>
          <p:cNvPr id="9" name="Picture 8"/>
          <p:cNvPicPr>
            <a:picLocks noChangeAspect="1"/>
          </p:cNvPicPr>
          <p:nvPr/>
        </p:nvPicPr>
        <p:blipFill>
          <a:blip r:embed="rId6"/>
          <a:stretch>
            <a:fillRect/>
          </a:stretch>
        </p:blipFill>
        <p:spPr>
          <a:xfrm>
            <a:off x="3667465" y="1186541"/>
            <a:ext cx="2619375" cy="1743075"/>
          </a:xfrm>
          <a:prstGeom prst="rect">
            <a:avLst/>
          </a:prstGeom>
        </p:spPr>
      </p:pic>
      <p:pic>
        <p:nvPicPr>
          <p:cNvPr id="10" name="Picture 9"/>
          <p:cNvPicPr>
            <a:picLocks noChangeAspect="1"/>
          </p:cNvPicPr>
          <p:nvPr/>
        </p:nvPicPr>
        <p:blipFill>
          <a:blip r:embed="rId7"/>
          <a:stretch>
            <a:fillRect/>
          </a:stretch>
        </p:blipFill>
        <p:spPr>
          <a:xfrm rot="20882187">
            <a:off x="4260061" y="4579856"/>
            <a:ext cx="2619375" cy="1743075"/>
          </a:xfrm>
          <a:prstGeom prst="rect">
            <a:avLst/>
          </a:prstGeom>
        </p:spPr>
      </p:pic>
      <p:pic>
        <p:nvPicPr>
          <p:cNvPr id="12" name="Picture 11"/>
          <p:cNvPicPr>
            <a:picLocks noChangeAspect="1"/>
          </p:cNvPicPr>
          <p:nvPr/>
        </p:nvPicPr>
        <p:blipFill>
          <a:blip r:embed="rId8"/>
          <a:stretch>
            <a:fillRect/>
          </a:stretch>
        </p:blipFill>
        <p:spPr>
          <a:xfrm rot="20350748">
            <a:off x="6785052" y="3288641"/>
            <a:ext cx="2607064" cy="1837554"/>
          </a:xfrm>
          <a:prstGeom prst="rect">
            <a:avLst/>
          </a:prstGeom>
        </p:spPr>
      </p:pic>
    </p:spTree>
    <p:extLst>
      <p:ext uri="{BB962C8B-B14F-4D97-AF65-F5344CB8AC3E}">
        <p14:creationId xmlns:p14="http://schemas.microsoft.com/office/powerpoint/2010/main" val="307179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6"/>
                                        </p:tgtEl>
                                        <p:attrNameLst>
                                          <p:attrName>r</p:attrName>
                                        </p:attrNameLst>
                                      </p:cBhvr>
                                    </p:animRot>
                                    <p:animRot by="-240000">
                                      <p:cBhvr>
                                        <p:cTn id="25" dur="200" fill="hold">
                                          <p:stCondLst>
                                            <p:cond delay="200"/>
                                          </p:stCondLst>
                                        </p:cTn>
                                        <p:tgtEl>
                                          <p:spTgt spid="6"/>
                                        </p:tgtEl>
                                        <p:attrNameLst>
                                          <p:attrName>r</p:attrName>
                                        </p:attrNameLst>
                                      </p:cBhvr>
                                    </p:animRot>
                                    <p:animRot by="240000">
                                      <p:cBhvr>
                                        <p:cTn id="26" dur="200" fill="hold">
                                          <p:stCondLst>
                                            <p:cond delay="400"/>
                                          </p:stCondLst>
                                        </p:cTn>
                                        <p:tgtEl>
                                          <p:spTgt spid="6"/>
                                        </p:tgtEl>
                                        <p:attrNameLst>
                                          <p:attrName>r</p:attrName>
                                        </p:attrNameLst>
                                      </p:cBhvr>
                                    </p:animRot>
                                    <p:animRot by="-240000">
                                      <p:cBhvr>
                                        <p:cTn id="27" dur="200" fill="hold">
                                          <p:stCondLst>
                                            <p:cond delay="600"/>
                                          </p:stCondLst>
                                        </p:cTn>
                                        <p:tgtEl>
                                          <p:spTgt spid="6"/>
                                        </p:tgtEl>
                                        <p:attrNameLst>
                                          <p:attrName>r</p:attrName>
                                        </p:attrNameLst>
                                      </p:cBhvr>
                                    </p:animRot>
                                    <p:animRot by="120000">
                                      <p:cBhvr>
                                        <p:cTn id="28" dur="200" fill="hold">
                                          <p:stCondLst>
                                            <p:cond delay="800"/>
                                          </p:stCondLst>
                                        </p:cTn>
                                        <p:tgtEl>
                                          <p:spTgt spid="6"/>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0"/>
                                        </p:tgtEl>
                                        <p:attrNameLst>
                                          <p:attrName>r</p:attrName>
                                        </p:attrNameLst>
                                      </p:cBhvr>
                                    </p:animRot>
                                    <p:animRot by="-240000">
                                      <p:cBhvr>
                                        <p:cTn id="37" dur="200" fill="hold">
                                          <p:stCondLst>
                                            <p:cond delay="200"/>
                                          </p:stCondLst>
                                        </p:cTn>
                                        <p:tgtEl>
                                          <p:spTgt spid="10"/>
                                        </p:tgtEl>
                                        <p:attrNameLst>
                                          <p:attrName>r</p:attrName>
                                        </p:attrNameLst>
                                      </p:cBhvr>
                                    </p:animRot>
                                    <p:animRot by="240000">
                                      <p:cBhvr>
                                        <p:cTn id="38" dur="200" fill="hold">
                                          <p:stCondLst>
                                            <p:cond delay="400"/>
                                          </p:stCondLst>
                                        </p:cTn>
                                        <p:tgtEl>
                                          <p:spTgt spid="10"/>
                                        </p:tgtEl>
                                        <p:attrNameLst>
                                          <p:attrName>r</p:attrName>
                                        </p:attrNameLst>
                                      </p:cBhvr>
                                    </p:animRot>
                                    <p:animRot by="-240000">
                                      <p:cBhvr>
                                        <p:cTn id="39" dur="200" fill="hold">
                                          <p:stCondLst>
                                            <p:cond delay="600"/>
                                          </p:stCondLst>
                                        </p:cTn>
                                        <p:tgtEl>
                                          <p:spTgt spid="10"/>
                                        </p:tgtEl>
                                        <p:attrNameLst>
                                          <p:attrName>r</p:attrName>
                                        </p:attrNameLst>
                                      </p:cBhvr>
                                    </p:animRot>
                                    <p:animRot by="120000">
                                      <p:cBhvr>
                                        <p:cTn id="40" dur="200" fill="hold">
                                          <p:stCondLst>
                                            <p:cond delay="800"/>
                                          </p:stCondLst>
                                        </p:cTn>
                                        <p:tgtEl>
                                          <p:spTgt spid="10"/>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2"/>
                                        </p:tgtEl>
                                        <p:attrNameLst>
                                          <p:attrName>r</p:attrName>
                                        </p:attrNameLst>
                                      </p:cBhvr>
                                    </p:animRot>
                                    <p:animRot by="-240000">
                                      <p:cBhvr>
                                        <p:cTn id="43" dur="200" fill="hold">
                                          <p:stCondLst>
                                            <p:cond delay="200"/>
                                          </p:stCondLst>
                                        </p:cTn>
                                        <p:tgtEl>
                                          <p:spTgt spid="12"/>
                                        </p:tgtEl>
                                        <p:attrNameLst>
                                          <p:attrName>r</p:attrName>
                                        </p:attrNameLst>
                                      </p:cBhvr>
                                    </p:animRot>
                                    <p:animRot by="240000">
                                      <p:cBhvr>
                                        <p:cTn id="44" dur="200" fill="hold">
                                          <p:stCondLst>
                                            <p:cond delay="400"/>
                                          </p:stCondLst>
                                        </p:cTn>
                                        <p:tgtEl>
                                          <p:spTgt spid="12"/>
                                        </p:tgtEl>
                                        <p:attrNameLst>
                                          <p:attrName>r</p:attrName>
                                        </p:attrNameLst>
                                      </p:cBhvr>
                                    </p:animRot>
                                    <p:animRot by="-240000">
                                      <p:cBhvr>
                                        <p:cTn id="45" dur="200" fill="hold">
                                          <p:stCondLst>
                                            <p:cond delay="600"/>
                                          </p:stCondLst>
                                        </p:cTn>
                                        <p:tgtEl>
                                          <p:spTgt spid="12"/>
                                        </p:tgtEl>
                                        <p:attrNameLst>
                                          <p:attrName>r</p:attrName>
                                        </p:attrNameLst>
                                      </p:cBhvr>
                                    </p:animRot>
                                    <p:animRot by="120000">
                                      <p:cBhvr>
                                        <p:cTn id="46"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7935" y="353673"/>
            <a:ext cx="7195270" cy="1323439"/>
          </a:xfrm>
          <a:prstGeom prst="rect">
            <a:avLst/>
          </a:prstGeom>
          <a:noFill/>
        </p:spPr>
        <p:txBody>
          <a:bodyPr wrap="square" lIns="91440" tIns="45720" rIns="91440" bIns="45720">
            <a:spAutoFit/>
          </a:bodyPr>
          <a:lstStyle/>
          <a:p>
            <a:pPr algn="ctr"/>
            <a:r>
              <a:rPr lang="en-GB" sz="4000" b="0" u="sng" cap="none" spc="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If you were an ambassador, which country would you represent?</a:t>
            </a:r>
            <a:endParaRPr lang="en-GB" sz="4000" b="0" u="sng" cap="none" spc="0" dirty="0">
              <a:ln w="0"/>
              <a:solidFill>
                <a:schemeClr val="accent1"/>
              </a:solidFill>
              <a:effectLst>
                <a:outerShdw blurRad="38100" dist="25400" dir="5400000" algn="ctr" rotWithShape="0">
                  <a:srgbClr val="6E747A">
                    <a:alpha val="43000"/>
                  </a:srgbClr>
                </a:outerShdw>
              </a:effectLst>
            </a:endParaRPr>
          </a:p>
        </p:txBody>
      </p:sp>
      <p:sp>
        <p:nvSpPr>
          <p:cNvPr id="7" name="TextBox 6"/>
          <p:cNvSpPr txBox="1"/>
          <p:nvPr/>
        </p:nvSpPr>
        <p:spPr>
          <a:xfrm>
            <a:off x="0" y="2277848"/>
            <a:ext cx="5412259" cy="3046988"/>
          </a:xfrm>
          <a:prstGeom prst="rect">
            <a:avLst/>
          </a:prstGeom>
          <a:noFill/>
        </p:spPr>
        <p:txBody>
          <a:bodyPr wrap="square" rtlCol="0">
            <a:spAutoFit/>
          </a:bodyPr>
          <a:lstStyle/>
          <a:p>
            <a:r>
              <a:rPr lang="en-GB" sz="2400" dirty="0" smtClean="0"/>
              <a:t>I would represent the United Kingdom.</a:t>
            </a:r>
            <a:r>
              <a:rPr lang="en-US" sz="2400" dirty="0"/>
              <a:t> The </a:t>
            </a:r>
            <a:r>
              <a:rPr lang="en-US" sz="2400" b="1" dirty="0"/>
              <a:t>United Kingdom</a:t>
            </a:r>
            <a:r>
              <a:rPr lang="en-US" sz="2400" dirty="0"/>
              <a:t> is a founding member of the </a:t>
            </a:r>
            <a:r>
              <a:rPr lang="en-US" sz="2400" b="1" dirty="0"/>
              <a:t>United Nations</a:t>
            </a:r>
            <a:r>
              <a:rPr lang="en-US" sz="2400" dirty="0"/>
              <a:t> and one of five </a:t>
            </a:r>
            <a:r>
              <a:rPr lang="en-US" sz="2400" dirty="0" smtClean="0"/>
              <a:t>permanent members</a:t>
            </a:r>
            <a:r>
              <a:rPr lang="en-US" sz="2400" dirty="0"/>
              <a:t> of the </a:t>
            </a:r>
            <a:r>
              <a:rPr lang="en-US" sz="2400" dirty="0" smtClean="0"/>
              <a:t>Un Security Council. I would try to stop immigrants coming into the country due to recent terrorist </a:t>
            </a:r>
            <a:r>
              <a:rPr lang="en-US" sz="2400" dirty="0" err="1" smtClean="0"/>
              <a:t>arttacks</a:t>
            </a:r>
            <a:r>
              <a:rPr lang="en-US" sz="2400" dirty="0"/>
              <a:t>.</a:t>
            </a:r>
            <a:endParaRPr lang="en-GB" sz="2400" dirty="0"/>
          </a:p>
        </p:txBody>
      </p:sp>
      <p:pic>
        <p:nvPicPr>
          <p:cNvPr id="8" name="Picture 7"/>
          <p:cNvPicPr>
            <a:picLocks noChangeAspect="1"/>
          </p:cNvPicPr>
          <p:nvPr/>
        </p:nvPicPr>
        <p:blipFill>
          <a:blip r:embed="rId2"/>
          <a:stretch>
            <a:fillRect/>
          </a:stretch>
        </p:blipFill>
        <p:spPr>
          <a:xfrm>
            <a:off x="4620051" y="4570131"/>
            <a:ext cx="2275020" cy="1631324"/>
          </a:xfrm>
          <a:prstGeom prst="rect">
            <a:avLst/>
          </a:prstGeom>
        </p:spPr>
      </p:pic>
      <p:pic>
        <p:nvPicPr>
          <p:cNvPr id="9" name="Picture 8"/>
          <p:cNvPicPr>
            <a:picLocks noChangeAspect="1"/>
          </p:cNvPicPr>
          <p:nvPr/>
        </p:nvPicPr>
        <p:blipFill>
          <a:blip r:embed="rId3"/>
          <a:stretch>
            <a:fillRect/>
          </a:stretch>
        </p:blipFill>
        <p:spPr>
          <a:xfrm>
            <a:off x="5513946" y="2446639"/>
            <a:ext cx="2762250" cy="1657350"/>
          </a:xfrm>
          <a:prstGeom prst="rect">
            <a:avLst/>
          </a:prstGeom>
        </p:spPr>
      </p:pic>
    </p:spTree>
    <p:extLst>
      <p:ext uri="{BB962C8B-B14F-4D97-AF65-F5344CB8AC3E}">
        <p14:creationId xmlns:p14="http://schemas.microsoft.com/office/powerpoint/2010/main" val="17877964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0010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142" y="1810432"/>
            <a:ext cx="6096000" cy="3970318"/>
          </a:xfrm>
          <a:prstGeom prst="rect">
            <a:avLst/>
          </a:prstGeom>
        </p:spPr>
        <p:txBody>
          <a:bodyPr>
            <a:spAutoFit/>
          </a:bodyPr>
          <a:lstStyle/>
          <a:p>
            <a:r>
              <a:rPr lang="en-US" sz="2800" b="0" i="0" dirty="0" smtClean="0">
                <a:solidFill>
                  <a:srgbClr val="222222"/>
                </a:solidFill>
                <a:effectLst/>
                <a:latin typeface="arial" panose="020B0604020202020204" pitchFamily="34" charset="0"/>
              </a:rPr>
              <a:t>The Headquarters of the United Nations is a complex in </a:t>
            </a:r>
            <a:r>
              <a:rPr lang="en-US" sz="2800" b="1" i="0" dirty="0" smtClean="0">
                <a:solidFill>
                  <a:srgbClr val="222222"/>
                </a:solidFill>
                <a:effectLst/>
                <a:latin typeface="arial" panose="020B0604020202020204" pitchFamily="34" charset="0"/>
              </a:rPr>
              <a:t>New York City</a:t>
            </a:r>
            <a:r>
              <a:rPr lang="en-US" sz="2800" b="0" i="0" dirty="0" smtClean="0">
                <a:solidFill>
                  <a:srgbClr val="222222"/>
                </a:solidFill>
                <a:effectLst/>
                <a:latin typeface="arial" panose="020B0604020202020204" pitchFamily="34" charset="0"/>
              </a:rPr>
              <a:t>. The complex has served as the official headquarters of the United Nations since its completion in 1952. It is located in the Turtle Bay neighborhood of Manhattan, on spacious grounds overlooking the East River.</a:t>
            </a:r>
            <a:endParaRPr lang="en-GB" sz="2800" dirty="0"/>
          </a:p>
        </p:txBody>
      </p:sp>
      <p:sp>
        <p:nvSpPr>
          <p:cNvPr id="12" name="Rectangle 11"/>
          <p:cNvSpPr/>
          <p:nvPr/>
        </p:nvSpPr>
        <p:spPr>
          <a:xfrm>
            <a:off x="870826" y="192367"/>
            <a:ext cx="8449343" cy="1323439"/>
          </a:xfrm>
          <a:prstGeom prst="rect">
            <a:avLst/>
          </a:prstGeom>
        </p:spPr>
        <p:txBody>
          <a:bodyPr wrap="square">
            <a:spAutoFit/>
          </a:bodyPr>
          <a:lstStyle/>
          <a:p>
            <a:pPr algn="ctr"/>
            <a:r>
              <a:rPr lang="en-US" sz="4000" b="1" u="sng" cap="none" spc="0" dirty="0" smtClean="0">
                <a:ln w="0"/>
                <a:solidFill>
                  <a:schemeClr val="accent1"/>
                </a:solidFill>
                <a:effectLst>
                  <a:outerShdw blurRad="38100" dist="25400" dir="5400000" algn="ctr" rotWithShape="0">
                    <a:srgbClr val="6E747A">
                      <a:alpha val="43000"/>
                    </a:srgbClr>
                  </a:outerShdw>
                </a:effectLst>
              </a:rPr>
              <a:t>Where is the headquarters of the UN Organization situated?</a:t>
            </a:r>
            <a:endParaRPr lang="en-US" sz="4000" b="1" u="sng" cap="none" spc="0" dirty="0">
              <a:ln w="0"/>
              <a:solidFill>
                <a:schemeClr val="accent1"/>
              </a:solidFill>
              <a:effectLst>
                <a:outerShdw blurRad="38100" dist="25400" dir="5400000" algn="ctr" rotWithShape="0">
                  <a:srgbClr val="6E747A">
                    <a:alpha val="43000"/>
                  </a:srgbClr>
                </a:outerShdw>
              </a:effectLst>
            </a:endParaRPr>
          </a:p>
        </p:txBody>
      </p:sp>
      <p:pic>
        <p:nvPicPr>
          <p:cNvPr id="13" name="Picture 12"/>
          <p:cNvPicPr>
            <a:picLocks noChangeAspect="1"/>
          </p:cNvPicPr>
          <p:nvPr/>
        </p:nvPicPr>
        <p:blipFill>
          <a:blip r:embed="rId2"/>
          <a:stretch>
            <a:fillRect/>
          </a:stretch>
        </p:blipFill>
        <p:spPr>
          <a:xfrm>
            <a:off x="6603142" y="1935120"/>
            <a:ext cx="2857500" cy="3333750"/>
          </a:xfrm>
          <a:prstGeom prst="rect">
            <a:avLst/>
          </a:prstGeom>
        </p:spPr>
      </p:pic>
    </p:spTree>
    <p:extLst>
      <p:ext uri="{BB962C8B-B14F-4D97-AF65-F5344CB8AC3E}">
        <p14:creationId xmlns:p14="http://schemas.microsoft.com/office/powerpoint/2010/main" val="12041638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0020" y="277819"/>
            <a:ext cx="6694638" cy="1323439"/>
          </a:xfrm>
          <a:prstGeom prst="rect">
            <a:avLst/>
          </a:prstGeom>
          <a:noFill/>
        </p:spPr>
        <p:txBody>
          <a:bodyPr wrap="square" lIns="91440" tIns="45720" rIns="91440" bIns="45720">
            <a:spAutoFit/>
          </a:bodyPr>
          <a:lstStyle/>
          <a:p>
            <a:pPr algn="ctr"/>
            <a:r>
              <a:rPr lang="en-GB" sz="4000" u="sng" dirty="0">
                <a:ln w="0"/>
                <a:solidFill>
                  <a:schemeClr val="accent1"/>
                </a:solidFill>
                <a:effectLst>
                  <a:outerShdw blurRad="38100" dist="25400" dir="5400000" algn="ctr" rotWithShape="0">
                    <a:srgbClr val="6E747A">
                      <a:alpha val="43000"/>
                    </a:srgbClr>
                  </a:outerShdw>
                </a:effectLst>
              </a:rPr>
              <a:t>What are the goals of the UN Organization?</a:t>
            </a:r>
            <a:endParaRPr lang="en-US" sz="4000" u="sng"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263611" y="1663694"/>
            <a:ext cx="6096000" cy="4832092"/>
          </a:xfrm>
          <a:prstGeom prst="rect">
            <a:avLst/>
          </a:prstGeom>
        </p:spPr>
        <p:txBody>
          <a:bodyPr>
            <a:spAutoFit/>
          </a:bodyPr>
          <a:lstStyle/>
          <a:p>
            <a:pPr>
              <a:buFont typeface="Arial" panose="020B0604020202020204" pitchFamily="34" charset="0"/>
              <a:buChar char="•"/>
            </a:pPr>
            <a:r>
              <a:rPr lang="en-US" sz="2800" b="0" i="0" dirty="0" smtClean="0">
                <a:solidFill>
                  <a:srgbClr val="333333"/>
                </a:solidFill>
                <a:effectLst/>
                <a:latin typeface="Arial" panose="020B0604020202020204" pitchFamily="34" charset="0"/>
                <a:cs typeface="Arial" panose="020B0604020202020204" pitchFamily="34" charset="0"/>
              </a:rPr>
              <a:t>The United Nations Charter's goals </a:t>
            </a:r>
            <a:r>
              <a:rPr lang="en-US" sz="2800" b="0" i="1" dirty="0" smtClean="0">
                <a:solidFill>
                  <a:srgbClr val="333333"/>
                </a:solidFill>
                <a:effectLst/>
                <a:latin typeface="Arial" panose="020B0604020202020204" pitchFamily="34" charset="0"/>
                <a:cs typeface="Arial" panose="020B0604020202020204" pitchFamily="34" charset="0"/>
              </a:rPr>
              <a:t>to employ international machinery for the promotion of the economic and social advancement of all peoples</a:t>
            </a:r>
            <a:r>
              <a:rPr lang="en-US" sz="2800" b="0" i="0" dirty="0" smtClean="0">
                <a:solidFill>
                  <a:srgbClr val="333333"/>
                </a:solidFill>
                <a:effectLst/>
                <a:latin typeface="Arial" panose="020B0604020202020204" pitchFamily="34" charset="0"/>
                <a:cs typeface="Arial" panose="020B0604020202020204" pitchFamily="34" charset="0"/>
              </a:rPr>
              <a:t> and </a:t>
            </a:r>
            <a:r>
              <a:rPr lang="en-US" sz="2800" b="0" i="1" dirty="0" smtClean="0">
                <a:solidFill>
                  <a:srgbClr val="333333"/>
                </a:solidFill>
                <a:effectLst/>
                <a:latin typeface="Arial" panose="020B0604020202020204" pitchFamily="34" charset="0"/>
                <a:cs typeface="Arial" panose="020B0604020202020204" pitchFamily="34" charset="0"/>
              </a:rPr>
              <a:t>to promote higher standards of living, full employment and conditions of economic and social progress and development</a:t>
            </a:r>
            <a:r>
              <a:rPr lang="en-US" sz="2800" b="0" i="0" dirty="0" smtClean="0">
                <a:solidFill>
                  <a:srgbClr val="333333"/>
                </a:solidFill>
                <a:effectLst/>
                <a:latin typeface="Arial" panose="020B0604020202020204" pitchFamily="34" charset="0"/>
                <a:cs typeface="Arial" panose="020B0604020202020204" pitchFamily="34" charset="0"/>
              </a:rPr>
              <a:t> remain fully valid but under circumstances that have changed profoundly.</a:t>
            </a:r>
            <a:endParaRPr lang="en-US" sz="2800" b="0" i="0" dirty="0">
              <a:solidFill>
                <a:srgbClr val="333333"/>
              </a:solidFill>
              <a:effectLst/>
              <a:latin typeface="Arial" panose="020B0604020202020204" pitchFamily="34" charset="0"/>
              <a:cs typeface="Arial" panose="020B0604020202020204" pitchFamily="34" charset="0"/>
            </a:endParaRPr>
          </a:p>
        </p:txBody>
      </p:sp>
      <p:sp>
        <p:nvSpPr>
          <p:cNvPr id="6" name="AutoShape 2" descr="Image result for green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6359611" y="2844653"/>
            <a:ext cx="3542270" cy="2653283"/>
          </a:xfrm>
          <a:prstGeom prst="rect">
            <a:avLst/>
          </a:prstGeom>
        </p:spPr>
      </p:pic>
    </p:spTree>
    <p:extLst>
      <p:ext uri="{BB962C8B-B14F-4D97-AF65-F5344CB8AC3E}">
        <p14:creationId xmlns:p14="http://schemas.microsoft.com/office/powerpoint/2010/main" val="2058740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4687" y="114650"/>
            <a:ext cx="7850460" cy="1323439"/>
          </a:xfrm>
          <a:prstGeom prst="rect">
            <a:avLst/>
          </a:prstGeom>
          <a:noFill/>
        </p:spPr>
        <p:txBody>
          <a:bodyPr wrap="square" lIns="91440" tIns="45720" rIns="91440" bIns="45720">
            <a:spAutoFit/>
          </a:bodyPr>
          <a:lstStyle/>
          <a:p>
            <a:pPr algn="ctr"/>
            <a:r>
              <a:rPr lang="en-GB" sz="4000" b="1" u="sng" dirty="0">
                <a:ln w="0"/>
                <a:solidFill>
                  <a:schemeClr val="accent1"/>
                </a:solidFill>
                <a:effectLst>
                  <a:outerShdw blurRad="38100" dist="25400" dir="5400000" algn="ctr" rotWithShape="0">
                    <a:srgbClr val="6E747A">
                      <a:alpha val="43000"/>
                    </a:srgbClr>
                  </a:outerShdw>
                </a:effectLst>
              </a:rPr>
              <a:t>How many organs does the UN Organization include?</a:t>
            </a:r>
            <a:endParaRPr lang="en-US" sz="4000" b="1" u="sng"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rot="20494937">
            <a:off x="681928" y="2459542"/>
            <a:ext cx="2218243" cy="369332"/>
          </a:xfrm>
          <a:prstGeom prst="rect">
            <a:avLst/>
          </a:prstGeom>
        </p:spPr>
        <p:txBody>
          <a:bodyPr wrap="square">
            <a:spAutoFit/>
          </a:bodyPr>
          <a:lstStyle/>
          <a:p>
            <a:r>
              <a:rPr lang="en-GB" b="1" i="0" dirty="0" smtClean="0">
                <a:solidFill>
                  <a:srgbClr val="4D4D4D"/>
                </a:solidFill>
                <a:effectLst/>
                <a:latin typeface="Roboto"/>
              </a:rPr>
              <a:t>General Assembly</a:t>
            </a:r>
            <a:endParaRPr lang="en-GB" b="1" i="0" dirty="0">
              <a:solidFill>
                <a:srgbClr val="4D4D4D"/>
              </a:solidFill>
              <a:effectLst/>
              <a:latin typeface="Roboto"/>
            </a:endParaRPr>
          </a:p>
        </p:txBody>
      </p:sp>
      <p:sp>
        <p:nvSpPr>
          <p:cNvPr id="6" name="Rectangle 5"/>
          <p:cNvSpPr/>
          <p:nvPr/>
        </p:nvSpPr>
        <p:spPr>
          <a:xfrm rot="1694562">
            <a:off x="3313787" y="2874550"/>
            <a:ext cx="2005677" cy="369332"/>
          </a:xfrm>
          <a:prstGeom prst="rect">
            <a:avLst/>
          </a:prstGeom>
        </p:spPr>
        <p:txBody>
          <a:bodyPr wrap="none">
            <a:spAutoFit/>
          </a:bodyPr>
          <a:lstStyle/>
          <a:p>
            <a:r>
              <a:rPr lang="en-GB" b="1" i="0" dirty="0" smtClean="0">
                <a:solidFill>
                  <a:srgbClr val="4D4D4D"/>
                </a:solidFill>
                <a:effectLst/>
                <a:latin typeface="Roboto"/>
              </a:rPr>
              <a:t>Security Council</a:t>
            </a:r>
            <a:endParaRPr lang="en-GB" b="1" i="0" dirty="0">
              <a:solidFill>
                <a:srgbClr val="4D4D4D"/>
              </a:solidFill>
              <a:effectLst/>
              <a:latin typeface="Roboto"/>
            </a:endParaRPr>
          </a:p>
        </p:txBody>
      </p:sp>
      <p:sp>
        <p:nvSpPr>
          <p:cNvPr id="7" name="Rectangle 6"/>
          <p:cNvSpPr/>
          <p:nvPr/>
        </p:nvSpPr>
        <p:spPr>
          <a:xfrm rot="20780461">
            <a:off x="5846437" y="2253271"/>
            <a:ext cx="3114955" cy="369332"/>
          </a:xfrm>
          <a:prstGeom prst="rect">
            <a:avLst/>
          </a:prstGeom>
        </p:spPr>
        <p:txBody>
          <a:bodyPr wrap="none">
            <a:spAutoFit/>
          </a:bodyPr>
          <a:lstStyle/>
          <a:p>
            <a:r>
              <a:rPr lang="en-GB" dirty="0" smtClean="0"/>
              <a:t>Economic and Social Council</a:t>
            </a:r>
            <a:endParaRPr lang="en-GB" dirty="0"/>
          </a:p>
        </p:txBody>
      </p:sp>
      <p:sp>
        <p:nvSpPr>
          <p:cNvPr id="8" name="Rectangle 7"/>
          <p:cNvSpPr/>
          <p:nvPr/>
        </p:nvSpPr>
        <p:spPr>
          <a:xfrm rot="1527503">
            <a:off x="905899" y="3969265"/>
            <a:ext cx="2390463" cy="369332"/>
          </a:xfrm>
          <a:prstGeom prst="rect">
            <a:avLst/>
          </a:prstGeom>
        </p:spPr>
        <p:txBody>
          <a:bodyPr wrap="none">
            <a:spAutoFit/>
          </a:bodyPr>
          <a:lstStyle/>
          <a:p>
            <a:r>
              <a:rPr lang="en-GB" b="1" i="0" dirty="0" smtClean="0">
                <a:solidFill>
                  <a:srgbClr val="4D4D4D"/>
                </a:solidFill>
                <a:effectLst/>
                <a:latin typeface="Roboto"/>
              </a:rPr>
              <a:t>Trusteeship Council</a:t>
            </a:r>
            <a:endParaRPr lang="en-GB" b="1" i="0" dirty="0">
              <a:solidFill>
                <a:srgbClr val="4D4D4D"/>
              </a:solidFill>
              <a:effectLst/>
              <a:latin typeface="Roboto"/>
            </a:endParaRPr>
          </a:p>
        </p:txBody>
      </p:sp>
      <p:sp>
        <p:nvSpPr>
          <p:cNvPr id="9" name="Rectangle 8"/>
          <p:cNvSpPr/>
          <p:nvPr/>
        </p:nvSpPr>
        <p:spPr>
          <a:xfrm>
            <a:off x="3921054" y="4223061"/>
            <a:ext cx="3390672" cy="369332"/>
          </a:xfrm>
          <a:prstGeom prst="rect">
            <a:avLst/>
          </a:prstGeom>
        </p:spPr>
        <p:txBody>
          <a:bodyPr wrap="none">
            <a:spAutoFit/>
          </a:bodyPr>
          <a:lstStyle/>
          <a:p>
            <a:r>
              <a:rPr lang="en-GB" b="1" i="0" dirty="0" smtClean="0">
                <a:solidFill>
                  <a:srgbClr val="4D4D4D"/>
                </a:solidFill>
                <a:effectLst/>
                <a:latin typeface="Roboto"/>
              </a:rPr>
              <a:t>International Court of Justice</a:t>
            </a:r>
            <a:endParaRPr lang="en-GB" b="1" i="0" dirty="0">
              <a:solidFill>
                <a:srgbClr val="4D4D4D"/>
              </a:solidFill>
              <a:effectLst/>
              <a:latin typeface="Roboto"/>
            </a:endParaRPr>
          </a:p>
        </p:txBody>
      </p:sp>
      <p:sp>
        <p:nvSpPr>
          <p:cNvPr id="10" name="Rectangle 9"/>
          <p:cNvSpPr/>
          <p:nvPr/>
        </p:nvSpPr>
        <p:spPr>
          <a:xfrm rot="1066001">
            <a:off x="8356496" y="4038394"/>
            <a:ext cx="1377300" cy="369332"/>
          </a:xfrm>
          <a:prstGeom prst="rect">
            <a:avLst/>
          </a:prstGeom>
        </p:spPr>
        <p:txBody>
          <a:bodyPr wrap="none">
            <a:spAutoFit/>
          </a:bodyPr>
          <a:lstStyle/>
          <a:p>
            <a:r>
              <a:rPr lang="en-GB" b="1" i="0" dirty="0" smtClean="0">
                <a:solidFill>
                  <a:srgbClr val="4D4D4D"/>
                </a:solidFill>
                <a:effectLst/>
                <a:latin typeface="Roboto"/>
              </a:rPr>
              <a:t>Secretariat</a:t>
            </a:r>
            <a:endParaRPr lang="en-GB" b="1" i="0" dirty="0">
              <a:solidFill>
                <a:srgbClr val="4D4D4D"/>
              </a:solidFill>
              <a:effectLst/>
              <a:latin typeface="Roboto"/>
            </a:endParaRPr>
          </a:p>
        </p:txBody>
      </p:sp>
      <p:pic>
        <p:nvPicPr>
          <p:cNvPr id="11" name="Picture 10"/>
          <p:cNvPicPr>
            <a:picLocks noChangeAspect="1"/>
          </p:cNvPicPr>
          <p:nvPr/>
        </p:nvPicPr>
        <p:blipFill>
          <a:blip r:embed="rId2"/>
          <a:stretch>
            <a:fillRect/>
          </a:stretch>
        </p:blipFill>
        <p:spPr>
          <a:xfrm>
            <a:off x="3969024" y="4883181"/>
            <a:ext cx="2714625" cy="1685925"/>
          </a:xfrm>
          <a:prstGeom prst="rect">
            <a:avLst/>
          </a:prstGeom>
        </p:spPr>
      </p:pic>
      <p:pic>
        <p:nvPicPr>
          <p:cNvPr id="12" name="Picture 11"/>
          <p:cNvPicPr>
            <a:picLocks noChangeAspect="1"/>
          </p:cNvPicPr>
          <p:nvPr/>
        </p:nvPicPr>
        <p:blipFill>
          <a:blip r:embed="rId3"/>
          <a:stretch>
            <a:fillRect/>
          </a:stretch>
        </p:blipFill>
        <p:spPr>
          <a:xfrm>
            <a:off x="563739" y="4890251"/>
            <a:ext cx="2619375" cy="1743075"/>
          </a:xfrm>
          <a:prstGeom prst="rect">
            <a:avLst/>
          </a:prstGeom>
        </p:spPr>
      </p:pic>
      <p:pic>
        <p:nvPicPr>
          <p:cNvPr id="13" name="Picture 12"/>
          <p:cNvPicPr>
            <a:picLocks noChangeAspect="1"/>
          </p:cNvPicPr>
          <p:nvPr/>
        </p:nvPicPr>
        <p:blipFill>
          <a:blip r:embed="rId4"/>
          <a:stretch>
            <a:fillRect/>
          </a:stretch>
        </p:blipFill>
        <p:spPr>
          <a:xfrm>
            <a:off x="7068763" y="4890251"/>
            <a:ext cx="2248232" cy="1496479"/>
          </a:xfrm>
          <a:prstGeom prst="rect">
            <a:avLst/>
          </a:prstGeom>
        </p:spPr>
      </p:pic>
      <p:sp>
        <p:nvSpPr>
          <p:cNvPr id="14" name="Rectangle 13"/>
          <p:cNvSpPr/>
          <p:nvPr/>
        </p:nvSpPr>
        <p:spPr>
          <a:xfrm>
            <a:off x="2995184" y="1533815"/>
            <a:ext cx="4419800" cy="523220"/>
          </a:xfrm>
          <a:prstGeom prst="rect">
            <a:avLst/>
          </a:prstGeom>
          <a:noFill/>
        </p:spPr>
        <p:txBody>
          <a:bodyPr wrap="none" lIns="91440" tIns="45720" rIns="91440" bIns="45720">
            <a:spAutoFit/>
          </a:bodyPr>
          <a:lstStyle/>
          <a:p>
            <a:pPr algn="ctr"/>
            <a:r>
              <a:rPr lang="en-US" sz="2800" b="1" cap="none" spc="0" dirty="0" smtClean="0">
                <a:ln w="6600">
                  <a:solidFill>
                    <a:schemeClr val="accent2"/>
                  </a:solidFill>
                  <a:prstDash val="solid"/>
                </a:ln>
                <a:solidFill>
                  <a:srgbClr val="FFFFFF"/>
                </a:solidFill>
                <a:effectLst>
                  <a:outerShdw dist="38100" dir="2700000" algn="tl" rotWithShape="0">
                    <a:schemeClr val="accent2"/>
                  </a:outerShdw>
                </a:effectLst>
              </a:rPr>
              <a:t>There are 6 main organs.</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19857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67001" y="142535"/>
            <a:ext cx="6727871" cy="1200329"/>
          </a:xfrm>
          <a:prstGeom prst="rect">
            <a:avLst/>
          </a:prstGeom>
          <a:noFill/>
        </p:spPr>
        <p:txBody>
          <a:bodyPr wrap="square" lIns="91440" tIns="45720" rIns="91440" bIns="45720">
            <a:spAutoFit/>
          </a:bodyPr>
          <a:lstStyle/>
          <a:p>
            <a:pPr algn="ctr"/>
            <a:r>
              <a:rPr lang="en-GB" sz="2800" b="0" cap="none" spc="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GB" sz="3600" b="1" u="sng" cap="none" spc="0" dirty="0" smtClean="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Do the UN use solely  peaceful ways to achieve their aims?</a:t>
            </a:r>
            <a:endParaRPr lang="en-GB" sz="3600" b="1" u="sng" cap="none" spc="0"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626076" y="1606378"/>
            <a:ext cx="3435178" cy="5016758"/>
          </a:xfrm>
          <a:prstGeom prst="rect">
            <a:avLst/>
          </a:prstGeom>
          <a:noFill/>
        </p:spPr>
        <p:txBody>
          <a:bodyPr wrap="square" rtlCol="0">
            <a:spAutoFit/>
          </a:bodyPr>
          <a:lstStyle/>
          <a:p>
            <a:r>
              <a:rPr lang="en-GB" sz="3200" dirty="0" smtClean="0"/>
              <a:t>They don’t always debate peacefully sometimes they have to raise their voice but not dramatically because they do it like real adults like they say.</a:t>
            </a:r>
            <a:endParaRPr lang="en-GB" sz="3200" dirty="0"/>
          </a:p>
        </p:txBody>
      </p:sp>
      <p:pic>
        <p:nvPicPr>
          <p:cNvPr id="2" name="Picture 1"/>
          <p:cNvPicPr>
            <a:picLocks noChangeAspect="1"/>
          </p:cNvPicPr>
          <p:nvPr/>
        </p:nvPicPr>
        <p:blipFill>
          <a:blip r:embed="rId2"/>
          <a:stretch>
            <a:fillRect/>
          </a:stretch>
        </p:blipFill>
        <p:spPr>
          <a:xfrm>
            <a:off x="4793778" y="1850682"/>
            <a:ext cx="2752725" cy="1657350"/>
          </a:xfrm>
          <a:prstGeom prst="rect">
            <a:avLst/>
          </a:prstGeom>
        </p:spPr>
      </p:pic>
      <p:pic>
        <p:nvPicPr>
          <p:cNvPr id="3" name="Picture 2"/>
          <p:cNvPicPr>
            <a:picLocks noChangeAspect="1"/>
          </p:cNvPicPr>
          <p:nvPr/>
        </p:nvPicPr>
        <p:blipFill>
          <a:blip r:embed="rId3"/>
          <a:stretch>
            <a:fillRect/>
          </a:stretch>
        </p:blipFill>
        <p:spPr>
          <a:xfrm>
            <a:off x="7711001" y="1850682"/>
            <a:ext cx="2371725" cy="1933575"/>
          </a:xfrm>
          <a:prstGeom prst="rect">
            <a:avLst/>
          </a:prstGeom>
        </p:spPr>
      </p:pic>
      <p:pic>
        <p:nvPicPr>
          <p:cNvPr id="4" name="Picture 3"/>
          <p:cNvPicPr>
            <a:picLocks noChangeAspect="1"/>
          </p:cNvPicPr>
          <p:nvPr/>
        </p:nvPicPr>
        <p:blipFill>
          <a:blip r:embed="rId4"/>
          <a:stretch>
            <a:fillRect/>
          </a:stretch>
        </p:blipFill>
        <p:spPr>
          <a:xfrm>
            <a:off x="4736627" y="3712819"/>
            <a:ext cx="2867025" cy="1590675"/>
          </a:xfrm>
          <a:prstGeom prst="rect">
            <a:avLst/>
          </a:prstGeom>
        </p:spPr>
      </p:pic>
      <p:pic>
        <p:nvPicPr>
          <p:cNvPr id="7" name="Picture 6"/>
          <p:cNvPicPr>
            <a:picLocks noChangeAspect="1"/>
          </p:cNvPicPr>
          <p:nvPr/>
        </p:nvPicPr>
        <p:blipFill>
          <a:blip r:embed="rId5"/>
          <a:stretch>
            <a:fillRect/>
          </a:stretch>
        </p:blipFill>
        <p:spPr>
          <a:xfrm>
            <a:off x="7711001" y="3933181"/>
            <a:ext cx="2619375" cy="1743075"/>
          </a:xfrm>
          <a:prstGeom prst="rect">
            <a:avLst/>
          </a:prstGeom>
        </p:spPr>
      </p:pic>
    </p:spTree>
    <p:extLst>
      <p:ext uri="{BB962C8B-B14F-4D97-AF65-F5344CB8AC3E}">
        <p14:creationId xmlns:p14="http://schemas.microsoft.com/office/powerpoint/2010/main" val="116328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039" y="1491200"/>
            <a:ext cx="5156887" cy="4401205"/>
          </a:xfrm>
          <a:prstGeom prst="rect">
            <a:avLst/>
          </a:prstGeom>
        </p:spPr>
        <p:txBody>
          <a:bodyPr wrap="square">
            <a:spAutoFit/>
          </a:bodyPr>
          <a:lstStyle/>
          <a:p>
            <a:r>
              <a:rPr lang="en-US" sz="2800" dirty="0">
                <a:solidFill>
                  <a:srgbClr val="222222"/>
                </a:solidFill>
              </a:rPr>
              <a:t>T</a:t>
            </a:r>
            <a:r>
              <a:rPr lang="en-US" sz="2800" dirty="0" smtClean="0">
                <a:solidFill>
                  <a:srgbClr val="222222"/>
                </a:solidFill>
              </a:rPr>
              <a:t>he </a:t>
            </a:r>
            <a:r>
              <a:rPr lang="en-US" sz="2800" dirty="0">
                <a:solidFill>
                  <a:srgbClr val="222222"/>
                </a:solidFill>
              </a:rPr>
              <a:t>forerunner of the United Nations was the </a:t>
            </a:r>
            <a:r>
              <a:rPr lang="en-US" sz="2800" b="1" dirty="0">
                <a:solidFill>
                  <a:srgbClr val="222222"/>
                </a:solidFill>
              </a:rPr>
              <a:t>League of Nations</a:t>
            </a:r>
            <a:r>
              <a:rPr lang="en-US" sz="2800" dirty="0">
                <a:solidFill>
                  <a:srgbClr val="222222"/>
                </a:solidFill>
              </a:rPr>
              <a:t>, an organization conceived in similar circumstances during the first World War, and established in 1919 under the Treaty of Versailles "to promote international cooperation and to achieve peace and security."</a:t>
            </a:r>
            <a:endParaRPr lang="en-GB" sz="2800" dirty="0"/>
          </a:p>
        </p:txBody>
      </p:sp>
      <p:sp>
        <p:nvSpPr>
          <p:cNvPr id="3" name="Rectangle 2"/>
          <p:cNvSpPr/>
          <p:nvPr/>
        </p:nvSpPr>
        <p:spPr>
          <a:xfrm>
            <a:off x="-109057" y="157023"/>
            <a:ext cx="9696885" cy="707886"/>
          </a:xfrm>
          <a:prstGeom prst="rect">
            <a:avLst/>
          </a:prstGeom>
          <a:noFill/>
        </p:spPr>
        <p:txBody>
          <a:bodyPr wrap="none" lIns="91440" tIns="45720" rIns="91440" bIns="45720">
            <a:spAutoFit/>
          </a:bodyPr>
          <a:lstStyle/>
          <a:p>
            <a:pPr algn="ctr"/>
            <a:r>
              <a:rPr lang="en-US" sz="4000" b="0" u="sng" cap="none" spc="0" dirty="0" smtClean="0">
                <a:ln w="0"/>
                <a:solidFill>
                  <a:schemeClr val="accent1"/>
                </a:solidFill>
                <a:effectLst>
                  <a:outerShdw blurRad="38100" dist="25400" dir="5400000" algn="ctr" rotWithShape="0">
                    <a:srgbClr val="6E747A">
                      <a:alpha val="43000"/>
                    </a:srgbClr>
                  </a:outerShdw>
                </a:effectLst>
              </a:rPr>
              <a:t>What organization existed before the un?</a:t>
            </a:r>
            <a:endParaRPr lang="en-US" sz="4000" b="0" u="sng" cap="none" spc="0" dirty="0">
              <a:ln w="0"/>
              <a:solidFill>
                <a:schemeClr val="accent1"/>
              </a:solidFill>
              <a:effectLst>
                <a:outerShdw blurRad="38100" dist="25400" dir="5400000" algn="ctr" rotWithShape="0">
                  <a:srgbClr val="6E747A">
                    <a:alpha val="43000"/>
                  </a:srgbClr>
                </a:outerShdw>
              </a:effectLst>
            </a:endParaRPr>
          </a:p>
        </p:txBody>
      </p:sp>
      <p:pic>
        <p:nvPicPr>
          <p:cNvPr id="4" name="Picture 3"/>
          <p:cNvPicPr>
            <a:picLocks noChangeAspect="1"/>
          </p:cNvPicPr>
          <p:nvPr/>
        </p:nvPicPr>
        <p:blipFill>
          <a:blip r:embed="rId2"/>
          <a:stretch>
            <a:fillRect/>
          </a:stretch>
        </p:blipFill>
        <p:spPr>
          <a:xfrm>
            <a:off x="5778267" y="1621740"/>
            <a:ext cx="2514600" cy="1819275"/>
          </a:xfrm>
          <a:prstGeom prst="rect">
            <a:avLst/>
          </a:prstGeom>
        </p:spPr>
      </p:pic>
      <p:pic>
        <p:nvPicPr>
          <p:cNvPr id="5" name="Picture 4"/>
          <p:cNvPicPr>
            <a:picLocks noChangeAspect="1"/>
          </p:cNvPicPr>
          <p:nvPr/>
        </p:nvPicPr>
        <p:blipFill>
          <a:blip r:embed="rId3"/>
          <a:stretch>
            <a:fillRect/>
          </a:stretch>
        </p:blipFill>
        <p:spPr>
          <a:xfrm>
            <a:off x="5778267" y="3441015"/>
            <a:ext cx="2543175" cy="1800225"/>
          </a:xfrm>
          <a:prstGeom prst="rect">
            <a:avLst/>
          </a:prstGeom>
        </p:spPr>
      </p:pic>
      <p:pic>
        <p:nvPicPr>
          <p:cNvPr id="6" name="Picture 5"/>
          <p:cNvPicPr>
            <a:picLocks noChangeAspect="1"/>
          </p:cNvPicPr>
          <p:nvPr/>
        </p:nvPicPr>
        <p:blipFill>
          <a:blip r:embed="rId4"/>
          <a:stretch>
            <a:fillRect/>
          </a:stretch>
        </p:blipFill>
        <p:spPr>
          <a:xfrm>
            <a:off x="5778267" y="5145583"/>
            <a:ext cx="2619375" cy="1743075"/>
          </a:xfrm>
          <a:prstGeom prst="rect">
            <a:avLst/>
          </a:prstGeom>
        </p:spPr>
      </p:pic>
    </p:spTree>
    <p:extLst>
      <p:ext uri="{BB962C8B-B14F-4D97-AF65-F5344CB8AC3E}">
        <p14:creationId xmlns:p14="http://schemas.microsoft.com/office/powerpoint/2010/main" val="6042817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365063" cy="707886"/>
          </a:xfrm>
          <a:prstGeom prst="rect">
            <a:avLst/>
          </a:prstGeom>
          <a:noFill/>
        </p:spPr>
        <p:txBody>
          <a:bodyPr wrap="none" lIns="91440" tIns="45720" rIns="91440" bIns="45720">
            <a:spAutoFit/>
          </a:bodyPr>
          <a:lstStyle/>
          <a:p>
            <a:pPr algn="ctr"/>
            <a:r>
              <a:rPr lang="en-US" sz="4000" b="0" u="sng" cap="none" spc="0" dirty="0" smtClean="0">
                <a:ln w="0"/>
                <a:solidFill>
                  <a:schemeClr val="accent1"/>
                </a:solidFill>
                <a:effectLst>
                  <a:outerShdw blurRad="38100" dist="25400" dir="5400000" algn="ctr" rotWithShape="0">
                    <a:srgbClr val="6E747A">
                      <a:alpha val="43000"/>
                    </a:srgbClr>
                  </a:outerShdw>
                </a:effectLst>
              </a:rPr>
              <a:t>Why was the league of nations stopped?</a:t>
            </a:r>
            <a:endParaRPr lang="en-US" sz="4000" b="0" u="sng"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212522" y="1195961"/>
            <a:ext cx="6096000" cy="4524315"/>
          </a:xfrm>
          <a:prstGeom prst="rect">
            <a:avLst/>
          </a:prstGeom>
        </p:spPr>
        <p:txBody>
          <a:bodyPr>
            <a:spAutoFit/>
          </a:bodyPr>
          <a:lstStyle/>
          <a:p>
            <a:r>
              <a:rPr lang="en-US" dirty="0">
                <a:solidFill>
                  <a:srgbClr val="000005"/>
                </a:solidFill>
              </a:rPr>
              <a:t>Italy left the League in 1937.  Few other countries left the League, but all of them </a:t>
            </a:r>
            <a:r>
              <a:rPr lang="en-US" dirty="0" smtClean="0">
                <a:solidFill>
                  <a:srgbClr val="000005"/>
                </a:solidFill>
              </a:rPr>
              <a:t>realized </a:t>
            </a:r>
            <a:r>
              <a:rPr lang="en-US" dirty="0">
                <a:solidFill>
                  <a:srgbClr val="000005"/>
                </a:solidFill>
              </a:rPr>
              <a:t>that it had failed - instead they began to re-arm as fast as possible.</a:t>
            </a:r>
          </a:p>
          <a:p>
            <a:r>
              <a:rPr lang="en-US" dirty="0">
                <a:solidFill>
                  <a:srgbClr val="000005"/>
                </a:solidFill>
              </a:rPr>
              <a:t>During 1938, Britain and France tried a new policy - 'appeasement' (negotiating directly with Hitler); this failed in 1939 when Hitler invaded Czechoslovakia.</a:t>
            </a:r>
          </a:p>
          <a:p>
            <a:r>
              <a:rPr lang="en-US" dirty="0">
                <a:solidFill>
                  <a:srgbClr val="000005"/>
                </a:solidFill>
              </a:rPr>
              <a:t>When war broke out in 1939, the League closed down; its headquarters in Geneva remained empty throughout the war.</a:t>
            </a:r>
          </a:p>
          <a:p>
            <a:r>
              <a:rPr lang="en-US" dirty="0">
                <a:solidFill>
                  <a:srgbClr val="000005"/>
                </a:solidFill>
              </a:rPr>
              <a:t>In 1943 - at a Conference in Tehran - America, Britain and Russia agreed to set up a new international </a:t>
            </a:r>
            <a:r>
              <a:rPr lang="en-US" dirty="0" smtClean="0">
                <a:solidFill>
                  <a:srgbClr val="000005"/>
                </a:solidFill>
              </a:rPr>
              <a:t>organization </a:t>
            </a:r>
            <a:r>
              <a:rPr lang="en-US" dirty="0">
                <a:solidFill>
                  <a:srgbClr val="000005"/>
                </a:solidFill>
              </a:rPr>
              <a:t>(the 'United Nations') when the war finished.</a:t>
            </a:r>
          </a:p>
          <a:p>
            <a:r>
              <a:rPr lang="en-US" dirty="0">
                <a:solidFill>
                  <a:srgbClr val="000005"/>
                </a:solidFill>
              </a:rPr>
              <a:t>On 12 April 1946, the League met in Geneva and formally abolished itself.  The British delegate, Robert Cecil, said: 'The League is dead. Long live the United Nations'.</a:t>
            </a:r>
            <a:endParaRPr lang="en-US" b="0" i="0" dirty="0">
              <a:solidFill>
                <a:srgbClr val="000005"/>
              </a:solidFill>
              <a:effectLst/>
            </a:endParaRPr>
          </a:p>
        </p:txBody>
      </p:sp>
      <p:pic>
        <p:nvPicPr>
          <p:cNvPr id="7" name="Picture 6"/>
          <p:cNvPicPr>
            <a:picLocks noChangeAspect="1"/>
          </p:cNvPicPr>
          <p:nvPr/>
        </p:nvPicPr>
        <p:blipFill>
          <a:blip r:embed="rId2"/>
          <a:stretch>
            <a:fillRect/>
          </a:stretch>
        </p:blipFill>
        <p:spPr>
          <a:xfrm>
            <a:off x="6680402" y="2185435"/>
            <a:ext cx="2621507" cy="1743607"/>
          </a:xfrm>
          <a:prstGeom prst="rect">
            <a:avLst/>
          </a:prstGeom>
        </p:spPr>
      </p:pic>
    </p:spTree>
    <p:extLst>
      <p:ext uri="{BB962C8B-B14F-4D97-AF65-F5344CB8AC3E}">
        <p14:creationId xmlns:p14="http://schemas.microsoft.com/office/powerpoint/2010/main" val="27340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371476" cy="923330"/>
          </a:xfrm>
          <a:prstGeom prst="rect">
            <a:avLst/>
          </a:prstGeom>
          <a:noFill/>
        </p:spPr>
        <p:txBody>
          <a:bodyPr wrap="none" lIns="91440" tIns="45720" rIns="91440" bIns="45720">
            <a:spAutoFit/>
          </a:bodyPr>
          <a:lstStyle/>
          <a:p>
            <a:pPr algn="ctr"/>
            <a:r>
              <a:rPr lang="en-US" sz="5400" u="sng" dirty="0">
                <a:ln w="0"/>
                <a:solidFill>
                  <a:schemeClr val="accent1"/>
                </a:solidFill>
                <a:effectLst>
                  <a:outerShdw blurRad="38100" dist="25400" dir="5400000" algn="ctr" rotWithShape="0">
                    <a:srgbClr val="6E747A">
                      <a:alpha val="43000"/>
                    </a:srgbClr>
                  </a:outerShdw>
                </a:effectLst>
              </a:rPr>
              <a:t>Is China a member of the UN?</a:t>
            </a:r>
            <a:endParaRPr lang="en-US" sz="5400" b="0" u="sng" cap="none" spc="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280086" y="1734747"/>
            <a:ext cx="6096000" cy="3539430"/>
          </a:xfrm>
          <a:prstGeom prst="rect">
            <a:avLst/>
          </a:prstGeom>
        </p:spPr>
        <p:txBody>
          <a:bodyPr>
            <a:spAutoFit/>
          </a:bodyPr>
          <a:lstStyle/>
          <a:p>
            <a:r>
              <a:rPr lang="en-US" sz="2800" b="1" dirty="0">
                <a:solidFill>
                  <a:srgbClr val="222222"/>
                </a:solidFill>
              </a:rPr>
              <a:t>China</a:t>
            </a:r>
            <a:r>
              <a:rPr lang="en-US" sz="2800" dirty="0">
                <a:solidFill>
                  <a:srgbClr val="222222"/>
                </a:solidFill>
              </a:rPr>
              <a:t> is a charter </a:t>
            </a:r>
            <a:r>
              <a:rPr lang="en-US" sz="2800" b="1" dirty="0">
                <a:solidFill>
                  <a:srgbClr val="222222"/>
                </a:solidFill>
              </a:rPr>
              <a:t>member of the United Nations</a:t>
            </a:r>
            <a:r>
              <a:rPr lang="en-US" sz="2800" dirty="0">
                <a:solidFill>
                  <a:srgbClr val="222222"/>
                </a:solidFill>
              </a:rPr>
              <a:t> and one of five permanent members of the </a:t>
            </a:r>
            <a:r>
              <a:rPr lang="en-US" sz="2800" b="1" dirty="0">
                <a:solidFill>
                  <a:srgbClr val="222222"/>
                </a:solidFill>
              </a:rPr>
              <a:t>United Nations</a:t>
            </a:r>
            <a:r>
              <a:rPr lang="en-US" sz="2800" dirty="0">
                <a:solidFill>
                  <a:srgbClr val="222222"/>
                </a:solidFill>
              </a:rPr>
              <a:t> Security Council after being on the winning side following the Second World War. The Republic of </a:t>
            </a:r>
            <a:r>
              <a:rPr lang="en-US" sz="2800" b="1" dirty="0">
                <a:solidFill>
                  <a:srgbClr val="222222"/>
                </a:solidFill>
              </a:rPr>
              <a:t>China</a:t>
            </a:r>
            <a:r>
              <a:rPr lang="en-US" sz="2800" dirty="0">
                <a:solidFill>
                  <a:srgbClr val="222222"/>
                </a:solidFill>
              </a:rPr>
              <a:t>(ROC) joined the </a:t>
            </a:r>
            <a:r>
              <a:rPr lang="en-US" sz="2800" b="1" dirty="0">
                <a:solidFill>
                  <a:srgbClr val="222222"/>
                </a:solidFill>
              </a:rPr>
              <a:t>UN</a:t>
            </a:r>
            <a:r>
              <a:rPr lang="en-US" sz="2800" dirty="0">
                <a:solidFill>
                  <a:srgbClr val="222222"/>
                </a:solidFill>
              </a:rPr>
              <a:t> in 1945.</a:t>
            </a:r>
            <a:endParaRPr lang="en-GB" sz="2800" dirty="0"/>
          </a:p>
        </p:txBody>
      </p:sp>
      <p:pic>
        <p:nvPicPr>
          <p:cNvPr id="6" name="Picture 5"/>
          <p:cNvPicPr>
            <a:picLocks noChangeAspect="1"/>
          </p:cNvPicPr>
          <p:nvPr/>
        </p:nvPicPr>
        <p:blipFill>
          <a:blip r:embed="rId2"/>
          <a:stretch>
            <a:fillRect/>
          </a:stretch>
        </p:blipFill>
        <p:spPr>
          <a:xfrm>
            <a:off x="6478801" y="2293980"/>
            <a:ext cx="2805241" cy="2266635"/>
          </a:xfrm>
          <a:prstGeom prst="rect">
            <a:avLst/>
          </a:prstGeom>
        </p:spPr>
      </p:pic>
    </p:spTree>
    <p:extLst>
      <p:ext uri="{BB962C8B-B14F-4D97-AF65-F5344CB8AC3E}">
        <p14:creationId xmlns:p14="http://schemas.microsoft.com/office/powerpoint/2010/main" val="2423146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94857" y="133518"/>
            <a:ext cx="6978226" cy="1569660"/>
          </a:xfrm>
          <a:prstGeom prst="rect">
            <a:avLst/>
          </a:prstGeom>
          <a:noFill/>
        </p:spPr>
        <p:txBody>
          <a:bodyPr wrap="square" lIns="91440" tIns="45720" rIns="91440" bIns="45720">
            <a:spAutoFit/>
          </a:bodyPr>
          <a:lstStyle/>
          <a:p>
            <a:pPr algn="ctr"/>
            <a:r>
              <a:rPr lang="en-US" sz="3200" b="0" u="sng" cap="none" spc="0" dirty="0">
                <a:ln w="0"/>
                <a:solidFill>
                  <a:schemeClr val="accent1"/>
                </a:solidFill>
                <a:effectLst>
                  <a:outerShdw blurRad="38100" dist="25400" dir="5400000" algn="ctr" rotWithShape="0">
                    <a:srgbClr val="6E747A">
                      <a:alpha val="43000"/>
                    </a:srgbClr>
                  </a:outerShdw>
                </a:effectLst>
              </a:rPr>
              <a:t>Can you give any additional information on China’s role as a UN member?</a:t>
            </a:r>
            <a:endParaRPr lang="en-GB" sz="3200" b="0" u="sng"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p:cNvSpPr/>
          <p:nvPr/>
        </p:nvSpPr>
        <p:spPr>
          <a:xfrm>
            <a:off x="288324" y="2425182"/>
            <a:ext cx="6096000" cy="2677656"/>
          </a:xfrm>
          <a:prstGeom prst="rect">
            <a:avLst/>
          </a:prstGeom>
        </p:spPr>
        <p:txBody>
          <a:bodyPr>
            <a:spAutoFit/>
          </a:bodyPr>
          <a:lstStyle/>
          <a:p>
            <a:r>
              <a:rPr lang="en-US" sz="2800" dirty="0">
                <a:solidFill>
                  <a:schemeClr val="tx1">
                    <a:lumMod val="75000"/>
                    <a:lumOff val="25000"/>
                  </a:schemeClr>
                </a:solidFill>
                <a:latin typeface="Arial" panose="020B0604020202020204" pitchFamily="34" charset="0"/>
              </a:rPr>
              <a:t>China is a charter </a:t>
            </a:r>
            <a:r>
              <a:rPr lang="en-US" sz="2800" dirty="0" smtClean="0">
                <a:solidFill>
                  <a:schemeClr val="tx1">
                    <a:lumMod val="75000"/>
                    <a:lumOff val="25000"/>
                  </a:schemeClr>
                </a:solidFill>
                <a:latin typeface="Arial" panose="020B0604020202020204" pitchFamily="34" charset="0"/>
              </a:rPr>
              <a:t>member of </a:t>
            </a:r>
            <a:r>
              <a:rPr lang="en-US" sz="2800" dirty="0">
                <a:solidFill>
                  <a:schemeClr val="tx1">
                    <a:lumMod val="75000"/>
                    <a:lumOff val="25000"/>
                  </a:schemeClr>
                </a:solidFill>
                <a:latin typeface="Arial" panose="020B0604020202020204" pitchFamily="34" charset="0"/>
              </a:rPr>
              <a:t>the United Nations and one of five permanent members of the United Nations Security </a:t>
            </a:r>
            <a:r>
              <a:rPr lang="en-US" sz="2800" dirty="0" smtClean="0">
                <a:solidFill>
                  <a:schemeClr val="tx1">
                    <a:lumMod val="75000"/>
                    <a:lumOff val="25000"/>
                  </a:schemeClr>
                </a:solidFill>
                <a:latin typeface="Arial" panose="020B0604020202020204" pitchFamily="34" charset="0"/>
              </a:rPr>
              <a:t>Council</a:t>
            </a:r>
            <a:r>
              <a:rPr lang="en-US" sz="2800" dirty="0">
                <a:solidFill>
                  <a:schemeClr val="tx1">
                    <a:lumMod val="75000"/>
                    <a:lumOff val="25000"/>
                  </a:schemeClr>
                </a:solidFill>
                <a:latin typeface="Arial" panose="020B0604020202020204" pitchFamily="34" charset="0"/>
              </a:rPr>
              <a:t> after being on the winning side following the Second World War.</a:t>
            </a:r>
            <a:endParaRPr lang="en-GB" sz="2800" dirty="0">
              <a:solidFill>
                <a:schemeClr val="tx1">
                  <a:lumMod val="75000"/>
                  <a:lumOff val="25000"/>
                </a:schemeClr>
              </a:solidFill>
            </a:endParaRPr>
          </a:p>
        </p:txBody>
      </p:sp>
      <p:pic>
        <p:nvPicPr>
          <p:cNvPr id="7" name="Picture 6"/>
          <p:cNvPicPr>
            <a:picLocks noChangeAspect="1"/>
          </p:cNvPicPr>
          <p:nvPr/>
        </p:nvPicPr>
        <p:blipFill>
          <a:blip r:embed="rId2"/>
          <a:stretch>
            <a:fillRect/>
          </a:stretch>
        </p:blipFill>
        <p:spPr>
          <a:xfrm>
            <a:off x="5409298" y="1907574"/>
            <a:ext cx="2543175" cy="1790700"/>
          </a:xfrm>
          <a:prstGeom prst="rect">
            <a:avLst/>
          </a:prstGeom>
        </p:spPr>
      </p:pic>
      <p:pic>
        <p:nvPicPr>
          <p:cNvPr id="8" name="Picture 7"/>
          <p:cNvPicPr>
            <a:picLocks noChangeAspect="1"/>
          </p:cNvPicPr>
          <p:nvPr/>
        </p:nvPicPr>
        <p:blipFill>
          <a:blip r:embed="rId3"/>
          <a:stretch>
            <a:fillRect/>
          </a:stretch>
        </p:blipFill>
        <p:spPr>
          <a:xfrm>
            <a:off x="8073083" y="2226403"/>
            <a:ext cx="1743075" cy="2619375"/>
          </a:xfrm>
          <a:prstGeom prst="rect">
            <a:avLst/>
          </a:prstGeom>
        </p:spPr>
      </p:pic>
      <p:pic>
        <p:nvPicPr>
          <p:cNvPr id="9" name="Picture 8"/>
          <p:cNvPicPr>
            <a:picLocks noChangeAspect="1"/>
          </p:cNvPicPr>
          <p:nvPr/>
        </p:nvPicPr>
        <p:blipFill>
          <a:blip r:embed="rId4"/>
          <a:stretch>
            <a:fillRect/>
          </a:stretch>
        </p:blipFill>
        <p:spPr>
          <a:xfrm>
            <a:off x="5195246" y="4666348"/>
            <a:ext cx="2619375" cy="1743075"/>
          </a:xfrm>
          <a:prstGeom prst="rect">
            <a:avLst/>
          </a:prstGeom>
        </p:spPr>
      </p:pic>
    </p:spTree>
    <p:extLst>
      <p:ext uri="{BB962C8B-B14F-4D97-AF65-F5344CB8AC3E}">
        <p14:creationId xmlns:p14="http://schemas.microsoft.com/office/powerpoint/2010/main" val="231060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96</TotalTime>
  <Words>181</Words>
  <Application>Microsoft Office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vt:lpstr>
      <vt:lpstr>Calibri</vt:lpstr>
      <vt:lpstr>Roboto</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Olivia Chadwick</dc:creator>
  <cp:lastModifiedBy>Sarah Mallo</cp:lastModifiedBy>
  <cp:revision>11</cp:revision>
  <dcterms:created xsi:type="dcterms:W3CDTF">2015-11-13T13:24:11Z</dcterms:created>
  <dcterms:modified xsi:type="dcterms:W3CDTF">2015-11-20T14:13:41Z</dcterms:modified>
</cp:coreProperties>
</file>