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64AE0-187A-4211-BA20-F1D8B03BD234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96392-96EC-4BD0-93F0-A9A21D35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796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8F44-1C75-4E98-BC4B-B3FEBCB924CA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763C-A19F-4638-9A67-5EB053355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24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8F44-1C75-4E98-BC4B-B3FEBCB924CA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763C-A19F-4638-9A67-5EB053355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30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8F44-1C75-4E98-BC4B-B3FEBCB924CA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763C-A19F-4638-9A67-5EB053355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43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8F44-1C75-4E98-BC4B-B3FEBCB924CA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763C-A19F-4638-9A67-5EB053355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7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8F44-1C75-4E98-BC4B-B3FEBCB924CA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763C-A19F-4638-9A67-5EB053355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6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8F44-1C75-4E98-BC4B-B3FEBCB924CA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763C-A19F-4638-9A67-5EB053355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46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8F44-1C75-4E98-BC4B-B3FEBCB924CA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763C-A19F-4638-9A67-5EB053355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54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8F44-1C75-4E98-BC4B-B3FEBCB924CA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763C-A19F-4638-9A67-5EB053355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06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8F44-1C75-4E98-BC4B-B3FEBCB924CA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763C-A19F-4638-9A67-5EB053355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83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8F44-1C75-4E98-BC4B-B3FEBCB924CA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763C-A19F-4638-9A67-5EB053355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26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8F44-1C75-4E98-BC4B-B3FEBCB924CA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763C-A19F-4638-9A67-5EB053355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3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C8F44-1C75-4E98-BC4B-B3FEBCB924CA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D763C-A19F-4638-9A67-5EB053355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23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5901"/>
            <a:ext cx="9144000" cy="953375"/>
          </a:xfrm>
        </p:spPr>
        <p:txBody>
          <a:bodyPr/>
          <a:lstStyle/>
          <a:p>
            <a:r>
              <a:rPr lang="es-ES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United</a:t>
            </a:r>
            <a:r>
              <a:rPr lang="es-E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Nations</a:t>
            </a:r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2836" y="5076053"/>
            <a:ext cx="32063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entury Gothic" panose="020B0502020202020204" pitchFamily="34" charset="0"/>
              </a:rPr>
              <a:t>Help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entury Gothic" panose="020B0502020202020204" pitchFamily="34" charset="0"/>
              </a:rPr>
              <a:t> Mat</a:t>
            </a:r>
            <a:endParaRPr lang="en-GB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757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ES" sz="3600" dirty="0" smtClean="0"/>
              <a:t>Start: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065" y="864571"/>
            <a:ext cx="10515600" cy="5489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May the house please come to order? We will now conduct roll call…</a:t>
            </a:r>
            <a:endParaRPr lang="en-GB" dirty="0" smtClean="0"/>
          </a:p>
          <a:p>
            <a:pPr marL="0" indent="0">
              <a:buNone/>
            </a:pPr>
            <a:r>
              <a:rPr lang="es-ES" dirty="0" smtClean="0"/>
              <a:t>**Call out the countries present**</a:t>
            </a:r>
          </a:p>
          <a:p>
            <a:pPr marL="0" indent="0">
              <a:buNone/>
            </a:pPr>
            <a:r>
              <a:rPr lang="es-ES" dirty="0" smtClean="0"/>
              <a:t>Quorum has been reached.</a:t>
            </a:r>
          </a:p>
          <a:p>
            <a:pPr marL="0" indent="0">
              <a:buNone/>
            </a:pPr>
            <a:r>
              <a:rPr lang="es-ES" dirty="0" smtClean="0"/>
              <a:t>We will now set the topic, raise your card if you would wish to request a topic. </a:t>
            </a:r>
          </a:p>
          <a:p>
            <a:pPr marL="0" indent="0">
              <a:buNone/>
            </a:pPr>
            <a:r>
              <a:rPr lang="es-ES" dirty="0" smtClean="0"/>
              <a:t>**Decide on a topic**</a:t>
            </a:r>
          </a:p>
          <a:p>
            <a:pPr marL="0" indent="0">
              <a:buNone/>
            </a:pPr>
            <a:r>
              <a:rPr lang="en-US" dirty="0"/>
              <a:t>The Chair now sets an open debate time of ___ minutes on this resolution. </a:t>
            </a:r>
            <a:r>
              <a:rPr lang="en-US" dirty="0" smtClean="0"/>
              <a:t>Raise your card if you agree.</a:t>
            </a:r>
          </a:p>
          <a:p>
            <a:pPr marL="0" indent="0">
              <a:buNone/>
            </a:pPr>
            <a:r>
              <a:rPr lang="en-US" dirty="0" smtClean="0"/>
              <a:t>**Decide on a time**</a:t>
            </a:r>
          </a:p>
          <a:p>
            <a:pPr marL="0" indent="0">
              <a:buNone/>
            </a:pPr>
            <a:r>
              <a:rPr lang="en-US" dirty="0" smtClean="0"/>
              <a:t>The chair sets a reading time of ___  minutes for this resolution.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s-ES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004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Chair: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83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ES" sz="3600" dirty="0" err="1" smtClean="0"/>
              <a:t>Speeches</a:t>
            </a:r>
            <a:r>
              <a:rPr lang="es-ES" sz="3600" dirty="0" smtClean="0"/>
              <a:t>: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149" y="1172482"/>
            <a:ext cx="11398389" cy="519099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Delegate, you now have the floor.</a:t>
            </a:r>
          </a:p>
          <a:p>
            <a:pPr marL="0" indent="0">
              <a:buNone/>
            </a:pPr>
            <a:r>
              <a:rPr lang="en-US" dirty="0" smtClean="0"/>
              <a:t>**Delegate: (delivers speech) ((Delegate may </a:t>
            </a:r>
            <a:r>
              <a:rPr lang="en-US" dirty="0"/>
              <a:t>yield the floor back to the </a:t>
            </a:r>
            <a:r>
              <a:rPr lang="en-US" dirty="0" smtClean="0"/>
              <a:t>Chair))**</a:t>
            </a:r>
          </a:p>
          <a:p>
            <a:pPr marL="0" indent="0">
              <a:buNone/>
            </a:pPr>
            <a:r>
              <a:rPr lang="en-US" dirty="0" smtClean="0"/>
              <a:t>Thank you Delegate. Is the Delegate open to any points of information?</a:t>
            </a:r>
          </a:p>
          <a:p>
            <a:pPr marL="0" indent="0">
              <a:buNone/>
            </a:pPr>
            <a:r>
              <a:rPr lang="en-US" dirty="0" smtClean="0"/>
              <a:t>**Delegate: (states yes or no)**</a:t>
            </a:r>
          </a:p>
          <a:p>
            <a:pPr marL="0" indent="0">
              <a:buNone/>
            </a:pPr>
            <a:r>
              <a:rPr lang="en-US" dirty="0" smtClean="0"/>
              <a:t>If yes: The Delegate of ___ has opened themselves to Points of Information. Are there any in the house at this time? The Delegate of ____</a:t>
            </a:r>
          </a:p>
          <a:p>
            <a:pPr marL="0" indent="0">
              <a:buNone/>
            </a:pPr>
            <a:r>
              <a:rPr lang="en-US" dirty="0" smtClean="0"/>
              <a:t>**The Delegate answers questions**</a:t>
            </a:r>
          </a:p>
          <a:p>
            <a:pPr marL="0" indent="0">
              <a:buNone/>
            </a:pPr>
            <a:r>
              <a:rPr lang="en-US" dirty="0" smtClean="0"/>
              <a:t>((Do this for each Delegate))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2101" y="-4207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Chair: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935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224" y="0"/>
            <a:ext cx="10515600" cy="1325563"/>
          </a:xfrm>
        </p:spPr>
        <p:txBody>
          <a:bodyPr>
            <a:normAutofit/>
          </a:bodyPr>
          <a:lstStyle/>
          <a:p>
            <a:r>
              <a:rPr lang="es-ES" sz="3600" dirty="0" err="1" smtClean="0"/>
              <a:t>After</a:t>
            </a:r>
            <a:r>
              <a:rPr lang="es-ES" sz="3600" dirty="0" smtClean="0"/>
              <a:t> </a:t>
            </a:r>
            <a:r>
              <a:rPr lang="es-ES" sz="3600" dirty="0" err="1" smtClean="0"/>
              <a:t>speeches</a:t>
            </a:r>
            <a:r>
              <a:rPr lang="es-ES" sz="3600" dirty="0" smtClean="0"/>
              <a:t>: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041" y="94854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floor is now open. Are there any Delegates that wish to speak on this resolution as a whole? The Delegate of ____, you have been recognized. You now have the floor.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2101" y="-4207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Chair: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88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854" y="397153"/>
            <a:ext cx="1004906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• </a:t>
            </a:r>
            <a:r>
              <a:rPr lang="en-US" sz="1400" dirty="0" err="1"/>
              <a:t>Honourable</a:t>
            </a:r>
            <a:r>
              <a:rPr lang="en-US" sz="1400" dirty="0"/>
              <a:t> Chair… </a:t>
            </a:r>
            <a:endParaRPr lang="en-US" sz="1400" dirty="0" smtClean="0"/>
          </a:p>
          <a:p>
            <a:r>
              <a:rPr lang="en-US" sz="1400" dirty="0" smtClean="0"/>
              <a:t>• </a:t>
            </a:r>
            <a:r>
              <a:rPr lang="en-US" sz="1400" dirty="0"/>
              <a:t>The delegation of __________ would like to state that</a:t>
            </a:r>
            <a:r>
              <a:rPr lang="en-US" sz="1400" dirty="0" smtClean="0"/>
              <a:t>__________.</a:t>
            </a:r>
          </a:p>
          <a:p>
            <a:r>
              <a:rPr lang="en-US" sz="1400" dirty="0" smtClean="0"/>
              <a:t>• </a:t>
            </a:r>
            <a:r>
              <a:rPr lang="en-US" sz="1400" dirty="0"/>
              <a:t>Is the delegate of __________ aware…? </a:t>
            </a:r>
            <a:endParaRPr lang="en-US" sz="1400" dirty="0" smtClean="0"/>
          </a:p>
          <a:p>
            <a:r>
              <a:rPr lang="en-US" sz="1400" dirty="0" smtClean="0"/>
              <a:t>• </a:t>
            </a:r>
            <a:r>
              <a:rPr lang="en-US" sz="1400" dirty="0"/>
              <a:t>Does the speaker realize …? </a:t>
            </a:r>
            <a:endParaRPr lang="en-US" sz="1400" dirty="0" smtClean="0"/>
          </a:p>
          <a:p>
            <a:r>
              <a:rPr lang="en-US" sz="1400" dirty="0" smtClean="0"/>
              <a:t>• </a:t>
            </a:r>
            <a:r>
              <a:rPr lang="en-US" sz="1400" dirty="0"/>
              <a:t>We yield the floor to the Chair/to the delegate of __________. </a:t>
            </a:r>
            <a:endParaRPr lang="en-US" sz="1400" dirty="0" smtClean="0"/>
          </a:p>
          <a:p>
            <a:r>
              <a:rPr lang="en-US" sz="1400" dirty="0" smtClean="0"/>
              <a:t>• </a:t>
            </a:r>
            <a:r>
              <a:rPr lang="en-US" sz="1400" dirty="0"/>
              <a:t>Does the representative of __________ not agree that…? </a:t>
            </a:r>
            <a:endParaRPr lang="en-GB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0911" t="65145" r="30697" b="8384"/>
          <a:stretch/>
        </p:blipFill>
        <p:spPr>
          <a:xfrm>
            <a:off x="4749640" y="1903445"/>
            <a:ext cx="5023246" cy="21647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32371" t="39556" r="31886" b="24018"/>
          <a:stretch/>
        </p:blipFill>
        <p:spPr>
          <a:xfrm>
            <a:off x="4961837" y="3680137"/>
            <a:ext cx="4667356" cy="29727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31137" t="9204" r="32481" b="34876"/>
          <a:stretch/>
        </p:blipFill>
        <p:spPr>
          <a:xfrm>
            <a:off x="144142" y="1903445"/>
            <a:ext cx="4817695" cy="46281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25463" t="-741" r="19443" b="10958"/>
          <a:stretch/>
        </p:blipFill>
        <p:spPr>
          <a:xfrm>
            <a:off x="9772886" y="667554"/>
            <a:ext cx="2025387" cy="1856604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62647" y="233265"/>
            <a:ext cx="12020496" cy="6447453"/>
          </a:xfrm>
          <a:prstGeom prst="roundRect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194999" y="768158"/>
            <a:ext cx="43572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entury Gothic" panose="020B0502020202020204" pitchFamily="34" charset="0"/>
              </a:rPr>
              <a:t>UN </a:t>
            </a:r>
            <a:r>
              <a:rPr lang="es-E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entury Gothic" panose="020B0502020202020204" pitchFamily="34" charset="0"/>
              </a:rPr>
              <a:t>Help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entury Gothic" panose="020B0502020202020204" pitchFamily="34" charset="0"/>
              </a:rPr>
              <a:t> Mat</a:t>
            </a:r>
            <a:endParaRPr lang="en-GB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4111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217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United Nations</vt:lpstr>
      <vt:lpstr>Start:</vt:lpstr>
      <vt:lpstr>Speeches:</vt:lpstr>
      <vt:lpstr>After speeches:</vt:lpstr>
      <vt:lpstr>PowerPoint Presentation</vt:lpstr>
    </vt:vector>
  </TitlesOfParts>
  <Company>North Liverpool Academy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Nations</dc:title>
  <dc:creator>Sarah Mallo</dc:creator>
  <cp:lastModifiedBy>Sarah Mallo</cp:lastModifiedBy>
  <cp:revision>10</cp:revision>
  <cp:lastPrinted>2016-09-21T07:42:29Z</cp:lastPrinted>
  <dcterms:created xsi:type="dcterms:W3CDTF">2016-07-15T12:13:09Z</dcterms:created>
  <dcterms:modified xsi:type="dcterms:W3CDTF">2016-09-21T07:43:36Z</dcterms:modified>
</cp:coreProperties>
</file>