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4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24317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F3760-CB08-4B38-A3D2-79D4F0E03E24}"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93007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67847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87636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210376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2587789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3006882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3305987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3506293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91830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750336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F3760-CB08-4B38-A3D2-79D4F0E03E24}"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3914374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F3760-CB08-4B38-A3D2-79D4F0E03E24}" type="datetimeFigureOut">
              <a:rPr lang="en-GB" smtClean="0"/>
              <a:t>20/11/2015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332214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161321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1551609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ADF3760-CB08-4B38-A3D2-79D4F0E03E24}" type="datetimeFigureOut">
              <a:rPr lang="en-GB" smtClean="0"/>
              <a:t>20/11/2015</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28067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F3760-CB08-4B38-A3D2-79D4F0E03E24}" type="datetimeFigureOut">
              <a:rPr lang="en-GB" smtClean="0"/>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F9FEA9-86CC-436B-904C-0762CA2922AC}" type="slidenum">
              <a:rPr lang="en-GB" smtClean="0"/>
              <a:t>‹#›</a:t>
            </a:fld>
            <a:endParaRPr lang="en-GB"/>
          </a:p>
        </p:txBody>
      </p:sp>
    </p:spTree>
    <p:extLst>
      <p:ext uri="{BB962C8B-B14F-4D97-AF65-F5344CB8AC3E}">
        <p14:creationId xmlns:p14="http://schemas.microsoft.com/office/powerpoint/2010/main" val="248064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DF3760-CB08-4B38-A3D2-79D4F0E03E24}" type="datetimeFigureOut">
              <a:rPr lang="en-GB" smtClean="0"/>
              <a:t>20/11/2015</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EF9FEA9-86CC-436B-904C-0762CA2922AC}" type="slidenum">
              <a:rPr lang="en-GB" smtClean="0"/>
              <a:t>‹#›</a:t>
            </a:fld>
            <a:endParaRPr lang="en-GB"/>
          </a:p>
        </p:txBody>
      </p:sp>
    </p:spTree>
    <p:extLst>
      <p:ext uri="{BB962C8B-B14F-4D97-AF65-F5344CB8AC3E}">
        <p14:creationId xmlns:p14="http://schemas.microsoft.com/office/powerpoint/2010/main" val="534307983"/>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United Nations </a:t>
            </a:r>
            <a:endParaRPr lang="en-GB" dirty="0"/>
          </a:p>
        </p:txBody>
      </p:sp>
      <p:sp>
        <p:nvSpPr>
          <p:cNvPr id="3" name="Subtitle 2"/>
          <p:cNvSpPr>
            <a:spLocks noGrp="1"/>
          </p:cNvSpPr>
          <p:nvPr>
            <p:ph type="subTitle" idx="1"/>
          </p:nvPr>
        </p:nvSpPr>
        <p:spPr/>
        <p:txBody>
          <a:bodyPr/>
          <a:lstStyle/>
          <a:p>
            <a:r>
              <a:rPr lang="en-GB" dirty="0" smtClean="0"/>
              <a:t>By Emily Dentith </a:t>
            </a:r>
          </a:p>
          <a:p>
            <a:endParaRPr lang="en-GB" dirty="0"/>
          </a:p>
        </p:txBody>
      </p:sp>
      <p:sp>
        <p:nvSpPr>
          <p:cNvPr id="4" name="AutoShape 2" descr="Image result for fran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2"/>
          <a:stretch>
            <a:fillRect/>
          </a:stretch>
        </p:blipFill>
        <p:spPr>
          <a:xfrm rot="879018">
            <a:off x="8984649" y="3636111"/>
            <a:ext cx="2114550" cy="2162175"/>
          </a:xfrm>
          <a:prstGeom prst="rect">
            <a:avLst/>
          </a:prstGeom>
        </p:spPr>
      </p:pic>
    </p:spTree>
    <p:extLst>
      <p:ext uri="{BB962C8B-B14F-4D97-AF65-F5344CB8AC3E}">
        <p14:creationId xmlns:p14="http://schemas.microsoft.com/office/powerpoint/2010/main" val="401736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p:txBody>
          <a:bodyPr/>
          <a:lstStyle/>
          <a:p>
            <a:r>
              <a:rPr lang="en-US" dirty="0"/>
              <a:t>The United Nations has four purposes: to maintain </a:t>
            </a:r>
            <a:r>
              <a:rPr lang="en-US" dirty="0" smtClean="0"/>
              <a:t>international peace </a:t>
            </a:r>
            <a:r>
              <a:rPr lang="en-US" dirty="0"/>
              <a:t>and security; to develop friendly relations among </a:t>
            </a:r>
            <a:r>
              <a:rPr lang="en-US" dirty="0" smtClean="0"/>
              <a:t>nations; to </a:t>
            </a:r>
            <a:r>
              <a:rPr lang="en-US" dirty="0"/>
              <a:t>cooperate in solving international problems and in </a:t>
            </a:r>
            <a:r>
              <a:rPr lang="en-US" dirty="0" smtClean="0"/>
              <a:t>promoting respect </a:t>
            </a:r>
            <a:r>
              <a:rPr lang="en-US" dirty="0"/>
              <a:t>for human rights; and to be a </a:t>
            </a:r>
            <a:r>
              <a:rPr lang="en-US" dirty="0" smtClean="0"/>
              <a:t>Centre </a:t>
            </a:r>
            <a:r>
              <a:rPr lang="en-US" dirty="0"/>
              <a:t>for harmonizing </a:t>
            </a:r>
            <a:r>
              <a:rPr lang="en-US" dirty="0" smtClean="0"/>
              <a:t>the actions </a:t>
            </a:r>
            <a:r>
              <a:rPr lang="en-US" dirty="0"/>
              <a:t>of nations. Cooperating in this effort are more than </a:t>
            </a:r>
            <a:r>
              <a:rPr lang="en-US" dirty="0" smtClean="0"/>
              <a:t>30 affiliated </a:t>
            </a:r>
            <a:r>
              <a:rPr lang="en-US" dirty="0"/>
              <a:t>organizations, known together as the UN system</a:t>
            </a:r>
            <a:r>
              <a:rPr lang="en-US" dirty="0" smtClean="0"/>
              <a:t>.</a:t>
            </a:r>
          </a:p>
          <a:p>
            <a:r>
              <a:rPr lang="en-US" dirty="0"/>
              <a:t>The United Nations is not a world government, and it does </a:t>
            </a:r>
            <a:r>
              <a:rPr lang="en-US" dirty="0" smtClean="0"/>
              <a:t>not make </a:t>
            </a:r>
            <a:r>
              <a:rPr lang="en-US" dirty="0"/>
              <a:t>laws. It does, however, provide the means to help </a:t>
            </a:r>
            <a:r>
              <a:rPr lang="en-US" dirty="0" smtClean="0"/>
              <a:t>resolve international </a:t>
            </a:r>
            <a:r>
              <a:rPr lang="en-US" dirty="0"/>
              <a:t>conflicts and formulate policies on matters </a:t>
            </a:r>
            <a:r>
              <a:rPr lang="en-US" dirty="0" smtClean="0"/>
              <a:t>affecting all </a:t>
            </a:r>
            <a:r>
              <a:rPr lang="en-US" dirty="0"/>
              <a:t>of us</a:t>
            </a:r>
            <a:r>
              <a:rPr lang="en-US" dirty="0" smtClean="0"/>
              <a:t>.</a:t>
            </a:r>
            <a:r>
              <a:rPr lang="en-US" dirty="0"/>
              <a:t>	</a:t>
            </a:r>
            <a:endParaRPr lang="en-GB" dirty="0" smtClean="0"/>
          </a:p>
          <a:p>
            <a:pPr marL="0" indent="0">
              <a:buNone/>
            </a:pPr>
            <a:endParaRPr lang="en-GB" dirty="0"/>
          </a:p>
        </p:txBody>
      </p:sp>
    </p:spTree>
    <p:extLst>
      <p:ext uri="{BB962C8B-B14F-4D97-AF65-F5344CB8AC3E}">
        <p14:creationId xmlns:p14="http://schemas.microsoft.com/office/powerpoint/2010/main" val="389856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 Where is the headquarters of the UN Organization situated?</a:t>
            </a:r>
          </a:p>
        </p:txBody>
      </p:sp>
      <p:sp>
        <p:nvSpPr>
          <p:cNvPr id="3" name="Content Placeholder 2"/>
          <p:cNvSpPr>
            <a:spLocks noGrp="1"/>
          </p:cNvSpPr>
          <p:nvPr>
            <p:ph idx="1"/>
          </p:nvPr>
        </p:nvSpPr>
        <p:spPr/>
        <p:txBody>
          <a:bodyPr/>
          <a:lstStyle/>
          <a:p>
            <a:r>
              <a:rPr lang="en-US" dirty="0"/>
              <a:t>Four of the five principal organs are located at the main UN Headquarters in New York City. The International Court of Justice is located in The Hague, while other major agencies are based in the UN offices at Geneva, Vienna, and Nairobi. Other UN institutions are located throughout the world</a:t>
            </a:r>
            <a:r>
              <a:rPr lang="en-US" dirty="0" smtClean="0"/>
              <a:t>.</a:t>
            </a:r>
          </a:p>
          <a:p>
            <a:endParaRPr lang="en-GB" dirty="0"/>
          </a:p>
        </p:txBody>
      </p:sp>
      <p:pic>
        <p:nvPicPr>
          <p:cNvPr id="4" name="Picture 3"/>
          <p:cNvPicPr>
            <a:picLocks noChangeAspect="1"/>
          </p:cNvPicPr>
          <p:nvPr/>
        </p:nvPicPr>
        <p:blipFill>
          <a:blip r:embed="rId2"/>
          <a:stretch>
            <a:fillRect/>
          </a:stretch>
        </p:blipFill>
        <p:spPr>
          <a:xfrm>
            <a:off x="8837613" y="4071036"/>
            <a:ext cx="2286000" cy="1714500"/>
          </a:xfrm>
          <a:prstGeom prst="rect">
            <a:avLst/>
          </a:prstGeom>
        </p:spPr>
      </p:pic>
    </p:spTree>
    <p:extLst>
      <p:ext uri="{BB962C8B-B14F-4D97-AF65-F5344CB8AC3E}">
        <p14:creationId xmlns:p14="http://schemas.microsoft.com/office/powerpoint/2010/main" val="1300960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What are the goals of the UN Organization?</a:t>
            </a:r>
            <a:endParaRPr lang="en-GB" sz="2400" b="1" dirty="0"/>
          </a:p>
        </p:txBody>
      </p:sp>
      <p:sp>
        <p:nvSpPr>
          <p:cNvPr id="3" name="Content Placeholder 2"/>
          <p:cNvSpPr>
            <a:spLocks noGrp="1"/>
          </p:cNvSpPr>
          <p:nvPr>
            <p:ph idx="1"/>
          </p:nvPr>
        </p:nvSpPr>
        <p:spPr/>
        <p:txBody>
          <a:bodyPr>
            <a:normAutofit/>
          </a:bodyPr>
          <a:lstStyle/>
          <a:p>
            <a:r>
              <a:rPr lang="en-US" dirty="0"/>
              <a:t>The Millennium Development Goals (MDGs) are a set of eight measurable goals signed by 189 countries in September 2000 demonstrating their commitment to achieve these goals, ranging from ending poverty and hunger to promoting gender equality and child health by 2015</a:t>
            </a:r>
            <a:r>
              <a:rPr lang="en-US" dirty="0" smtClean="0"/>
              <a:t>.</a:t>
            </a:r>
          </a:p>
          <a:p>
            <a:r>
              <a:rPr lang="en-US" dirty="0" smtClean="0"/>
              <a:t>According </a:t>
            </a:r>
            <a:r>
              <a:rPr lang="en-US" dirty="0"/>
              <a:t>to UNESCO’s 2015 Global Monitoring Report, Education For All 2000-2015: Achievements and Challenges, there are still 58 million children of out of school globally. Of these children, 25 million are in the rural, low-income, post-conflict regions that UWS targets.  These children are some of the poorest in the world, meaning they are four times less likely to attend school than children in the richest nations.</a:t>
            </a:r>
            <a:endParaRPr lang="en-GB" dirty="0"/>
          </a:p>
        </p:txBody>
      </p:sp>
    </p:spTree>
    <p:extLst>
      <p:ext uri="{BB962C8B-B14F-4D97-AF65-F5344CB8AC3E}">
        <p14:creationId xmlns:p14="http://schemas.microsoft.com/office/powerpoint/2010/main" val="2656631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How many organs does the UN Organization include?</a:t>
            </a:r>
            <a:endParaRPr lang="en-GB" sz="2400" b="1" dirty="0"/>
          </a:p>
        </p:txBody>
      </p:sp>
      <p:sp>
        <p:nvSpPr>
          <p:cNvPr id="3" name="Content Placeholder 2"/>
          <p:cNvSpPr>
            <a:spLocks noGrp="1"/>
          </p:cNvSpPr>
          <p:nvPr>
            <p:ph idx="1"/>
          </p:nvPr>
        </p:nvSpPr>
        <p:spPr/>
        <p:txBody>
          <a:bodyPr/>
          <a:lstStyle/>
          <a:p>
            <a:r>
              <a:rPr lang="en-US" dirty="0"/>
              <a:t>The main organs of the UN are the General Assembly, the Security Council, the Economic and Social Council, the Trusteeship Council, the International Court of Justice, and the UN Secretariat.  All were established in 1945 when the UN was founded. </a:t>
            </a:r>
            <a:endParaRPr lang="en-GB" dirty="0"/>
          </a:p>
        </p:txBody>
      </p:sp>
      <p:pic>
        <p:nvPicPr>
          <p:cNvPr id="4" name="Picture 3"/>
          <p:cNvPicPr>
            <a:picLocks noChangeAspect="1"/>
          </p:cNvPicPr>
          <p:nvPr/>
        </p:nvPicPr>
        <p:blipFill>
          <a:blip r:embed="rId2"/>
          <a:stretch>
            <a:fillRect/>
          </a:stretch>
        </p:blipFill>
        <p:spPr>
          <a:xfrm>
            <a:off x="8857606" y="4464264"/>
            <a:ext cx="2714625" cy="1685925"/>
          </a:xfrm>
          <a:prstGeom prst="rect">
            <a:avLst/>
          </a:prstGeom>
        </p:spPr>
      </p:pic>
    </p:spTree>
    <p:extLst>
      <p:ext uri="{BB962C8B-B14F-4D97-AF65-F5344CB8AC3E}">
        <p14:creationId xmlns:p14="http://schemas.microsoft.com/office/powerpoint/2010/main" val="1220289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Do the UN use solely (=only) peaceful ways to achieve their aims?</a:t>
            </a:r>
            <a:endParaRPr lang="en-GB" sz="2800" b="1" dirty="0"/>
          </a:p>
        </p:txBody>
      </p:sp>
      <p:sp>
        <p:nvSpPr>
          <p:cNvPr id="3" name="Content Placeholder 2"/>
          <p:cNvSpPr>
            <a:spLocks noGrp="1"/>
          </p:cNvSpPr>
          <p:nvPr>
            <p:ph idx="1"/>
          </p:nvPr>
        </p:nvSpPr>
        <p:spPr/>
        <p:txBody>
          <a:bodyPr/>
          <a:lstStyle/>
          <a:p>
            <a:r>
              <a:rPr lang="en-US" dirty="0"/>
              <a:t>They perform life-saving work delivering essential aid all around the world. </a:t>
            </a:r>
            <a:r>
              <a:rPr lang="en-US" dirty="0" smtClean="0"/>
              <a:t>However they </a:t>
            </a:r>
            <a:r>
              <a:rPr lang="en-US" dirty="0"/>
              <a:t>also have longer-term projects and strategies aimed at building the capacity </a:t>
            </a:r>
            <a:r>
              <a:rPr lang="en-US" dirty="0" smtClean="0"/>
              <a:t>of both </a:t>
            </a:r>
            <a:r>
              <a:rPr lang="en-US" dirty="0"/>
              <a:t>the population and the state.</a:t>
            </a:r>
          </a:p>
          <a:p>
            <a:endParaRPr lang="en-GB" dirty="0"/>
          </a:p>
        </p:txBody>
      </p:sp>
    </p:spTree>
    <p:extLst>
      <p:ext uri="{BB962C8B-B14F-4D97-AF65-F5344CB8AC3E}">
        <p14:creationId xmlns:p14="http://schemas.microsoft.com/office/powerpoint/2010/main" val="1552921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What organization was prior to (=existed before) the UN?</a:t>
            </a:r>
            <a:endParaRPr lang="en-GB" sz="2800" b="1"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744810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45</TotalTime>
  <Words>412</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United Nations </vt:lpstr>
      <vt:lpstr>Introduction </vt:lpstr>
      <vt:lpstr> Where is the headquarters of the UN Organization situated?</vt:lpstr>
      <vt:lpstr>What are the goals of the UN Organization?</vt:lpstr>
      <vt:lpstr>How many organs does the UN Organization include?</vt:lpstr>
      <vt:lpstr>Do the UN use solely (=only) peaceful ways to achieve their aims?</vt:lpstr>
      <vt:lpstr>What organization was prior to (=existed before) the UN?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Nations</dc:title>
  <dc:creator>Emily Dentith</dc:creator>
  <cp:lastModifiedBy>Sarah Mallo</cp:lastModifiedBy>
  <cp:revision>5</cp:revision>
  <dcterms:created xsi:type="dcterms:W3CDTF">2015-11-13T13:18:06Z</dcterms:created>
  <dcterms:modified xsi:type="dcterms:W3CDTF">2015-11-20T14:14:36Z</dcterms:modified>
</cp:coreProperties>
</file>