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sldIdLst>
    <p:sldId id="258"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15032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0D951-834A-4E05-A210-921342383F04}"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77167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62478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83830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148551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67656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828594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416927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81004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12223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00D951-834A-4E05-A210-921342383F04}" type="datetimeFigureOut">
              <a:rPr lang="en-GB" smtClean="0"/>
              <a:t>20/11/2015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793404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00D951-834A-4E05-A210-921342383F04}"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19045511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0D951-834A-4E05-A210-921342383F04}" type="datetimeFigureOut">
              <a:rPr lang="en-GB" smtClean="0"/>
              <a:t>20/11/2015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4480953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00D951-834A-4E05-A210-921342383F04}" type="datetimeFigureOut">
              <a:rPr lang="en-GB" smtClean="0"/>
              <a:t>20/11/2015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2264958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0D951-834A-4E05-A210-921342383F04}" type="datetimeFigureOut">
              <a:rPr lang="en-GB" smtClean="0"/>
              <a:t>20/11/2015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57252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0D951-834A-4E05-A210-921342383F04}"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391254885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0D951-834A-4E05-A210-921342383F04}" type="datetimeFigureOut">
              <a:rPr lang="en-GB" smtClean="0"/>
              <a:t>20/11/2015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EFA53-52AE-46A7-A002-3165823F1C6C}" type="slidenum">
              <a:rPr lang="en-GB" smtClean="0"/>
              <a:t>‹#›</a:t>
            </a:fld>
            <a:endParaRPr lang="en-GB"/>
          </a:p>
        </p:txBody>
      </p:sp>
    </p:spTree>
    <p:extLst>
      <p:ext uri="{BB962C8B-B14F-4D97-AF65-F5344CB8AC3E}">
        <p14:creationId xmlns:p14="http://schemas.microsoft.com/office/powerpoint/2010/main" val="175852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00D951-834A-4E05-A210-921342383F04}" type="datetimeFigureOut">
              <a:rPr lang="en-GB" smtClean="0"/>
              <a:t>20/11/2015</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AEFA53-52AE-46A7-A002-3165823F1C6C}" type="slidenum">
              <a:rPr lang="en-GB" smtClean="0"/>
              <a:t>‹#›</a:t>
            </a:fld>
            <a:endParaRPr lang="en-GB"/>
          </a:p>
        </p:txBody>
      </p:sp>
    </p:spTree>
    <p:extLst>
      <p:ext uri="{BB962C8B-B14F-4D97-AF65-F5344CB8AC3E}">
        <p14:creationId xmlns:p14="http://schemas.microsoft.com/office/powerpoint/2010/main" val="92650570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8800" b="1" dirty="0" smtClean="0"/>
              <a:t>United Nations</a:t>
            </a:r>
            <a:endParaRPr lang="en-GB" sz="8800" b="1" dirty="0"/>
          </a:p>
        </p:txBody>
      </p:sp>
      <p:sp>
        <p:nvSpPr>
          <p:cNvPr id="3" name="Subtitle 2"/>
          <p:cNvSpPr>
            <a:spLocks noGrp="1"/>
          </p:cNvSpPr>
          <p:nvPr>
            <p:ph type="subTitle" idx="1"/>
          </p:nvPr>
        </p:nvSpPr>
        <p:spPr/>
        <p:txBody>
          <a:bodyPr/>
          <a:lstStyle/>
          <a:p>
            <a:r>
              <a:rPr lang="en-GB" b="1" dirty="0" smtClean="0"/>
              <a:t>By Mia Morana</a:t>
            </a:r>
            <a:endParaRPr lang="en-GB" b="1" dirty="0"/>
          </a:p>
        </p:txBody>
      </p:sp>
      <p:pic>
        <p:nvPicPr>
          <p:cNvPr id="4" name="Picture 3"/>
          <p:cNvPicPr>
            <a:picLocks noChangeAspect="1"/>
          </p:cNvPicPr>
          <p:nvPr/>
        </p:nvPicPr>
        <p:blipFill>
          <a:blip r:embed="rId2"/>
          <a:stretch>
            <a:fillRect/>
          </a:stretch>
        </p:blipFill>
        <p:spPr>
          <a:xfrm>
            <a:off x="5551385" y="4170706"/>
            <a:ext cx="3869452" cy="21990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630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Where is the headquarters of the UN Organization situated?</a:t>
            </a:r>
            <a:endParaRPr lang="en-GB" b="1" u="sng" dirty="0"/>
          </a:p>
        </p:txBody>
      </p:sp>
      <p:sp>
        <p:nvSpPr>
          <p:cNvPr id="3" name="Content Placeholder 2"/>
          <p:cNvSpPr>
            <a:spLocks noGrp="1"/>
          </p:cNvSpPr>
          <p:nvPr>
            <p:ph idx="1"/>
          </p:nvPr>
        </p:nvSpPr>
        <p:spPr/>
        <p:txBody>
          <a:bodyPr/>
          <a:lstStyle/>
          <a:p>
            <a:r>
              <a:rPr lang="en-US" b="1" dirty="0"/>
              <a:t>Four of the five principal organs are located at the main UN Headquarters in New York City. The International Court of Justice is located in The Hague, while other major agencies are based in the UN offices at Geneva, Vienna, and Nairobi. Other UN institutions are located throughout the </a:t>
            </a:r>
            <a:r>
              <a:rPr lang="en-US" b="1" dirty="0" smtClean="0"/>
              <a:t>world.</a:t>
            </a:r>
            <a:endParaRPr lang="en-GB" b="1" dirty="0"/>
          </a:p>
        </p:txBody>
      </p:sp>
      <p:pic>
        <p:nvPicPr>
          <p:cNvPr id="4" name="Picture 3"/>
          <p:cNvPicPr>
            <a:picLocks noChangeAspect="1"/>
          </p:cNvPicPr>
          <p:nvPr/>
        </p:nvPicPr>
        <p:blipFill>
          <a:blip r:embed="rId2"/>
          <a:stretch>
            <a:fillRect/>
          </a:stretch>
        </p:blipFill>
        <p:spPr>
          <a:xfrm>
            <a:off x="8353169" y="4788042"/>
            <a:ext cx="3838832" cy="2069958"/>
          </a:xfrm>
          <a:prstGeom prst="rect">
            <a:avLst/>
          </a:prstGeom>
        </p:spPr>
      </p:pic>
    </p:spTree>
    <p:extLst>
      <p:ext uri="{BB962C8B-B14F-4D97-AF65-F5344CB8AC3E}">
        <p14:creationId xmlns:p14="http://schemas.microsoft.com/office/powerpoint/2010/main" val="23415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r>
              <a:rPr lang="en-US" b="1" u="sng" dirty="0"/>
              <a:t>What are the goals of the UN Organization?</a:t>
            </a:r>
            <a:endParaRPr lang="en-GB" b="1" u="sng" dirty="0"/>
          </a:p>
        </p:txBody>
      </p:sp>
      <p:sp>
        <p:nvSpPr>
          <p:cNvPr id="3" name="Content Placeholder 2"/>
          <p:cNvSpPr>
            <a:spLocks noGrp="1"/>
          </p:cNvSpPr>
          <p:nvPr>
            <p:ph idx="1"/>
          </p:nvPr>
        </p:nvSpPr>
        <p:spPr>
          <a:xfrm>
            <a:off x="1484310" y="2784445"/>
            <a:ext cx="10018713" cy="3124201"/>
          </a:xfrm>
        </p:spPr>
        <p:txBody>
          <a:bodyPr>
            <a:normAutofit fontScale="77500" lnSpcReduction="20000"/>
          </a:bodyPr>
          <a:lstStyle/>
          <a:p>
            <a:pPr marL="0" indent="0">
              <a:buNone/>
            </a:pPr>
            <a:r>
              <a:rPr lang="en-US" b="1" u="sng" dirty="0">
                <a:solidFill>
                  <a:srgbClr val="FF0000"/>
                </a:solidFill>
              </a:rPr>
              <a:t>The Eight Millennium Development Goals are</a:t>
            </a:r>
            <a:r>
              <a:rPr lang="en-US" b="1" u="sng" dirty="0" smtClean="0">
                <a:solidFill>
                  <a:srgbClr val="FF0000"/>
                </a:solidFill>
              </a:rPr>
              <a:t>:</a:t>
            </a:r>
            <a:endParaRPr lang="en-US" b="1" dirty="0"/>
          </a:p>
          <a:p>
            <a:r>
              <a:rPr lang="en-US" b="1" dirty="0"/>
              <a:t>to eradicate extreme poverty and </a:t>
            </a:r>
            <a:r>
              <a:rPr lang="en-US" b="1" dirty="0" smtClean="0"/>
              <a:t>hunger</a:t>
            </a:r>
            <a:endParaRPr lang="en-US" b="1" dirty="0"/>
          </a:p>
          <a:p>
            <a:r>
              <a:rPr lang="en-US" b="1" dirty="0"/>
              <a:t>to achieve universal primary </a:t>
            </a:r>
            <a:r>
              <a:rPr lang="en-US" b="1" dirty="0" smtClean="0"/>
              <a:t>education</a:t>
            </a:r>
            <a:endParaRPr lang="en-US" b="1" dirty="0"/>
          </a:p>
          <a:p>
            <a:r>
              <a:rPr lang="en-US" b="1" dirty="0"/>
              <a:t>to promote gender equality and empower </a:t>
            </a:r>
            <a:r>
              <a:rPr lang="en-US" b="1" dirty="0" smtClean="0"/>
              <a:t>women</a:t>
            </a:r>
            <a:endParaRPr lang="en-US" b="1" dirty="0"/>
          </a:p>
          <a:p>
            <a:r>
              <a:rPr lang="en-US" b="1" dirty="0"/>
              <a:t>to reduce child </a:t>
            </a:r>
            <a:r>
              <a:rPr lang="en-US" b="1" dirty="0" smtClean="0"/>
              <a:t>mortality</a:t>
            </a:r>
            <a:endParaRPr lang="en-US" b="1" dirty="0"/>
          </a:p>
          <a:p>
            <a:r>
              <a:rPr lang="en-US" b="1" dirty="0"/>
              <a:t>to improve maternal </a:t>
            </a:r>
            <a:r>
              <a:rPr lang="en-US" b="1" dirty="0" smtClean="0"/>
              <a:t>health</a:t>
            </a:r>
            <a:endParaRPr lang="en-US" b="1" dirty="0"/>
          </a:p>
          <a:p>
            <a:r>
              <a:rPr lang="en-US" b="1" dirty="0"/>
              <a:t>to combat HIV/AIDS, malaria, and other </a:t>
            </a:r>
            <a:r>
              <a:rPr lang="en-US" b="1" dirty="0" smtClean="0"/>
              <a:t>diseases</a:t>
            </a:r>
            <a:endParaRPr lang="en-US" b="1" dirty="0"/>
          </a:p>
          <a:p>
            <a:r>
              <a:rPr lang="en-US" b="1" dirty="0"/>
              <a:t>to ensure environmental </a:t>
            </a:r>
            <a:r>
              <a:rPr lang="en-US" b="1" dirty="0" smtClean="0"/>
              <a:t>sustainability and to </a:t>
            </a:r>
            <a:r>
              <a:rPr lang="en-US" b="1" dirty="0"/>
              <a:t>develop a global partnership for development.</a:t>
            </a:r>
            <a:endParaRPr lang="en-GB" b="1" dirty="0"/>
          </a:p>
        </p:txBody>
      </p:sp>
      <p:pic>
        <p:nvPicPr>
          <p:cNvPr id="4" name="Picture 3"/>
          <p:cNvPicPr>
            <a:picLocks noChangeAspect="1"/>
          </p:cNvPicPr>
          <p:nvPr/>
        </p:nvPicPr>
        <p:blipFill>
          <a:blip r:embed="rId2"/>
          <a:stretch>
            <a:fillRect/>
          </a:stretch>
        </p:blipFill>
        <p:spPr>
          <a:xfrm>
            <a:off x="9189328" y="4655889"/>
            <a:ext cx="4009428" cy="2668091"/>
          </a:xfrm>
          <a:prstGeom prst="rect">
            <a:avLst/>
          </a:prstGeom>
        </p:spPr>
      </p:pic>
    </p:spTree>
    <p:extLst>
      <p:ext uri="{BB962C8B-B14F-4D97-AF65-F5344CB8AC3E}">
        <p14:creationId xmlns:p14="http://schemas.microsoft.com/office/powerpoint/2010/main" val="3946512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170" y="0"/>
            <a:ext cx="10018713" cy="1752599"/>
          </a:xfrm>
        </p:spPr>
        <p:txBody>
          <a:bodyPr/>
          <a:lstStyle/>
          <a:p>
            <a:r>
              <a:rPr lang="en-US" b="1" u="sng" dirty="0"/>
              <a:t>How many organs does the UN Organization include?</a:t>
            </a:r>
            <a:endParaRPr lang="en-GB" b="1" u="sng" dirty="0"/>
          </a:p>
        </p:txBody>
      </p:sp>
      <p:sp>
        <p:nvSpPr>
          <p:cNvPr id="3" name="Content Placeholder 2"/>
          <p:cNvSpPr>
            <a:spLocks noGrp="1"/>
          </p:cNvSpPr>
          <p:nvPr>
            <p:ph idx="1"/>
          </p:nvPr>
        </p:nvSpPr>
        <p:spPr>
          <a:xfrm>
            <a:off x="75640" y="1752599"/>
            <a:ext cx="10018713" cy="3124201"/>
          </a:xfrm>
        </p:spPr>
        <p:txBody>
          <a:bodyPr>
            <a:noAutofit/>
          </a:bodyPr>
          <a:lstStyle/>
          <a:p>
            <a:pPr marL="0" indent="0">
              <a:buNone/>
            </a:pPr>
            <a:r>
              <a:rPr lang="en-US" sz="900" b="1" u="sng" dirty="0">
                <a:solidFill>
                  <a:srgbClr val="FF0000"/>
                </a:solidFill>
              </a:rPr>
              <a:t>The General </a:t>
            </a:r>
            <a:r>
              <a:rPr lang="en-US" sz="900" b="1" u="sng" dirty="0" smtClean="0">
                <a:solidFill>
                  <a:srgbClr val="FF0000"/>
                </a:solidFill>
              </a:rPr>
              <a:t>Assembly:</a:t>
            </a:r>
            <a:endParaRPr lang="en-US" sz="900" b="1" u="sng" dirty="0">
              <a:solidFill>
                <a:srgbClr val="FF0000"/>
              </a:solidFill>
            </a:endParaRPr>
          </a:p>
          <a:p>
            <a:pPr marL="0" indent="0">
              <a:buNone/>
            </a:pPr>
            <a:r>
              <a:rPr lang="en-US" sz="900" b="1" dirty="0"/>
              <a:t>The General Assembly is the main deliberative organ of the United Nations and includes all its Members. It may discuss any matter arising under the UN Charter and make recommendations to UN Members (except on disputes or situations which are being considered by the Security Council). In the Assembly, each nation, large or small, has one vote and important decisions are taken by a two-thirds majority </a:t>
            </a:r>
            <a:r>
              <a:rPr lang="en-US" sz="900" b="1" dirty="0" err="1" smtClean="0"/>
              <a:t>voteThe</a:t>
            </a:r>
            <a:r>
              <a:rPr lang="en-US" sz="900" b="1" dirty="0" smtClean="0"/>
              <a:t> </a:t>
            </a:r>
            <a:r>
              <a:rPr lang="en-US" sz="900" b="1" dirty="0"/>
              <a:t>Assembly meets every year from September to December. Special sessions may be summoned by the Assembly, at the request of the Security Council, or at the request of a majority of UN </a:t>
            </a:r>
            <a:r>
              <a:rPr lang="en-US" sz="900" b="1" dirty="0" err="1" smtClean="0"/>
              <a:t>Members.The</a:t>
            </a:r>
            <a:r>
              <a:rPr lang="en-US" sz="900" b="1" dirty="0" smtClean="0"/>
              <a:t> </a:t>
            </a:r>
            <a:r>
              <a:rPr lang="en-US" sz="900" b="1" dirty="0"/>
              <a:t>work of the General Assembly is also carried out by its six main committees, the Human Rights Council, other subsidiary bodies and the UN </a:t>
            </a:r>
            <a:r>
              <a:rPr lang="en-US" sz="900" b="1" dirty="0" smtClean="0"/>
              <a:t>Secretariat.</a:t>
            </a:r>
          </a:p>
          <a:p>
            <a:pPr marL="0" indent="0">
              <a:buNone/>
            </a:pPr>
            <a:r>
              <a:rPr lang="en-US" sz="900" b="1" u="sng" dirty="0" smtClean="0">
                <a:solidFill>
                  <a:srgbClr val="FF0000"/>
                </a:solidFill>
              </a:rPr>
              <a:t>The </a:t>
            </a:r>
            <a:r>
              <a:rPr lang="en-US" sz="900" b="1" u="sng" dirty="0">
                <a:solidFill>
                  <a:srgbClr val="FF0000"/>
                </a:solidFill>
              </a:rPr>
              <a:t>Security </a:t>
            </a:r>
            <a:r>
              <a:rPr lang="en-US" sz="900" b="1" u="sng" dirty="0" smtClean="0">
                <a:solidFill>
                  <a:srgbClr val="FF0000"/>
                </a:solidFill>
              </a:rPr>
              <a:t>Council:</a:t>
            </a:r>
            <a:endParaRPr lang="en-US" sz="900" b="1" dirty="0"/>
          </a:p>
          <a:p>
            <a:pPr marL="0" indent="0">
              <a:buNone/>
            </a:pPr>
            <a:r>
              <a:rPr lang="en-US" sz="900" b="1" dirty="0"/>
              <a:t>The Security Council has primary responsibility under the Charter for maintaining peace and security. It can be convened at any time, whenever peace is </a:t>
            </a:r>
            <a:r>
              <a:rPr lang="en-US" sz="900" b="1" dirty="0" smtClean="0"/>
              <a:t>threatened Member </a:t>
            </a:r>
            <a:r>
              <a:rPr lang="en-US" sz="900" b="1" dirty="0"/>
              <a:t>States are obligated to carry out its decisions. When a threat to peace is brought before the Council, it usually first asks the parties to reach agreement by peaceful means. If fighting breaks out, the Council tries to secure a ceasefire</a:t>
            </a:r>
            <a:r>
              <a:rPr lang="en-US" sz="900" b="1" dirty="0" smtClean="0"/>
              <a:t>.</a:t>
            </a:r>
          </a:p>
          <a:p>
            <a:pPr marL="0" indent="0">
              <a:buNone/>
            </a:pPr>
            <a:r>
              <a:rPr lang="en-US" sz="900" b="1" u="sng" dirty="0">
                <a:solidFill>
                  <a:srgbClr val="FF0000"/>
                </a:solidFill>
              </a:rPr>
              <a:t>The Economic and Social </a:t>
            </a:r>
            <a:r>
              <a:rPr lang="en-US" sz="900" b="1" u="sng" dirty="0" smtClean="0">
                <a:solidFill>
                  <a:srgbClr val="FF0000"/>
                </a:solidFill>
              </a:rPr>
              <a:t>Council:</a:t>
            </a:r>
            <a:endParaRPr lang="en-US" sz="900" b="1" dirty="0"/>
          </a:p>
          <a:p>
            <a:pPr marL="0" indent="0">
              <a:buNone/>
            </a:pPr>
            <a:r>
              <a:rPr lang="en-US" sz="900" b="1" dirty="0"/>
              <a:t>The Economic and Social Council (ECOSOC) is the central body for coordinating the economic and social work of the United Nations and the UN family of organizations. It has 54 member nations elected from all regions. As much as 70 per cent of the work of the UN system is devoted to promoting higher standards of living, full employment, and conditions of economic and social progress and development. The Council recommends and directs activities aimed at promoting economic growth of developing countries, supporting human rights and fostering world cooperation to fight poverty and under-development</a:t>
            </a:r>
            <a:r>
              <a:rPr lang="en-US" sz="900" b="1" dirty="0" smtClean="0"/>
              <a:t>.</a:t>
            </a:r>
          </a:p>
          <a:p>
            <a:pPr marL="0" indent="0">
              <a:buNone/>
            </a:pPr>
            <a:r>
              <a:rPr lang="en-US" sz="900" b="1" u="sng" dirty="0">
                <a:solidFill>
                  <a:srgbClr val="FF0000"/>
                </a:solidFill>
              </a:rPr>
              <a:t>The Trusteeship </a:t>
            </a:r>
            <a:r>
              <a:rPr lang="en-US" sz="900" b="1" u="sng" dirty="0" smtClean="0">
                <a:solidFill>
                  <a:srgbClr val="FF0000"/>
                </a:solidFill>
              </a:rPr>
              <a:t>Council:</a:t>
            </a:r>
            <a:endParaRPr lang="en-US" sz="900" b="1" u="sng" dirty="0">
              <a:solidFill>
                <a:srgbClr val="FF0000"/>
              </a:solidFill>
            </a:endParaRPr>
          </a:p>
          <a:p>
            <a:pPr marL="0" indent="0">
              <a:buNone/>
            </a:pPr>
            <a:r>
              <a:rPr lang="en-US" sz="900" b="1" dirty="0" smtClean="0"/>
              <a:t>The </a:t>
            </a:r>
            <a:r>
              <a:rPr lang="en-US" sz="900" b="1" dirty="0"/>
              <a:t>Trusteeship Council was assigned under the UN Charter to supervise the administration of Trust Territories — former colonies or dependent territories — which were placed under the International Trusteeship System</a:t>
            </a:r>
            <a:r>
              <a:rPr lang="en-US" sz="900" dirty="0" smtClean="0"/>
              <a:t>.</a:t>
            </a:r>
          </a:p>
          <a:p>
            <a:pPr marL="0" indent="0">
              <a:buNone/>
            </a:pPr>
            <a:r>
              <a:rPr lang="en-US" sz="900" b="1" u="sng" dirty="0">
                <a:solidFill>
                  <a:srgbClr val="FF0000"/>
                </a:solidFill>
              </a:rPr>
              <a:t>The International Court of </a:t>
            </a:r>
            <a:r>
              <a:rPr lang="en-US" sz="900" b="1" u="sng" dirty="0" smtClean="0">
                <a:solidFill>
                  <a:srgbClr val="FF0000"/>
                </a:solidFill>
              </a:rPr>
              <a:t>Justice:</a:t>
            </a:r>
          </a:p>
          <a:p>
            <a:pPr marL="0" indent="0">
              <a:buNone/>
            </a:pPr>
            <a:r>
              <a:rPr lang="en-US" sz="900" b="1" dirty="0"/>
              <a:t>The International Court of Justice (ICJ) is the UN’s main judicial organ. Presiding over the ICJ, or “World Court”, are 15 judges, each from a different nation, elected by the General Assembly and Security Council. The Court settles legal disputes between nations only and not between individuals, in accordance with international law</a:t>
            </a:r>
            <a:r>
              <a:rPr lang="en-US" sz="900" b="1" dirty="0" smtClean="0"/>
              <a:t>.</a:t>
            </a:r>
          </a:p>
          <a:p>
            <a:pPr marL="0" indent="0">
              <a:buNone/>
            </a:pPr>
            <a:r>
              <a:rPr lang="en-US" sz="900" b="1" u="sng" dirty="0">
                <a:solidFill>
                  <a:srgbClr val="FF0000"/>
                </a:solidFill>
              </a:rPr>
              <a:t>The </a:t>
            </a:r>
            <a:r>
              <a:rPr lang="en-US" sz="900" b="1" u="sng" dirty="0" smtClean="0">
                <a:solidFill>
                  <a:srgbClr val="FF0000"/>
                </a:solidFill>
              </a:rPr>
              <a:t>Secretariat:</a:t>
            </a:r>
            <a:endParaRPr lang="en-US" sz="900" b="1" dirty="0"/>
          </a:p>
          <a:p>
            <a:pPr marL="0" indent="0">
              <a:buNone/>
            </a:pPr>
            <a:r>
              <a:rPr lang="en-US" sz="900" b="1" dirty="0"/>
              <a:t>The Secretariat is made up of an international staff working at UN Headquarters in New York, as well as UN offices in Geneva, Vienna, Nairobi and other locations. It consists of departments and offices with a total staff of around 16,000, drawn from some 175 countries. Including civil staff in peacekeeping missions the total number comprises approximately 30,000 staff. Staff members carry out the substantive and administrative work of the United Nations as directed by the General Assembly, the Security Council and the other organs.</a:t>
            </a:r>
            <a:endParaRPr lang="en-GB" sz="900" b="1" dirty="0"/>
          </a:p>
        </p:txBody>
      </p:sp>
      <p:pic>
        <p:nvPicPr>
          <p:cNvPr id="4" name="Picture 3"/>
          <p:cNvPicPr>
            <a:picLocks noChangeAspect="1"/>
          </p:cNvPicPr>
          <p:nvPr/>
        </p:nvPicPr>
        <p:blipFill>
          <a:blip r:embed="rId2"/>
          <a:stretch>
            <a:fillRect/>
          </a:stretch>
        </p:blipFill>
        <p:spPr>
          <a:xfrm>
            <a:off x="8610471" y="5380234"/>
            <a:ext cx="3581529" cy="1477766"/>
          </a:xfrm>
          <a:prstGeom prst="rect">
            <a:avLst/>
          </a:prstGeom>
        </p:spPr>
      </p:pic>
    </p:spTree>
    <p:extLst>
      <p:ext uri="{BB962C8B-B14F-4D97-AF65-F5344CB8AC3E}">
        <p14:creationId xmlns:p14="http://schemas.microsoft.com/office/powerpoint/2010/main" val="340522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Do the UN use solely </a:t>
            </a:r>
            <a:r>
              <a:rPr lang="en-US" b="1" u="sng" dirty="0" smtClean="0"/>
              <a:t>peaceful </a:t>
            </a:r>
            <a:r>
              <a:rPr lang="en-US" b="1" u="sng" dirty="0"/>
              <a:t>ways to achieve their aims?</a:t>
            </a:r>
            <a:endParaRPr lang="en-GB" b="1" u="sng" dirty="0"/>
          </a:p>
        </p:txBody>
      </p:sp>
      <p:sp>
        <p:nvSpPr>
          <p:cNvPr id="3" name="Content Placeholder 2"/>
          <p:cNvSpPr>
            <a:spLocks noGrp="1"/>
          </p:cNvSpPr>
          <p:nvPr>
            <p:ph idx="1"/>
          </p:nvPr>
        </p:nvSpPr>
        <p:spPr>
          <a:xfrm>
            <a:off x="775858" y="2438399"/>
            <a:ext cx="10018713" cy="3124201"/>
          </a:xfrm>
        </p:spPr>
        <p:txBody>
          <a:bodyPr>
            <a:normAutofit fontScale="92500" lnSpcReduction="20000"/>
          </a:bodyPr>
          <a:lstStyle/>
          <a:p>
            <a:pPr marL="0" indent="0">
              <a:buNone/>
            </a:pPr>
            <a:r>
              <a:rPr lang="en-US" sz="2100" b="1" dirty="0"/>
              <a:t>The title “how does the UN keep the peace” is rather a broad one, given that</a:t>
            </a:r>
          </a:p>
          <a:p>
            <a:pPr marL="0" indent="0">
              <a:buNone/>
            </a:pPr>
            <a:r>
              <a:rPr lang="en-US" sz="2100" b="1" dirty="0"/>
              <a:t>avoiding the scourge of war was of course the main aim of the UN’s foundation. I’m</a:t>
            </a:r>
          </a:p>
          <a:p>
            <a:pPr marL="0" indent="0">
              <a:buNone/>
            </a:pPr>
            <a:r>
              <a:rPr lang="en-US" sz="2100" b="1" dirty="0"/>
              <a:t>of the opinion that all three pillars of the UN contribute towards both preventing</a:t>
            </a:r>
          </a:p>
          <a:p>
            <a:pPr marL="0" indent="0">
              <a:buNone/>
            </a:pPr>
            <a:r>
              <a:rPr lang="en-US" sz="2100" b="1" dirty="0"/>
              <a:t>conflict from breaking out and working in post-conflict states. This holistic approach</a:t>
            </a:r>
          </a:p>
          <a:p>
            <a:pPr marL="0" indent="0">
              <a:buNone/>
            </a:pPr>
            <a:r>
              <a:rPr lang="en-US" sz="2100" b="1" dirty="0" smtClean="0"/>
              <a:t>can be broadly categorized as capacity-building, state-building and</a:t>
            </a:r>
          </a:p>
          <a:p>
            <a:pPr marL="0" indent="0">
              <a:buNone/>
            </a:pPr>
            <a:r>
              <a:rPr lang="en-US" sz="2100" b="1" dirty="0" smtClean="0"/>
              <a:t>peacebuilding</a:t>
            </a:r>
            <a:r>
              <a:rPr lang="en-US" sz="2100" b="1" dirty="0"/>
              <a:t>. Time is short so rather than keep you here all night I hope to give you</a:t>
            </a:r>
          </a:p>
          <a:p>
            <a:pPr marL="0" indent="0">
              <a:buNone/>
            </a:pPr>
            <a:r>
              <a:rPr lang="en-US" sz="2100" b="1" dirty="0"/>
              <a:t>just a few examples of this area of the UN’s work. Later David will be going into what</a:t>
            </a:r>
          </a:p>
          <a:p>
            <a:pPr marL="0" indent="0">
              <a:buNone/>
            </a:pPr>
            <a:r>
              <a:rPr lang="en-US" sz="2100" b="1" dirty="0"/>
              <a:t>happens when this doesn’t go to plan!</a:t>
            </a:r>
          </a:p>
          <a:p>
            <a:endParaRPr lang="en-GB" dirty="0"/>
          </a:p>
        </p:txBody>
      </p:sp>
      <p:pic>
        <p:nvPicPr>
          <p:cNvPr id="4" name="Picture 3"/>
          <p:cNvPicPr>
            <a:picLocks noChangeAspect="1"/>
          </p:cNvPicPr>
          <p:nvPr/>
        </p:nvPicPr>
        <p:blipFill>
          <a:blip r:embed="rId2"/>
          <a:stretch>
            <a:fillRect/>
          </a:stretch>
        </p:blipFill>
        <p:spPr>
          <a:xfrm>
            <a:off x="9687698" y="4031134"/>
            <a:ext cx="2636108"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012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What organization was prior to </a:t>
            </a:r>
            <a:r>
              <a:rPr lang="en-US" b="1" u="sng" dirty="0" smtClean="0"/>
              <a:t>the </a:t>
            </a:r>
            <a:r>
              <a:rPr lang="en-US" b="1" u="sng" dirty="0"/>
              <a:t>UN?</a:t>
            </a:r>
            <a:endParaRPr lang="en-GB" b="1" u="sng" dirty="0"/>
          </a:p>
        </p:txBody>
      </p:sp>
      <p:pic>
        <p:nvPicPr>
          <p:cNvPr id="4" name="Content Placeholder 3"/>
          <p:cNvPicPr>
            <a:picLocks noGrp="1" noChangeAspect="1"/>
          </p:cNvPicPr>
          <p:nvPr>
            <p:ph idx="1"/>
          </p:nvPr>
        </p:nvPicPr>
        <p:blipFill>
          <a:blip r:embed="rId2"/>
          <a:stretch>
            <a:fillRect/>
          </a:stretch>
        </p:blipFill>
        <p:spPr>
          <a:xfrm>
            <a:off x="8163697" y="4369404"/>
            <a:ext cx="4028303" cy="2488596"/>
          </a:xfrm>
          <a:prstGeom prst="rect">
            <a:avLst/>
          </a:prstGeom>
        </p:spPr>
      </p:pic>
      <p:sp>
        <p:nvSpPr>
          <p:cNvPr id="6" name="TextBox 5"/>
          <p:cNvSpPr txBox="1"/>
          <p:nvPr/>
        </p:nvSpPr>
        <p:spPr>
          <a:xfrm>
            <a:off x="1087394" y="2949147"/>
            <a:ext cx="6936259" cy="2308324"/>
          </a:xfrm>
          <a:prstGeom prst="rect">
            <a:avLst/>
          </a:prstGeom>
          <a:noFill/>
        </p:spPr>
        <p:txBody>
          <a:bodyPr wrap="square" rtlCol="0">
            <a:spAutoFit/>
          </a:bodyPr>
          <a:lstStyle/>
          <a:p>
            <a:r>
              <a:rPr lang="en-US" b="1" u="sng" dirty="0" smtClean="0">
                <a:solidFill>
                  <a:srgbClr val="FF0000"/>
                </a:solidFill>
              </a:rPr>
              <a:t>The League of Nations, 1920:</a:t>
            </a:r>
          </a:p>
          <a:p>
            <a:endParaRPr lang="en-US" b="1" dirty="0" smtClean="0"/>
          </a:p>
          <a:p>
            <a:r>
              <a:rPr lang="en-US" b="1" dirty="0" smtClean="0"/>
              <a:t>The League of Nations was an international organization, headquartered in Geneva, Switzerland, created after the First World War to provide a forum for resolving international disputes. Though first proposed by President Woodrow Wilson as part of his Fourteen Points plan for an equitable peace in Europe, the United States never became a member.</a:t>
            </a:r>
            <a:endParaRPr lang="en-GB" b="1" dirty="0"/>
          </a:p>
        </p:txBody>
      </p:sp>
    </p:spTree>
    <p:extLst>
      <p:ext uri="{BB962C8B-B14F-4D97-AF65-F5344CB8AC3E}">
        <p14:creationId xmlns:p14="http://schemas.microsoft.com/office/powerpoint/2010/main" val="146985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Why was this organization </a:t>
            </a:r>
            <a:r>
              <a:rPr lang="en-US" b="1" u="sng" dirty="0" smtClean="0"/>
              <a:t>dismissed?</a:t>
            </a:r>
            <a:br>
              <a:rPr lang="en-US" b="1" u="sng" dirty="0" smtClean="0"/>
            </a:br>
            <a:endParaRPr lang="en-GB" b="1" u="sng" dirty="0"/>
          </a:p>
        </p:txBody>
      </p:sp>
      <p:sp>
        <p:nvSpPr>
          <p:cNvPr id="3" name="Content Placeholder 2"/>
          <p:cNvSpPr>
            <a:spLocks noGrp="1"/>
          </p:cNvSpPr>
          <p:nvPr>
            <p:ph idx="1"/>
          </p:nvPr>
        </p:nvSpPr>
        <p:spPr>
          <a:xfrm>
            <a:off x="1484311" y="1810263"/>
            <a:ext cx="10018713" cy="3124201"/>
          </a:xfrm>
        </p:spPr>
        <p:txBody>
          <a:bodyPr>
            <a:normAutofit fontScale="85000" lnSpcReduction="20000"/>
          </a:bodyPr>
          <a:lstStyle/>
          <a:p>
            <a:pPr marL="0" indent="0">
              <a:buNone/>
            </a:pPr>
            <a:r>
              <a:rPr lang="en-US" b="1" u="sng" dirty="0">
                <a:solidFill>
                  <a:srgbClr val="FF0000"/>
                </a:solidFill>
              </a:rPr>
              <a:t>UNITED NATIONS </a:t>
            </a:r>
            <a:r>
              <a:rPr lang="en-US" b="1" u="sng" dirty="0" smtClean="0">
                <a:solidFill>
                  <a:srgbClr val="FF0000"/>
                </a:solidFill>
              </a:rPr>
              <a:t>—</a:t>
            </a:r>
          </a:p>
          <a:p>
            <a:r>
              <a:rPr lang="en-US" b="1" dirty="0" smtClean="0"/>
              <a:t> </a:t>
            </a:r>
            <a:r>
              <a:rPr lang="en-US" b="1" dirty="0"/>
              <a:t>Four U.N. staff members were dismissed for sending and storing child pornography on U.N. computers </a:t>
            </a:r>
            <a:r>
              <a:rPr lang="en-US" b="1" dirty="0" smtClean="0"/>
              <a:t> </a:t>
            </a:r>
            <a:r>
              <a:rPr lang="en-US" b="1" dirty="0"/>
              <a:t>and another was dismissed for using a U.N. vehicle to transport approximately 173 kilograms of marijuana, according to a U.N. report obtained Friday</a:t>
            </a:r>
            <a:r>
              <a:rPr lang="en-US" b="1" dirty="0" smtClean="0"/>
              <a:t>.</a:t>
            </a:r>
            <a:endParaRPr lang="en-US" b="1" dirty="0"/>
          </a:p>
          <a:p>
            <a:r>
              <a:rPr lang="en-US" b="1" dirty="0"/>
              <a:t>The report on U.N. disciplinary matters and cases of criminal behavior, covers a year-long period through June 2015, and documents about 60 cases that resulted in disciplinary measures, among the organization’s worldwide staff of about 40,000</a:t>
            </a:r>
            <a:r>
              <a:rPr lang="en-US" b="1" dirty="0" smtClean="0"/>
              <a:t>.</a:t>
            </a:r>
            <a:endParaRPr lang="en-US" b="1" dirty="0"/>
          </a:p>
          <a:p>
            <a:r>
              <a:rPr lang="en-US" b="1" dirty="0" smtClean="0"/>
              <a:t>The </a:t>
            </a:r>
            <a:r>
              <a:rPr lang="en-US" b="1" dirty="0"/>
              <a:t>report, circulated late last month, states that during the year-long period eight cases involving “credible allegations of criminal conduct by United Nations officials or experts on mission were referred to member states.”</a:t>
            </a:r>
            <a:endParaRPr lang="en-GB" b="1" dirty="0"/>
          </a:p>
        </p:txBody>
      </p:sp>
      <p:pic>
        <p:nvPicPr>
          <p:cNvPr id="4" name="Picture 3"/>
          <p:cNvPicPr>
            <a:picLocks noChangeAspect="1"/>
          </p:cNvPicPr>
          <p:nvPr/>
        </p:nvPicPr>
        <p:blipFill>
          <a:blip r:embed="rId2"/>
          <a:stretch>
            <a:fillRect/>
          </a:stretch>
        </p:blipFill>
        <p:spPr>
          <a:xfrm>
            <a:off x="8765059" y="4553587"/>
            <a:ext cx="3426941" cy="2271674"/>
          </a:xfrm>
          <a:prstGeom prst="rect">
            <a:avLst/>
          </a:prstGeom>
        </p:spPr>
      </p:pic>
    </p:spTree>
    <p:extLst>
      <p:ext uri="{BB962C8B-B14F-4D97-AF65-F5344CB8AC3E}">
        <p14:creationId xmlns:p14="http://schemas.microsoft.com/office/powerpoint/2010/main" val="878955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Is China a member of the UN?</a:t>
            </a:r>
            <a:endParaRPr lang="en-GB" b="1" u="sng" dirty="0"/>
          </a:p>
        </p:txBody>
      </p:sp>
      <p:sp>
        <p:nvSpPr>
          <p:cNvPr id="3" name="Content Placeholder 2"/>
          <p:cNvSpPr>
            <a:spLocks noGrp="1"/>
          </p:cNvSpPr>
          <p:nvPr>
            <p:ph idx="1"/>
          </p:nvPr>
        </p:nvSpPr>
        <p:spPr>
          <a:xfrm>
            <a:off x="1484310" y="1818501"/>
            <a:ext cx="10018713" cy="3124201"/>
          </a:xfrm>
        </p:spPr>
        <p:txBody>
          <a:bodyPr/>
          <a:lstStyle/>
          <a:p>
            <a:pPr marL="0" indent="0">
              <a:buNone/>
            </a:pPr>
            <a:r>
              <a:rPr lang="en-US" b="1" dirty="0"/>
              <a:t>China is a charter member of the United Nations and one of five permanent members of the United Nations Security Council after being on the winning side following the Second World War. The Republic of China (ROC) joined the UN in 1945.</a:t>
            </a:r>
            <a:endParaRPr lang="en-GB" b="1" dirty="0"/>
          </a:p>
        </p:txBody>
      </p:sp>
      <p:pic>
        <p:nvPicPr>
          <p:cNvPr id="4" name="Picture 3"/>
          <p:cNvPicPr>
            <a:picLocks noChangeAspect="1"/>
          </p:cNvPicPr>
          <p:nvPr/>
        </p:nvPicPr>
        <p:blipFill>
          <a:blip r:embed="rId2"/>
          <a:stretch>
            <a:fillRect/>
          </a:stretch>
        </p:blipFill>
        <p:spPr>
          <a:xfrm>
            <a:off x="9111049" y="4266736"/>
            <a:ext cx="3015048" cy="20063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0132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Can you give any additional information on China’s role as a UN member?</a:t>
            </a:r>
            <a:endParaRPr lang="en-GB" b="1"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In recent years, China has taken an active role in UN peacekeeping operations based</a:t>
            </a:r>
          </a:p>
          <a:p>
            <a:pPr marL="0" indent="0">
              <a:buNone/>
            </a:pPr>
            <a:r>
              <a:rPr lang="en-US" b="1" dirty="0"/>
              <a:t>on its evaluation of its national interest and its role as a responsible global power. Yet</a:t>
            </a:r>
          </a:p>
          <a:p>
            <a:pPr marL="0" indent="0">
              <a:buNone/>
            </a:pPr>
            <a:r>
              <a:rPr lang="en-US" b="1" dirty="0"/>
              <a:t>a major Chinese concern is the erosion of basic peacekeeping principles in practice.</a:t>
            </a:r>
          </a:p>
          <a:p>
            <a:pPr marL="0" indent="0">
              <a:buNone/>
            </a:pPr>
            <a:endParaRPr lang="en-US" b="1" dirty="0"/>
          </a:p>
          <a:p>
            <a:pPr marL="0" indent="0">
              <a:buNone/>
            </a:pPr>
            <a:r>
              <a:rPr lang="en-US" b="1" dirty="0" smtClean="0"/>
              <a:t>China </a:t>
            </a:r>
            <a:r>
              <a:rPr lang="en-US" b="1" dirty="0"/>
              <a:t>favors a modest reform of the Security Council. While recognizing the need</a:t>
            </a:r>
          </a:p>
          <a:p>
            <a:pPr marL="0" indent="0">
              <a:buNone/>
            </a:pPr>
            <a:r>
              <a:rPr lang="en-US" b="1" dirty="0"/>
              <a:t>for reform, it firmly advocates a thoroughgoing consultation and consensus-building</a:t>
            </a:r>
          </a:p>
          <a:p>
            <a:pPr marL="0" indent="0">
              <a:buNone/>
            </a:pPr>
            <a:r>
              <a:rPr lang="en-US" b="1" dirty="0"/>
              <a:t>process. China regards the concert of permanent members in the Council based on</a:t>
            </a:r>
          </a:p>
          <a:p>
            <a:pPr marL="0" indent="0">
              <a:buNone/>
            </a:pPr>
            <a:r>
              <a:rPr lang="en-US" b="1" dirty="0"/>
              <a:t>veto rights as a stabilizing mechanism for the international </a:t>
            </a:r>
            <a:r>
              <a:rPr lang="en-US" b="1" dirty="0" smtClean="0"/>
              <a:t>system.</a:t>
            </a:r>
            <a:endParaRPr lang="en-GB" b="1" dirty="0"/>
          </a:p>
        </p:txBody>
      </p:sp>
      <p:pic>
        <p:nvPicPr>
          <p:cNvPr id="4" name="Picture 3"/>
          <p:cNvPicPr>
            <a:picLocks noChangeAspect="1"/>
          </p:cNvPicPr>
          <p:nvPr/>
        </p:nvPicPr>
        <p:blipFill>
          <a:blip r:embed="rId2"/>
          <a:stretch>
            <a:fillRect/>
          </a:stretch>
        </p:blipFill>
        <p:spPr>
          <a:xfrm>
            <a:off x="10552027" y="5218027"/>
            <a:ext cx="1639973" cy="1639973"/>
          </a:xfrm>
          <a:prstGeom prst="rect">
            <a:avLst/>
          </a:prstGeom>
        </p:spPr>
      </p:pic>
    </p:spTree>
    <p:extLst>
      <p:ext uri="{BB962C8B-B14F-4D97-AF65-F5344CB8AC3E}">
        <p14:creationId xmlns:p14="http://schemas.microsoft.com/office/powerpoint/2010/main" val="3508912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99</TotalTime>
  <Words>1174</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Corbel</vt:lpstr>
      <vt:lpstr>Parallax</vt:lpstr>
      <vt:lpstr>United Nations</vt:lpstr>
      <vt:lpstr>Where is the headquarters of the UN Organization situated?</vt:lpstr>
      <vt:lpstr> What are the goals of the UN Organization?</vt:lpstr>
      <vt:lpstr>How many organs does the UN Organization include?</vt:lpstr>
      <vt:lpstr>Do the UN use solely peaceful ways to achieve their aims?</vt:lpstr>
      <vt:lpstr>What organization was prior to the UN?</vt:lpstr>
      <vt:lpstr>Why was this organization dismissed? </vt:lpstr>
      <vt:lpstr>Is China a member of the UN?</vt:lpstr>
      <vt:lpstr>Can you give any additional information on China’s role as a UN member?</vt:lpstr>
    </vt:vector>
  </TitlesOfParts>
  <Company>North Liverpool Academy Trust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Nations</dc:title>
  <dc:creator>Mia Morana</dc:creator>
  <cp:lastModifiedBy>Sarah Mallo</cp:lastModifiedBy>
  <cp:revision>11</cp:revision>
  <dcterms:created xsi:type="dcterms:W3CDTF">2015-11-13T13:18:16Z</dcterms:created>
  <dcterms:modified xsi:type="dcterms:W3CDTF">2015-11-20T14:10:36Z</dcterms:modified>
</cp:coreProperties>
</file>