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4" r:id="rId2"/>
    <p:sldId id="286" r:id="rId3"/>
    <p:sldId id="290" r:id="rId4"/>
    <p:sldId id="287" r:id="rId5"/>
    <p:sldId id="288" r:id="rId6"/>
    <p:sldId id="289" r:id="rId7"/>
    <p:sldId id="257" r:id="rId8"/>
    <p:sldId id="259" r:id="rId9"/>
    <p:sldId id="285" r:id="rId10"/>
    <p:sldId id="281" r:id="rId11"/>
    <p:sldId id="258" r:id="rId12"/>
    <p:sldId id="260" r:id="rId13"/>
    <p:sldId id="261" r:id="rId14"/>
    <p:sldId id="283" r:id="rId15"/>
    <p:sldId id="263" r:id="rId16"/>
    <p:sldId id="270" r:id="rId17"/>
    <p:sldId id="280" r:id="rId18"/>
    <p:sldId id="278" r:id="rId19"/>
    <p:sldId id="272" r:id="rId20"/>
    <p:sldId id="276" r:id="rId21"/>
    <p:sldId id="274" r:id="rId22"/>
    <p:sldId id="275" r:id="rId23"/>
    <p:sldId id="27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5" autoAdjust="0"/>
    <p:restoredTop sz="94660"/>
  </p:normalViewPr>
  <p:slideViewPr>
    <p:cSldViewPr>
      <p:cViewPr varScale="1">
        <p:scale>
          <a:sx n="68" d="100"/>
          <a:sy n="68" d="100"/>
        </p:scale>
        <p:origin x="16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8457E97-2B50-423F-A2BD-6035DBB03099}" type="datetimeFigureOut">
              <a:rPr lang="en-GB"/>
              <a:pPr>
                <a:defRPr/>
              </a:pPr>
              <a:t>11/11/2020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8B563BD-C8D2-42F2-A800-C7A7C2C1C7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466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B1369-56CE-4FA2-A6B2-F7E44857885B}" type="datetimeFigureOut">
              <a:rPr lang="en-GB"/>
              <a:pPr>
                <a:defRPr/>
              </a:pPr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EAEE1-2E32-4CD0-A0CD-6A9B086879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3DBB1-2248-454E-AF3B-778253C5C854}" type="datetimeFigureOut">
              <a:rPr lang="en-GB"/>
              <a:pPr>
                <a:defRPr/>
              </a:pPr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E02C9-6CDA-4436-89DE-C9DF822B60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27B89-FDCC-4C6B-96D8-C232ECA032EF}" type="datetimeFigureOut">
              <a:rPr lang="en-GB"/>
              <a:pPr>
                <a:defRPr/>
              </a:pPr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CC3C0-3D59-4FDD-9E65-28871C2F0D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DB230-E21C-4B35-AFB5-FAEDC681F74C}" type="datetimeFigureOut">
              <a:rPr lang="en-GB"/>
              <a:pPr>
                <a:defRPr/>
              </a:pPr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47ACC-A039-4777-A985-39636E3A14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53335-7126-4C82-8F91-88E1FED14A10}" type="datetimeFigureOut">
              <a:rPr lang="en-GB"/>
              <a:pPr>
                <a:defRPr/>
              </a:pPr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D0476-9CBE-438A-AB7F-6C43D70245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5062E-2230-4DB0-BC5D-01009FF8C662}" type="datetimeFigureOut">
              <a:rPr lang="en-GB"/>
              <a:pPr>
                <a:defRPr/>
              </a:pPr>
              <a:t>11/11/2020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D6A7-DDBE-4677-B098-61AF55E6F8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D4978-045A-40C5-BFE4-51786F9AA33C}" type="datetimeFigureOut">
              <a:rPr lang="en-GB"/>
              <a:pPr>
                <a:defRPr/>
              </a:pPr>
              <a:t>11/11/2020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691BB-FD59-4851-8E65-F63D3A57F7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8F52D-0F11-4A46-BC54-8CA07781025C}" type="datetimeFigureOut">
              <a:rPr lang="en-GB"/>
              <a:pPr>
                <a:defRPr/>
              </a:pPr>
              <a:t>11/11/2020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18EBB-D179-44A8-B804-AA84147A5E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36BAF-EE1B-4493-806F-11DB49613494}" type="datetimeFigureOut">
              <a:rPr lang="en-GB"/>
              <a:pPr>
                <a:defRPr/>
              </a:pPr>
              <a:t>11/11/2020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C5B71-E559-4EE6-825B-900509FC46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F8AB7-5272-43CF-9524-19FFC6E6CA87}" type="datetimeFigureOut">
              <a:rPr lang="en-GB"/>
              <a:pPr>
                <a:defRPr/>
              </a:pPr>
              <a:t>11/11/2020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D3106-6290-4142-8A77-BCC0EBF7B7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6F654-72CF-4E16-92D9-746678E77F0C}" type="datetimeFigureOut">
              <a:rPr lang="en-GB"/>
              <a:pPr>
                <a:defRPr/>
              </a:pPr>
              <a:t>11/11/2020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1BF17-155D-4EE0-865E-B2DFC248C6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756CB5-5BC3-4B5C-B877-67D93CEB047F}" type="datetimeFigureOut">
              <a:rPr lang="en-GB"/>
              <a:pPr>
                <a:defRPr/>
              </a:pPr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C57B2D-4E31-4F5F-B09A-8461866AF7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BC3529-6B50-4C24-8330-7FDEDB4577D9}"/>
              </a:ext>
            </a:extLst>
          </p:cNvPr>
          <p:cNvSpPr txBox="1"/>
          <p:nvPr/>
        </p:nvSpPr>
        <p:spPr>
          <a:xfrm>
            <a:off x="971600" y="1484784"/>
            <a:ext cx="76328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acquiescence</a:t>
            </a:r>
          </a:p>
          <a:p>
            <a:r>
              <a:rPr lang="en-GB" dirty="0"/>
              <a:t>/ˌ</a:t>
            </a:r>
            <a:r>
              <a:rPr lang="en-GB" dirty="0" err="1"/>
              <a:t>akwɪˈɛsns</a:t>
            </a:r>
            <a:r>
              <a:rPr lang="en-GB" dirty="0"/>
              <a:t>/</a:t>
            </a:r>
          </a:p>
          <a:p>
            <a:r>
              <a:rPr lang="en-GB" dirty="0"/>
              <a:t>the reluctant acceptance of something without protest.</a:t>
            </a:r>
          </a:p>
          <a:p>
            <a:r>
              <a:rPr lang="en-GB" dirty="0"/>
              <a:t>"in silent acquiescence, she rose to her feet"</a:t>
            </a:r>
            <a:endParaRPr lang="es-E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AEB0A-183E-4501-99BA-02F467B57D3C}"/>
              </a:ext>
            </a:extLst>
          </p:cNvPr>
          <p:cNvSpPr txBox="1"/>
          <p:nvPr/>
        </p:nvSpPr>
        <p:spPr>
          <a:xfrm>
            <a:off x="971600" y="3140968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Similar: </a:t>
            </a:r>
          </a:p>
          <a:p>
            <a:r>
              <a:rPr lang="es-ES" dirty="0" err="1"/>
              <a:t>consent</a:t>
            </a:r>
            <a:endParaRPr lang="es-ES" dirty="0"/>
          </a:p>
          <a:p>
            <a:r>
              <a:rPr lang="es-ES" dirty="0" err="1"/>
              <a:t>agreement</a:t>
            </a:r>
            <a:endParaRPr lang="es-ES" dirty="0"/>
          </a:p>
          <a:p>
            <a:r>
              <a:rPr lang="es-ES" dirty="0" err="1"/>
              <a:t>acceptance</a:t>
            </a:r>
            <a:endParaRPr lang="es-ES" dirty="0"/>
          </a:p>
          <a:p>
            <a:r>
              <a:rPr lang="es-ES" dirty="0" err="1"/>
              <a:t>accession</a:t>
            </a:r>
            <a:endParaRPr lang="es-ES" dirty="0"/>
          </a:p>
          <a:p>
            <a:r>
              <a:rPr lang="es-ES" dirty="0" err="1"/>
              <a:t>concurrence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3303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http://nonfictionbookeditor.com/wp-content/uploads/2013/08/MP90030961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692275" y="476250"/>
            <a:ext cx="5759450" cy="2124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Verbs for Analysis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quarter" idx="1"/>
          </p:nvPr>
        </p:nvSpPr>
        <p:spPr>
          <a:xfrm>
            <a:off x="0" y="1988840"/>
            <a:ext cx="9144000" cy="4608512"/>
          </a:xfrm>
        </p:spPr>
        <p:txBody>
          <a:bodyPr numCol="4"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Argues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Builds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Confirms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Conveys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Connects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Creates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Describes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Demonstrates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Displays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Establishes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Exaggerates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Explains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Explores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Exposes        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Highlights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Hints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Illustrates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Implies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Indicates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Informs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Introduces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Means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Narrates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Persuades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Portrays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Presents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Refers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Represents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Reveals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Sees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Shows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Signifies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Symbolises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Suggests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Supports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Tells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500" b="1" dirty="0"/>
              <a:t>Understands</a:t>
            </a:r>
          </a:p>
        </p:txBody>
      </p:sp>
      <p:sp>
        <p:nvSpPr>
          <p:cNvPr id="3075" name="TextBox 15"/>
          <p:cNvSpPr txBox="1">
            <a:spLocks noChangeArrowheads="1"/>
          </p:cNvSpPr>
          <p:nvPr/>
        </p:nvSpPr>
        <p:spPr bwMode="auto">
          <a:xfrm>
            <a:off x="0" y="0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Note of Caution</a:t>
            </a:r>
            <a:r>
              <a:rPr lang="en-GB" sz="2200" b="1" dirty="0">
                <a:latin typeface="Calibri" pitchFamily="34" charset="0"/>
              </a:rPr>
              <a:t>: </a:t>
            </a:r>
            <a:r>
              <a:rPr lang="en-GB" sz="2200" dirty="0">
                <a:latin typeface="Calibri" pitchFamily="34" charset="0"/>
              </a:rPr>
              <a:t>Only use the verbs you’re familiar with unless you take the time to examine the definition in the dictionary.  This is </a:t>
            </a:r>
            <a:r>
              <a:rPr lang="en-GB" sz="2200" b="1" dirty="0">
                <a:latin typeface="Calibri" pitchFamily="34" charset="0"/>
              </a:rPr>
              <a:t>not</a:t>
            </a:r>
            <a:r>
              <a:rPr lang="en-GB" sz="2200" dirty="0">
                <a:latin typeface="Calibri" pitchFamily="34" charset="0"/>
              </a:rPr>
              <a:t> a list of synonyms. Each word has specific uses that are unique to its meaning.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8313" y="1196975"/>
            <a:ext cx="822960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5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Note of Caution</a:t>
            </a:r>
            <a:r>
              <a:rPr lang="en-GB" sz="2000" b="1" dirty="0">
                <a:latin typeface="Calibri" pitchFamily="34" charset="0"/>
              </a:rPr>
              <a:t>: </a:t>
            </a:r>
            <a:r>
              <a:rPr lang="en-GB" sz="2000" dirty="0">
                <a:latin typeface="Calibri" pitchFamily="34" charset="0"/>
              </a:rPr>
              <a:t>Only use the verbs you’re familiar with unless you take the time to examine the definition in the dictionary.  This is </a:t>
            </a:r>
            <a:r>
              <a:rPr lang="en-GB" sz="2000" b="1" dirty="0">
                <a:latin typeface="Calibri" pitchFamily="34" charset="0"/>
              </a:rPr>
              <a:t>not</a:t>
            </a:r>
            <a:r>
              <a:rPr lang="en-GB" sz="2000" dirty="0">
                <a:latin typeface="Calibri" pitchFamily="34" charset="0"/>
              </a:rPr>
              <a:t> a list of synonyms. Each word has specific uses that are unique to its meaning.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8313" y="1052513"/>
            <a:ext cx="822960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0" y="1772816"/>
            <a:ext cx="9144000" cy="5165710"/>
          </a:xfrm>
          <a:prstGeom prst="rect">
            <a:avLst/>
          </a:prstGeom>
          <a:noFill/>
        </p:spPr>
        <p:txBody>
          <a:bodyPr wrap="square" numCol="5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Advises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Affects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Argues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Builds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Confirms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Connects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Connotes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Conveys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Creates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Criticises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Deepens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Denotes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Depicts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Describes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400" b="1" dirty="0">
                <a:latin typeface="+mn-lt"/>
              </a:rPr>
              <a:t>Demonstrates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Displays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Echoes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Emphasises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Encourages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Establishes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Evokes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Exaggerates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Examines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Expands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Explains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Explores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Exposes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Expresses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Forces    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Forms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Highlights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Heightens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Hints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Illustrates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Impacts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Implies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Indicates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Informs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Introduces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Juxtaposes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Means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Mentions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Narrates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Perceives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Persuades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Portrays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Presents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Recognises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Refers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Relates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Remarks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Represents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Reveals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Sees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Shows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Signifies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Symbolises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Suggests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Supports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Tells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Underlines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500" b="1" dirty="0">
                <a:latin typeface="+mn-lt"/>
              </a:rPr>
              <a:t>Understands</a:t>
            </a:r>
            <a:endParaRPr lang="en-GB" sz="2500" dirty="0">
              <a:latin typeface="+mn-lt"/>
            </a:endParaRP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5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Note of Caution</a:t>
            </a:r>
            <a:r>
              <a:rPr lang="en-GB" sz="2000" b="1" dirty="0">
                <a:latin typeface="Calibri" pitchFamily="34" charset="0"/>
              </a:rPr>
              <a:t>: </a:t>
            </a:r>
            <a:r>
              <a:rPr lang="en-GB" sz="2000" dirty="0">
                <a:latin typeface="Calibri" pitchFamily="34" charset="0"/>
              </a:rPr>
              <a:t>Only use the verbs you’re familiar with unless you take the time to examine the definition in the dictionary.  This is </a:t>
            </a:r>
            <a:r>
              <a:rPr lang="en-GB" sz="2000" b="1" dirty="0">
                <a:latin typeface="Calibri" pitchFamily="34" charset="0"/>
              </a:rPr>
              <a:t>not</a:t>
            </a:r>
            <a:r>
              <a:rPr lang="en-GB" sz="2000" dirty="0">
                <a:latin typeface="Calibri" pitchFamily="34" charset="0"/>
              </a:rPr>
              <a:t> a list of synonyms. Each word has specific uses that are unique to its meaning.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8313" y="1052513"/>
            <a:ext cx="822960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L3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0" y="1772815"/>
            <a:ext cx="9144000" cy="5401479"/>
          </a:xfrm>
          <a:prstGeom prst="rect">
            <a:avLst/>
          </a:prstGeom>
          <a:noFill/>
        </p:spPr>
        <p:txBody>
          <a:bodyPr wrap="square" numCol="5">
            <a:spAutoFit/>
          </a:bodyPr>
          <a:lstStyle/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Advises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Affects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Argues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Articulates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Builds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Clarifies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Confirms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Connects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Connotes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Considers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Constructs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Contradicts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Conveys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Creates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Criticises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endParaRPr lang="en-GB" sz="2100" b="1" dirty="0">
              <a:latin typeface="+mn-lt"/>
            </a:endParaRP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Deepens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Denotes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Depicts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Describes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Demonstrates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Displays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100" b="1" dirty="0">
                <a:latin typeface="+mn-lt"/>
              </a:rPr>
              <a:t>Echoes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100" b="1" dirty="0">
                <a:latin typeface="+mn-lt"/>
              </a:rPr>
              <a:t>Emphasises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Encourages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Establishes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Evokes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Exaggerates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Examines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Exhibits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Expands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endParaRPr lang="en-GB" sz="2100" b="1" dirty="0">
              <a:latin typeface="+mn-lt"/>
            </a:endParaRP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Explains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Explores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Exposes 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Expresses       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Foreshadows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Forces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Forms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Highlights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Heightens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Hints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Illustrates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Impacts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Implies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Indicates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Informs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endParaRPr lang="en-GB" sz="2100" b="1" dirty="0">
              <a:latin typeface="+mn-lt"/>
            </a:endParaRP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Intensifies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Introduces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Juxtaposes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Means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Mentions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Narrates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Perceives 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Persuades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Portrays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Presents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Promotes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Recognises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Refers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Reinforces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Relates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endParaRPr lang="en-GB" sz="2100" b="1" dirty="0">
              <a:latin typeface="+mn-lt"/>
            </a:endParaRP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Remarks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Represents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Reveals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Sees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Shows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Signifies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Symbolises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Suggests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Supports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Tells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Underlines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GB" sz="2100" b="1" dirty="0">
                <a:latin typeface="+mn-lt"/>
              </a:rPr>
              <a:t>Understands</a:t>
            </a:r>
            <a:endParaRPr lang="en-GB" sz="2100" dirty="0">
              <a:latin typeface="+mn-lt"/>
            </a:endParaRP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5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Note of Caution</a:t>
            </a:r>
            <a:r>
              <a:rPr lang="en-GB" sz="1400" b="1" dirty="0">
                <a:latin typeface="Calibri" pitchFamily="34" charset="0"/>
              </a:rPr>
              <a:t>: </a:t>
            </a:r>
            <a:r>
              <a:rPr lang="en-GB" sz="1400" dirty="0">
                <a:latin typeface="Calibri" pitchFamily="34" charset="0"/>
              </a:rPr>
              <a:t>Only use the verbs you’re familiar with unless you take the time to examine the definition in the dictionary.  This is </a:t>
            </a:r>
            <a:r>
              <a:rPr lang="en-GB" sz="1400" b="1" dirty="0">
                <a:latin typeface="Calibri" pitchFamily="34" charset="0"/>
              </a:rPr>
              <a:t>not</a:t>
            </a:r>
            <a:r>
              <a:rPr lang="en-GB" sz="1400" dirty="0">
                <a:latin typeface="Calibri" pitchFamily="34" charset="0"/>
              </a:rPr>
              <a:t> a list of synonyms. Each word has specific uses that are unique to its meaning.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544" y="476672"/>
            <a:ext cx="82296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Stage 4&amp;5: Active verbs for writing about texts...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08720"/>
            <a:ext cx="9144000" cy="6627649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 algn="ctr"/>
            <a:r>
              <a:rPr lang="en-GB" sz="1900" b="1" dirty="0">
                <a:latin typeface="+mn-lt"/>
              </a:rPr>
              <a:t>Accentuates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Advises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Advocates 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Affects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Alludes to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Amplifies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Argues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Articulates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Builds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Clarifies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Compels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Confirms</a:t>
            </a:r>
          </a:p>
          <a:p>
            <a:pPr algn="ctr"/>
            <a:r>
              <a:rPr lang="en-GB" sz="1900" b="1" dirty="0">
                <a:latin typeface="+mn-lt"/>
              </a:rPr>
              <a:t>Connects</a:t>
            </a:r>
          </a:p>
          <a:p>
            <a:pPr algn="ctr"/>
            <a:r>
              <a:rPr lang="en-GB" sz="1900" b="1" dirty="0">
                <a:latin typeface="+mn-lt"/>
              </a:rPr>
              <a:t>Connotes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Considers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Constructs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Contradicts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Compels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Compounds 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Conveys </a:t>
            </a:r>
            <a:endParaRPr lang="en-GB" sz="1900" dirty="0">
              <a:latin typeface="+mn-lt"/>
            </a:endParaRPr>
          </a:p>
          <a:p>
            <a:pPr algn="ctr"/>
            <a:endParaRPr lang="en-GB" sz="1900" b="1" dirty="0">
              <a:latin typeface="+mn-lt"/>
            </a:endParaRPr>
          </a:p>
          <a:p>
            <a:pPr algn="ctr"/>
            <a:endParaRPr lang="en-GB" sz="1900" b="1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Creates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Criticises 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Deepens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Denotes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Depicts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Describes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Determines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Demonstrates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Displays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Echoes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Elaborates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Elicits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Embodies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Emphasises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Encapsulates 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Encourages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Establishes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Evokes 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Exaggerates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Examines </a:t>
            </a:r>
            <a:endParaRPr lang="en-GB" sz="1900" dirty="0">
              <a:latin typeface="+mn-lt"/>
            </a:endParaRPr>
          </a:p>
          <a:p>
            <a:pPr algn="ctr"/>
            <a:endParaRPr lang="en-GB" sz="1900" b="1" dirty="0">
              <a:latin typeface="+mn-lt"/>
            </a:endParaRPr>
          </a:p>
          <a:p>
            <a:pPr algn="ctr"/>
            <a:endParaRPr lang="en-GB" sz="1900" b="1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Exemplifies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Exhibits 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Expands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Explains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Explores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Exposes 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Expresses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Forces  </a:t>
            </a:r>
          </a:p>
          <a:p>
            <a:pPr algn="ctr"/>
            <a:r>
              <a:rPr lang="en-GB" sz="1900" b="1" dirty="0">
                <a:latin typeface="+mn-lt"/>
              </a:rPr>
              <a:t>Foregrounds     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Foreshadows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Foretells 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Forms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Highlights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Heightens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Hints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Illustrates 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Impacts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Implies 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Indicates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Informs </a:t>
            </a:r>
            <a:endParaRPr lang="en-GB" sz="1900" dirty="0">
              <a:latin typeface="+mn-lt"/>
            </a:endParaRPr>
          </a:p>
          <a:p>
            <a:pPr algn="ctr"/>
            <a:endParaRPr lang="en-GB" sz="1900" b="1" dirty="0">
              <a:latin typeface="+mn-lt"/>
            </a:endParaRPr>
          </a:p>
          <a:p>
            <a:pPr algn="ctr"/>
            <a:endParaRPr lang="en-GB" sz="1900" b="1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Intensifies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Introduces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Invokes 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Juxtaposes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Manifests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Means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Mentions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Narrates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Perceives 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Personifies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Persuades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Pervades 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Portrays 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Presents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Promotes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Recognises 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Refers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Reinforces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Reiterates 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Relates </a:t>
            </a:r>
            <a:endParaRPr lang="en-GB" sz="1900" dirty="0">
              <a:latin typeface="+mn-lt"/>
            </a:endParaRPr>
          </a:p>
          <a:p>
            <a:pPr algn="ctr"/>
            <a:endParaRPr lang="en-GB" sz="1900" b="1" dirty="0">
              <a:latin typeface="+mn-lt"/>
            </a:endParaRPr>
          </a:p>
          <a:p>
            <a:pPr algn="ctr"/>
            <a:endParaRPr lang="en-GB" sz="1900" b="1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Remarks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Represents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Reveals</a:t>
            </a:r>
          </a:p>
          <a:p>
            <a:pPr algn="ctr"/>
            <a:r>
              <a:rPr lang="en-GB" sz="1900" b="1" dirty="0">
                <a:latin typeface="+mn-lt"/>
              </a:rPr>
              <a:t>Sees</a:t>
            </a:r>
          </a:p>
          <a:p>
            <a:pPr algn="ctr"/>
            <a:r>
              <a:rPr lang="en-GB" sz="1900" b="1" dirty="0">
                <a:latin typeface="+mn-lt"/>
              </a:rPr>
              <a:t>Shows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Signifies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Symbolises</a:t>
            </a:r>
          </a:p>
          <a:p>
            <a:pPr algn="ctr"/>
            <a:r>
              <a:rPr lang="en-GB" sz="1900" b="1" dirty="0">
                <a:latin typeface="+mn-lt"/>
              </a:rPr>
              <a:t>Stresses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Subverts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Suggests 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Supports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Tells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Typifies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Underlines</a:t>
            </a:r>
            <a:endParaRPr lang="en-GB" sz="1900" dirty="0">
              <a:latin typeface="+mn-lt"/>
            </a:endParaRPr>
          </a:p>
          <a:p>
            <a:pPr algn="ctr"/>
            <a:r>
              <a:rPr lang="en-GB" sz="1900" b="1" dirty="0">
                <a:latin typeface="+mn-lt"/>
              </a:rPr>
              <a:t>Undermines</a:t>
            </a:r>
          </a:p>
          <a:p>
            <a:pPr algn="ctr"/>
            <a:r>
              <a:rPr lang="en-GB" sz="1900" b="1" dirty="0">
                <a:latin typeface="+mn-lt"/>
              </a:rPr>
              <a:t>Underpins</a:t>
            </a:r>
            <a:r>
              <a:rPr lang="en-GB" sz="1900" dirty="0">
                <a:latin typeface="+mn-lt"/>
              </a:rPr>
              <a:t> </a:t>
            </a:r>
          </a:p>
          <a:p>
            <a:pPr algn="ctr"/>
            <a:r>
              <a:rPr lang="en-GB" sz="1900" b="1" dirty="0">
                <a:latin typeface="+mn-lt"/>
              </a:rPr>
              <a:t>Understands</a:t>
            </a:r>
          </a:p>
          <a:p>
            <a:endParaRPr lang="en-GB" sz="20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http://nonfictionbookeditor.com/wp-content/uploads/2013/08/MP90030961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39750" y="476250"/>
            <a:ext cx="8229600" cy="17541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(Some) more unusual verbs for analysis…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0825" y="5373688"/>
            <a:ext cx="5464183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eaLnBrk="0" hangingPunct="0">
              <a:defRPr/>
            </a:pPr>
            <a:r>
              <a:rPr lang="en-GB" sz="41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Verb </a:t>
            </a:r>
            <a:r>
              <a:rPr lang="en-GB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/ </a:t>
            </a:r>
            <a:r>
              <a:rPr lang="en-GB" sz="4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Noun </a:t>
            </a:r>
            <a:r>
              <a:rPr lang="en-GB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/</a:t>
            </a:r>
            <a:r>
              <a:rPr lang="en-GB" sz="4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Adjective </a:t>
            </a:r>
          </a:p>
          <a:p>
            <a:pPr algn="ctr" eaLnBrk="0" hangingPunct="0">
              <a:defRPr/>
            </a:pPr>
            <a:r>
              <a:rPr lang="en-GB" sz="2700" b="1" dirty="0">
                <a:latin typeface="+mj-lt"/>
              </a:rPr>
              <a:t>Definition</a:t>
            </a:r>
            <a:endParaRPr lang="en-GB" sz="27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http://nonfictionbookeditor.com/wp-content/uploads/2013/08/MP90030961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214313"/>
            <a:ext cx="91440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 lnSpcReduction="10000"/>
          </a:bodyPr>
          <a:lstStyle/>
          <a:p>
            <a:pPr algn="ctr" eaLnBrk="0" hangingPunct="0">
              <a:defRPr/>
            </a:pPr>
            <a:r>
              <a:rPr lang="en-GB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Alludes to 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/ </a:t>
            </a:r>
            <a:r>
              <a:rPr lang="en-GB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Allusion</a:t>
            </a:r>
            <a:br>
              <a:rPr lang="en-GB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</a:br>
            <a:r>
              <a:rPr lang="en-GB" sz="2700" b="1" dirty="0">
                <a:latin typeface="+mj-lt"/>
                <a:ea typeface="+mj-ea"/>
                <a:cs typeface="+mj-cs"/>
              </a:rPr>
              <a:t>To hint at or reference; to mention indirectly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8313" y="1700213"/>
            <a:ext cx="8351837" cy="280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GB" sz="2000" b="1" dirty="0">
                <a:latin typeface="+mn-lt"/>
              </a:rPr>
              <a:t>“With its tightly curled letters and Shakespearean </a:t>
            </a:r>
            <a:r>
              <a:rPr lang="en-GB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allusions</a:t>
            </a:r>
            <a:r>
              <a:rPr lang="en-GB" sz="2000" b="1" dirty="0">
                <a:latin typeface="+mn-lt"/>
              </a:rPr>
              <a:t>, a new mural unveiled at a Leeds academy this week provides an elegant backdrop for learning.” 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GB" sz="2000" b="1" dirty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GB" sz="2000" b="1" dirty="0">
                <a:latin typeface="+mn-lt"/>
              </a:rPr>
              <a:t>“The protagonist’s speech </a:t>
            </a:r>
            <a:r>
              <a:rPr lang="en-GB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alludes to </a:t>
            </a:r>
            <a:r>
              <a:rPr lang="en-GB" sz="2000" b="1" dirty="0">
                <a:latin typeface="+mn-lt"/>
              </a:rPr>
              <a:t>the catastrophic events which happen later in the novel.”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GB" sz="2000" b="1" dirty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GB" sz="2000" b="1" dirty="0">
                <a:latin typeface="+mn-lt"/>
              </a:rPr>
              <a:t>“The writer </a:t>
            </a:r>
            <a:r>
              <a:rPr lang="en-GB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alludes to </a:t>
            </a:r>
            <a:r>
              <a:rPr lang="en-GB" sz="2000" b="1" dirty="0">
                <a:latin typeface="+mn-lt"/>
              </a:rPr>
              <a:t>Greek myths.”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 l="2579" t="33094" r="36145" b="46234"/>
          <a:stretch>
            <a:fillRect/>
          </a:stretch>
        </p:blipFill>
        <p:spPr bwMode="auto">
          <a:xfrm>
            <a:off x="1714480" y="4508500"/>
            <a:ext cx="7667645" cy="1800225"/>
          </a:xfrm>
          <a:prstGeom prst="rect">
            <a:avLst/>
          </a:prstGeom>
          <a:ln>
            <a:headEnd/>
            <a:tailEnd/>
          </a:ln>
          <a:scene3d>
            <a:camera prst="isometricOffAxis1Righ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http://nonfictionbookeditor.com/wp-content/uploads/2013/08/MP90030961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eaLnBrk="0" hangingPunct="0">
              <a:defRPr/>
            </a:pPr>
            <a:r>
              <a:rPr lang="en-GB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Amplifies 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/ </a:t>
            </a:r>
            <a:r>
              <a:rPr lang="en-GB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Amplification</a:t>
            </a:r>
            <a:br>
              <a:rPr lang="en-GB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GB" sz="2700" b="1" dirty="0">
                <a:latin typeface="+mj-lt"/>
                <a:ea typeface="+mj-ea"/>
                <a:cs typeface="+mj-cs"/>
              </a:rPr>
              <a:t>To make larger or more powerful; to increase or exaggerate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 cstate="print"/>
          <a:srcRect t="39062" r="45801" b="42216"/>
          <a:stretch>
            <a:fillRect/>
          </a:stretch>
        </p:blipFill>
        <p:spPr bwMode="auto">
          <a:xfrm>
            <a:off x="1785918" y="4429132"/>
            <a:ext cx="7598372" cy="1857388"/>
          </a:xfrm>
          <a:prstGeom prst="rect">
            <a:avLst/>
          </a:prstGeom>
          <a:ln>
            <a:headEnd/>
            <a:tailEnd/>
          </a:ln>
          <a:scene3d>
            <a:camera prst="isometricOffAxis1Righ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468313" y="1700213"/>
            <a:ext cx="806450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GB" sz="2000" b="1" dirty="0">
                <a:latin typeface="+mn-lt"/>
              </a:rPr>
              <a:t>“In some scenes, dialogue is interspersed with pauses and long silences, and this </a:t>
            </a:r>
            <a:r>
              <a:rPr lang="en-GB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amplifies</a:t>
            </a:r>
            <a:r>
              <a:rPr lang="en-GB" sz="2000" b="1" dirty="0">
                <a:latin typeface="+mn-lt"/>
              </a:rPr>
              <a:t> the tense, fraught atmosphere that exists between these characters.” 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GB" sz="2000" b="1" dirty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GB" sz="2000" b="1" dirty="0">
                <a:latin typeface="+mn-lt"/>
              </a:rPr>
              <a:t>“The sense of terror is </a:t>
            </a:r>
            <a:r>
              <a:rPr lang="en-GB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amplified</a:t>
            </a:r>
            <a:r>
              <a:rPr lang="en-GB" sz="2000" b="1" dirty="0">
                <a:latin typeface="+mn-lt"/>
              </a:rPr>
              <a:t> when innocuous objects are described using fearsome metonymic words.”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GB" sz="2000" b="1" dirty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GB" sz="2000" b="1" dirty="0">
                <a:latin typeface="+mn-lt"/>
              </a:rPr>
              <a:t>“Social media is increasingly becoming the most effective way of </a:t>
            </a:r>
            <a:r>
              <a:rPr lang="en-GB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amplifying</a:t>
            </a:r>
            <a:r>
              <a:rPr lang="en-GB" sz="2000" b="1" dirty="0">
                <a:latin typeface="+mn-lt"/>
              </a:rPr>
              <a:t> a message.”                            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http://nonfictionbookeditor.com/wp-content/uploads/2013/08/MP90030961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eaLnBrk="0" hangingPunct="0">
              <a:defRPr/>
            </a:pPr>
            <a:r>
              <a:rPr lang="en-GB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en-GB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Compels 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/</a:t>
            </a:r>
            <a:r>
              <a:rPr lang="en-GB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Compelling</a:t>
            </a:r>
            <a:r>
              <a:rPr lang="en-GB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2500" b="1" dirty="0">
                <a:latin typeface="+mj-lt"/>
                <a:ea typeface="+mj-ea"/>
                <a:cs typeface="+mj-cs"/>
              </a:rPr>
              <a:t>(</a:t>
            </a:r>
            <a:r>
              <a:rPr lang="en-GB" sz="2500" b="1" dirty="0" err="1">
                <a:latin typeface="+mj-lt"/>
                <a:ea typeface="+mj-ea"/>
                <a:cs typeface="+mj-cs"/>
              </a:rPr>
              <a:t>adj</a:t>
            </a:r>
            <a:r>
              <a:rPr lang="en-GB" sz="2500" b="1" dirty="0">
                <a:latin typeface="+mj-lt"/>
                <a:ea typeface="+mj-ea"/>
                <a:cs typeface="+mj-cs"/>
              </a:rPr>
              <a:t>)</a:t>
            </a:r>
            <a:br>
              <a:rPr lang="en-GB" sz="25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GB" sz="2700" b="1" dirty="0">
                <a:latin typeface="+mj-lt"/>
                <a:ea typeface="+mj-ea"/>
                <a:cs typeface="+mj-cs"/>
              </a:rPr>
              <a:t>To exert a strong, irresistible force on someone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8313" y="1700213"/>
            <a:ext cx="8064500" cy="249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GB" sz="2000" b="1" dirty="0">
                <a:latin typeface="+mn-lt"/>
              </a:rPr>
              <a:t>“The headline’s shocking statistic </a:t>
            </a:r>
            <a:r>
              <a:rPr lang="en-GB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compels</a:t>
            </a:r>
            <a:r>
              <a:rPr lang="en-GB" sz="2000" b="1" dirty="0">
                <a:latin typeface="+mn-lt"/>
              </a:rPr>
              <a:t> the reader to pay attention and read on.” 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GB" sz="2000" b="1" dirty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GB" sz="2000" b="1" dirty="0">
                <a:latin typeface="+mn-lt"/>
              </a:rPr>
              <a:t>“The intensity of the lead singer was ‘utterly </a:t>
            </a:r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compelling</a:t>
            </a:r>
            <a:r>
              <a:rPr lang="en-GB" sz="2000" b="1" dirty="0">
                <a:latin typeface="+mn-lt"/>
              </a:rPr>
              <a:t>’, according to one member of the audience.”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GB" sz="2000" b="1" dirty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GB" sz="2000" b="1" dirty="0">
                <a:latin typeface="+mn-lt"/>
              </a:rPr>
              <a:t>“The energy crisis</a:t>
            </a:r>
            <a:r>
              <a:rPr lang="en-GB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compelled </a:t>
            </a:r>
            <a:r>
              <a:rPr lang="en-GB" sz="2000" b="1" dirty="0">
                <a:latin typeface="+mn-lt"/>
              </a:rPr>
              <a:t>a national decrease in fuel consumption.”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/>
          <a:srcRect l="2197" t="40039" r="32617" b="42383"/>
          <a:stretch>
            <a:fillRect/>
          </a:stretch>
        </p:blipFill>
        <p:spPr bwMode="auto">
          <a:xfrm>
            <a:off x="1714480" y="4714884"/>
            <a:ext cx="7707371" cy="1602139"/>
          </a:xfrm>
          <a:prstGeom prst="rect">
            <a:avLst/>
          </a:prstGeom>
          <a:ln>
            <a:headEnd/>
            <a:tailEnd/>
          </a:ln>
          <a:scene3d>
            <a:camera prst="isometricOffAxis1Righ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http://nonfictionbookeditor.com/wp-content/uploads/2013/08/MP90030961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4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Evokes </a:t>
            </a:r>
            <a:r>
              <a:rPr lang="en-GB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/ </a:t>
            </a:r>
            <a:r>
              <a:rPr lang="en-GB" sz="4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Evocation</a:t>
            </a:r>
          </a:p>
          <a:p>
            <a:pPr algn="ctr" eaLnBrk="0" hangingPunct="0">
              <a:defRPr/>
            </a:pPr>
            <a:r>
              <a:rPr lang="en-GB" sz="2600" b="1" dirty="0">
                <a:latin typeface="+mn-lt"/>
              </a:rPr>
              <a:t>To bring or recall (a feeling, memory, or image) to the mind</a:t>
            </a:r>
          </a:p>
          <a:p>
            <a:pPr algn="ctr" eaLnBrk="0" hangingPunct="0">
              <a:defRPr/>
            </a:pPr>
            <a:endParaRPr lang="en-GB" sz="26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313" y="1700213"/>
            <a:ext cx="8280400" cy="323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GB" sz="2000" b="1" dirty="0">
                <a:latin typeface="+mn-lt"/>
              </a:rPr>
              <a:t>“As the character delivers her sad lament, sympathy is </a:t>
            </a:r>
            <a:r>
              <a:rPr lang="en-GB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evoked</a:t>
            </a:r>
            <a:r>
              <a:rPr lang="en-GB" sz="2000" b="1" dirty="0">
                <a:latin typeface="+mn-lt"/>
              </a:rPr>
              <a:t> in the reader.”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GB" sz="2000" b="1" dirty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GB" sz="2000" b="1" dirty="0">
                <a:latin typeface="+mn-lt"/>
              </a:rPr>
              <a:t>“A horned owl hoot-hooted up the hill from the tent, a sound comforting in its </a:t>
            </a:r>
            <a:r>
              <a:rPr lang="en-GB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evocation</a:t>
            </a:r>
            <a:r>
              <a:rPr lang="en-GB" sz="2000" b="1" dirty="0">
                <a:latin typeface="+mn-lt"/>
              </a:rPr>
              <a:t> of her California mountains.”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GB" sz="2000" b="1" dirty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GB" sz="2000" b="1" dirty="0">
                <a:latin typeface="+mn-lt"/>
              </a:rPr>
              <a:t>“The poet’s repetition of ‘rage, rage against the dying of the light’ </a:t>
            </a:r>
            <a:r>
              <a:rPr lang="en-GB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evokes</a:t>
            </a:r>
            <a:r>
              <a:rPr lang="en-GB" sz="2000" b="1" dirty="0">
                <a:latin typeface="+mn-lt"/>
              </a:rPr>
              <a:t> a sense frustration and grief.”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GB" sz="2000" b="1" dirty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GB" sz="2000" b="1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906" t="48844" r="37729" b="34422"/>
          <a:stretch>
            <a:fillRect/>
          </a:stretch>
        </p:blipFill>
        <p:spPr bwMode="auto">
          <a:xfrm>
            <a:off x="2000232" y="4509120"/>
            <a:ext cx="7396304" cy="1800200"/>
          </a:xfrm>
          <a:prstGeom prst="rect">
            <a:avLst/>
          </a:prstGeom>
          <a:ln>
            <a:headEnd/>
            <a:tailEnd/>
          </a:ln>
          <a:scene3d>
            <a:camera prst="isometricOffAxis1Righ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BC3529-6B50-4C24-8330-7FDEDB4577D9}"/>
              </a:ext>
            </a:extLst>
          </p:cNvPr>
          <p:cNvSpPr txBox="1"/>
          <p:nvPr/>
        </p:nvSpPr>
        <p:spPr>
          <a:xfrm>
            <a:off x="539552" y="980728"/>
            <a:ext cx="76328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Portmanteau</a:t>
            </a:r>
          </a:p>
          <a:p>
            <a:pPr algn="l"/>
            <a:r>
              <a:rPr lang="en-GB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noun</a:t>
            </a:r>
            <a:endParaRPr lang="en-GB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GB" b="0" i="0" dirty="0">
                <a:solidFill>
                  <a:srgbClr val="878787"/>
                </a:solidFill>
                <a:effectLst/>
                <a:latin typeface="arial" panose="020B0604020202020204" pitchFamily="34" charset="0"/>
              </a:rPr>
              <a:t>noun: </a:t>
            </a:r>
            <a:r>
              <a:rPr lang="en-GB" b="1" i="0" dirty="0">
                <a:solidFill>
                  <a:srgbClr val="878787"/>
                </a:solidFill>
                <a:effectLst/>
                <a:latin typeface="arial" panose="020B0604020202020204" pitchFamily="34" charset="0"/>
              </a:rPr>
              <a:t>portmanteau</a:t>
            </a:r>
            <a:r>
              <a:rPr lang="en-GB" b="0" i="0" dirty="0">
                <a:solidFill>
                  <a:srgbClr val="878787"/>
                </a:solidFill>
                <a:effectLst/>
                <a:latin typeface="arial" panose="020B0604020202020204" pitchFamily="34" charset="0"/>
              </a:rPr>
              <a:t>; </a:t>
            </a:r>
            <a:endParaRPr lang="en-GB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large travelling bag, typically made of stiff leather and opening into two equal parts.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word blending the sounds and combining the meanings of two others, for example </a:t>
            </a:r>
            <a:r>
              <a:rPr lang="en-GB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motel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GB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brunch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en-GB" b="0" i="0" dirty="0">
                <a:solidFill>
                  <a:srgbClr val="878787"/>
                </a:solidFill>
                <a:effectLst/>
                <a:latin typeface="arial" panose="020B0604020202020204" pitchFamily="34" charset="0"/>
              </a:rPr>
              <a:t>"podcast is a portmanteau, a made-up word coined from a combination of the words iPod and broadcast“</a:t>
            </a:r>
          </a:p>
          <a:p>
            <a:pPr algn="l"/>
            <a:r>
              <a:rPr lang="en-GB" dirty="0">
                <a:solidFill>
                  <a:srgbClr val="878787"/>
                </a:solidFill>
                <a:latin typeface="arial" panose="020B0604020202020204" pitchFamily="34" charset="0"/>
              </a:rPr>
              <a:t>3.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consisting of or combining two or more aspects or qualities.</a:t>
            </a:r>
          </a:p>
          <a:p>
            <a:pPr algn="l"/>
            <a:r>
              <a:rPr lang="en-GB" b="0" i="0" dirty="0">
                <a:solidFill>
                  <a:srgbClr val="878787"/>
                </a:solidFill>
                <a:effectLst/>
                <a:latin typeface="arial" panose="020B0604020202020204" pitchFamily="34" charset="0"/>
              </a:rPr>
              <a:t>"a portmanteau movie composed of excerpts from his most famous films"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8034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http://nonfictionbookeditor.com/wp-content/uploads/2013/08/MP90030961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285750"/>
            <a:ext cx="91440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4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Juxtaposes </a:t>
            </a:r>
            <a:r>
              <a:rPr lang="en-GB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/</a:t>
            </a:r>
            <a:r>
              <a:rPr lang="en-GB" sz="4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4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Juxtaposition</a:t>
            </a:r>
          </a:p>
          <a:p>
            <a:pPr algn="ctr" eaLnBrk="0" hangingPunct="0">
              <a:defRPr/>
            </a:pPr>
            <a:r>
              <a:rPr lang="en-GB" sz="2600" b="1" dirty="0">
                <a:latin typeface="+mj-lt"/>
                <a:ea typeface="+mj-ea"/>
                <a:cs typeface="+mj-cs"/>
              </a:rPr>
              <a:t>Contrasting things put together for emphasis</a:t>
            </a:r>
          </a:p>
          <a:p>
            <a:pPr algn="ctr" eaLnBrk="0" hangingPunct="0">
              <a:defRPr/>
            </a:pPr>
            <a:endParaRPr lang="en-GB" sz="26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 l="16040" t="24407" r="13086" b="53247"/>
          <a:stretch>
            <a:fillRect/>
          </a:stretch>
        </p:blipFill>
        <p:spPr bwMode="auto">
          <a:xfrm>
            <a:off x="2051720" y="4581128"/>
            <a:ext cx="7308304" cy="1728192"/>
          </a:xfrm>
          <a:prstGeom prst="rect">
            <a:avLst/>
          </a:prstGeom>
          <a:ln>
            <a:headEnd/>
            <a:tailEnd/>
          </a:ln>
          <a:scene3d>
            <a:camera prst="isometricOffAxis1Righ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468313" y="1700213"/>
            <a:ext cx="8280400" cy="3846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GB" sz="2000" b="1" dirty="0">
                <a:latin typeface="+mn-lt"/>
              </a:rPr>
              <a:t>“The Prime Minister’s speech about austerity at the Lord Mayor’s      Banquet was delivered at a gold lectern – an uncomfortable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juxtaposition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2000" b="1" dirty="0">
                <a:latin typeface="+mn-lt"/>
              </a:rPr>
              <a:t>for some.”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GB" sz="2000" b="1" dirty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GB" sz="2000" b="1" dirty="0">
                <a:latin typeface="+mn-lt"/>
              </a:rPr>
              <a:t>“The </a:t>
            </a:r>
            <a:r>
              <a:rPr lang="en-GB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juxtaposition</a:t>
            </a:r>
            <a:r>
              <a:rPr lang="en-GB" sz="2000" b="1" dirty="0">
                <a:latin typeface="+mn-lt"/>
              </a:rPr>
              <a:t> of scenes in Shakespeare’s play </a:t>
            </a:r>
            <a:r>
              <a:rPr lang="en-GB" sz="2000" b="1" i="1" dirty="0">
                <a:latin typeface="+mn-lt"/>
              </a:rPr>
              <a:t>As You Like It </a:t>
            </a:r>
            <a:r>
              <a:rPr lang="en-GB" sz="2000" b="1" dirty="0">
                <a:latin typeface="+mn-lt"/>
              </a:rPr>
              <a:t>serves to subtly contrast and compare characters and situations.”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GB" sz="2000" b="1" dirty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GB" sz="2000" b="1" dirty="0">
                <a:latin typeface="+mn-lt"/>
              </a:rPr>
              <a:t>“Black-and-white photos of slums were starkly</a:t>
            </a:r>
            <a:r>
              <a:rPr lang="en-GB" sz="2000" b="1" dirty="0">
                <a:solidFill>
                  <a:srgbClr val="00B050"/>
                </a:solidFill>
                <a:latin typeface="+mn-lt"/>
              </a:rPr>
              <a:t>                                     </a:t>
            </a:r>
            <a:r>
              <a:rPr lang="en-GB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juxtaposed</a:t>
            </a:r>
            <a:r>
              <a:rPr lang="en-GB" sz="2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GB" sz="2000" b="1" dirty="0">
                <a:latin typeface="+mn-lt"/>
              </a:rPr>
              <a:t>with colour images.”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GB" sz="2000" b="1" dirty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GB" sz="2000" b="1" dirty="0"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http://nonfictionbookeditor.com/wp-content/uploads/2013/08/MP90030961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4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Manifests </a:t>
            </a:r>
            <a:r>
              <a:rPr lang="en-GB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/ </a:t>
            </a:r>
            <a:r>
              <a:rPr lang="en-GB" sz="4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Manifestation</a:t>
            </a:r>
          </a:p>
          <a:p>
            <a:pPr algn="ctr" eaLnBrk="0" hangingPunct="0">
              <a:defRPr/>
            </a:pPr>
            <a:r>
              <a:rPr lang="en-GB" sz="2600" b="1" dirty="0">
                <a:latin typeface="+mj-lt"/>
                <a:ea typeface="+mj-ea"/>
                <a:cs typeface="+mj-cs"/>
              </a:rPr>
              <a:t>To be clear; to make clear in a visible or understandable way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t="30141" r="47583" b="50502"/>
          <a:stretch>
            <a:fillRect/>
          </a:stretch>
        </p:blipFill>
        <p:spPr bwMode="auto">
          <a:xfrm>
            <a:off x="1907704" y="4509120"/>
            <a:ext cx="7452320" cy="1800200"/>
          </a:xfrm>
          <a:prstGeom prst="rect">
            <a:avLst/>
          </a:prstGeom>
          <a:ln>
            <a:headEnd/>
            <a:tailEnd/>
          </a:ln>
          <a:scene3d>
            <a:camera prst="isometricOffAxis1Righ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68313" y="1700213"/>
            <a:ext cx="8461375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GB" sz="2000" b="1" dirty="0">
                <a:latin typeface="+mn-lt"/>
              </a:rPr>
              <a:t>“He argued that crime and deviant behaviour is largely a </a:t>
            </a:r>
            <a:r>
              <a:rPr lang="en-GB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manifestation</a:t>
            </a:r>
            <a:r>
              <a:rPr lang="en-GB" sz="2000" b="1" dirty="0">
                <a:latin typeface="+mn-lt"/>
              </a:rPr>
              <a:t> of poverty and social inequality.”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GB" sz="2000" b="1" dirty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GB" sz="2000" b="1" dirty="0">
                <a:latin typeface="+mn-lt"/>
              </a:rPr>
              <a:t>“The ill-treatment Edmund has suffered at the hands of his father and the society he has grown up in ultimately </a:t>
            </a:r>
            <a:r>
              <a:rPr lang="en-GB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manifests</a:t>
            </a:r>
            <a:r>
              <a:rPr lang="en-GB" sz="2000" b="1" dirty="0">
                <a:latin typeface="+mn-lt"/>
              </a:rPr>
              <a:t> itself in his heartless actions.”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GB" sz="2000" b="1" dirty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GB" sz="2000" b="1" dirty="0">
                <a:latin typeface="+mn-lt"/>
              </a:rPr>
              <a:t>“The truth is we don't to what degree genetics </a:t>
            </a:r>
            <a:r>
              <a:rPr lang="en-GB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manifests</a:t>
            </a:r>
            <a:r>
              <a:rPr lang="en-GB" sz="2000" b="1" dirty="0">
                <a:latin typeface="+mn-lt"/>
              </a:rPr>
              <a:t> itself in  intelligence.”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http://nonfictionbookeditor.com/wp-content/uploads/2013/08/MP90030961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4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Reiterates</a:t>
            </a:r>
            <a:r>
              <a:rPr lang="en-GB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/ </a:t>
            </a:r>
            <a:r>
              <a:rPr lang="en-GB" sz="4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Reiteration</a:t>
            </a:r>
          </a:p>
          <a:p>
            <a:pPr algn="ctr" eaLnBrk="0" hangingPunct="0">
              <a:defRPr/>
            </a:pPr>
            <a:r>
              <a:rPr lang="en-GB" sz="2600" b="1" dirty="0">
                <a:latin typeface="+mj-lt"/>
                <a:ea typeface="+mj-ea"/>
                <a:cs typeface="+mj-cs"/>
              </a:rPr>
              <a:t>To say something again for emphasis or clarity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313" y="1700213"/>
            <a:ext cx="806450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GB" sz="2000" b="1" dirty="0">
                <a:latin typeface="+mn-lt"/>
              </a:rPr>
              <a:t>“The writer </a:t>
            </a:r>
            <a:r>
              <a:rPr lang="en-GB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reiterates</a:t>
            </a:r>
            <a:r>
              <a:rPr lang="en-GB" sz="2000" b="1" dirty="0">
                <a:latin typeface="+mn-lt"/>
              </a:rPr>
              <a:t> his argument in the final paragraph of the piece to ensure that it is clearly conveyed to the reader.”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GB" sz="2000" b="1" dirty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GB" sz="2000" b="1" dirty="0">
                <a:latin typeface="+mn-lt"/>
              </a:rPr>
              <a:t>“Sergio Garcia </a:t>
            </a:r>
            <a:r>
              <a:rPr lang="en-GB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reiterates</a:t>
            </a:r>
            <a:r>
              <a:rPr lang="en-GB" sz="2000" b="1" dirty="0">
                <a:latin typeface="+mn-lt"/>
              </a:rPr>
              <a:t> his desire to apologise in person to Tiger Woods after race row.”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GB" sz="2000" b="1" dirty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GB" sz="2000" b="1" dirty="0">
                <a:latin typeface="+mn-lt"/>
              </a:rPr>
              <a:t>“The final speech of the play serves as a </a:t>
            </a:r>
            <a:r>
              <a:rPr lang="en-GB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reiteration</a:t>
            </a:r>
            <a:r>
              <a:rPr lang="en-GB" sz="2000" b="1" dirty="0">
                <a:latin typeface="+mn-lt"/>
              </a:rPr>
              <a:t> of its central message.”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GB" sz="2000" b="1" dirty="0">
              <a:latin typeface="+mn-lt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l="1840" t="22266" r="45004" b="59031"/>
          <a:stretch>
            <a:fillRect/>
          </a:stretch>
        </p:blipFill>
        <p:spPr bwMode="auto">
          <a:xfrm>
            <a:off x="2285984" y="4581128"/>
            <a:ext cx="7091603" cy="1800200"/>
          </a:xfrm>
          <a:prstGeom prst="rect">
            <a:avLst/>
          </a:prstGeom>
          <a:ln>
            <a:headEnd/>
            <a:tailEnd/>
          </a:ln>
          <a:scene3d>
            <a:camera prst="isometricOffAxis1Righ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http://nonfictionbookeditor.com/wp-content/uploads/2013/08/MP90030961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eaLnBrk="0" hangingPunct="0">
              <a:defRPr/>
            </a:pPr>
            <a:r>
              <a:rPr lang="en-GB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Typifies 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/</a:t>
            </a:r>
            <a:r>
              <a:rPr lang="en-GB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Typical</a:t>
            </a:r>
            <a:r>
              <a:rPr lang="en-GB" sz="4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2500" b="1" dirty="0">
                <a:latin typeface="+mn-lt"/>
              </a:rPr>
              <a:t>(</a:t>
            </a:r>
            <a:r>
              <a:rPr lang="en-GB" sz="2500" b="1" dirty="0" err="1">
                <a:latin typeface="+mn-lt"/>
              </a:rPr>
              <a:t>adj</a:t>
            </a:r>
            <a:r>
              <a:rPr lang="en-GB" sz="2500" b="1" dirty="0">
                <a:latin typeface="+mn-lt"/>
              </a:rPr>
              <a:t>)</a:t>
            </a:r>
            <a:r>
              <a:rPr lang="en-GB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br>
              <a:rPr lang="en-GB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GB" sz="2700" b="1" dirty="0">
                <a:latin typeface="+mj-lt"/>
                <a:ea typeface="+mj-ea"/>
                <a:cs typeface="+mj-cs"/>
              </a:rPr>
              <a:t>To serve as a typical example of something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8313" y="1700213"/>
            <a:ext cx="8064500" cy="249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GB" sz="2000" b="1" dirty="0">
                <a:latin typeface="+mn-lt"/>
              </a:rPr>
              <a:t>“Such an impressive display of man against nature </a:t>
            </a:r>
            <a:r>
              <a:rPr lang="en-GB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typifies</a:t>
            </a:r>
            <a:r>
              <a:rPr lang="en-GB" sz="2000" b="1" dirty="0">
                <a:latin typeface="+mn-lt"/>
              </a:rPr>
              <a:t> the spirit of the tribe.”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GB" sz="2000" b="1" dirty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GB" sz="2000" b="1" dirty="0">
                <a:latin typeface="+mn-lt"/>
              </a:rPr>
              <a:t>“The girls’ fearful reaction to Abigail’s outburst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typifies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sz="2000" b="1" dirty="0">
                <a:latin typeface="+mn-lt"/>
              </a:rPr>
              <a:t>the  power she holds over the young women in her community.”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GB" sz="2000" b="1" dirty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GB" sz="2000" b="1" dirty="0">
                <a:latin typeface="+mn-lt"/>
              </a:rPr>
              <a:t>“Antagonism towards women </a:t>
            </a:r>
            <a:r>
              <a:rPr lang="en-GB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typifies</a:t>
            </a:r>
            <a:r>
              <a:rPr lang="en-GB" sz="2000" b="1" dirty="0">
                <a:latin typeface="+mn-lt"/>
              </a:rPr>
              <a:t> our aggressive society.”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 t="47859" r="40574" b="35407"/>
          <a:stretch>
            <a:fillRect/>
          </a:stretch>
        </p:blipFill>
        <p:spPr bwMode="auto">
          <a:xfrm>
            <a:off x="1907704" y="4725144"/>
            <a:ext cx="7500882" cy="1584176"/>
          </a:xfrm>
          <a:prstGeom prst="rect">
            <a:avLst/>
          </a:prstGeom>
          <a:ln>
            <a:headEnd/>
            <a:tailEnd/>
          </a:ln>
          <a:scene3d>
            <a:camera prst="isometricOffAxis1Righ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E049-4E45-4704-85E9-EC02007D1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04664"/>
            <a:ext cx="2190750" cy="2085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ED4572-7231-4990-B5EF-0E627B801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42789"/>
            <a:ext cx="2466975" cy="1847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219017-9424-4E83-8387-132040D76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2936"/>
            <a:ext cx="6186421" cy="34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3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D6257-1C4E-45A3-9E3B-B796FBDAED81}"/>
              </a:ext>
            </a:extLst>
          </p:cNvPr>
          <p:cNvSpPr txBox="1"/>
          <p:nvPr/>
        </p:nvSpPr>
        <p:spPr>
          <a:xfrm>
            <a:off x="683568" y="1024826"/>
            <a:ext cx="72008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ominous</a:t>
            </a:r>
          </a:p>
          <a:p>
            <a:r>
              <a:rPr lang="en-GB" dirty="0"/>
              <a:t>/ˈ</a:t>
            </a:r>
            <a:r>
              <a:rPr lang="en-GB" dirty="0" err="1"/>
              <a:t>ɒmɪnəs</a:t>
            </a:r>
            <a:r>
              <a:rPr lang="en-GB" dirty="0"/>
              <a:t>/</a:t>
            </a:r>
          </a:p>
          <a:p>
            <a:endParaRPr lang="en-GB" dirty="0"/>
          </a:p>
          <a:p>
            <a:r>
              <a:rPr lang="en-GB" dirty="0"/>
              <a:t>adjective</a:t>
            </a:r>
          </a:p>
          <a:p>
            <a:r>
              <a:rPr lang="en-GB" dirty="0"/>
              <a:t>giving the worrying impression that something bad is going to happen; threateningly inauspicious.</a:t>
            </a:r>
          </a:p>
          <a:p>
            <a:r>
              <a:rPr lang="en-GB" dirty="0"/>
              <a:t>"there were ominous dark clouds gathering overhead"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Similar:</a:t>
            </a:r>
          </a:p>
          <a:p>
            <a:r>
              <a:rPr lang="en-GB" dirty="0"/>
              <a:t>threatening</a:t>
            </a:r>
          </a:p>
          <a:p>
            <a:r>
              <a:rPr lang="en-GB" dirty="0"/>
              <a:t>menacing</a:t>
            </a:r>
          </a:p>
          <a:p>
            <a:r>
              <a:rPr lang="en-GB" dirty="0"/>
              <a:t>baleful</a:t>
            </a:r>
          </a:p>
          <a:p>
            <a:r>
              <a:rPr lang="en-GB" dirty="0"/>
              <a:t>forbidding</a:t>
            </a:r>
          </a:p>
          <a:p>
            <a:r>
              <a:rPr lang="en-GB" dirty="0"/>
              <a:t>sinister</a:t>
            </a:r>
          </a:p>
          <a:p>
            <a:r>
              <a:rPr lang="en-GB" dirty="0"/>
              <a:t>doomy</a:t>
            </a:r>
          </a:p>
          <a:p>
            <a:r>
              <a:rPr lang="en-GB" dirty="0"/>
              <a:t>inauspicious</a:t>
            </a:r>
          </a:p>
        </p:txBody>
      </p:sp>
    </p:spTree>
    <p:extLst>
      <p:ext uri="{BB962C8B-B14F-4D97-AF65-F5344CB8AC3E}">
        <p14:creationId xmlns:p14="http://schemas.microsoft.com/office/powerpoint/2010/main" val="34026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7D0056-207B-4442-A322-34FC97124CF1}"/>
              </a:ext>
            </a:extLst>
          </p:cNvPr>
          <p:cNvSpPr txBox="1"/>
          <p:nvPr/>
        </p:nvSpPr>
        <p:spPr>
          <a:xfrm>
            <a:off x="1043608" y="620688"/>
            <a:ext cx="660648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biting</a:t>
            </a:r>
          </a:p>
          <a:p>
            <a:r>
              <a:rPr lang="en-GB" dirty="0"/>
              <a:t>/ˈ</a:t>
            </a:r>
            <a:r>
              <a:rPr lang="en-GB" dirty="0" err="1"/>
              <a:t>bʌɪtɪŋ</a:t>
            </a:r>
            <a:r>
              <a:rPr lang="en-GB" dirty="0"/>
              <a:t>/</a:t>
            </a:r>
          </a:p>
          <a:p>
            <a:r>
              <a:rPr lang="en-GB" dirty="0"/>
              <a:t>adjective</a:t>
            </a:r>
          </a:p>
          <a:p>
            <a:r>
              <a:rPr lang="en-GB" dirty="0"/>
              <a:t>1.</a:t>
            </a:r>
          </a:p>
          <a:p>
            <a:r>
              <a:rPr lang="en-GB" dirty="0"/>
              <a:t>(of insects and certain other animals) able to wound the skin with a sting or fangs.</a:t>
            </a:r>
          </a:p>
          <a:p>
            <a:r>
              <a:rPr lang="en-GB" dirty="0"/>
              <a:t>"a cream to ward off biting insects"</a:t>
            </a:r>
          </a:p>
          <a:p>
            <a:r>
              <a:rPr lang="en-GB" dirty="0"/>
              <a:t>2.</a:t>
            </a:r>
          </a:p>
          <a:p>
            <a:r>
              <a:rPr lang="en-GB" dirty="0"/>
              <a:t>(of wind or cold) so cold as to be painful.</a:t>
            </a:r>
          </a:p>
          <a:p>
            <a:r>
              <a:rPr lang="en-GB" dirty="0"/>
              <a:t>"he leant forward to protect himself against the biting wind"</a:t>
            </a:r>
          </a:p>
          <a:p>
            <a:endParaRPr lang="en-GB" dirty="0"/>
          </a:p>
          <a:p>
            <a:r>
              <a:rPr lang="en-GB" dirty="0"/>
              <a:t>Similar:</a:t>
            </a:r>
          </a:p>
          <a:p>
            <a:r>
              <a:rPr lang="en-GB" dirty="0"/>
              <a:t>bitterly cold</a:t>
            </a:r>
          </a:p>
          <a:p>
            <a:r>
              <a:rPr lang="en-GB" dirty="0"/>
              <a:t>freezing</a:t>
            </a:r>
          </a:p>
          <a:p>
            <a:r>
              <a:rPr lang="en-GB" dirty="0"/>
              <a:t>icy-cold</a:t>
            </a:r>
          </a:p>
          <a:p>
            <a:r>
              <a:rPr lang="en-GB" dirty="0"/>
              <a:t>arctic</a:t>
            </a:r>
          </a:p>
          <a:p>
            <a:r>
              <a:rPr lang="en-GB" dirty="0"/>
              <a:t>glacial</a:t>
            </a:r>
          </a:p>
          <a:p>
            <a:r>
              <a:rPr lang="en-GB" dirty="0"/>
              <a:t>frigid</a:t>
            </a:r>
          </a:p>
          <a:p>
            <a:r>
              <a:rPr lang="en-GB" dirty="0"/>
              <a:t>frosty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282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1E4795-E43F-4A15-9D51-C10B15B4E4F9}"/>
              </a:ext>
            </a:extLst>
          </p:cNvPr>
          <p:cNvSpPr txBox="1"/>
          <p:nvPr/>
        </p:nvSpPr>
        <p:spPr>
          <a:xfrm>
            <a:off x="1115616" y="2204865"/>
            <a:ext cx="7272808" cy="3139321"/>
          </a:xfrm>
          <a:prstGeom prst="rect">
            <a:avLst/>
          </a:prstGeom>
          <a:noFill/>
        </p:spPr>
        <p:txBody>
          <a:bodyPr wrap="square" numCol="3">
            <a:spAutoFit/>
          </a:bodyPr>
          <a:lstStyle/>
          <a:p>
            <a:endParaRPr lang="en-GB" dirty="0"/>
          </a:p>
          <a:p>
            <a:r>
              <a:rPr lang="en-GB" dirty="0"/>
              <a:t>Similar:</a:t>
            </a:r>
          </a:p>
          <a:p>
            <a:r>
              <a:rPr lang="en-GB" dirty="0"/>
              <a:t>throw</a:t>
            </a:r>
          </a:p>
          <a:p>
            <a:r>
              <a:rPr lang="en-GB" dirty="0"/>
              <a:t>toss</a:t>
            </a:r>
          </a:p>
          <a:p>
            <a:r>
              <a:rPr lang="en-GB" dirty="0"/>
              <a:t>sling</a:t>
            </a:r>
          </a:p>
          <a:p>
            <a:r>
              <a:rPr lang="en-GB" dirty="0"/>
              <a:t>hurl</a:t>
            </a:r>
          </a:p>
          <a:p>
            <a:r>
              <a:rPr lang="en-GB" dirty="0"/>
              <a:t>cast</a:t>
            </a:r>
          </a:p>
          <a:p>
            <a:r>
              <a:rPr lang="en-GB" dirty="0"/>
              <a:t>pitch</a:t>
            </a:r>
          </a:p>
          <a:p>
            <a:r>
              <a:rPr lang="en-GB" dirty="0"/>
              <a:t>lob</a:t>
            </a:r>
          </a:p>
          <a:p>
            <a:r>
              <a:rPr lang="en-GB" dirty="0"/>
              <a:t>bowl</a:t>
            </a:r>
          </a:p>
          <a:p>
            <a:r>
              <a:rPr lang="en-GB" dirty="0"/>
              <a:t>launch</a:t>
            </a:r>
          </a:p>
          <a:p>
            <a:r>
              <a:rPr lang="en-GB" dirty="0"/>
              <a:t>flip</a:t>
            </a:r>
          </a:p>
          <a:p>
            <a:r>
              <a:rPr lang="en-GB" dirty="0"/>
              <a:t>shy</a:t>
            </a:r>
          </a:p>
          <a:p>
            <a:r>
              <a:rPr lang="en-GB" dirty="0"/>
              <a:t>send</a:t>
            </a:r>
          </a:p>
          <a:p>
            <a:r>
              <a:rPr lang="en-GB" dirty="0"/>
              <a:t>propel</a:t>
            </a:r>
          </a:p>
          <a:p>
            <a:r>
              <a:rPr lang="en-GB" dirty="0"/>
              <a:t>project</a:t>
            </a:r>
          </a:p>
          <a:p>
            <a:r>
              <a:rPr lang="en-GB" dirty="0"/>
              <a:t>aim</a:t>
            </a:r>
          </a:p>
          <a:p>
            <a:r>
              <a:rPr lang="en-GB" dirty="0"/>
              <a:t>direct</a:t>
            </a:r>
          </a:p>
          <a:p>
            <a:r>
              <a:rPr lang="en-GB" dirty="0"/>
              <a:t>catapult</a:t>
            </a:r>
          </a:p>
          <a:p>
            <a:r>
              <a:rPr lang="en-GB" dirty="0"/>
              <a:t>fire</a:t>
            </a:r>
          </a:p>
          <a:p>
            <a:r>
              <a:rPr lang="en-GB" dirty="0"/>
              <a:t>send flying</a:t>
            </a:r>
          </a:p>
          <a:p>
            <a:r>
              <a:rPr lang="en-GB" dirty="0"/>
              <a:t>let fly with</a:t>
            </a:r>
          </a:p>
          <a:p>
            <a:r>
              <a:rPr lang="en-GB" dirty="0"/>
              <a:t>chuck</a:t>
            </a:r>
          </a:p>
          <a:p>
            <a:r>
              <a:rPr lang="en-GB" dirty="0"/>
              <a:t>heave</a:t>
            </a:r>
          </a:p>
          <a:p>
            <a:r>
              <a:rPr lang="en-GB" dirty="0"/>
              <a:t>bung</a:t>
            </a:r>
          </a:p>
          <a:p>
            <a:r>
              <a:rPr lang="en-GB" dirty="0"/>
              <a:t>buzz</a:t>
            </a:r>
          </a:p>
          <a:p>
            <a:r>
              <a:rPr lang="en-GB" dirty="0"/>
              <a:t>whang</a:t>
            </a:r>
          </a:p>
          <a:p>
            <a:r>
              <a:rPr lang="en-GB" dirty="0" err="1"/>
              <a:t>yeet</a:t>
            </a:r>
            <a:endParaRPr lang="en-GB" dirty="0"/>
          </a:p>
          <a:p>
            <a:r>
              <a:rPr lang="en-GB" dirty="0"/>
              <a:t>peg</a:t>
            </a:r>
          </a:p>
          <a:p>
            <a:r>
              <a:rPr lang="en-GB" dirty="0"/>
              <a:t>hoy</a:t>
            </a:r>
          </a:p>
          <a:p>
            <a:r>
              <a:rPr lang="en-GB" dirty="0" err="1"/>
              <a:t>bish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454990-3C95-4612-89C5-1EE490412638}"/>
              </a:ext>
            </a:extLst>
          </p:cNvPr>
          <p:cNvSpPr txBox="1"/>
          <p:nvPr/>
        </p:nvSpPr>
        <p:spPr>
          <a:xfrm>
            <a:off x="500935" y="5570656"/>
            <a:ext cx="81740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2.move or push (something) suddenly or violently.</a:t>
            </a:r>
          </a:p>
          <a:p>
            <a:r>
              <a:rPr lang="en-GB" dirty="0"/>
              <a:t>"he flung back the bedclothes"</a:t>
            </a:r>
          </a:p>
          <a:p>
            <a:r>
              <a:rPr lang="en-GB" dirty="0"/>
              <a:t>start or engage in (an activity or enterprise) with great energy and enthusiasm.</a:t>
            </a:r>
          </a:p>
          <a:p>
            <a:r>
              <a:rPr lang="en-GB" dirty="0"/>
              <a:t>"he flung himself into his athletics"</a:t>
            </a:r>
            <a:endParaRPr lang="es-ES" dirty="0"/>
          </a:p>
          <a:p>
            <a:endParaRPr lang="es-E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9C83C2-3FE9-4C98-ABBE-B9E9D6FF14FA}"/>
              </a:ext>
            </a:extLst>
          </p:cNvPr>
          <p:cNvSpPr txBox="1"/>
          <p:nvPr/>
        </p:nvSpPr>
        <p:spPr>
          <a:xfrm>
            <a:off x="471348" y="548680"/>
            <a:ext cx="70529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fling</a:t>
            </a:r>
          </a:p>
          <a:p>
            <a:r>
              <a:rPr lang="en-GB" dirty="0"/>
              <a:t>/</a:t>
            </a:r>
            <a:r>
              <a:rPr lang="en-GB" dirty="0" err="1"/>
              <a:t>flɪŋ</a:t>
            </a:r>
            <a:r>
              <a:rPr lang="en-GB" dirty="0"/>
              <a:t>/</a:t>
            </a:r>
          </a:p>
          <a:p>
            <a:r>
              <a:rPr lang="en-GB" dirty="0"/>
              <a:t>verb</a:t>
            </a:r>
          </a:p>
          <a:p>
            <a:r>
              <a:rPr lang="en-GB" dirty="0"/>
              <a:t>past tense: flung; past participle: flung</a:t>
            </a:r>
          </a:p>
          <a:p>
            <a:r>
              <a:rPr lang="en-GB" dirty="0"/>
              <a:t>1.throw or hurl forcefully.</a:t>
            </a:r>
          </a:p>
          <a:p>
            <a:r>
              <a:rPr lang="en-GB" dirty="0"/>
              <a:t>"he picked up the debris and flung it away"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191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http://nonfictionbookeditor.com/wp-content/uploads/2013/08/MP90030961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692275" y="476250"/>
            <a:ext cx="5759450" cy="2124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Modals Verbs &amp; Modifiers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5589588"/>
            <a:ext cx="2663825" cy="1008062"/>
          </a:xfrm>
          <a:prstGeom prst="rect">
            <a:avLst/>
          </a:prstGeom>
          <a:noFill/>
          <a:ln w="9525" algn="in"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9388" y="5300663"/>
            <a:ext cx="5329237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n-lt"/>
              </a:rPr>
              <a:t>Useful </a:t>
            </a:r>
            <a:r>
              <a:rPr lang="en-GB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modals</a:t>
            </a:r>
            <a:r>
              <a:rPr lang="en-GB" sz="2800" b="1" dirty="0">
                <a:latin typeface="+mn-lt"/>
              </a:rPr>
              <a:t> and 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modifiers</a:t>
            </a:r>
            <a:r>
              <a:rPr lang="en-GB" sz="2800" b="1" dirty="0">
                <a:latin typeface="+mn-lt"/>
              </a:rPr>
              <a:t> for discussing and analysing language and literature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http://nonfictionbookeditor.com/wp-content/uploads/2013/08/MP90030961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571500" y="357188"/>
          <a:ext cx="8072495" cy="6160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5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7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23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Modal Verbs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Modifiers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4252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</a:t>
                      </a:r>
                    </a:p>
                    <a:p>
                      <a:pPr algn="ctr"/>
                      <a:r>
                        <a:rPr lang="en-GB" sz="32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Could</a:t>
                      </a:r>
                    </a:p>
                    <a:p>
                      <a:pPr algn="ctr"/>
                      <a:r>
                        <a:rPr lang="en-GB" sz="32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May</a:t>
                      </a:r>
                    </a:p>
                    <a:p>
                      <a:pPr algn="ctr"/>
                      <a:r>
                        <a:rPr lang="en-GB" sz="32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Might</a:t>
                      </a:r>
                    </a:p>
                    <a:p>
                      <a:pPr algn="ctr"/>
                      <a:r>
                        <a:rPr lang="en-GB" sz="32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Must</a:t>
                      </a:r>
                    </a:p>
                    <a:p>
                      <a:pPr algn="ctr"/>
                      <a:r>
                        <a:rPr lang="en-GB" sz="32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Shall</a:t>
                      </a:r>
                    </a:p>
                    <a:p>
                      <a:pPr algn="ctr"/>
                      <a:r>
                        <a:rPr lang="en-GB" sz="32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Should</a:t>
                      </a:r>
                    </a:p>
                    <a:p>
                      <a:pPr algn="ctr"/>
                      <a:r>
                        <a:rPr lang="en-GB" sz="32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Will </a:t>
                      </a:r>
                    </a:p>
                    <a:p>
                      <a:pPr algn="ctr"/>
                      <a:r>
                        <a:rPr lang="en-GB" sz="32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Would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Almost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Certainly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Clearly 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Definitely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Effectively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Emphatically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Essentially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Evidently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Immediately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 effect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 fact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 a sense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Necessarily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Often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Perhaps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Possibly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Probably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Somewhat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Ultimately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Undoubtedly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Unquestionably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5643563"/>
            <a:ext cx="2660650" cy="1006475"/>
          </a:xfrm>
          <a:prstGeom prst="rect">
            <a:avLst/>
          </a:prstGeom>
          <a:noFill/>
          <a:ln w="9525" algn="in"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http://nonfictionbookeditor.com/wp-content/uploads/2013/08/MP90030961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23850" y="1196975"/>
          <a:ext cx="8568952" cy="5949280"/>
        </p:xfrm>
        <a:graphic>
          <a:graphicData uri="http://schemas.openxmlformats.org/drawingml/2006/table">
            <a:tbl>
              <a:tblPr/>
              <a:tblGrid>
                <a:gridCol w="2225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7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6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49280"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Accordingly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Additionally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Again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Almost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Anyway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As a result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Besides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Certainly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Comparatively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Consequently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Contrarily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Conversely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Elsewhere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Equally</a:t>
                      </a:r>
                    </a:p>
                  </a:txBody>
                  <a:tcPr marL="78154" marR="78154" marT="39077" marB="390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Eventually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Finally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Further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Furthermore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Hence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Henceforth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However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In addition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In comparison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In contrast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In fact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Incidentally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Indeed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Instead</a:t>
                      </a:r>
                    </a:p>
                  </a:txBody>
                  <a:tcPr marL="78154" marR="78154" marT="39077" marB="390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latin typeface="+mn-lt"/>
                        </a:rPr>
                        <a:t>Just as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Likewise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Meanwhile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Moreover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Namely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Nevertheless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Next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Nonetheless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Notably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Now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Otherwise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Rather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Similarly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Still</a:t>
                      </a:r>
                    </a:p>
                  </a:txBody>
                  <a:tcPr marL="78154" marR="78154" marT="39077" marB="390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Subsequently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That is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Then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Thereafter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Therefore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Thus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Undoubtedly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Uniquely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en-GB" sz="2400" b="1" dirty="0">
                          <a:latin typeface="+mn-lt"/>
                        </a:rPr>
                        <a:t>On the other hand</a:t>
                      </a:r>
                    </a:p>
                    <a:p>
                      <a:pPr algn="ctr">
                        <a:buFont typeface="Arial"/>
                        <a:buNone/>
                      </a:pPr>
                      <a:endParaRPr lang="en-GB" sz="2400" b="1" dirty="0">
                        <a:latin typeface="+mn-lt"/>
                      </a:endParaRPr>
                    </a:p>
                  </a:txBody>
                  <a:tcPr marL="78154" marR="78154" marT="39077" marB="390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555875" y="188913"/>
            <a:ext cx="3968750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conjunctive adverbs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7" name="Picture 4" descr="http://www.userlogos.org/files/logos/mafi0z/wikipedi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-458788"/>
            <a:ext cx="2808288" cy="210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5779</TotalTime>
  <Words>1498</Words>
  <Application>Microsoft Office PowerPoint</Application>
  <PresentationFormat>On-screen Show (4:3)</PresentationFormat>
  <Paragraphs>523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Mulberry School For Girls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**</dc:creator>
  <cp:lastModifiedBy>Sara Mallo</cp:lastModifiedBy>
  <cp:revision>124</cp:revision>
  <dcterms:created xsi:type="dcterms:W3CDTF">2013-11-12T13:04:22Z</dcterms:created>
  <dcterms:modified xsi:type="dcterms:W3CDTF">2020-11-11T21:02:03Z</dcterms:modified>
</cp:coreProperties>
</file>