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0" r:id="rId2"/>
    <p:sldId id="340" r:id="rId3"/>
    <p:sldId id="286" r:id="rId4"/>
    <p:sldId id="339" r:id="rId5"/>
    <p:sldId id="350" r:id="rId6"/>
    <p:sldId id="341" r:id="rId7"/>
    <p:sldId id="355" r:id="rId8"/>
    <p:sldId id="343" r:id="rId9"/>
    <p:sldId id="346" r:id="rId10"/>
    <p:sldId id="344" r:id="rId11"/>
    <p:sldId id="348" r:id="rId12"/>
    <p:sldId id="349" r:id="rId13"/>
    <p:sldId id="297" r:id="rId14"/>
    <p:sldId id="351" r:id="rId15"/>
    <p:sldId id="353" r:id="rId16"/>
    <p:sldId id="352" r:id="rId17"/>
    <p:sldId id="327" r:id="rId18"/>
    <p:sldId id="333" r:id="rId19"/>
    <p:sldId id="336" r:id="rId20"/>
    <p:sldId id="358" r:id="rId21"/>
    <p:sldId id="359" r:id="rId22"/>
    <p:sldId id="356" r:id="rId23"/>
    <p:sldId id="357" r:id="rId24"/>
    <p:sldId id="337" r:id="rId2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66FFFF"/>
    <a:srgbClr val="99CCFF"/>
    <a:srgbClr val="FF66FF"/>
    <a:srgbClr val="FF99FF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7DDFE35-FEB5-4947-875C-5231E265354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26DC9ECC-E7E9-4D89-964C-DC5E885AF9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9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2D761BD-6097-45F9-A90F-2D27D5D3F342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4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74D928C0-81B9-4349-8FF2-684EEAA5A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1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4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7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3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D498-BFAE-4E1D-91F7-62D59EC82C4E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266093" y="1913036"/>
            <a:ext cx="9676915" cy="2554545"/>
          </a:xfrm>
          <a:prstGeom prst="rect">
            <a:avLst/>
          </a:prstGeom>
          <a:solidFill>
            <a:srgbClr val="FF99FF"/>
          </a:solidFill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Free time</a:t>
            </a:r>
          </a:p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Mi tiempo libre</a:t>
            </a:r>
            <a:endParaRPr lang="es-ES" sz="8000" b="1" cap="none" spc="0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Autofit/>
          </a:bodyPr>
          <a:lstStyle/>
          <a:p>
            <a:pPr marL="342900" indent="-342900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Mal,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2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90843" y="1145246"/>
            <a:ext cx="7976382" cy="1015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  <a:ea typeface="+mn-ea"/>
              </a:rPr>
              <a:t>Se me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  <a:ea typeface="+mn-ea"/>
              </a:rPr>
              <a:t>da</a:t>
            </a:r>
            <a:r>
              <a:rPr lang="en-GB" altLang="es-ES" sz="2400" b="1" dirty="0" smtClean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u="sng" dirty="0" err="1" smtClean="0">
                <a:latin typeface="Comic Sans MS" pitchFamily="66" charset="0"/>
                <a:ea typeface="+mn-ea"/>
              </a:rPr>
              <a:t>bien</a:t>
            </a:r>
            <a:r>
              <a:rPr lang="en-GB" altLang="es-ES" sz="2400" b="1" dirty="0" smtClean="0">
                <a:latin typeface="Comic Sans MS" pitchFamily="66" charset="0"/>
                <a:ea typeface="+mn-ea"/>
              </a:rPr>
              <a:t> ...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I´m good at....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</a:rPr>
              <a:t>Se me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da</a:t>
            </a:r>
            <a:r>
              <a:rPr lang="en-GB" altLang="es-ES" sz="2400" b="1" dirty="0" smtClean="0">
                <a:solidFill>
                  <a:srgbClr val="FF6600"/>
                </a:solidFill>
                <a:latin typeface="Comic Sans MS" pitchFamily="66" charset="0"/>
              </a:rPr>
              <a:t>/n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u="sng" dirty="0" smtClean="0">
                <a:latin typeface="Comic Sans MS" pitchFamily="66" charset="0"/>
              </a:rPr>
              <a:t>mal</a:t>
            </a:r>
            <a:r>
              <a:rPr lang="en-GB" altLang="es-ES" sz="2400" b="1" dirty="0" smtClean="0">
                <a:latin typeface="Comic Sans MS" pitchFamily="66" charset="0"/>
              </a:rPr>
              <a:t> ...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I´m bad at....</a:t>
            </a:r>
          </a:p>
        </p:txBody>
      </p:sp>
      <p:sp>
        <p:nvSpPr>
          <p:cNvPr id="39" name="38 Más"/>
          <p:cNvSpPr/>
          <p:nvPr/>
        </p:nvSpPr>
        <p:spPr bwMode="auto">
          <a:xfrm>
            <a:off x="8914302" y="3434570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4817154" y="423216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2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9812649" y="421223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8" name="17 Flecha abajo"/>
          <p:cNvSpPr/>
          <p:nvPr/>
        </p:nvSpPr>
        <p:spPr>
          <a:xfrm flipH="1">
            <a:off x="2644722" y="2250829"/>
            <a:ext cx="323559" cy="1322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32229" y="3562543"/>
            <a:ext cx="5291796" cy="24468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</a:rPr>
              <a:t>fenomenal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Great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</a:rPr>
              <a:t>guay</a:t>
            </a:r>
            <a:r>
              <a:rPr lang="en-GB" altLang="es-ES" b="1" dirty="0" smtClean="0">
                <a:latin typeface="Comic Sans MS" pitchFamily="66" charset="0"/>
              </a:rPr>
              <a:t>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Cool/boss/sound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  <a:ea typeface="+mn-ea"/>
              </a:rPr>
              <a:t>bien</a:t>
            </a:r>
            <a:r>
              <a:rPr lang="en-GB" altLang="es-ES" b="1" dirty="0" smtClean="0">
                <a:latin typeface="Comic Sans MS" pitchFamily="66" charset="0"/>
                <a:ea typeface="+mn-ea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Good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Regular/ </a:t>
            </a:r>
            <a:r>
              <a:rPr lang="en-GB" altLang="es-ES" b="1" u="sng" dirty="0" err="1" smtClean="0">
                <a:latin typeface="Comic Sans MS" pitchFamily="66" charset="0"/>
              </a:rPr>
              <a:t>pichi-picha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So-so</a:t>
            </a:r>
            <a:endParaRPr lang="en-GB" altLang="es-ES" b="1" i="1" dirty="0" smtClean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mal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bad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fatal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Terrible</a:t>
            </a:r>
          </a:p>
        </p:txBody>
      </p:sp>
      <p:sp>
        <p:nvSpPr>
          <p:cNvPr id="20" name="Oval 18"/>
          <p:cNvSpPr/>
          <p:nvPr/>
        </p:nvSpPr>
        <p:spPr>
          <a:xfrm>
            <a:off x="7783092" y="140221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Autofit/>
          </a:bodyPr>
          <a:lstStyle/>
          <a:p>
            <a:pPr marL="342900" indent="-342900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200" dirty="0" smtClean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880826" y="1879589"/>
            <a:ext cx="4405506" cy="101566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  <a:ea typeface="+mn-ea"/>
              </a:rPr>
              <a:t>Se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requiere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It´s required…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4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necesita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i="1" dirty="0">
                <a:solidFill>
                  <a:srgbClr val="FF0000"/>
                </a:solidFill>
                <a:latin typeface="Comic Sans MS" pitchFamily="66" charset="0"/>
              </a:rPr>
              <a:t>It´s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needed…</a:t>
            </a:r>
          </a:p>
        </p:txBody>
      </p:sp>
      <p:sp>
        <p:nvSpPr>
          <p:cNvPr id="42" name="Oval 18"/>
          <p:cNvSpPr/>
          <p:nvPr/>
        </p:nvSpPr>
        <p:spPr>
          <a:xfrm>
            <a:off x="11225837" y="10429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2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430329" y="1371593"/>
            <a:ext cx="325925" cy="30781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20" name="Oval 18"/>
          <p:cNvSpPr/>
          <p:nvPr/>
        </p:nvSpPr>
        <p:spPr>
          <a:xfrm>
            <a:off x="6945629" y="187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705303" y="23492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11 Elipse"/>
          <p:cNvSpPr/>
          <p:nvPr/>
        </p:nvSpPr>
        <p:spPr>
          <a:xfrm>
            <a:off x="352882" y="258201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012766" y="54781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22357" y="21361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14 Rectángulo"/>
          <p:cNvSpPr/>
          <p:nvPr/>
        </p:nvSpPr>
        <p:spPr>
          <a:xfrm>
            <a:off x="625319" y="1710031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5" name="27 Rectángulo"/>
          <p:cNvSpPr/>
          <p:nvPr/>
        </p:nvSpPr>
        <p:spPr>
          <a:xfrm>
            <a:off x="637042" y="2734627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6" name="28 Rectángulo"/>
          <p:cNvSpPr/>
          <p:nvPr/>
        </p:nvSpPr>
        <p:spPr>
          <a:xfrm>
            <a:off x="665177" y="3732700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880826" y="3027250"/>
            <a:ext cx="4405506" cy="1323439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Hay </a:t>
            </a:r>
            <a:r>
              <a:rPr lang="en-GB" altLang="es-ES" sz="2000" b="1" dirty="0" smtClean="0">
                <a:latin typeface="Comic Sans MS" pitchFamily="66" charset="0"/>
              </a:rPr>
              <a:t>que</a:t>
            </a:r>
            <a:r>
              <a:rPr lang="en-GB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One has to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000" b="1" dirty="0" err="1" smtClean="0">
                <a:solidFill>
                  <a:srgbClr val="FF6600"/>
                </a:solidFill>
                <a:latin typeface="Comic Sans MS" pitchFamily="66" charset="0"/>
              </a:rPr>
              <a:t>debe</a:t>
            </a:r>
            <a:r>
              <a:rPr lang="en-GB" altLang="es-ES" sz="20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One must</a:t>
            </a:r>
          </a:p>
          <a:p>
            <a:pPr>
              <a:spcBef>
                <a:spcPct val="50000"/>
              </a:spcBef>
              <a:defRPr/>
            </a:pPr>
            <a:r>
              <a:rPr lang="es-ES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Tienes</a:t>
            </a:r>
            <a:r>
              <a:rPr lang="es-ES" altLang="es-ES" sz="2000" b="1" dirty="0" smtClean="0">
                <a:latin typeface="Comic Sans MS" pitchFamily="66" charset="0"/>
              </a:rPr>
              <a:t> que </a:t>
            </a:r>
            <a:r>
              <a:rPr lang="es-ES" altLang="es-ES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You</a:t>
            </a:r>
            <a:r>
              <a:rPr lang="es-ES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altLang="es-ES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have</a:t>
            </a:r>
            <a:r>
              <a:rPr lang="es-ES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 to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Down Arrow 7"/>
          <p:cNvSpPr/>
          <p:nvPr/>
        </p:nvSpPr>
        <p:spPr>
          <a:xfrm rot="13907512">
            <a:off x="7397579" y="1786990"/>
            <a:ext cx="213688" cy="96345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7955731" y="1041495"/>
            <a:ext cx="3984822" cy="41549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Concentración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Concentration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Coordinación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Co-ordination</a:t>
            </a:r>
            <a:endParaRPr lang="en-GB" sz="1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Trabajo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equipo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Teamwork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Esfuerzo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Effort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Práctica </a:t>
            </a:r>
            <a:r>
              <a:rPr lang="es-ES" sz="12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</a:t>
            </a:r>
            <a:endParaRPr lang="en-GB" sz="12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Disciplina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Discipline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Autocontrol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Self-control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Mucho dinero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money</a:t>
            </a:r>
            <a:endParaRPr lang="en-GB" sz="12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</a:t>
            </a: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talento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talent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</a:t>
            </a: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tiempo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time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equipación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determinación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habilidad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con ….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ability with…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dedicación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dedication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paciencia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patience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33" name="Down Arrow 32"/>
          <p:cNvSpPr/>
          <p:nvPr/>
        </p:nvSpPr>
        <p:spPr>
          <a:xfrm rot="16200000">
            <a:off x="6949618" y="3801584"/>
            <a:ext cx="213688" cy="1892827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4230525" y="5059426"/>
            <a:ext cx="3759047" cy="461665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Saber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s-ES" altLang="es-E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know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684815" y="4425197"/>
            <a:ext cx="2523110" cy="461665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Tener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s-ES" altLang="es-E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know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6064431" y="3797151"/>
            <a:ext cx="213688" cy="668232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18"/>
          <p:cNvSpPr/>
          <p:nvPr/>
        </p:nvSpPr>
        <p:spPr>
          <a:xfrm>
            <a:off x="6901290" y="359210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3212094" y="5830418"/>
            <a:ext cx="375904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Ser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be…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1465317" y="1853510"/>
            <a:ext cx="325925" cy="307817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" name="Oval 18"/>
          <p:cNvSpPr/>
          <p:nvPr/>
        </p:nvSpPr>
        <p:spPr>
          <a:xfrm>
            <a:off x="6346192" y="4281582"/>
            <a:ext cx="325925" cy="307817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7" name="Oval 18"/>
          <p:cNvSpPr/>
          <p:nvPr/>
        </p:nvSpPr>
        <p:spPr>
          <a:xfrm>
            <a:off x="7353272" y="511499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8" name="Down Arrow 47"/>
          <p:cNvSpPr/>
          <p:nvPr/>
        </p:nvSpPr>
        <p:spPr>
          <a:xfrm>
            <a:off x="3284875" y="4350689"/>
            <a:ext cx="213688" cy="1435606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ross 10"/>
          <p:cNvSpPr/>
          <p:nvPr/>
        </p:nvSpPr>
        <p:spPr>
          <a:xfrm>
            <a:off x="7133781" y="5907197"/>
            <a:ext cx="305101" cy="30810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554" y="5842548"/>
            <a:ext cx="2056016" cy="43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5845" y="87588"/>
            <a:ext cx="5643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7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468" y="1154951"/>
            <a:ext cx="10842171" cy="563231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000" dirty="0" err="1" smtClean="0"/>
              <a:t>Anticuad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 </a:t>
            </a:r>
            <a:r>
              <a:rPr lang="en-GB" sz="2000" i="1" dirty="0" smtClean="0">
                <a:solidFill>
                  <a:srgbClr val="FF0000"/>
                </a:solidFill>
              </a:rPr>
              <a:t>Old fashion</a:t>
            </a:r>
          </a:p>
          <a:p>
            <a:r>
              <a:rPr lang="en-GB" sz="2000" dirty="0" err="1" smtClean="0"/>
              <a:t>Barat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Cheap</a:t>
            </a:r>
            <a:endParaRPr lang="en-GB" sz="2000" dirty="0">
              <a:solidFill>
                <a:srgbClr val="FF0000"/>
              </a:solidFill>
            </a:endParaRPr>
          </a:p>
          <a:p>
            <a:pPr lvl="0"/>
            <a:r>
              <a:rPr lang="en-GB" sz="2000" dirty="0" smtClean="0"/>
              <a:t>Car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Expensive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C</a:t>
            </a:r>
            <a:r>
              <a:rPr lang="en-GB" sz="2000" i="1" dirty="0" smtClean="0">
                <a:solidFill>
                  <a:srgbClr val="FF0000"/>
                </a:solidFill>
              </a:rPr>
              <a:t>omfortable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Incómod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Uncomfortable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smtClean="0"/>
              <a:t>Bonit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Beautiful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Fe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Ugly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Modern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err="1" smtClean="0">
                <a:solidFill>
                  <a:srgbClr val="FF0000"/>
                </a:solidFill>
              </a:rPr>
              <a:t>Moderno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Guay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Sound!</a:t>
            </a:r>
          </a:p>
          <a:p>
            <a:r>
              <a:rPr lang="en-GB" sz="2000" dirty="0" smtClean="0"/>
              <a:t>Grande/s </a:t>
            </a:r>
            <a:r>
              <a:rPr lang="en-GB" sz="2000" i="1" dirty="0" smtClean="0">
                <a:solidFill>
                  <a:srgbClr val="FF0000"/>
                </a:solidFill>
              </a:rPr>
              <a:t>Big</a:t>
            </a:r>
          </a:p>
          <a:p>
            <a:r>
              <a:rPr lang="en-GB" sz="2000" dirty="0" err="1" smtClean="0"/>
              <a:t>Pequeñ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Small</a:t>
            </a:r>
          </a:p>
          <a:p>
            <a:r>
              <a:rPr lang="en-GB" sz="2000" dirty="0" smtClean="0"/>
              <a:t>Lent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dirty="0" smtClean="0">
                <a:solidFill>
                  <a:srgbClr val="FF0000"/>
                </a:solidFill>
              </a:rPr>
              <a:t>Slow</a:t>
            </a:r>
          </a:p>
          <a:p>
            <a:r>
              <a:rPr lang="en-GB" sz="2000" dirty="0" err="1" smtClean="0"/>
              <a:t>Rápid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Fast</a:t>
            </a:r>
          </a:p>
          <a:p>
            <a:r>
              <a:rPr lang="en-GB" sz="2000" dirty="0" err="1" smtClean="0"/>
              <a:t>Aburrid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Boring</a:t>
            </a:r>
          </a:p>
          <a:p>
            <a:r>
              <a:rPr lang="en-GB" sz="2000" dirty="0" err="1" smtClean="0"/>
              <a:t>Divertid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Fun</a:t>
            </a:r>
          </a:p>
          <a:p>
            <a:r>
              <a:rPr lang="en-GB" sz="2000" dirty="0" err="1" smtClean="0"/>
              <a:t>Entretenid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Entertaining</a:t>
            </a:r>
          </a:p>
          <a:p>
            <a:r>
              <a:rPr lang="en-GB" sz="2000" dirty="0" smtClean="0"/>
              <a:t>Un </a:t>
            </a:r>
            <a:r>
              <a:rPr lang="en-GB" sz="2000" dirty="0" err="1" smtClean="0"/>
              <a:t>rollo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It’s </a:t>
            </a:r>
            <a:r>
              <a:rPr lang="en-GB" sz="2000" i="1" dirty="0" err="1" smtClean="0">
                <a:solidFill>
                  <a:srgbClr val="FF0000"/>
                </a:solidFill>
              </a:rPr>
              <a:t>boooring</a:t>
            </a:r>
            <a:endParaRPr lang="en-GB" sz="2000" i="1" dirty="0" smtClean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Ariesgado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Risky</a:t>
            </a:r>
          </a:p>
          <a:p>
            <a:r>
              <a:rPr lang="en-GB" sz="2000" dirty="0" err="1" smtClean="0"/>
              <a:t>Seguro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Safe</a:t>
            </a:r>
          </a:p>
          <a:p>
            <a:r>
              <a:rPr lang="en-GB" sz="2000" i="1" dirty="0" smtClean="0"/>
              <a:t>Legal </a:t>
            </a:r>
            <a:r>
              <a:rPr lang="en-GB" sz="2000" i="1" dirty="0" err="1" smtClean="0">
                <a:solidFill>
                  <a:srgbClr val="FF0000"/>
                </a:solidFill>
              </a:rPr>
              <a:t>legal</a:t>
            </a:r>
            <a:endParaRPr lang="en-GB" sz="2000" i="1" dirty="0" smtClean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Ilegal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Illegal</a:t>
            </a:r>
          </a:p>
          <a:p>
            <a:r>
              <a:rPr lang="en-GB" sz="2000" i="1" dirty="0" err="1" smtClean="0"/>
              <a:t>Util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Useful</a:t>
            </a:r>
          </a:p>
          <a:p>
            <a:r>
              <a:rPr lang="en-GB" sz="2000" i="1" dirty="0" err="1" smtClean="0"/>
              <a:t>Inutil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Useless</a:t>
            </a:r>
          </a:p>
          <a:p>
            <a:r>
              <a:rPr lang="en-GB" sz="2000" i="1" dirty="0" err="1" smtClean="0"/>
              <a:t>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Practical</a:t>
            </a:r>
          </a:p>
          <a:p>
            <a:r>
              <a:rPr lang="en-GB" sz="2000" i="1" dirty="0" err="1" smtClean="0"/>
              <a:t>Impractic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Impractical</a:t>
            </a:r>
          </a:p>
          <a:p>
            <a:r>
              <a:rPr lang="en-GB" sz="2000" i="1" dirty="0" err="1" smtClean="0"/>
              <a:t>Obsolet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Obsolete</a:t>
            </a:r>
          </a:p>
          <a:p>
            <a:r>
              <a:rPr lang="en-GB" sz="2000" i="1" dirty="0" err="1" smtClean="0"/>
              <a:t>Valient</a:t>
            </a:r>
            <a:r>
              <a:rPr lang="en-GB" sz="2000" dirty="0" err="1" smtClean="0">
                <a:solidFill>
                  <a:srgbClr val="00B0F0"/>
                </a:solidFill>
              </a:rPr>
              <a:t>e</a:t>
            </a:r>
            <a:r>
              <a:rPr lang="en-GB" sz="2000" dirty="0" smtClean="0"/>
              <a:t>/s </a:t>
            </a:r>
            <a:r>
              <a:rPr lang="en-GB" sz="2000" i="1" dirty="0" smtClean="0">
                <a:solidFill>
                  <a:srgbClr val="FF0000"/>
                </a:solidFill>
              </a:rPr>
              <a:t>Brave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Cobard</a:t>
            </a:r>
            <a:r>
              <a:rPr lang="en-GB" sz="2000" dirty="0" err="1" smtClean="0">
                <a:solidFill>
                  <a:srgbClr val="00B0F0"/>
                </a:solidFill>
              </a:rPr>
              <a:t>e</a:t>
            </a:r>
            <a:r>
              <a:rPr lang="en-GB" sz="2000" dirty="0" smtClean="0"/>
              <a:t>/s </a:t>
            </a:r>
            <a:r>
              <a:rPr lang="en-GB" sz="2000" i="1" dirty="0" smtClean="0">
                <a:solidFill>
                  <a:srgbClr val="FF0000"/>
                </a:solidFill>
              </a:rPr>
              <a:t>Coward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Ágil</a:t>
            </a:r>
            <a:r>
              <a:rPr lang="en-GB" sz="2000" dirty="0" smtClean="0"/>
              <a:t>/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Agile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Torpe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Clumsy</a:t>
            </a:r>
          </a:p>
          <a:p>
            <a:r>
              <a:rPr lang="en-GB" sz="2000" dirty="0" err="1" smtClean="0"/>
              <a:t>Competitiv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Competitive</a:t>
            </a:r>
            <a:endParaRPr lang="en-GB" sz="2000" i="1" dirty="0">
              <a:solidFill>
                <a:srgbClr val="FF0000"/>
              </a:solidFill>
            </a:endParaRPr>
          </a:p>
          <a:p>
            <a:endParaRPr lang="en-GB" sz="2400" i="1" dirty="0" smtClean="0"/>
          </a:p>
          <a:p>
            <a:endParaRPr lang="en-GB" sz="2400" dirty="0" smtClean="0">
              <a:solidFill>
                <a:srgbClr val="F927FE"/>
              </a:solidFill>
            </a:endParaRPr>
          </a:p>
          <a:p>
            <a:endParaRPr lang="en-GB" sz="2400" dirty="0" smtClean="0"/>
          </a:p>
          <a:p>
            <a:endParaRPr lang="en-GB" sz="2400" i="1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5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5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51" y="3344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7085" y="2584312"/>
            <a:ext cx="3236448" cy="78483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SUEL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usually....</a:t>
            </a:r>
          </a:p>
        </p:txBody>
      </p:sp>
      <p:sp>
        <p:nvSpPr>
          <p:cNvPr id="21" name="Oval 21"/>
          <p:cNvSpPr/>
          <p:nvPr/>
        </p:nvSpPr>
        <p:spPr>
          <a:xfrm>
            <a:off x="3742027" y="272770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68924" y="1509093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081" y="3715053"/>
            <a:ext cx="2385920" cy="2945999"/>
            <a:chOff x="463081" y="3715053"/>
            <a:chExt cx="2385920" cy="2945999"/>
          </a:xfrm>
        </p:grpSpPr>
        <p:sp>
          <p:nvSpPr>
            <p:cNvPr id="22" name="Oval 21"/>
            <p:cNvSpPr/>
            <p:nvPr/>
          </p:nvSpPr>
          <p:spPr>
            <a:xfrm>
              <a:off x="463081" y="414121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866043" y="3715053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TIEMPO </a:t>
              </a:r>
              <a:r>
                <a:rPr lang="en-GB" altLang="es-ES" b="1" i="1" cap="all" dirty="0" err="1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lIBRE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877766" y="4739649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TECNOLOGÍA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905901" y="5737722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DEPORTES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6772630" y="1213431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10845342" y="1939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1054347" y="3539584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6347" y="3693492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6649305" y="383339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016" y="3261"/>
            <a:ext cx="8226582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past?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5681" y="2805551"/>
            <a:ext cx="3236448" cy="78483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SOL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IA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…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sed to....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5961" y="1847758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22" name="Oval 21"/>
          <p:cNvSpPr/>
          <p:nvPr/>
        </p:nvSpPr>
        <p:spPr>
          <a:xfrm>
            <a:off x="2867147" y="29357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23824" y="3707839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5547" y="4732435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63682" y="573050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901680" y="1213430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2541222" y="41695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0866041" y="1963742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3433" y="3695226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11140981" y="40746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25680" y="936057"/>
            <a:ext cx="5988033" cy="78483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Cuando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era 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pequeno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/a…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When I was younger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el 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pasado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past</a:t>
            </a:r>
            <a:endParaRPr lang="en-GB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5787985" y="116922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Oval 21"/>
          <p:cNvSpPr/>
          <p:nvPr/>
        </p:nvSpPr>
        <p:spPr>
          <a:xfrm>
            <a:off x="5335130" y="19212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Oval 21"/>
          <p:cNvSpPr/>
          <p:nvPr/>
        </p:nvSpPr>
        <p:spPr>
          <a:xfrm>
            <a:off x="7228115" y="37246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016" y="3261"/>
            <a:ext cx="9063750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2800" dirty="0" err="1" smtClean="0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5681" y="2805551"/>
            <a:ext cx="3236448" cy="78483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Voy</a:t>
            </a: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 A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am going to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5961" y="1847758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22" name="Oval 21"/>
          <p:cNvSpPr/>
          <p:nvPr/>
        </p:nvSpPr>
        <p:spPr>
          <a:xfrm>
            <a:off x="2867147" y="29357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23824" y="3707839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5547" y="4732435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63682" y="573050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901680" y="1213430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2541222" y="41695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0866041" y="1963742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3433" y="3695226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11140981" y="40746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25680" y="936057"/>
            <a:ext cx="5988033" cy="784830"/>
          </a:xfrm>
          <a:prstGeom prst="rect">
            <a:avLst/>
          </a:prstGeom>
          <a:solidFill>
            <a:srgbClr val="7030A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Cuando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 sea mayor…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When I am older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 el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futuro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future</a:t>
            </a:r>
            <a:endParaRPr lang="en-GB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5787985" y="116922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Oval 21"/>
          <p:cNvSpPr/>
          <p:nvPr/>
        </p:nvSpPr>
        <p:spPr>
          <a:xfrm>
            <a:off x="5335130" y="19212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Oval 21"/>
          <p:cNvSpPr/>
          <p:nvPr/>
        </p:nvSpPr>
        <p:spPr>
          <a:xfrm>
            <a:off x="7228115" y="37246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51" y="334401"/>
            <a:ext cx="8226582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past?</a:t>
            </a: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7085" y="2584312"/>
            <a:ext cx="3236448" cy="78483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SOL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IA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…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sed to....</a:t>
            </a:r>
          </a:p>
        </p:txBody>
      </p:sp>
      <p:sp>
        <p:nvSpPr>
          <p:cNvPr id="21" name="Oval 21"/>
          <p:cNvSpPr/>
          <p:nvPr/>
        </p:nvSpPr>
        <p:spPr>
          <a:xfrm>
            <a:off x="3742027" y="272770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68924" y="1509093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081" y="3715053"/>
            <a:ext cx="2385920" cy="2945999"/>
            <a:chOff x="463081" y="3715053"/>
            <a:chExt cx="2385920" cy="2945999"/>
          </a:xfrm>
        </p:grpSpPr>
        <p:sp>
          <p:nvSpPr>
            <p:cNvPr id="22" name="Oval 21"/>
            <p:cNvSpPr/>
            <p:nvPr/>
          </p:nvSpPr>
          <p:spPr>
            <a:xfrm>
              <a:off x="463081" y="414121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866043" y="3715053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TIEMPO </a:t>
              </a:r>
              <a:r>
                <a:rPr lang="en-GB" altLang="es-ES" b="1" i="1" cap="all" dirty="0" err="1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lIBRE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877766" y="4739649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TECNOLOGÍA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905901" y="5737722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DEPORTES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6772630" y="1213431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10845342" y="1939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1054347" y="3539584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6347" y="3693492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6649305" y="383339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82001"/>
            <a:ext cx="10703858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o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desventajas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advantages or disadvantages has free time got 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" name="11 Elipse"/>
          <p:cNvSpPr/>
          <p:nvPr/>
        </p:nvSpPr>
        <p:spPr>
          <a:xfrm>
            <a:off x="1004046" y="5125572"/>
            <a:ext cx="2223247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es que</a:t>
            </a:r>
          </a:p>
          <a:p>
            <a:pPr algn="ctr"/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that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956235" y="545295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96302" y="1410634"/>
            <a:ext cx="5602473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bueno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good thing</a:t>
            </a:r>
            <a:endParaRPr lang="en-GB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malo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</a:t>
            </a:r>
            <a:r>
              <a:rPr lang="en-GB" sz="2400" b="1" i="1" dirty="0" smtClean="0">
                <a:solidFill>
                  <a:srgbClr val="FF0000"/>
                </a:solidFill>
              </a:rPr>
              <a:t> The bad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positivo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</a:t>
            </a:r>
            <a:r>
              <a:rPr lang="en-GB" sz="2400" b="1" i="1" dirty="0" err="1" smtClean="0">
                <a:solidFill>
                  <a:srgbClr val="FF0000"/>
                </a:solidFill>
              </a:rPr>
              <a:t>positve</a:t>
            </a:r>
            <a:r>
              <a:rPr lang="en-GB" sz="2400" b="1" i="1" dirty="0" smtClean="0">
                <a:solidFill>
                  <a:srgbClr val="FF0000"/>
                </a:solidFill>
              </a:rPr>
              <a:t>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negativo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negative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mejor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best thing</a:t>
            </a:r>
            <a:endParaRPr lang="en-GB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peor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worst thing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4" name="Oval 21"/>
          <p:cNvSpPr/>
          <p:nvPr/>
        </p:nvSpPr>
        <p:spPr>
          <a:xfrm>
            <a:off x="5561603" y="129781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Oval 21"/>
          <p:cNvSpPr/>
          <p:nvPr/>
        </p:nvSpPr>
        <p:spPr>
          <a:xfrm>
            <a:off x="9011415" y="293440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789459" y="1014134"/>
            <a:ext cx="2062907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B050"/>
                </a:solidFill>
                <a:latin typeface="AR DARLING" pitchFamily="2" charset="0"/>
              </a:rPr>
              <a:t>Positivo</a:t>
            </a:r>
            <a:r>
              <a:rPr lang="es-ES" sz="2400" dirty="0" smtClean="0">
                <a:latin typeface="AR DARLING" pitchFamily="2" charset="0"/>
              </a:rPr>
              <a:t>  </a:t>
            </a:r>
          </a:p>
          <a:p>
            <a:pPr algn="ctr"/>
            <a:r>
              <a:rPr lang="es-ES" sz="2400" dirty="0" smtClean="0">
                <a:latin typeface="AR DARLING" pitchFamily="2" charset="0"/>
              </a:rPr>
              <a:t>o </a:t>
            </a:r>
          </a:p>
          <a:p>
            <a:pPr algn="ctr"/>
            <a:r>
              <a:rPr lang="es-ES" sz="2400" dirty="0" smtClean="0">
                <a:solidFill>
                  <a:srgbClr val="FF0000"/>
                </a:solidFill>
                <a:latin typeface="AR DARLING" pitchFamily="2" charset="0"/>
              </a:rPr>
              <a:t>Negativo</a:t>
            </a:r>
            <a:endParaRPr lang="es-ES" sz="2400" dirty="0">
              <a:solidFill>
                <a:srgbClr val="FF0000"/>
              </a:solidFill>
              <a:latin typeface="AR DARLING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789458" y="4429686"/>
            <a:ext cx="1721224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Rounded MT Bold" pitchFamily="34" charset="0"/>
              </a:rPr>
              <a:t>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endParaRPr lang="es-ES" i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 smtClean="0">
                <a:latin typeface="Arial Rounded MT Bold" pitchFamily="34" charset="0"/>
              </a:rPr>
              <a:t>No 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r>
              <a:rPr lang="es-ES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not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6" name="Oval 21"/>
          <p:cNvSpPr/>
          <p:nvPr/>
        </p:nvSpPr>
        <p:spPr>
          <a:xfrm>
            <a:off x="8685490" y="5620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5"/>
          <p:cNvSpPr/>
          <p:nvPr/>
        </p:nvSpPr>
        <p:spPr>
          <a:xfrm>
            <a:off x="9687516" y="5717424"/>
            <a:ext cx="2504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2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17 Más"/>
          <p:cNvSpPr/>
          <p:nvPr/>
        </p:nvSpPr>
        <p:spPr>
          <a:xfrm>
            <a:off x="10592207" y="5201322"/>
            <a:ext cx="559887" cy="58987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4 Rectángulo"/>
          <p:cNvSpPr/>
          <p:nvPr/>
        </p:nvSpPr>
        <p:spPr>
          <a:xfrm>
            <a:off x="6975798" y="2934402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0" name="27 Rectángulo"/>
          <p:cNvSpPr/>
          <p:nvPr/>
        </p:nvSpPr>
        <p:spPr>
          <a:xfrm>
            <a:off x="6987521" y="395899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5" name="28 Rectángulo"/>
          <p:cNvSpPr/>
          <p:nvPr/>
        </p:nvSpPr>
        <p:spPr>
          <a:xfrm>
            <a:off x="7015656" y="4957071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1660964" y="455525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13 CuadroTexto"/>
          <p:cNvSpPr txBox="1"/>
          <p:nvPr/>
        </p:nvSpPr>
        <p:spPr>
          <a:xfrm>
            <a:off x="9789459" y="2454611"/>
            <a:ext cx="2062907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anose="030F0702030302020204" pitchFamily="66" charset="0"/>
              </a:rPr>
              <a:t>Te ayuda a…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It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helps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you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to…</a:t>
            </a:r>
            <a:endParaRPr lang="es-ES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1530819" y="313032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59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235788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057568" y="3837574"/>
            <a:ext cx="3425657" cy="2862322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PAST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714487" y="1932544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deporte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sports</a:t>
            </a:r>
            <a:endParaRPr lang="es-E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21"/>
          <p:cNvSpPr/>
          <p:nvPr/>
        </p:nvSpPr>
        <p:spPr>
          <a:xfrm>
            <a:off x="9177456" y="15862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1"/>
          <p:cNvSpPr/>
          <p:nvPr/>
        </p:nvSpPr>
        <p:spPr>
          <a:xfrm>
            <a:off x="1378653" y="393750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2246769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the past</a:t>
            </a: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Ayer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Yesterday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El fin de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semana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weekend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domingo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unday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Hace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tres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dias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Three days ago</a:t>
            </a:r>
          </a:p>
          <a:p>
            <a:pPr>
              <a:defRPr/>
            </a:pPr>
            <a:r>
              <a:rPr lang="en-GB" b="1" kern="0" dirty="0" err="1" smtClean="0">
                <a:latin typeface="Calibri"/>
              </a:rPr>
              <a:t>Anoche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Last night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234906" y="4828233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é</a:t>
            </a:r>
            <a:br>
              <a:rPr lang="pt-BR" dirty="0" smtClean="0"/>
            </a:br>
            <a:r>
              <a:rPr lang="pt-BR" dirty="0" err="1" smtClean="0"/>
              <a:t>aste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ó</a:t>
            </a:r>
            <a:br>
              <a:rPr lang="pt-BR" dirty="0" smtClean="0"/>
            </a:br>
            <a:r>
              <a:rPr lang="pt-BR" dirty="0" smtClean="0"/>
              <a:t>amos</a:t>
            </a:r>
            <a:br>
              <a:rPr lang="pt-BR" dirty="0" smtClean="0"/>
            </a:br>
            <a:r>
              <a:rPr lang="pt-BR" dirty="0" err="1" smtClean="0"/>
              <a:t>asteis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aron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3322305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4535811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1616976" y="5269297"/>
            <a:ext cx="450166" cy="436099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5615528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942274" y="1446627"/>
            <a:ext cx="3475934" cy="2308324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TO PRACTICAR (To practice)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en-GB" b="1" dirty="0" err="1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é</a:t>
            </a:r>
            <a:r>
              <a:rPr lang="en-GB" b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 (I used)</a:t>
            </a:r>
            <a:r>
              <a:rPr lang="pt-BR" dirty="0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aste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ó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amos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asteis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aron 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2" name="Oval 21"/>
          <p:cNvSpPr/>
          <p:nvPr/>
        </p:nvSpPr>
        <p:spPr>
          <a:xfrm>
            <a:off x="7141840" y="110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012"/>
          <a:stretch/>
        </p:blipFill>
        <p:spPr>
          <a:xfrm>
            <a:off x="87086" y="4381587"/>
            <a:ext cx="1577635" cy="210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215" y="432736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2800" dirty="0" smtClean="0">
                <a:latin typeface="Britannic Bold" pitchFamily="34" charset="0"/>
              </a:rPr>
              <a:t>Si </a:t>
            </a:r>
            <a:r>
              <a:rPr lang="en-GB" sz="2800" dirty="0" err="1" smtClean="0">
                <a:latin typeface="Britannic Bold" pitchFamily="34" charset="0"/>
              </a:rPr>
              <a:t>tuvieras</a:t>
            </a:r>
            <a:r>
              <a:rPr lang="en-GB" sz="2800" dirty="0" smtClean="0">
                <a:latin typeface="Britannic Bold" pitchFamily="34" charset="0"/>
              </a:rPr>
              <a:t> </a:t>
            </a:r>
            <a:r>
              <a:rPr lang="en-GB" sz="2800" dirty="0" err="1" smtClean="0">
                <a:latin typeface="Britannic Bold" pitchFamily="34" charset="0"/>
              </a:rPr>
              <a:t>tiempo</a:t>
            </a:r>
            <a:r>
              <a:rPr lang="en-GB" sz="2800" dirty="0" smtClean="0">
                <a:latin typeface="Britannic Bold" pitchFamily="34" charset="0"/>
              </a:rPr>
              <a:t>...</a:t>
            </a:r>
            <a:br>
              <a:rPr lang="en-GB" sz="2800" dirty="0" smtClean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would you like to do in your free time?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645514" y="3753654"/>
            <a:ext cx="3425657" cy="2862322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CONDITIONAL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6163318" y="376998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2246769"/>
          </a:xfrm>
          <a:prstGeom prst="rect">
            <a:avLst/>
          </a:prstGeom>
          <a:solidFill>
            <a:srgbClr val="FF66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tuviera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tiempo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..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had time</a:t>
            </a: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tuviera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dinero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had money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Si 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fuera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tu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were you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mis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sueños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my dreams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Idealmente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Ideally</a:t>
            </a:r>
          </a:p>
          <a:p>
            <a:pPr>
              <a:defRPr/>
            </a:pPr>
            <a:r>
              <a:rPr lang="en-GB" b="1" kern="0" dirty="0" smtClean="0">
                <a:latin typeface="Calibri"/>
              </a:rPr>
              <a:t>En un </a:t>
            </a:r>
            <a:r>
              <a:rPr lang="en-GB" b="1" kern="0" dirty="0" err="1" smtClean="0">
                <a:latin typeface="Calibri"/>
              </a:rPr>
              <a:t>mundo</a:t>
            </a:r>
            <a:r>
              <a:rPr lang="en-GB" b="1" kern="0" dirty="0" smtClean="0">
                <a:latin typeface="Calibri"/>
              </a:rPr>
              <a:t> ideal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In an ideal world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838491" y="4622183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3976464" y="4622183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5120589" y="4623305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2063678" y="5076799"/>
            <a:ext cx="450166" cy="436099"/>
          </a:xfrm>
          <a:prstGeom prst="mathPlus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6326281" y="4622555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806888" y="1380634"/>
            <a:ext cx="2105639" cy="784830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gust</a:t>
            </a:r>
            <a:r>
              <a:rPr lang="en-GB" b="1" dirty="0" err="1" smtClean="0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aría</a:t>
            </a:r>
            <a:endParaRPr lang="en-GB" b="1" dirty="0" smtClean="0">
              <a:solidFill>
                <a:srgbClr val="FF66FF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would like</a:t>
            </a:r>
          </a:p>
        </p:txBody>
      </p:sp>
      <p:sp>
        <p:nvSpPr>
          <p:cNvPr id="25" name="Oval 21"/>
          <p:cNvSpPr/>
          <p:nvPr/>
        </p:nvSpPr>
        <p:spPr>
          <a:xfrm>
            <a:off x="8015574" y="13996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33 Flecha derecha"/>
          <p:cNvSpPr/>
          <p:nvPr/>
        </p:nvSpPr>
        <p:spPr>
          <a:xfrm rot="20024636">
            <a:off x="4965423" y="1801802"/>
            <a:ext cx="587045" cy="325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14 Rectángulo"/>
          <p:cNvSpPr/>
          <p:nvPr/>
        </p:nvSpPr>
        <p:spPr>
          <a:xfrm>
            <a:off x="865963" y="3894466"/>
            <a:ext cx="1050827" cy="7992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sz="700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9" name="27 Rectángulo"/>
          <p:cNvSpPr/>
          <p:nvPr/>
        </p:nvSpPr>
        <p:spPr>
          <a:xfrm>
            <a:off x="865964" y="4759454"/>
            <a:ext cx="1050827" cy="6346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0" name="28 Rectángulo"/>
          <p:cNvSpPr/>
          <p:nvPr/>
        </p:nvSpPr>
        <p:spPr>
          <a:xfrm>
            <a:off x="865964" y="5542006"/>
            <a:ext cx="1050827" cy="6346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21"/>
          <p:cNvSpPr/>
          <p:nvPr/>
        </p:nvSpPr>
        <p:spPr>
          <a:xfrm>
            <a:off x="4818165" y="134896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" name="33 Flecha derecha"/>
          <p:cNvSpPr/>
          <p:nvPr/>
        </p:nvSpPr>
        <p:spPr>
          <a:xfrm rot="1442227">
            <a:off x="8107517" y="2101191"/>
            <a:ext cx="1149335" cy="325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Oval 21"/>
          <p:cNvSpPr/>
          <p:nvPr/>
        </p:nvSpPr>
        <p:spPr>
          <a:xfrm>
            <a:off x="10865229" y="4636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5" name="14 Rectángulo"/>
          <p:cNvSpPr/>
          <p:nvPr/>
        </p:nvSpPr>
        <p:spPr>
          <a:xfrm>
            <a:off x="9547861" y="1636824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6" name="27 Rectángulo"/>
          <p:cNvSpPr/>
          <p:nvPr/>
        </p:nvSpPr>
        <p:spPr>
          <a:xfrm>
            <a:off x="9559584" y="2661420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7" name="28 Rectángulo"/>
          <p:cNvSpPr/>
          <p:nvPr/>
        </p:nvSpPr>
        <p:spPr>
          <a:xfrm>
            <a:off x="9587719" y="3659493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1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piano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patinar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sobre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hielo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karaoke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tomar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sol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deporte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piscina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help 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4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1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6005489" y="221355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guitar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piano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ice-skate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shopping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dance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sing karaoke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sunbathe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 sports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 in the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swimmingpool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ayudar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352286" cy="602800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latin typeface="Britannic Bold" pitchFamily="34" charset="0"/>
              </a:rPr>
              <a:t>Si </a:t>
            </a:r>
            <a:r>
              <a:rPr lang="en-GB" dirty="0" err="1">
                <a:latin typeface="Britannic Bold" pitchFamily="34" charset="0"/>
              </a:rPr>
              <a:t>tuvieras</a:t>
            </a:r>
            <a:r>
              <a:rPr lang="en-GB" dirty="0">
                <a:latin typeface="Britannic Bold" pitchFamily="34" charset="0"/>
              </a:rPr>
              <a:t> </a:t>
            </a:r>
            <a:r>
              <a:rPr lang="en-GB" dirty="0" err="1">
                <a:latin typeface="Britannic Bold" pitchFamily="34" charset="0"/>
              </a:rPr>
              <a:t>tiempo</a:t>
            </a:r>
            <a:r>
              <a:rPr lang="en-GB" dirty="0" smtClean="0">
                <a:latin typeface="Britannic Bold" pitchFamily="34" charset="0"/>
              </a:rPr>
              <a:t>...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266093" y="1913036"/>
            <a:ext cx="9676915" cy="2554545"/>
          </a:xfrm>
          <a:prstGeom prst="rect">
            <a:avLst/>
          </a:prstGeom>
          <a:solidFill>
            <a:srgbClr val="FF99FF"/>
          </a:solidFill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Mi tiempo libre</a:t>
            </a:r>
          </a:p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FIN</a:t>
            </a:r>
            <a:endParaRPr lang="es-ES" sz="8000" b="1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175778" cy="60016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sz="14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1400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Britannic Bold" pitchFamily="34" charset="0"/>
              </a:rPr>
              <a:t>Si </a:t>
            </a:r>
            <a:r>
              <a:rPr lang="en-GB" sz="1400" dirty="0" err="1">
                <a:latin typeface="Britannic Bold" pitchFamily="34" charset="0"/>
              </a:rPr>
              <a:t>tuvieras</a:t>
            </a:r>
            <a:r>
              <a:rPr lang="en-GB" sz="1400" dirty="0">
                <a:latin typeface="Britannic Bold" pitchFamily="34" charset="0"/>
              </a:rPr>
              <a:t> </a:t>
            </a:r>
            <a:r>
              <a:rPr lang="en-GB" sz="1400" dirty="0" err="1">
                <a:latin typeface="Britannic Bold" pitchFamily="34" charset="0"/>
              </a:rPr>
              <a:t>tiempo</a:t>
            </a:r>
            <a:r>
              <a:rPr lang="en-GB" sz="1400" dirty="0" smtClean="0">
                <a:latin typeface="Britannic Bold" pitchFamily="34" charset="0"/>
              </a:rPr>
              <a:t>...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2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200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gastas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dinero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spend your money on?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a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familia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el fin de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semana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does your family like doing on the weekend?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servicios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ciudad?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facilities does your city have?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servicios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gustaría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ciudad?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facilities would you like your city to have?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Crees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importante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Do you think having free time is important?</a:t>
            </a: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5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352286" cy="602800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latin typeface="Britannic Bold" pitchFamily="34" charset="0"/>
              </a:rPr>
              <a:t>Si </a:t>
            </a:r>
            <a:r>
              <a:rPr lang="en-GB" dirty="0" err="1">
                <a:latin typeface="Britannic Bold" pitchFamily="34" charset="0"/>
              </a:rPr>
              <a:t>tuvieras</a:t>
            </a:r>
            <a:r>
              <a:rPr lang="en-GB" dirty="0">
                <a:latin typeface="Britannic Bold" pitchFamily="34" charset="0"/>
              </a:rPr>
              <a:t> </a:t>
            </a:r>
            <a:r>
              <a:rPr lang="en-GB" dirty="0" err="1">
                <a:latin typeface="Britannic Bold" pitchFamily="34" charset="0"/>
              </a:rPr>
              <a:t>tiempo</a:t>
            </a:r>
            <a:r>
              <a:rPr lang="en-GB" dirty="0" smtClean="0">
                <a:latin typeface="Britannic Bold" pitchFamily="34" charset="0"/>
              </a:rPr>
              <a:t>...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175778" cy="51398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1600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Britannic Bold" pitchFamily="34" charset="0"/>
              </a:rPr>
              <a:t>Si </a:t>
            </a:r>
            <a:r>
              <a:rPr lang="en-GB" sz="1600" dirty="0" err="1">
                <a:latin typeface="Britannic Bold" pitchFamily="34" charset="0"/>
              </a:rPr>
              <a:t>tuvieras</a:t>
            </a:r>
            <a:r>
              <a:rPr lang="en-GB" sz="1600" dirty="0">
                <a:latin typeface="Britannic Bold" pitchFamily="34" charset="0"/>
              </a:rPr>
              <a:t> </a:t>
            </a:r>
            <a:r>
              <a:rPr lang="en-GB" sz="1600" dirty="0" err="1">
                <a:latin typeface="Britannic Bold" pitchFamily="34" charset="0"/>
              </a:rPr>
              <a:t>tiempo</a:t>
            </a:r>
            <a:r>
              <a:rPr lang="en-GB" sz="1600" dirty="0" smtClean="0">
                <a:latin typeface="Britannic Bold" pitchFamily="34" charset="0"/>
              </a:rPr>
              <a:t>...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Crees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que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importante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Do you think having free time is important?</a:t>
            </a: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6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o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296351" y="406579"/>
              <a:ext cx="6667157" cy="61771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los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videojuegos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comprar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chatear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con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mis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amigos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consultar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redes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sociales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facebook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ver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películas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la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Wii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navegar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escuchar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música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hacer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los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deberes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en el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portatil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endPara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bajar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subir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compartir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mandar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mensajes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diseñar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paginas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web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buscar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información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pasar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tiempo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...ANDO/...IENDO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quedarme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en casa ...ANDO/...IENDO 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" name="TextBox 18"/>
            <p:cNvSpPr txBox="1"/>
            <p:nvPr/>
          </p:nvSpPr>
          <p:spPr>
            <a:xfrm>
              <a:off x="3031942" y="4189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video games</a:t>
              </a: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863129" y="77066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buy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18"/>
            <p:cNvSpPr txBox="1"/>
            <p:nvPr/>
          </p:nvSpPr>
          <p:spPr>
            <a:xfrm>
              <a:off x="3057732" y="113408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chat with my friends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" name="TextBox 18"/>
            <p:cNvSpPr txBox="1"/>
            <p:nvPr/>
          </p:nvSpPr>
          <p:spPr>
            <a:xfrm>
              <a:off x="4548907" y="1499845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check the social networks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3322673" y="186326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watch movies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1" name="TextBox 18"/>
            <p:cNvSpPr txBox="1"/>
            <p:nvPr/>
          </p:nvSpPr>
          <p:spPr>
            <a:xfrm>
              <a:off x="2434064" y="2268878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with the WII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2" name="TextBox 18"/>
            <p:cNvSpPr txBox="1"/>
            <p:nvPr/>
          </p:nvSpPr>
          <p:spPr>
            <a:xfrm>
              <a:off x="2940501" y="25924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surfing the internet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3" name="TextBox 18"/>
            <p:cNvSpPr txBox="1"/>
            <p:nvPr/>
          </p:nvSpPr>
          <p:spPr>
            <a:xfrm>
              <a:off x="2490334" y="2972263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listen to music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TextBox 18"/>
            <p:cNvSpPr txBox="1"/>
            <p:nvPr/>
          </p:nvSpPr>
          <p:spPr>
            <a:xfrm>
              <a:off x="3629816" y="329582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 homework in the laptop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2220702" y="36592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download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7" name="TextBox 18"/>
            <p:cNvSpPr txBox="1"/>
            <p:nvPr/>
          </p:nvSpPr>
          <p:spPr>
            <a:xfrm>
              <a:off x="2220702" y="40249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upload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2696659" y="44024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share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3779" y="475417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send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2738862" y="50917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design web pages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1" name="TextBox 18"/>
            <p:cNvSpPr txBox="1"/>
            <p:nvPr/>
          </p:nvSpPr>
          <p:spPr>
            <a:xfrm>
              <a:off x="2668524" y="547162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look for information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2" name="TextBox 18"/>
            <p:cNvSpPr txBox="1"/>
            <p:nvPr/>
          </p:nvSpPr>
          <p:spPr>
            <a:xfrm>
              <a:off x="4115152" y="5849107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spend time.....ING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4591109" y="617032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stay at home.....ING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5" name="24 Rectángulo redondeado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571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surf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Correr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vela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temático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Pescar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 footing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cazar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Estrella de 5 puntas"/>
          <p:cNvSpPr/>
          <p:nvPr/>
        </p:nvSpPr>
        <p:spPr>
          <a:xfrm>
            <a:off x="1760806" y="427892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23 Estrella de 5 puntas"/>
          <p:cNvSpPr/>
          <p:nvPr/>
        </p:nvSpPr>
        <p:spPr>
          <a:xfrm>
            <a:off x="1706879" y="469295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5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surf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Correr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vela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temático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Pescar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 footing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cazar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524843" y="362032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surf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Ride my bike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Run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Sail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Fo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to the Theme Park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cycling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Scubadive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Fish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trekking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Climbing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jogging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Hunt</a:t>
            </a: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23 Estrella de 5 puntas"/>
          <p:cNvSpPr/>
          <p:nvPr/>
        </p:nvSpPr>
        <p:spPr>
          <a:xfrm>
            <a:off x="1760806" y="427892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23 Estrella de 5 puntas"/>
          <p:cNvSpPr/>
          <p:nvPr/>
        </p:nvSpPr>
        <p:spPr>
          <a:xfrm>
            <a:off x="1706880" y="467750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67132" y="391550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atletismo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novelas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los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las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sociales,como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ejemplo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,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14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61160" y="233123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28092" y="1641922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43575" y="1973032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31145" y="1303256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35833" y="26428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50608" y="2948566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78744" y="328769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79" y="36360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75227" y="396736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44718" y="428719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458862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705733" y="49020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</a:p>
          <a:p>
            <a:pPr algn="ctr" eaLnBrk="1" hangingPunct="1">
              <a:defRPr/>
            </a:pP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914292" y="360926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guitar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shopping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dance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 athletics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ayudar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41 Estrella de 5 puntas"/>
          <p:cNvSpPr/>
          <p:nvPr/>
        </p:nvSpPr>
        <p:spPr>
          <a:xfrm>
            <a:off x="1689391" y="517602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1 Estrella de 5 puntas"/>
          <p:cNvSpPr/>
          <p:nvPr/>
        </p:nvSpPr>
        <p:spPr>
          <a:xfrm>
            <a:off x="1689391" y="544997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1 Estrella de 5 puntas"/>
          <p:cNvSpPr/>
          <p:nvPr/>
        </p:nvSpPr>
        <p:spPr>
          <a:xfrm>
            <a:off x="1659401" y="573536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1 Estrella de 5 puntas"/>
          <p:cNvSpPr/>
          <p:nvPr/>
        </p:nvSpPr>
        <p:spPr>
          <a:xfrm>
            <a:off x="1705732" y="609623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1 Estrella de 5 puntas"/>
          <p:cNvSpPr/>
          <p:nvPr/>
        </p:nvSpPr>
        <p:spPr>
          <a:xfrm>
            <a:off x="1675227" y="641528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01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62700" y="1271855"/>
            <a:ext cx="3810000" cy="475514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chifla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encanta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nada</a:t>
            </a:r>
            <a:r>
              <a:rPr lang="en-GB" altLang="es-ES" sz="16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</a:t>
            </a:r>
            <a:r>
              <a:rPr lang="en-GB" altLang="es-ES" sz="1600" b="1" i="1" dirty="0" err="1">
                <a:solidFill>
                  <a:srgbClr val="FF0000"/>
                </a:solidFill>
                <a:latin typeface="Comic Sans MS" pitchFamily="66" charset="0"/>
                <a:ea typeface="+mn-ea"/>
              </a:rPr>
              <a:t>like..at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 all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mola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It´s cool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Detesto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Odio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Prefiero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prefer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s-ES" sz="16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9" name="38 Más"/>
          <p:cNvSpPr/>
          <p:nvPr/>
        </p:nvSpPr>
        <p:spPr bwMode="auto">
          <a:xfrm>
            <a:off x="10925982" y="1113401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9698643" y="13623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528908" y="179259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5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2315" y="5806312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234461" y="2925786"/>
            <a:ext cx="5941255" cy="2585323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Creo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Pienso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parece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seems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to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me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En mi opinión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opinion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Desde mi punto de vista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From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point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of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view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Es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verdad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It´s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true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Admito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admit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Se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puede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decir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can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said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solidFill>
                  <a:srgbClr val="FF0066"/>
                </a:solidFill>
                <a:latin typeface="Comic Sans MS" pitchFamily="66" charset="0"/>
                <a:cs typeface="Arial" panose="020B0604020202020204" pitchFamily="34" charset="0"/>
              </a:rPr>
              <a:t>Diría</a:t>
            </a: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would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say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n-GB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Oval 7"/>
          <p:cNvSpPr/>
          <p:nvPr/>
        </p:nvSpPr>
        <p:spPr>
          <a:xfrm>
            <a:off x="5751519" y="470182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" name="Oval 7"/>
          <p:cNvSpPr/>
          <p:nvPr/>
        </p:nvSpPr>
        <p:spPr>
          <a:xfrm>
            <a:off x="5168692" y="60507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7570" y="1058928"/>
            <a:ext cx="5448299" cy="178510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general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general…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Honestamente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honestly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Sinceramente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sincerely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pocas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palabras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a few words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5" name="Oval 18"/>
          <p:cNvSpPr/>
          <p:nvPr/>
        </p:nvSpPr>
        <p:spPr>
          <a:xfrm>
            <a:off x="5262923" y="110649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3047" y="316249"/>
            <a:ext cx="11113476" cy="4401205"/>
          </a:xfrm>
          <a:prstGeom prst="rect">
            <a:avLst/>
          </a:prstGeom>
          <a:ln w="76200">
            <a:solidFill>
              <a:srgbClr val="FFC000"/>
            </a:solidFill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3200" b="1" u="sng" dirty="0" smtClean="0">
                <a:latin typeface="Comic Sans MS" pitchFamily="66" charset="0"/>
              </a:rPr>
              <a:t>REASONS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 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Porque</a:t>
            </a:r>
            <a:r>
              <a:rPr lang="en-GB" sz="2400" b="1" dirty="0" smtClean="0">
                <a:latin typeface="Comic Sans MS" pitchFamily="66" charset="0"/>
              </a:rPr>
              <a:t>                            </a:t>
            </a:r>
            <a:r>
              <a:rPr lang="en-GB" sz="2400" i="1" dirty="0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esta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razón</a:t>
            </a:r>
            <a:r>
              <a:rPr lang="en-GB" sz="2400" b="1" dirty="0" smtClean="0">
                <a:latin typeface="Comic Sans MS" pitchFamily="66" charset="0"/>
              </a:rPr>
              <a:t>                   </a:t>
            </a:r>
            <a:r>
              <a:rPr lang="en-GB" sz="2400" i="1" dirty="0" smtClean="0">
                <a:latin typeface="Comic Sans MS" pitchFamily="66" charset="0"/>
              </a:rPr>
              <a:t>for this reason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Puesto que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Ya que    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eso</a:t>
            </a:r>
            <a:r>
              <a:rPr lang="en-GB" sz="2400" b="1" dirty="0" smtClean="0">
                <a:latin typeface="Comic Sans MS" pitchFamily="66" charset="0"/>
              </a:rPr>
              <a:t>                           </a:t>
            </a:r>
            <a:r>
              <a:rPr lang="en-GB" sz="2400" i="1" dirty="0" smtClean="0">
                <a:latin typeface="Comic Sans MS" pitchFamily="66" charset="0"/>
              </a:rPr>
              <a:t>That´s why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A </a:t>
            </a:r>
            <a:r>
              <a:rPr lang="en-GB" sz="2400" b="1" dirty="0" err="1" smtClean="0">
                <a:latin typeface="Comic Sans MS" pitchFamily="66" charset="0"/>
              </a:rPr>
              <a:t>causa</a:t>
            </a:r>
            <a:r>
              <a:rPr lang="en-GB" sz="2400" b="1" dirty="0" smtClean="0">
                <a:latin typeface="Comic Sans MS" pitchFamily="66" charset="0"/>
              </a:rPr>
              <a:t> de </a:t>
            </a:r>
            <a:r>
              <a:rPr lang="en-GB" sz="2400" b="1" dirty="0" err="1" smtClean="0">
                <a:latin typeface="Comic Sans MS" pitchFamily="66" charset="0"/>
              </a:rPr>
              <a:t>que</a:t>
            </a:r>
            <a:r>
              <a:rPr lang="en-GB" sz="2400" b="1" dirty="0" smtClean="0">
                <a:latin typeface="Comic Sans MS" pitchFamily="66" charset="0"/>
              </a:rPr>
              <a:t>                  </a:t>
            </a:r>
            <a:r>
              <a:rPr lang="en-GB" sz="2400" i="1" dirty="0" smtClean="0">
                <a:latin typeface="Comic Sans MS" pitchFamily="66" charset="0"/>
              </a:rPr>
              <a:t>Due to the 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Debido al hecho de que         </a:t>
            </a:r>
            <a:r>
              <a:rPr lang="es-ES" sz="2400" i="1" dirty="0" err="1" smtClean="0">
                <a:latin typeface="Comic Sans MS" pitchFamily="66" charset="0"/>
              </a:rPr>
              <a:t>Due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to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the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Esto indica que                  </a:t>
            </a:r>
            <a:r>
              <a:rPr lang="es-ES" sz="2400" i="1" dirty="0" err="1" smtClean="0">
                <a:latin typeface="Comic Sans MS" pitchFamily="66" charset="0"/>
              </a:rPr>
              <a:t>This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indicates</a:t>
            </a:r>
            <a:endParaRPr lang="es-ES" sz="2400" i="1" dirty="0" smtClean="0">
              <a:latin typeface="Comic Sans MS" pitchFamily="66" charset="0"/>
            </a:endParaRPr>
          </a:p>
          <a:p>
            <a:r>
              <a:rPr lang="es-ES" sz="2400" b="1" i="1" dirty="0" smtClean="0">
                <a:latin typeface="Comic Sans MS" pitchFamily="66" charset="0"/>
              </a:rPr>
              <a:t>Por eso</a:t>
            </a:r>
            <a:r>
              <a:rPr lang="es-ES" sz="2400" i="1" dirty="0" smtClean="0">
                <a:latin typeface="Comic Sans MS" pitchFamily="66" charset="0"/>
              </a:rPr>
              <a:t>			          </a:t>
            </a:r>
            <a:r>
              <a:rPr lang="es-ES" sz="2400" i="1" dirty="0" err="1" smtClean="0">
                <a:latin typeface="Comic Sans MS" pitchFamily="66" charset="0"/>
              </a:rPr>
              <a:t>That´s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why</a:t>
            </a:r>
            <a:endParaRPr lang="es-ES" sz="2400" dirty="0" smtClean="0">
              <a:latin typeface="Comic Sans MS" pitchFamily="66" charset="0"/>
            </a:endParaRPr>
          </a:p>
        </p:txBody>
      </p:sp>
      <p:sp>
        <p:nvSpPr>
          <p:cNvPr id="7" name="6 Más"/>
          <p:cNvSpPr/>
          <p:nvPr/>
        </p:nvSpPr>
        <p:spPr>
          <a:xfrm>
            <a:off x="8004517" y="2644727"/>
            <a:ext cx="1280160" cy="11394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9158069" y="2729131"/>
            <a:ext cx="22789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0000"/>
                </a:solidFill>
              </a:rPr>
              <a:t>Frase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Es….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Son….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9" name="8 Botón de acción: Ayuda">
            <a:hlinkClick r:id="" action="ppaction://noaction" highlightClick="1"/>
          </p:cNvPr>
          <p:cNvSpPr/>
          <p:nvPr/>
        </p:nvSpPr>
        <p:spPr>
          <a:xfrm>
            <a:off x="9214338" y="604911"/>
            <a:ext cx="2180493" cy="1730326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1837</Words>
  <Application>Microsoft Office PowerPoint</Application>
  <PresentationFormat>Widescreen</PresentationFormat>
  <Paragraphs>766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 DARLING</vt:lpstr>
      <vt:lpstr>Arial</vt:lpstr>
      <vt:lpstr>Arial Rounded MT Bold</vt:lpstr>
      <vt:lpstr>Britannic Bold</vt:lpstr>
      <vt:lpstr>Calibri</vt:lpstr>
      <vt:lpstr>Calibri Light</vt:lpstr>
      <vt:lpstr>Comic Sans MS</vt:lpstr>
      <vt:lpstr>Snap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¿Qué te gusta hacer en tu tiempo libre?  What do you like doing on your free time?</vt:lpstr>
      <vt:lpstr>PowerPoint Presentation</vt:lpstr>
      <vt:lpstr>¿Qué tal se te dá? ¿Mal, bien? Are you good or bad at...?</vt:lpstr>
      <vt:lpstr>¿Qué habilidades necesitas? What skills do you need...?</vt:lpstr>
      <vt:lpstr>PowerPoint Presentation</vt:lpstr>
      <vt:lpstr>¿Qué haces normalmente en tu tiempo libre?  What do you normally do in your free time?</vt:lpstr>
      <vt:lpstr>¿Qué solias hacer en tu tiempo libre en el pasado?  What did you used to do in your free time in the past?</vt:lpstr>
      <vt:lpstr>¿Qué vas a hacer en tu tiempo libre en el futuro?  What are you going to do in your free time in the futuro?</vt:lpstr>
      <vt:lpstr>¿Qué solias hacer en tu tiempo libre en el pasado?  What did you used to do in your free time in the past?</vt:lpstr>
      <vt:lpstr> ¿Qué ventajas o desventajas tiene el tiempo libre?  What advantages or disadvantages has free time got ?</vt:lpstr>
      <vt:lpstr> ¿Que hiciste en tu tiempo libre en el pasado?  How did you do in your free time in the past?</vt:lpstr>
      <vt:lpstr> Si tuvieras tiempo... ¿Que te gustaria hacer en tu tiempo libre?  What would you like to do in your free time?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haces normalmente en tu tiempo libre?  What do you do in your free time?</dc:title>
  <dc:creator>Sarah Mallo</dc:creator>
  <cp:lastModifiedBy>Sarah Mallo</cp:lastModifiedBy>
  <cp:revision>130</cp:revision>
  <cp:lastPrinted>2017-05-15T12:38:41Z</cp:lastPrinted>
  <dcterms:created xsi:type="dcterms:W3CDTF">2014-04-01T13:09:24Z</dcterms:created>
  <dcterms:modified xsi:type="dcterms:W3CDTF">2017-06-12T14:51:56Z</dcterms:modified>
</cp:coreProperties>
</file>