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65" r:id="rId4"/>
    <p:sldId id="259" r:id="rId5"/>
    <p:sldId id="269" r:id="rId6"/>
    <p:sldId id="261" r:id="rId7"/>
    <p:sldId id="262" r:id="rId8"/>
    <p:sldId id="263" r:id="rId9"/>
    <p:sldId id="276" r:id="rId10"/>
    <p:sldId id="277" r:id="rId11"/>
    <p:sldId id="278" r:id="rId12"/>
    <p:sldId id="279" r:id="rId13"/>
    <p:sldId id="282" r:id="rId14"/>
    <p:sldId id="283" r:id="rId15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9E23AA23-6E2E-48E2-A9B6-4B392CCC9EE7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06852672-0F75-4BE8-B317-FA3EFD356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27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26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28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27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73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6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81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60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25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9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7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3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8DDD-DF64-43A6-B0A6-3FAA1EF8F899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48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>
                <a:solidFill>
                  <a:srgbClr val="0070C0"/>
                </a:solidFill>
              </a:rPr>
              <a:t>Los </a:t>
            </a:r>
            <a:r>
              <a:rPr lang="en-GB" sz="5400" b="1" u="sng" dirty="0" err="1" smtClean="0">
                <a:solidFill>
                  <a:srgbClr val="0070C0"/>
                </a:solidFill>
              </a:rPr>
              <a:t>verbos</a:t>
            </a:r>
            <a:r>
              <a:rPr lang="en-GB" sz="5400" b="1" u="sng" dirty="0" smtClean="0">
                <a:solidFill>
                  <a:srgbClr val="0070C0"/>
                </a:solidFill>
              </a:rPr>
              <a:t> – el </a:t>
            </a:r>
            <a:r>
              <a:rPr lang="en-GB" sz="5400" b="1" u="sng" dirty="0" err="1" smtClean="0">
                <a:solidFill>
                  <a:srgbClr val="0070C0"/>
                </a:solidFill>
              </a:rPr>
              <a:t>presente</a:t>
            </a:r>
            <a:endParaRPr lang="en-GB" sz="5400" b="1" u="sng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Learning Objective</a:t>
            </a:r>
          </a:p>
          <a:p>
            <a:endParaRPr lang="en-US" u="sng" dirty="0" smtClean="0"/>
          </a:p>
          <a:p>
            <a:r>
              <a:rPr lang="en-US" dirty="0" smtClean="0"/>
              <a:t>To understand about verbs in the present tense in Spanish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20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836334"/>
              </p:ext>
            </p:extLst>
          </p:nvPr>
        </p:nvGraphicFramePr>
        <p:xfrm>
          <a:off x="5580112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781105"/>
              </p:ext>
            </p:extLst>
          </p:nvPr>
        </p:nvGraphicFramePr>
        <p:xfrm>
          <a:off x="2987824" y="332656"/>
          <a:ext cx="2176780" cy="15284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BEBER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….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87238"/>
              </p:ext>
            </p:extLst>
          </p:nvPr>
        </p:nvGraphicFramePr>
        <p:xfrm>
          <a:off x="5580112" y="332656"/>
          <a:ext cx="2176780" cy="15284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VIVIR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….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    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147318"/>
              </p:ext>
            </p:extLst>
          </p:nvPr>
        </p:nvGraphicFramePr>
        <p:xfrm>
          <a:off x="395536" y="332656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HABLAR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855047"/>
              </p:ext>
            </p:extLst>
          </p:nvPr>
        </p:nvGraphicFramePr>
        <p:xfrm>
          <a:off x="395536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342433"/>
              </p:ext>
            </p:extLst>
          </p:nvPr>
        </p:nvGraphicFramePr>
        <p:xfrm>
          <a:off x="3059832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373619"/>
              </p:ext>
            </p:extLst>
          </p:nvPr>
        </p:nvGraphicFramePr>
        <p:xfrm>
          <a:off x="5580112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041120" y="476672"/>
            <a:ext cx="769121" cy="5330119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rot="1779407">
            <a:off x="7742906" y="4613746"/>
            <a:ext cx="154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PERIFRÁSTICO</a:t>
            </a:r>
            <a:endParaRPr lang="en-GB" b="1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1547664" y="5733256"/>
            <a:ext cx="6336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Traducción</a:t>
            </a:r>
            <a:r>
              <a:rPr lang="en-GB" b="1" dirty="0" smtClean="0"/>
              <a:t>:</a:t>
            </a:r>
            <a:endParaRPr lang="en-GB" b="1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438512"/>
              </p:ext>
            </p:extLst>
          </p:nvPr>
        </p:nvGraphicFramePr>
        <p:xfrm>
          <a:off x="395536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                     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682252"/>
              </p:ext>
            </p:extLst>
          </p:nvPr>
        </p:nvGraphicFramePr>
        <p:xfrm>
          <a:off x="2987824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                     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67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637271"/>
              </p:ext>
            </p:extLst>
          </p:nvPr>
        </p:nvGraphicFramePr>
        <p:xfrm>
          <a:off x="5580112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060289"/>
              </p:ext>
            </p:extLst>
          </p:nvPr>
        </p:nvGraphicFramePr>
        <p:xfrm>
          <a:off x="2987824" y="332656"/>
          <a:ext cx="2176780" cy="15284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BEBER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….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247300"/>
              </p:ext>
            </p:extLst>
          </p:nvPr>
        </p:nvGraphicFramePr>
        <p:xfrm>
          <a:off x="5580112" y="332656"/>
          <a:ext cx="2176780" cy="15284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VIVIR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….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    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311957"/>
              </p:ext>
            </p:extLst>
          </p:nvPr>
        </p:nvGraphicFramePr>
        <p:xfrm>
          <a:off x="395536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021837"/>
              </p:ext>
            </p:extLst>
          </p:nvPr>
        </p:nvGraphicFramePr>
        <p:xfrm>
          <a:off x="2987824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</a:rPr>
                        <a:t>           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18625"/>
              </p:ext>
            </p:extLst>
          </p:nvPr>
        </p:nvGraphicFramePr>
        <p:xfrm>
          <a:off x="395536" y="332656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HABLAR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047193"/>
              </p:ext>
            </p:extLst>
          </p:nvPr>
        </p:nvGraphicFramePr>
        <p:xfrm>
          <a:off x="395536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753722"/>
              </p:ext>
            </p:extLst>
          </p:nvPr>
        </p:nvGraphicFramePr>
        <p:xfrm>
          <a:off x="3059832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031745"/>
              </p:ext>
            </p:extLst>
          </p:nvPr>
        </p:nvGraphicFramePr>
        <p:xfrm>
          <a:off x="5580112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72400" y="332656"/>
            <a:ext cx="769121" cy="652534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IMPERFECTO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7664" y="5733256"/>
            <a:ext cx="6336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Traducción</a:t>
            </a:r>
            <a:r>
              <a:rPr lang="en-GB" b="1" dirty="0" smtClean="0"/>
              <a:t>:</a:t>
            </a:r>
            <a:endParaRPr lang="en-GB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031491" y="147990"/>
            <a:ext cx="1033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err="1" smtClean="0"/>
              <a:t>Pretérito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98903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51412"/>
              </p:ext>
            </p:extLst>
          </p:nvPr>
        </p:nvGraphicFramePr>
        <p:xfrm>
          <a:off x="5580112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228627"/>
              </p:ext>
            </p:extLst>
          </p:nvPr>
        </p:nvGraphicFramePr>
        <p:xfrm>
          <a:off x="2987824" y="332656"/>
          <a:ext cx="2176780" cy="15284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BEBER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….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904493"/>
              </p:ext>
            </p:extLst>
          </p:nvPr>
        </p:nvGraphicFramePr>
        <p:xfrm>
          <a:off x="5580112" y="332656"/>
          <a:ext cx="2176780" cy="15284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VIVIR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….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    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786003"/>
              </p:ext>
            </p:extLst>
          </p:nvPr>
        </p:nvGraphicFramePr>
        <p:xfrm>
          <a:off x="395536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                   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098086"/>
              </p:ext>
            </p:extLst>
          </p:nvPr>
        </p:nvGraphicFramePr>
        <p:xfrm>
          <a:off x="2987824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88689"/>
              </p:ext>
            </p:extLst>
          </p:nvPr>
        </p:nvGraphicFramePr>
        <p:xfrm>
          <a:off x="395536" y="332656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HABLAR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759386"/>
              </p:ext>
            </p:extLst>
          </p:nvPr>
        </p:nvGraphicFramePr>
        <p:xfrm>
          <a:off x="395536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843210"/>
              </p:ext>
            </p:extLst>
          </p:nvPr>
        </p:nvGraphicFramePr>
        <p:xfrm>
          <a:off x="3059832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162568"/>
              </p:ext>
            </p:extLst>
          </p:nvPr>
        </p:nvGraphicFramePr>
        <p:xfrm>
          <a:off x="5580112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72400" y="332656"/>
            <a:ext cx="769121" cy="652534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PERFECTO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7664" y="5733256"/>
            <a:ext cx="6336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Traducción</a:t>
            </a:r>
            <a:r>
              <a:rPr lang="en-GB" b="1" dirty="0" smtClean="0"/>
              <a:t>:</a:t>
            </a:r>
            <a:endParaRPr lang="en-GB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031491" y="147990"/>
            <a:ext cx="1033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err="1" smtClean="0"/>
              <a:t>Pretérito</a:t>
            </a:r>
            <a:endParaRPr lang="en-GB" b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8031491" y="5157192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SIMPLE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251674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416077"/>
              </p:ext>
            </p:extLst>
          </p:nvPr>
        </p:nvGraphicFramePr>
        <p:xfrm>
          <a:off x="107504" y="600161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260648"/>
            <a:ext cx="2002402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  ________</a:t>
            </a:r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1680" y="2708920"/>
            <a:ext cx="57606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INFINITIVO_______________</a:t>
            </a:r>
            <a:r>
              <a:rPr lang="en-GB" b="1" dirty="0" err="1" smtClean="0"/>
              <a:t>Conjugación</a:t>
            </a:r>
            <a:r>
              <a:rPr lang="en-GB" b="1" dirty="0" smtClean="0"/>
              <a:t>:_________</a:t>
            </a:r>
            <a:endParaRPr lang="en-GB" b="1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244680"/>
              </p:ext>
            </p:extLst>
          </p:nvPr>
        </p:nvGraphicFramePr>
        <p:xfrm>
          <a:off x="3239852" y="600161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670463"/>
              </p:ext>
            </p:extLst>
          </p:nvPr>
        </p:nvGraphicFramePr>
        <p:xfrm>
          <a:off x="6300192" y="609541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707904" y="230326"/>
            <a:ext cx="2232248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PRETÉRITO_________</a:t>
            </a:r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4208" y="241053"/>
            <a:ext cx="2376264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IMPERFECTO_________</a:t>
            </a:r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249835"/>
              </p:ext>
            </p:extLst>
          </p:nvPr>
        </p:nvGraphicFramePr>
        <p:xfrm>
          <a:off x="251520" y="4365104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3401" y="3861048"/>
            <a:ext cx="2070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  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933159"/>
              </p:ext>
            </p:extLst>
          </p:nvPr>
        </p:nvGraphicFramePr>
        <p:xfrm>
          <a:off x="3239852" y="4395883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3203848" y="3892793"/>
            <a:ext cx="2844706" cy="367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 SIMPLE  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518938"/>
              </p:ext>
            </p:extLst>
          </p:nvPr>
        </p:nvGraphicFramePr>
        <p:xfrm>
          <a:off x="6228184" y="4365104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6209987" y="3856390"/>
            <a:ext cx="2844706" cy="367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CONDICIONAL________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6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416077"/>
              </p:ext>
            </p:extLst>
          </p:nvPr>
        </p:nvGraphicFramePr>
        <p:xfrm>
          <a:off x="107504" y="600161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260648"/>
            <a:ext cx="2002402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  ________</a:t>
            </a:r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1680" y="2708920"/>
            <a:ext cx="57606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INFINITIVO_______________</a:t>
            </a:r>
            <a:r>
              <a:rPr lang="en-GB" b="1" dirty="0" err="1" smtClean="0"/>
              <a:t>Conjugación</a:t>
            </a:r>
            <a:r>
              <a:rPr lang="en-GB" b="1" dirty="0" smtClean="0"/>
              <a:t>:_________</a:t>
            </a:r>
            <a:endParaRPr lang="en-GB" b="1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244680"/>
              </p:ext>
            </p:extLst>
          </p:nvPr>
        </p:nvGraphicFramePr>
        <p:xfrm>
          <a:off x="3239852" y="600161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670463"/>
              </p:ext>
            </p:extLst>
          </p:nvPr>
        </p:nvGraphicFramePr>
        <p:xfrm>
          <a:off x="6300192" y="609541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707904" y="230326"/>
            <a:ext cx="2232248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PRETÉRITO_________</a:t>
            </a:r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4208" y="241053"/>
            <a:ext cx="2376264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IMPERFECTO_________</a:t>
            </a:r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249835"/>
              </p:ext>
            </p:extLst>
          </p:nvPr>
        </p:nvGraphicFramePr>
        <p:xfrm>
          <a:off x="251520" y="4365104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3401" y="3861048"/>
            <a:ext cx="2070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  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933159"/>
              </p:ext>
            </p:extLst>
          </p:nvPr>
        </p:nvGraphicFramePr>
        <p:xfrm>
          <a:off x="3239852" y="4395883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3203848" y="3892793"/>
            <a:ext cx="2844706" cy="367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 SIMPLE  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518938"/>
              </p:ext>
            </p:extLst>
          </p:nvPr>
        </p:nvGraphicFramePr>
        <p:xfrm>
          <a:off x="6228184" y="4365104"/>
          <a:ext cx="2664296" cy="19442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148"/>
                <a:gridCol w="1332148"/>
              </a:tblGrid>
              <a:tr h="479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                                     </a:t>
                      </a:r>
                      <a:r>
                        <a:rPr lang="en-GB" sz="20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I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we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You all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He/she/it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They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6209987" y="3856390"/>
            <a:ext cx="2844706" cy="367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CONDICIONAL________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328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verb?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Write down your definition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0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Arial Rounded MT Bold" pitchFamily="34" charset="0"/>
              </a:rPr>
              <a:t>Conjugación</a:t>
            </a:r>
            <a:endParaRPr lang="en-GB" dirty="0"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2374907"/>
            <a:ext cx="2476191" cy="18476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1" y="2325799"/>
            <a:ext cx="2476191" cy="18476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478" y="2246775"/>
            <a:ext cx="2476191" cy="18476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49654" y="2708920"/>
            <a:ext cx="840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-AR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57966" y="2708920"/>
            <a:ext cx="1066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-ER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09203" y="2537699"/>
            <a:ext cx="6911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-</a:t>
            </a:r>
            <a:r>
              <a:rPr lang="en-GB" sz="2400" b="1" dirty="0">
                <a:solidFill>
                  <a:srgbClr val="FF0000"/>
                </a:solidFill>
              </a:rPr>
              <a:t>I</a:t>
            </a:r>
            <a:r>
              <a:rPr lang="en-GB" sz="2400" b="1" dirty="0" smtClean="0">
                <a:solidFill>
                  <a:srgbClr val="FF0000"/>
                </a:solidFill>
              </a:rPr>
              <a:t>R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7566" y="4447667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  <a:latin typeface="Arial Rounded MT Bold" pitchFamily="34" charset="0"/>
              </a:rPr>
              <a:t>Primera</a:t>
            </a:r>
            <a:r>
              <a:rPr lang="en-GB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 Rounded MT Bold" pitchFamily="34" charset="0"/>
              </a:rPr>
              <a:t>Conjugación</a:t>
            </a:r>
            <a:endParaRPr lang="en-GB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17115" y="4414487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  <a:latin typeface="Arial Rounded MT Bold" pitchFamily="34" charset="0"/>
              </a:rPr>
              <a:t>Tercera</a:t>
            </a:r>
            <a:endParaRPr lang="en-GB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 Rounded MT Bold" pitchFamily="34" charset="0"/>
              </a:rPr>
              <a:t>Conjugación</a:t>
            </a:r>
            <a:endParaRPr lang="en-GB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65878" y="444766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  <a:latin typeface="Arial Rounded MT Bold" pitchFamily="34" charset="0"/>
              </a:rPr>
              <a:t>Segunda</a:t>
            </a:r>
            <a:r>
              <a:rPr lang="en-GB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 Rounded MT Bold" pitchFamily="34" charset="0"/>
              </a:rPr>
              <a:t>Conjugación</a:t>
            </a:r>
            <a:endParaRPr lang="en-GB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1062" y="5301208"/>
            <a:ext cx="7128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Jugar</a:t>
            </a:r>
            <a:r>
              <a:rPr lang="en-GB" sz="2400" dirty="0" smtClean="0"/>
              <a:t>  </a:t>
            </a:r>
            <a:r>
              <a:rPr lang="en-GB" sz="2400" dirty="0" err="1" smtClean="0"/>
              <a:t>Hablar</a:t>
            </a:r>
            <a:r>
              <a:rPr lang="en-GB" sz="2400" dirty="0" smtClean="0"/>
              <a:t>   </a:t>
            </a:r>
            <a:r>
              <a:rPr lang="en-GB" sz="2400" dirty="0" err="1" smtClean="0"/>
              <a:t>Preguntar</a:t>
            </a:r>
            <a:r>
              <a:rPr lang="en-GB" sz="2400" dirty="0" smtClean="0"/>
              <a:t>    </a:t>
            </a:r>
          </a:p>
          <a:p>
            <a:r>
              <a:rPr lang="en-GB" sz="2400" dirty="0" err="1" smtClean="0"/>
              <a:t>Salir</a:t>
            </a:r>
            <a:r>
              <a:rPr lang="en-GB" sz="2400" dirty="0" smtClean="0"/>
              <a:t>      </a:t>
            </a:r>
            <a:r>
              <a:rPr lang="en-GB" sz="2400" dirty="0" err="1" smtClean="0"/>
              <a:t>Visitar</a:t>
            </a:r>
            <a:r>
              <a:rPr lang="en-GB" sz="2400" dirty="0" smtClean="0"/>
              <a:t>     Leer</a:t>
            </a:r>
          </a:p>
          <a:p>
            <a:r>
              <a:rPr lang="en-GB" sz="2400" dirty="0" err="1" smtClean="0"/>
              <a:t>Ir</a:t>
            </a:r>
            <a:r>
              <a:rPr lang="en-GB" sz="2400" dirty="0" smtClean="0"/>
              <a:t>      </a:t>
            </a:r>
            <a:r>
              <a:rPr lang="en-GB" sz="2400" dirty="0" err="1" smtClean="0"/>
              <a:t>Subir</a:t>
            </a:r>
            <a:r>
              <a:rPr lang="en-GB" sz="2400" dirty="0" smtClean="0"/>
              <a:t>   </a:t>
            </a:r>
            <a:r>
              <a:rPr lang="en-GB" sz="2400" dirty="0" err="1" smtClean="0"/>
              <a:t>Ver</a:t>
            </a:r>
            <a:r>
              <a:rPr lang="en-GB" sz="2400" dirty="0" smtClean="0"/>
              <a:t>    Comer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700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32656"/>
            <a:ext cx="8291264" cy="5793507"/>
          </a:xfrm>
        </p:spPr>
        <p:txBody>
          <a:bodyPr/>
          <a:lstStyle/>
          <a:p>
            <a:r>
              <a:rPr lang="en-GB" dirty="0" smtClean="0"/>
              <a:t>In Spanish, </a:t>
            </a:r>
            <a:r>
              <a:rPr lang="en-GB" dirty="0"/>
              <a:t>there are three different types of verbs.  Look at the last two letters</a:t>
            </a:r>
            <a:r>
              <a:rPr lang="en-GB" dirty="0" smtClean="0"/>
              <a:t>…</a:t>
            </a:r>
          </a:p>
          <a:p>
            <a:endParaRPr lang="en-GB" dirty="0"/>
          </a:p>
          <a:p>
            <a:r>
              <a:rPr lang="en-GB" dirty="0"/>
              <a:t>Verbs which end in </a:t>
            </a:r>
            <a:r>
              <a:rPr lang="en-GB" dirty="0" smtClean="0">
                <a:solidFill>
                  <a:srgbClr val="0070C0"/>
                </a:solidFill>
              </a:rPr>
              <a:t>AR</a:t>
            </a:r>
            <a:r>
              <a:rPr lang="en-GB" dirty="0" smtClean="0"/>
              <a:t>- 	</a:t>
            </a:r>
            <a:r>
              <a:rPr lang="en-GB" dirty="0" err="1" smtClean="0"/>
              <a:t>habl</a:t>
            </a:r>
            <a:r>
              <a:rPr lang="en-GB" dirty="0" err="1" smtClean="0">
                <a:solidFill>
                  <a:srgbClr val="0070C0"/>
                </a:solidFill>
              </a:rPr>
              <a:t>ar</a:t>
            </a:r>
            <a:r>
              <a:rPr lang="en-GB" dirty="0" smtClean="0"/>
              <a:t> – </a:t>
            </a:r>
            <a:r>
              <a:rPr lang="en-GB" dirty="0"/>
              <a:t>to </a:t>
            </a:r>
            <a:r>
              <a:rPr lang="en-GB" dirty="0" smtClean="0"/>
              <a:t>speak</a:t>
            </a:r>
          </a:p>
          <a:p>
            <a:r>
              <a:rPr lang="en-GB" dirty="0" smtClean="0"/>
              <a:t>Verbs </a:t>
            </a:r>
            <a:r>
              <a:rPr lang="en-GB" dirty="0"/>
              <a:t>which end in </a:t>
            </a:r>
            <a:r>
              <a:rPr lang="en-GB" dirty="0" smtClean="0">
                <a:solidFill>
                  <a:srgbClr val="0070C0"/>
                </a:solidFill>
              </a:rPr>
              <a:t>ER</a:t>
            </a:r>
            <a:r>
              <a:rPr lang="en-GB" dirty="0" smtClean="0"/>
              <a:t> – 	</a:t>
            </a:r>
            <a:r>
              <a:rPr lang="en-GB" dirty="0" err="1" smtClean="0"/>
              <a:t>beb</a:t>
            </a:r>
            <a:r>
              <a:rPr lang="en-GB" dirty="0" err="1" smtClean="0">
                <a:solidFill>
                  <a:srgbClr val="0070C0"/>
                </a:solidFill>
              </a:rPr>
              <a:t>er</a:t>
            </a:r>
            <a:r>
              <a:rPr lang="en-GB" dirty="0" smtClean="0"/>
              <a:t> – </a:t>
            </a:r>
            <a:r>
              <a:rPr lang="en-GB" dirty="0"/>
              <a:t>to </a:t>
            </a:r>
            <a:r>
              <a:rPr lang="en-GB" dirty="0" smtClean="0"/>
              <a:t>drink </a:t>
            </a:r>
          </a:p>
          <a:p>
            <a:r>
              <a:rPr lang="en-GB" dirty="0" smtClean="0"/>
              <a:t>Verbs </a:t>
            </a:r>
            <a:r>
              <a:rPr lang="en-GB" dirty="0"/>
              <a:t>which end in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</a:rPr>
              <a:t>IR </a:t>
            </a:r>
            <a:r>
              <a:rPr lang="en-GB" dirty="0" smtClean="0"/>
              <a:t>– 	</a:t>
            </a:r>
            <a:r>
              <a:rPr lang="en-GB" dirty="0" err="1" smtClean="0"/>
              <a:t>viv</a:t>
            </a:r>
            <a:r>
              <a:rPr lang="en-GB" dirty="0" err="1" smtClean="0">
                <a:solidFill>
                  <a:srgbClr val="00B0F0"/>
                </a:solidFill>
              </a:rPr>
              <a:t>ir</a:t>
            </a:r>
            <a:r>
              <a:rPr lang="en-GB" dirty="0" smtClean="0"/>
              <a:t> – </a:t>
            </a:r>
            <a:r>
              <a:rPr lang="en-GB" dirty="0"/>
              <a:t>to </a:t>
            </a:r>
            <a:r>
              <a:rPr lang="en-GB" dirty="0" smtClean="0"/>
              <a:t>live </a:t>
            </a:r>
          </a:p>
          <a:p>
            <a:endParaRPr lang="en-GB" dirty="0" smtClean="0"/>
          </a:p>
          <a:p>
            <a:r>
              <a:rPr lang="en-GB" dirty="0" smtClean="0"/>
              <a:t>Notice </a:t>
            </a:r>
            <a:r>
              <a:rPr lang="en-GB" dirty="0"/>
              <a:t>the word “to” is incorporated into the verb </a:t>
            </a:r>
            <a:r>
              <a:rPr lang="en-GB" dirty="0" smtClean="0"/>
              <a:t>in Spanish.  </a:t>
            </a:r>
            <a:r>
              <a:rPr lang="en-GB" dirty="0"/>
              <a:t>There is no separate word needed for </a:t>
            </a:r>
            <a:r>
              <a:rPr lang="en-GB" u="sng" dirty="0"/>
              <a:t>TO</a:t>
            </a:r>
            <a:r>
              <a:rPr lang="en-GB" dirty="0"/>
              <a:t> unlike English.</a:t>
            </a:r>
          </a:p>
        </p:txBody>
      </p:sp>
    </p:spTree>
    <p:extLst>
      <p:ext uri="{BB962C8B-B14F-4D97-AF65-F5344CB8AC3E}">
        <p14:creationId xmlns:p14="http://schemas.microsoft.com/office/powerpoint/2010/main" val="218738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" y="11730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GB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Pronombres</a:t>
            </a: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Personales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499992" y="1260302"/>
            <a:ext cx="3240360" cy="4832993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547936" y="1277144"/>
            <a:ext cx="3448000" cy="4816152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613230" y="1543396"/>
            <a:ext cx="344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latin typeface="Arial Rounded MT Bold" pitchFamily="34" charset="0"/>
              </a:rPr>
              <a:t>I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latin typeface="Arial Rounded MT Bold" pitchFamily="34" charset="0"/>
              </a:rPr>
              <a:t>You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solidFill>
                  <a:srgbClr val="0070C0"/>
                </a:solidFill>
                <a:latin typeface="Arial Rounded MT Bold" pitchFamily="34" charset="0"/>
              </a:rPr>
              <a:t>He</a:t>
            </a:r>
            <a:r>
              <a:rPr lang="en-GB" sz="3600" dirty="0" smtClean="0">
                <a:latin typeface="Arial Rounded MT Bold" pitchFamily="34" charset="0"/>
              </a:rPr>
              <a:t> </a:t>
            </a:r>
            <a:r>
              <a:rPr lang="en-GB" sz="3600" dirty="0" smtClean="0">
                <a:solidFill>
                  <a:srgbClr val="FF99FF"/>
                </a:solidFill>
                <a:latin typeface="Arial Rounded MT Bold" pitchFamily="34" charset="0"/>
              </a:rPr>
              <a:t>She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latin typeface="Arial Rounded MT Bold" pitchFamily="34" charset="0"/>
              </a:rPr>
              <a:t>We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latin typeface="Arial Rounded MT Bold" pitchFamily="34" charset="0"/>
              </a:rPr>
              <a:t>You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latin typeface="Arial Rounded MT Bold" pitchFamily="34" charset="0"/>
              </a:rPr>
              <a:t>They</a:t>
            </a:r>
          </a:p>
          <a:p>
            <a:endParaRPr lang="en-GB" sz="3600" dirty="0">
              <a:latin typeface="Arial Rounded MT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1560237"/>
            <a:ext cx="344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latin typeface="Arial Rounded MT Bold" pitchFamily="34" charset="0"/>
              </a:rPr>
              <a:t>Yo</a:t>
            </a:r>
            <a:endParaRPr lang="en-GB" sz="3600" dirty="0" smtClean="0">
              <a:latin typeface="Arial Rounded MT Bold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latin typeface="Arial Rounded MT Bold" pitchFamily="34" charset="0"/>
              </a:rPr>
              <a:t>Tú</a:t>
            </a:r>
            <a:r>
              <a:rPr lang="en-GB" sz="3600" dirty="0" smtClean="0">
                <a:latin typeface="Arial Rounded MT Bold" pitchFamily="34" charset="0"/>
              </a:rPr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Él</a:t>
            </a:r>
            <a:r>
              <a:rPr lang="en-GB" sz="3600" dirty="0" smtClean="0">
                <a:latin typeface="Arial Rounded MT Bold" pitchFamily="34" charset="0"/>
              </a:rPr>
              <a:t>   </a:t>
            </a:r>
            <a:r>
              <a:rPr lang="en-GB" sz="3600" dirty="0" smtClean="0">
                <a:solidFill>
                  <a:srgbClr val="FF99FF"/>
                </a:solidFill>
                <a:latin typeface="Arial Rounded MT Bold" pitchFamily="34" charset="0"/>
              </a:rPr>
              <a:t>Ella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latin typeface="Arial Rounded MT Bold" pitchFamily="34" charset="0"/>
              </a:rPr>
              <a:t>Nosotros</a:t>
            </a:r>
            <a:endParaRPr lang="en-GB" sz="3600" dirty="0" smtClean="0">
              <a:latin typeface="Arial Rounded MT Bold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latin typeface="Arial Rounded MT Bold" pitchFamily="34" charset="0"/>
              </a:rPr>
              <a:t>Vosotros</a:t>
            </a:r>
            <a:endParaRPr lang="en-GB" sz="3600" dirty="0" smtClean="0">
              <a:latin typeface="Arial Rounded MT Bold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GB" sz="3600" dirty="0" err="1" smtClean="0">
                <a:latin typeface="Arial Rounded MT Bold" pitchFamily="34" charset="0"/>
              </a:rPr>
              <a:t>Ellos</a:t>
            </a:r>
            <a:endParaRPr lang="en-GB" sz="3600" dirty="0" smtClean="0">
              <a:latin typeface="Arial Rounded MT Bold" pitchFamily="34" charset="0"/>
            </a:endParaRPr>
          </a:p>
          <a:p>
            <a:endParaRPr lang="en-GB" sz="36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 verbs – Present Tense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GB" dirty="0" smtClean="0"/>
              <a:t>Take off the </a:t>
            </a:r>
            <a:r>
              <a:rPr lang="en-GB" dirty="0" smtClean="0">
                <a:solidFill>
                  <a:srgbClr val="0070C0"/>
                </a:solidFill>
              </a:rPr>
              <a:t>AR</a:t>
            </a:r>
            <a:r>
              <a:rPr lang="en-GB" dirty="0" smtClean="0"/>
              <a:t> leaving you with the stem and add the following endings -</a:t>
            </a:r>
          </a:p>
          <a:p>
            <a:pPr>
              <a:defRPr/>
            </a:pPr>
            <a:r>
              <a:rPr lang="en-GB" dirty="0" err="1" smtClean="0"/>
              <a:t>Habl</a:t>
            </a:r>
            <a:r>
              <a:rPr lang="en-GB" dirty="0" err="1" smtClean="0">
                <a:solidFill>
                  <a:srgbClr val="0070C0"/>
                </a:solidFill>
              </a:rPr>
              <a:t>o</a:t>
            </a:r>
            <a:r>
              <a:rPr lang="en-GB" dirty="0" smtClean="0">
                <a:solidFill>
                  <a:srgbClr val="0070C0"/>
                </a:solidFill>
              </a:rPr>
              <a:t>			I talk</a:t>
            </a:r>
            <a:endParaRPr lang="en-GB" dirty="0" smtClean="0"/>
          </a:p>
          <a:p>
            <a:pPr>
              <a:defRPr/>
            </a:pPr>
            <a:r>
              <a:rPr lang="en-GB" dirty="0" err="1" smtClean="0"/>
              <a:t>Habl</a:t>
            </a:r>
            <a:r>
              <a:rPr lang="en-GB" dirty="0" err="1" smtClean="0">
                <a:solidFill>
                  <a:srgbClr val="0070C0"/>
                </a:solidFill>
              </a:rPr>
              <a:t>as</a:t>
            </a:r>
            <a:r>
              <a:rPr lang="en-GB" dirty="0" smtClean="0">
                <a:solidFill>
                  <a:srgbClr val="0070C0"/>
                </a:solidFill>
              </a:rPr>
              <a:t>			you talk (familiar sing)</a:t>
            </a:r>
          </a:p>
          <a:p>
            <a:pPr>
              <a:defRPr/>
            </a:pPr>
            <a:r>
              <a:rPr lang="en-GB" dirty="0" err="1" smtClean="0"/>
              <a:t>Habl</a:t>
            </a:r>
            <a:r>
              <a:rPr lang="en-GB" dirty="0" err="1" smtClean="0">
                <a:solidFill>
                  <a:srgbClr val="0070C0"/>
                </a:solidFill>
              </a:rPr>
              <a:t>a</a:t>
            </a:r>
            <a:r>
              <a:rPr lang="en-GB" dirty="0" smtClean="0">
                <a:solidFill>
                  <a:srgbClr val="0070C0"/>
                </a:solidFill>
              </a:rPr>
              <a:t>			he/she/it talks</a:t>
            </a:r>
          </a:p>
          <a:p>
            <a:pPr>
              <a:defRPr/>
            </a:pPr>
            <a:r>
              <a:rPr lang="en-GB" dirty="0" err="1" smtClean="0"/>
              <a:t>Habl</a:t>
            </a:r>
            <a:r>
              <a:rPr lang="en-GB" dirty="0" err="1" smtClean="0">
                <a:solidFill>
                  <a:srgbClr val="0070C0"/>
                </a:solidFill>
              </a:rPr>
              <a:t>amos</a:t>
            </a:r>
            <a:r>
              <a:rPr lang="en-GB" dirty="0" smtClean="0">
                <a:solidFill>
                  <a:srgbClr val="0070C0"/>
                </a:solidFill>
              </a:rPr>
              <a:t>		we talk</a:t>
            </a:r>
          </a:p>
          <a:p>
            <a:pPr>
              <a:defRPr/>
            </a:pPr>
            <a:r>
              <a:rPr lang="en-GB" dirty="0" err="1" smtClean="0"/>
              <a:t>Habl</a:t>
            </a:r>
            <a:r>
              <a:rPr lang="en-GB" dirty="0" err="1" smtClean="0">
                <a:solidFill>
                  <a:srgbClr val="0070C0"/>
                </a:solidFill>
              </a:rPr>
              <a:t>áis</a:t>
            </a:r>
            <a:r>
              <a:rPr lang="en-GB" dirty="0" smtClean="0">
                <a:solidFill>
                  <a:srgbClr val="0070C0"/>
                </a:solidFill>
              </a:rPr>
              <a:t>			you talk (familiar plural)</a:t>
            </a:r>
          </a:p>
          <a:p>
            <a:pPr>
              <a:defRPr/>
            </a:pPr>
            <a:r>
              <a:rPr lang="en-GB" dirty="0" err="1" smtClean="0"/>
              <a:t>Habl</a:t>
            </a:r>
            <a:r>
              <a:rPr lang="en-GB" dirty="0" err="1" smtClean="0">
                <a:solidFill>
                  <a:srgbClr val="0070C0"/>
                </a:solidFill>
              </a:rPr>
              <a:t>an</a:t>
            </a:r>
            <a:r>
              <a:rPr lang="en-GB" dirty="0" smtClean="0">
                <a:solidFill>
                  <a:srgbClr val="0070C0"/>
                </a:solidFill>
              </a:rPr>
              <a:t>			they talk</a:t>
            </a:r>
          </a:p>
        </p:txBody>
      </p:sp>
    </p:spTree>
    <p:extLst>
      <p:ext uri="{BB962C8B-B14F-4D97-AF65-F5344CB8AC3E}">
        <p14:creationId xmlns:p14="http://schemas.microsoft.com/office/powerpoint/2010/main" val="224612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verbs – Present Tense</a:t>
            </a:r>
            <a:endParaRPr lang="en-GB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Take off the </a:t>
            </a:r>
            <a:r>
              <a:rPr lang="en-GB" dirty="0" smtClean="0">
                <a:solidFill>
                  <a:srgbClr val="0070C0"/>
                </a:solidFill>
              </a:rPr>
              <a:t>ER</a:t>
            </a:r>
            <a:r>
              <a:rPr lang="en-GB" dirty="0" smtClean="0"/>
              <a:t> leaving you with the stem and add the following endings -</a:t>
            </a:r>
          </a:p>
          <a:p>
            <a:r>
              <a:rPr lang="en-GB" dirty="0" err="1" smtClean="0"/>
              <a:t>Beb</a:t>
            </a:r>
            <a:r>
              <a:rPr lang="en-GB" dirty="0" err="1" smtClean="0">
                <a:solidFill>
                  <a:srgbClr val="0070C0"/>
                </a:solidFill>
              </a:rPr>
              <a:t>o</a:t>
            </a:r>
            <a:r>
              <a:rPr lang="en-GB" dirty="0" smtClean="0">
                <a:solidFill>
                  <a:srgbClr val="0070C0"/>
                </a:solidFill>
              </a:rPr>
              <a:t>			I drink</a:t>
            </a:r>
          </a:p>
          <a:p>
            <a:r>
              <a:rPr lang="en-GB" dirty="0" err="1" smtClean="0"/>
              <a:t>Beb</a:t>
            </a:r>
            <a:r>
              <a:rPr lang="en-GB" dirty="0" err="1" smtClean="0">
                <a:solidFill>
                  <a:srgbClr val="0070C0"/>
                </a:solidFill>
              </a:rPr>
              <a:t>es</a:t>
            </a:r>
            <a:r>
              <a:rPr lang="en-GB" dirty="0" smtClean="0">
                <a:solidFill>
                  <a:srgbClr val="0070C0"/>
                </a:solidFill>
              </a:rPr>
              <a:t>			you drink</a:t>
            </a:r>
          </a:p>
          <a:p>
            <a:r>
              <a:rPr lang="en-GB" dirty="0" err="1" smtClean="0"/>
              <a:t>Beb</a:t>
            </a:r>
            <a:r>
              <a:rPr lang="en-GB" dirty="0" err="1" smtClean="0">
                <a:solidFill>
                  <a:srgbClr val="0070C0"/>
                </a:solidFill>
              </a:rPr>
              <a:t>e</a:t>
            </a:r>
            <a:r>
              <a:rPr lang="en-GB" dirty="0" smtClean="0">
                <a:solidFill>
                  <a:srgbClr val="0070C0"/>
                </a:solidFill>
              </a:rPr>
              <a:t>			he/she/it drinks</a:t>
            </a:r>
          </a:p>
          <a:p>
            <a:r>
              <a:rPr lang="en-GB" dirty="0" err="1" smtClean="0"/>
              <a:t>Beb</a:t>
            </a:r>
            <a:r>
              <a:rPr lang="en-GB" dirty="0" err="1" smtClean="0">
                <a:solidFill>
                  <a:srgbClr val="0070C0"/>
                </a:solidFill>
              </a:rPr>
              <a:t>emos</a:t>
            </a:r>
            <a:r>
              <a:rPr lang="en-GB" dirty="0" smtClean="0">
                <a:solidFill>
                  <a:srgbClr val="0070C0"/>
                </a:solidFill>
              </a:rPr>
              <a:t>		we drink</a:t>
            </a:r>
          </a:p>
          <a:p>
            <a:r>
              <a:rPr lang="en-GB" dirty="0" err="1" smtClean="0"/>
              <a:t>Beb</a:t>
            </a:r>
            <a:r>
              <a:rPr lang="en-GB" dirty="0" err="1" smtClean="0">
                <a:solidFill>
                  <a:srgbClr val="0070C0"/>
                </a:solidFill>
              </a:rPr>
              <a:t>éis</a:t>
            </a:r>
            <a:r>
              <a:rPr lang="en-GB" dirty="0" smtClean="0">
                <a:solidFill>
                  <a:srgbClr val="0070C0"/>
                </a:solidFill>
              </a:rPr>
              <a:t>			you drink</a:t>
            </a:r>
          </a:p>
          <a:p>
            <a:r>
              <a:rPr lang="en-GB" dirty="0" err="1" smtClean="0"/>
              <a:t>Beb</a:t>
            </a:r>
            <a:r>
              <a:rPr lang="en-GB" dirty="0" err="1" smtClean="0">
                <a:solidFill>
                  <a:srgbClr val="0070C0"/>
                </a:solidFill>
              </a:rPr>
              <a:t>en</a:t>
            </a:r>
            <a:r>
              <a:rPr lang="en-GB" dirty="0" smtClean="0">
                <a:solidFill>
                  <a:srgbClr val="0070C0"/>
                </a:solidFill>
              </a:rPr>
              <a:t>			they drink	</a:t>
            </a:r>
          </a:p>
        </p:txBody>
      </p:sp>
    </p:spTree>
    <p:extLst>
      <p:ext uri="{BB962C8B-B14F-4D97-AF65-F5344CB8AC3E}">
        <p14:creationId xmlns:p14="http://schemas.microsoft.com/office/powerpoint/2010/main" val="2411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 verbs – Present Tense</a:t>
            </a:r>
            <a:endParaRPr lang="en-GB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Take off the </a:t>
            </a:r>
            <a:r>
              <a:rPr lang="en-GB" dirty="0" smtClean="0">
                <a:solidFill>
                  <a:srgbClr val="0070C0"/>
                </a:solidFill>
              </a:rPr>
              <a:t>IR</a:t>
            </a:r>
            <a:r>
              <a:rPr lang="en-GB" dirty="0" smtClean="0"/>
              <a:t> leaving you with the stem and add the </a:t>
            </a:r>
            <a:r>
              <a:rPr lang="en-GB" smtClean="0"/>
              <a:t>following endings -</a:t>
            </a:r>
            <a:endParaRPr lang="en-GB" dirty="0" smtClean="0"/>
          </a:p>
          <a:p>
            <a:r>
              <a:rPr lang="en-GB" dirty="0" smtClean="0"/>
              <a:t>Viv</a:t>
            </a:r>
            <a:r>
              <a:rPr lang="en-GB" dirty="0" smtClean="0">
                <a:solidFill>
                  <a:srgbClr val="0070C0"/>
                </a:solidFill>
              </a:rPr>
              <a:t>o			I live</a:t>
            </a:r>
          </a:p>
          <a:p>
            <a:r>
              <a:rPr lang="en-GB" dirty="0" err="1" smtClean="0"/>
              <a:t>Viv</a:t>
            </a:r>
            <a:r>
              <a:rPr lang="en-GB" dirty="0" err="1" smtClean="0">
                <a:solidFill>
                  <a:srgbClr val="0070C0"/>
                </a:solidFill>
              </a:rPr>
              <a:t>es</a:t>
            </a:r>
            <a:r>
              <a:rPr lang="en-GB" dirty="0" smtClean="0">
                <a:solidFill>
                  <a:srgbClr val="0070C0"/>
                </a:solidFill>
              </a:rPr>
              <a:t>			You live</a:t>
            </a:r>
          </a:p>
          <a:p>
            <a:r>
              <a:rPr lang="en-GB" dirty="0" smtClean="0"/>
              <a:t>Viv</a:t>
            </a:r>
            <a:r>
              <a:rPr lang="en-GB" dirty="0" smtClean="0">
                <a:solidFill>
                  <a:srgbClr val="0070C0"/>
                </a:solidFill>
              </a:rPr>
              <a:t>e			He/she/it lives</a:t>
            </a:r>
          </a:p>
          <a:p>
            <a:r>
              <a:rPr lang="en-GB" dirty="0" err="1" smtClean="0"/>
              <a:t>Viv</a:t>
            </a:r>
            <a:r>
              <a:rPr lang="en-GB" dirty="0" err="1" smtClean="0">
                <a:solidFill>
                  <a:srgbClr val="0070C0"/>
                </a:solidFill>
              </a:rPr>
              <a:t>imos</a:t>
            </a:r>
            <a:r>
              <a:rPr lang="en-GB" dirty="0" smtClean="0">
                <a:solidFill>
                  <a:srgbClr val="0070C0"/>
                </a:solidFill>
              </a:rPr>
              <a:t>			we live</a:t>
            </a:r>
          </a:p>
          <a:p>
            <a:r>
              <a:rPr lang="en-GB" dirty="0" err="1" smtClean="0"/>
              <a:t>Viv</a:t>
            </a:r>
            <a:r>
              <a:rPr lang="en-GB" dirty="0" err="1" smtClean="0">
                <a:solidFill>
                  <a:srgbClr val="0070C0"/>
                </a:solidFill>
              </a:rPr>
              <a:t>ís</a:t>
            </a:r>
            <a:r>
              <a:rPr lang="en-GB" dirty="0" smtClean="0">
                <a:solidFill>
                  <a:srgbClr val="0070C0"/>
                </a:solidFill>
              </a:rPr>
              <a:t>			you live</a:t>
            </a:r>
          </a:p>
          <a:p>
            <a:r>
              <a:rPr lang="en-GB" dirty="0" err="1" smtClean="0"/>
              <a:t>Viv</a:t>
            </a:r>
            <a:r>
              <a:rPr lang="en-GB" dirty="0" err="1" smtClean="0">
                <a:solidFill>
                  <a:srgbClr val="0070C0"/>
                </a:solidFill>
              </a:rPr>
              <a:t>en</a:t>
            </a:r>
            <a:r>
              <a:rPr lang="en-GB" dirty="0" smtClean="0">
                <a:solidFill>
                  <a:srgbClr val="0070C0"/>
                </a:solidFill>
              </a:rPr>
              <a:t>			they live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7895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452329"/>
              </p:ext>
            </p:extLst>
          </p:nvPr>
        </p:nvGraphicFramePr>
        <p:xfrm>
          <a:off x="5580112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                              </a:t>
                      </a:r>
                      <a:r>
                        <a:rPr lang="en-GB" sz="1800" dirty="0" smtClean="0">
                          <a:effectLst/>
                        </a:rPr>
                        <a:t>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424117"/>
              </p:ext>
            </p:extLst>
          </p:nvPr>
        </p:nvGraphicFramePr>
        <p:xfrm>
          <a:off x="2987824" y="332656"/>
          <a:ext cx="2176780" cy="15284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BEBER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….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300710"/>
              </p:ext>
            </p:extLst>
          </p:nvPr>
        </p:nvGraphicFramePr>
        <p:xfrm>
          <a:off x="5580112" y="332656"/>
          <a:ext cx="2176780" cy="15284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 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VIVIR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….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    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396823"/>
              </p:ext>
            </p:extLst>
          </p:nvPr>
        </p:nvGraphicFramePr>
        <p:xfrm>
          <a:off x="395536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                     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045628"/>
              </p:ext>
            </p:extLst>
          </p:nvPr>
        </p:nvGraphicFramePr>
        <p:xfrm>
          <a:off x="2987824" y="22048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                    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683983"/>
              </p:ext>
            </p:extLst>
          </p:nvPr>
        </p:nvGraphicFramePr>
        <p:xfrm>
          <a:off x="395536" y="332656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HABLAR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904538"/>
              </p:ext>
            </p:extLst>
          </p:nvPr>
        </p:nvGraphicFramePr>
        <p:xfrm>
          <a:off x="395536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                   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458200"/>
              </p:ext>
            </p:extLst>
          </p:nvPr>
        </p:nvGraphicFramePr>
        <p:xfrm>
          <a:off x="3059832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                   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52319"/>
              </p:ext>
            </p:extLst>
          </p:nvPr>
        </p:nvGraphicFramePr>
        <p:xfrm>
          <a:off x="5580112" y="4005064"/>
          <a:ext cx="2176780" cy="1421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50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                   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72400" y="1051208"/>
            <a:ext cx="769121" cy="5330119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7664" y="5733256"/>
            <a:ext cx="6336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Traducción</a:t>
            </a:r>
            <a:r>
              <a:rPr lang="en-GB" b="1" dirty="0" smtClean="0"/>
              <a:t>: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4813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374</Words>
  <Application>Microsoft Office PowerPoint</Application>
  <PresentationFormat>On-screen Show (4:3)</PresentationFormat>
  <Paragraphs>419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Rounded MT Bold</vt:lpstr>
      <vt:lpstr>Calibri</vt:lpstr>
      <vt:lpstr>Times New Roman</vt:lpstr>
      <vt:lpstr>Office Theme</vt:lpstr>
      <vt:lpstr>Los verbos – el presente</vt:lpstr>
      <vt:lpstr>What is a verb?</vt:lpstr>
      <vt:lpstr>Conjugación</vt:lpstr>
      <vt:lpstr>PowerPoint Presentation</vt:lpstr>
      <vt:lpstr>Pronombres Personales</vt:lpstr>
      <vt:lpstr>AR verbs – Present Tense</vt:lpstr>
      <vt:lpstr>ER verbs – Present Tense</vt:lpstr>
      <vt:lpstr>IR verbs – Present Tense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Birkdale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– el presente</dc:title>
  <dc:creator>Administrator</dc:creator>
  <cp:lastModifiedBy>Sarah Mallo</cp:lastModifiedBy>
  <cp:revision>24</cp:revision>
  <cp:lastPrinted>2014-05-12T11:21:14Z</cp:lastPrinted>
  <dcterms:created xsi:type="dcterms:W3CDTF">2013-10-08T09:10:31Z</dcterms:created>
  <dcterms:modified xsi:type="dcterms:W3CDTF">2016-06-14T11:04:33Z</dcterms:modified>
</cp:coreProperties>
</file>