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0" r:id="rId2"/>
    <p:sldId id="283" r:id="rId3"/>
    <p:sldId id="286" r:id="rId4"/>
    <p:sldId id="285" r:id="rId5"/>
    <p:sldId id="284" r:id="rId6"/>
    <p:sldId id="296" r:id="rId7"/>
    <p:sldId id="297" r:id="rId8"/>
    <p:sldId id="304" r:id="rId9"/>
    <p:sldId id="332" r:id="rId10"/>
    <p:sldId id="326" r:id="rId11"/>
    <p:sldId id="327" r:id="rId12"/>
    <p:sldId id="333" r:id="rId13"/>
    <p:sldId id="328" r:id="rId14"/>
    <p:sldId id="334" r:id="rId15"/>
    <p:sldId id="309" r:id="rId16"/>
    <p:sldId id="310" r:id="rId17"/>
    <p:sldId id="311" r:id="rId18"/>
    <p:sldId id="315" r:id="rId19"/>
    <p:sldId id="317" r:id="rId20"/>
    <p:sldId id="325" r:id="rId21"/>
    <p:sldId id="337" r:id="rId22"/>
    <p:sldId id="338" r:id="rId23"/>
    <p:sldId id="339" r:id="rId24"/>
    <p:sldId id="340" r:id="rId25"/>
    <p:sldId id="341" r:id="rId26"/>
    <p:sldId id="342" r:id="rId27"/>
    <p:sldId id="349" r:id="rId28"/>
    <p:sldId id="348" r:id="rId29"/>
    <p:sldId id="346" r:id="rId30"/>
    <p:sldId id="335" r:id="rId31"/>
    <p:sldId id="350" r:id="rId32"/>
    <p:sldId id="343" r:id="rId33"/>
    <p:sldId id="344" r:id="rId34"/>
    <p:sldId id="345" r:id="rId35"/>
    <p:sldId id="336" r:id="rId36"/>
    <p:sldId id="321" r:id="rId37"/>
    <p:sldId id="319" r:id="rId38"/>
    <p:sldId id="320" r:id="rId39"/>
    <p:sldId id="322" r:id="rId40"/>
    <p:sldId id="323" r:id="rId4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FF0066"/>
    <a:srgbClr val="009900"/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B7DDFE35-FEB5-4947-875C-5231E265354D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6DC9ECC-E7E9-4D89-964C-DC5E885AF9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97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2D761BD-6097-45F9-A90F-2D27D5D3F342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4D928C0-81B9-4349-8FF2-684EEAA5A8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1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4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D498-BFAE-4E1D-91F7-62D59EC82C4E}" type="datetimeFigureOut">
              <a:rPr lang="en-GB" smtClean="0"/>
              <a:pPr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9B5B-768D-4842-97F3-DED372D94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yuve.net/blog/ayuve-ha-participado-en-el-programa-viviendo-seguro-de-radio-creactivida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yuve.net/blog/ayuve-ha-participado-en-el-programa-viviendo-seguro-de-radio-creactividad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PNYOdhtBc" TargetMode="External"/><Relationship Id="rId2" Type="http://schemas.openxmlformats.org/officeDocument/2006/relationships/hyperlink" Target="https://www.youtube.com/watch?v=jV1B2MwluG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time_continue=3&amp;v=NUVkg_LImQE" TargetMode="External"/><Relationship Id="rId4" Type="http://schemas.openxmlformats.org/officeDocument/2006/relationships/hyperlink" Target="https://www.youtube.com/watch?v=1Bxr6604bd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252025" y="745418"/>
            <a:ext cx="9676915" cy="547250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</a:rPr>
              <a:t>@     </a:t>
            </a:r>
            <a:r>
              <a:rPr lang="es-E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</a:rPr>
              <a:t>La      @ tecnología</a:t>
            </a:r>
          </a:p>
          <a:p>
            <a:pPr algn="ctr"/>
            <a:r>
              <a:rPr lang="es-E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</a:rPr>
              <a:t>@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845" y="87588"/>
            <a:ext cx="5643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ADJETIVOS</a:t>
            </a:r>
            <a:endParaRPr lang="en-GB" sz="7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91" y="1242037"/>
            <a:ext cx="10842171" cy="53245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000" dirty="0" err="1"/>
              <a:t>Anticuad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 </a:t>
            </a:r>
            <a:r>
              <a:rPr lang="en-GB" sz="2000" i="1" dirty="0"/>
              <a:t>Old fashion</a:t>
            </a:r>
          </a:p>
          <a:p>
            <a:r>
              <a:rPr lang="en-GB" sz="2000" dirty="0" err="1"/>
              <a:t>Barat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Cheap</a:t>
            </a:r>
            <a:endParaRPr lang="en-GB" sz="2000" dirty="0">
              <a:solidFill>
                <a:srgbClr val="F927FE"/>
              </a:solidFill>
            </a:endParaRPr>
          </a:p>
          <a:p>
            <a:pPr lvl="0"/>
            <a:r>
              <a:rPr lang="en-GB" sz="2000" dirty="0"/>
              <a:t>Car</a:t>
            </a:r>
            <a:r>
              <a:rPr lang="en-GB" sz="2000" dirty="0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>
                <a:solidFill>
                  <a:prstClr val="black"/>
                </a:solidFill>
              </a:rPr>
              <a:t>Expensive</a:t>
            </a:r>
            <a:endParaRPr lang="en-GB" sz="2000" dirty="0">
              <a:solidFill>
                <a:srgbClr val="F927FE"/>
              </a:solidFill>
            </a:endParaRPr>
          </a:p>
          <a:p>
            <a:r>
              <a:rPr lang="en-GB" sz="2000" dirty="0" err="1"/>
              <a:t>Cómod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Comfortable</a:t>
            </a:r>
          </a:p>
          <a:p>
            <a:r>
              <a:rPr lang="en-GB" sz="2000" dirty="0" err="1"/>
              <a:t>Incómod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Uncomfortable</a:t>
            </a:r>
            <a:endParaRPr lang="en-GB" sz="2000" dirty="0">
              <a:solidFill>
                <a:srgbClr val="F927FE"/>
              </a:solidFill>
            </a:endParaRPr>
          </a:p>
          <a:p>
            <a:r>
              <a:rPr lang="en-GB" sz="2000" dirty="0"/>
              <a:t>Bonit</a:t>
            </a:r>
            <a:r>
              <a:rPr lang="en-GB" sz="2000" dirty="0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Beautiful</a:t>
            </a:r>
            <a:endParaRPr lang="en-GB" sz="2000" dirty="0"/>
          </a:p>
          <a:p>
            <a:r>
              <a:rPr lang="en-GB" sz="2000" dirty="0" err="1"/>
              <a:t>Fe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Ugly</a:t>
            </a:r>
            <a:endParaRPr lang="en-GB" sz="2000" dirty="0">
              <a:solidFill>
                <a:srgbClr val="F927FE"/>
              </a:solidFill>
            </a:endParaRPr>
          </a:p>
          <a:p>
            <a:r>
              <a:rPr lang="en-GB" sz="2000" dirty="0" err="1"/>
              <a:t>Modern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 err="1"/>
              <a:t>Moderno</a:t>
            </a:r>
            <a:endParaRPr lang="en-GB" sz="2000" dirty="0">
              <a:solidFill>
                <a:srgbClr val="F927FE"/>
              </a:solidFill>
            </a:endParaRPr>
          </a:p>
          <a:p>
            <a:r>
              <a:rPr lang="en-GB" sz="2000" dirty="0" err="1"/>
              <a:t>Guay</a:t>
            </a:r>
            <a:r>
              <a:rPr lang="en-GB" sz="2000" dirty="0"/>
              <a:t> </a:t>
            </a:r>
            <a:r>
              <a:rPr lang="en-GB" sz="2000" i="1" dirty="0"/>
              <a:t>Sound!</a:t>
            </a:r>
          </a:p>
          <a:p>
            <a:r>
              <a:rPr lang="en-GB" sz="2000" dirty="0"/>
              <a:t>Grande/s </a:t>
            </a:r>
            <a:r>
              <a:rPr lang="en-GB" sz="2000" i="1" dirty="0"/>
              <a:t>Big</a:t>
            </a:r>
          </a:p>
          <a:p>
            <a:r>
              <a:rPr lang="en-GB" sz="2000" dirty="0" err="1"/>
              <a:t>Pequeñ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Small</a:t>
            </a:r>
          </a:p>
          <a:p>
            <a:r>
              <a:rPr lang="en-GB" sz="2000" dirty="0"/>
              <a:t>Lent</a:t>
            </a:r>
            <a:r>
              <a:rPr lang="en-GB" sz="2000" dirty="0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dirty="0"/>
              <a:t>Slow</a:t>
            </a:r>
          </a:p>
          <a:p>
            <a:r>
              <a:rPr lang="en-GB" sz="2000" dirty="0" err="1"/>
              <a:t>Rápid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Fast</a:t>
            </a:r>
          </a:p>
          <a:p>
            <a:r>
              <a:rPr lang="en-GB" sz="2000" dirty="0" err="1"/>
              <a:t>Aburrid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Boring</a:t>
            </a:r>
          </a:p>
          <a:p>
            <a:r>
              <a:rPr lang="en-GB" sz="2000" dirty="0" err="1"/>
              <a:t>Divertid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/>
              <a:t>Fun</a:t>
            </a:r>
          </a:p>
          <a:p>
            <a:r>
              <a:rPr lang="en-GB" sz="2000" dirty="0" err="1"/>
              <a:t>Entretenid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 </a:t>
            </a:r>
            <a:r>
              <a:rPr lang="en-GB" sz="2000" i="1" dirty="0" err="1"/>
              <a:t>Entretaining</a:t>
            </a:r>
            <a:endParaRPr lang="en-GB" sz="2000" i="1" dirty="0"/>
          </a:p>
          <a:p>
            <a:r>
              <a:rPr lang="en-GB" sz="2000" dirty="0"/>
              <a:t>Un </a:t>
            </a:r>
            <a:r>
              <a:rPr lang="en-GB" sz="2000" dirty="0" err="1"/>
              <a:t>rollo</a:t>
            </a:r>
            <a:r>
              <a:rPr lang="en-GB" sz="2000" dirty="0"/>
              <a:t> </a:t>
            </a:r>
            <a:r>
              <a:rPr lang="en-GB" sz="2000" i="1" dirty="0"/>
              <a:t>It’s </a:t>
            </a:r>
            <a:r>
              <a:rPr lang="en-GB" sz="2000" i="1" dirty="0" err="1"/>
              <a:t>boooring</a:t>
            </a:r>
            <a:endParaRPr lang="en-GB" sz="2000" i="1" dirty="0"/>
          </a:p>
          <a:p>
            <a:r>
              <a:rPr lang="en-GB" sz="2000" dirty="0" err="1"/>
              <a:t>Ariesgado</a:t>
            </a:r>
            <a:r>
              <a:rPr lang="en-GB" sz="2000" i="1" dirty="0"/>
              <a:t> Risky</a:t>
            </a:r>
          </a:p>
          <a:p>
            <a:r>
              <a:rPr lang="en-GB" sz="2000" dirty="0" err="1"/>
              <a:t>Seguro</a:t>
            </a:r>
            <a:r>
              <a:rPr lang="en-GB" sz="2000" i="1" dirty="0"/>
              <a:t> Safe</a:t>
            </a:r>
          </a:p>
          <a:p>
            <a:r>
              <a:rPr lang="en-GB" sz="2000" i="1" dirty="0"/>
              <a:t>Legal </a:t>
            </a:r>
            <a:r>
              <a:rPr lang="en-GB" sz="2000" i="1" dirty="0" err="1"/>
              <a:t>legal</a:t>
            </a:r>
            <a:endParaRPr lang="en-GB" sz="2000" i="1" dirty="0"/>
          </a:p>
          <a:p>
            <a:r>
              <a:rPr lang="en-GB" sz="2000" i="1" dirty="0" err="1"/>
              <a:t>Ilegal</a:t>
            </a:r>
            <a:r>
              <a:rPr lang="en-GB" sz="2000" i="1" dirty="0"/>
              <a:t> Illegal</a:t>
            </a:r>
          </a:p>
          <a:p>
            <a:r>
              <a:rPr lang="en-GB" sz="2000" i="1" dirty="0" err="1"/>
              <a:t>Util</a:t>
            </a:r>
            <a:r>
              <a:rPr lang="en-GB" sz="2000" i="1" dirty="0"/>
              <a:t> Useful</a:t>
            </a:r>
          </a:p>
          <a:p>
            <a:r>
              <a:rPr lang="en-GB" sz="2000" i="1" dirty="0" err="1"/>
              <a:t>Inutil</a:t>
            </a:r>
            <a:r>
              <a:rPr lang="en-GB" sz="2000" i="1" dirty="0"/>
              <a:t> Useless</a:t>
            </a:r>
          </a:p>
          <a:p>
            <a:r>
              <a:rPr lang="en-GB" sz="2000" i="1" dirty="0" err="1"/>
              <a:t>Practic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</a:t>
            </a:r>
          </a:p>
          <a:p>
            <a:r>
              <a:rPr lang="en-GB" sz="2000" i="1" dirty="0" err="1"/>
              <a:t>Impractic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</a:t>
            </a:r>
          </a:p>
          <a:p>
            <a:r>
              <a:rPr lang="en-GB" sz="2000" i="1" dirty="0" err="1"/>
              <a:t>Obsolet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</a:t>
            </a:r>
          </a:p>
          <a:p>
            <a:r>
              <a:rPr lang="en-GB" sz="2000" i="1" dirty="0" err="1"/>
              <a:t>Impractic</a:t>
            </a:r>
            <a:r>
              <a:rPr lang="en-GB" sz="2000" dirty="0" err="1">
                <a:solidFill>
                  <a:srgbClr val="00B0F0"/>
                </a:solidFill>
              </a:rPr>
              <a:t>o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</a:t>
            </a:r>
            <a:r>
              <a:rPr lang="en-GB" sz="2000" dirty="0"/>
              <a:t>/</a:t>
            </a:r>
            <a:r>
              <a:rPr lang="en-GB" sz="2000" dirty="0" err="1">
                <a:solidFill>
                  <a:srgbClr val="00B0F0"/>
                </a:solidFill>
              </a:rPr>
              <a:t>os</a:t>
            </a:r>
            <a:r>
              <a:rPr lang="en-GB" sz="2000" dirty="0"/>
              <a:t>/</a:t>
            </a:r>
            <a:r>
              <a:rPr lang="en-GB" sz="2000" dirty="0">
                <a:solidFill>
                  <a:srgbClr val="F927FE"/>
                </a:solidFill>
              </a:rPr>
              <a:t>as</a:t>
            </a:r>
          </a:p>
          <a:p>
            <a:endParaRPr lang="en-GB" sz="2000" dirty="0">
              <a:solidFill>
                <a:srgbClr val="F927FE"/>
              </a:solidFill>
            </a:endParaRPr>
          </a:p>
          <a:p>
            <a:endParaRPr lang="en-GB" sz="2400" i="1" dirty="0"/>
          </a:p>
          <a:p>
            <a:endParaRPr lang="en-GB" sz="2400" dirty="0">
              <a:solidFill>
                <a:srgbClr val="F927FE"/>
              </a:solidFill>
            </a:endParaRPr>
          </a:p>
          <a:p>
            <a:endParaRPr lang="en-GB" sz="2400" dirty="0"/>
          </a:p>
          <a:p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3744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871" y="182001"/>
            <a:ext cx="10703858" cy="869399"/>
          </a:xfrm>
        </p:spPr>
        <p:txBody>
          <a:bodyPr>
            <a:noAutofit/>
          </a:bodyPr>
          <a:lstStyle/>
          <a:p>
            <a:br>
              <a:rPr lang="en-GB" sz="2800" dirty="0">
                <a:latin typeface="Britannic Bold" pitchFamily="34" charset="0"/>
              </a:rPr>
            </a:b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Qué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ventajas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o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desventajas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tiene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8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800" dirty="0">
                <a:solidFill>
                  <a:srgbClr val="FF0000"/>
                </a:solidFill>
                <a:latin typeface="Britannic Bold" pitchFamily="34" charset="0"/>
              </a:rPr>
              <a:t>What advantages or disadvantages has technology got ?</a:t>
            </a:r>
          </a:p>
        </p:txBody>
      </p:sp>
      <p:sp>
        <p:nvSpPr>
          <p:cNvPr id="22" name="Oval 21"/>
          <p:cNvSpPr/>
          <p:nvPr/>
        </p:nvSpPr>
        <p:spPr>
          <a:xfrm>
            <a:off x="11660965" y="1158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0338" y="3220257"/>
            <a:ext cx="3741617" cy="327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 Internet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 La tablet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 La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tecnología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ipad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móvil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ordernador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Computer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Laptop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DE los MP3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11 Elipse"/>
          <p:cNvSpPr/>
          <p:nvPr/>
        </p:nvSpPr>
        <p:spPr>
          <a:xfrm>
            <a:off x="1541880" y="5014609"/>
            <a:ext cx="2223247" cy="10062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es que</a:t>
            </a:r>
          </a:p>
          <a:p>
            <a:pPr algn="ctr"/>
            <a:r>
              <a:rPr lang="es-ES" sz="2800" i="1" dirty="0" err="1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s-ES" sz="28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i="1" dirty="0" err="1">
                <a:solidFill>
                  <a:srgbClr val="FF0000"/>
                </a:solidFill>
                <a:latin typeface="Comic Sans MS" pitchFamily="66" charset="0"/>
              </a:rPr>
              <a:t>that</a:t>
            </a:r>
            <a:endParaRPr lang="es-E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Oval 21"/>
          <p:cNvSpPr/>
          <p:nvPr/>
        </p:nvSpPr>
        <p:spPr>
          <a:xfrm>
            <a:off x="3378652" y="505986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6302" y="1410634"/>
            <a:ext cx="5602473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Lo </a:t>
            </a:r>
            <a:r>
              <a:rPr lang="en-GB" sz="2400" b="1" dirty="0" err="1">
                <a:solidFill>
                  <a:srgbClr val="000000"/>
                </a:solidFill>
              </a:rPr>
              <a:t>bueno</a:t>
            </a:r>
            <a:r>
              <a:rPr lang="en-GB" sz="2400" b="1" dirty="0">
                <a:solidFill>
                  <a:srgbClr val="000000"/>
                </a:solidFill>
              </a:rPr>
              <a:t> (de)</a:t>
            </a:r>
            <a:r>
              <a:rPr lang="en-GB" sz="2400" b="1" i="1" dirty="0">
                <a:solidFill>
                  <a:srgbClr val="FF0000"/>
                </a:solidFill>
              </a:rPr>
              <a:t>The good thing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Lo </a:t>
            </a:r>
            <a:r>
              <a:rPr lang="en-GB" sz="2400" b="1" dirty="0" err="1">
                <a:solidFill>
                  <a:srgbClr val="000000"/>
                </a:solidFill>
              </a:rPr>
              <a:t>malo</a:t>
            </a:r>
            <a:r>
              <a:rPr lang="en-GB" sz="2400" b="1" dirty="0">
                <a:solidFill>
                  <a:srgbClr val="000000"/>
                </a:solidFill>
              </a:rPr>
              <a:t> (de) </a:t>
            </a:r>
            <a:r>
              <a:rPr lang="en-GB" sz="2400" b="1" i="1" dirty="0">
                <a:solidFill>
                  <a:srgbClr val="FF0000"/>
                </a:solidFill>
              </a:rPr>
              <a:t>The bad thing</a:t>
            </a:r>
            <a:endParaRPr lang="en-GB" sz="2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Lo </a:t>
            </a:r>
            <a:r>
              <a:rPr lang="en-GB" sz="2400" b="1" dirty="0" err="1">
                <a:solidFill>
                  <a:srgbClr val="000000"/>
                </a:solidFill>
              </a:rPr>
              <a:t>positivo</a:t>
            </a:r>
            <a:r>
              <a:rPr lang="en-GB" sz="2400" b="1" dirty="0">
                <a:solidFill>
                  <a:srgbClr val="000000"/>
                </a:solidFill>
              </a:rPr>
              <a:t> (de) </a:t>
            </a:r>
            <a:r>
              <a:rPr lang="en-GB" sz="2400" b="1" i="1" dirty="0">
                <a:solidFill>
                  <a:srgbClr val="FF0000"/>
                </a:solidFill>
              </a:rPr>
              <a:t>The </a:t>
            </a:r>
            <a:r>
              <a:rPr lang="en-GB" sz="2400" b="1" i="1" dirty="0" err="1">
                <a:solidFill>
                  <a:srgbClr val="FF0000"/>
                </a:solidFill>
              </a:rPr>
              <a:t>positve</a:t>
            </a:r>
            <a:r>
              <a:rPr lang="en-GB" sz="2400" b="1" i="1" dirty="0">
                <a:solidFill>
                  <a:srgbClr val="FF0000"/>
                </a:solidFill>
              </a:rPr>
              <a:t> thing</a:t>
            </a:r>
            <a:endParaRPr lang="en-GB" sz="2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Lo </a:t>
            </a:r>
            <a:r>
              <a:rPr lang="en-GB" sz="2400" b="1" dirty="0" err="1">
                <a:solidFill>
                  <a:srgbClr val="000000"/>
                </a:solidFill>
              </a:rPr>
              <a:t>negativo</a:t>
            </a:r>
            <a:r>
              <a:rPr lang="en-GB" sz="2400" b="1" dirty="0">
                <a:solidFill>
                  <a:srgbClr val="000000"/>
                </a:solidFill>
              </a:rPr>
              <a:t> (de) </a:t>
            </a:r>
            <a:r>
              <a:rPr lang="en-GB" sz="2400" b="1" i="1" dirty="0">
                <a:solidFill>
                  <a:srgbClr val="FF0000"/>
                </a:solidFill>
              </a:rPr>
              <a:t>The negative thing</a:t>
            </a:r>
            <a:endParaRPr lang="en-GB" sz="2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Lo </a:t>
            </a:r>
            <a:r>
              <a:rPr lang="en-GB" sz="2400" b="1" dirty="0" err="1">
                <a:solidFill>
                  <a:srgbClr val="000000"/>
                </a:solidFill>
              </a:rPr>
              <a:t>mejor</a:t>
            </a:r>
            <a:r>
              <a:rPr lang="en-GB" sz="2400" b="1" dirty="0">
                <a:solidFill>
                  <a:srgbClr val="000000"/>
                </a:solidFill>
              </a:rPr>
              <a:t> (de) </a:t>
            </a:r>
            <a:r>
              <a:rPr lang="en-GB" sz="2400" b="1" i="1" dirty="0">
                <a:solidFill>
                  <a:srgbClr val="FF0000"/>
                </a:solidFill>
              </a:rPr>
              <a:t>The best thing</a:t>
            </a:r>
            <a:endParaRPr lang="en-GB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Lo </a:t>
            </a:r>
            <a:r>
              <a:rPr lang="en-GB" sz="2400" b="1" dirty="0" err="1">
                <a:solidFill>
                  <a:srgbClr val="000000"/>
                </a:solidFill>
              </a:rPr>
              <a:t>peor</a:t>
            </a:r>
            <a:r>
              <a:rPr lang="en-GB" sz="2400" b="1" dirty="0">
                <a:solidFill>
                  <a:srgbClr val="000000"/>
                </a:solidFill>
              </a:rPr>
              <a:t> (de) </a:t>
            </a:r>
            <a:r>
              <a:rPr lang="en-GB" sz="2400" b="1" i="1" dirty="0">
                <a:solidFill>
                  <a:srgbClr val="FF0000"/>
                </a:solidFill>
              </a:rPr>
              <a:t>The worst thing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Oval 21"/>
          <p:cNvSpPr/>
          <p:nvPr/>
        </p:nvSpPr>
        <p:spPr>
          <a:xfrm>
            <a:off x="5561603" y="129781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21"/>
          <p:cNvSpPr/>
          <p:nvPr/>
        </p:nvSpPr>
        <p:spPr>
          <a:xfrm>
            <a:off x="9241121" y="329224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644876" y="1066800"/>
            <a:ext cx="2360001" cy="15696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Positivo</a:t>
            </a: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s-ES" sz="3200" dirty="0">
                <a:latin typeface="Comic Sans MS" panose="030F0702030302020204" pitchFamily="66" charset="0"/>
              </a:rPr>
              <a:t>o </a:t>
            </a:r>
          </a:p>
          <a:p>
            <a:pPr algn="ctr"/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Negativo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829283" y="3468925"/>
            <a:ext cx="172122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itchFamily="34" charset="0"/>
              </a:rPr>
              <a:t>Es…</a:t>
            </a:r>
            <a:r>
              <a:rPr lang="es-ES" i="1" dirty="0" err="1">
                <a:solidFill>
                  <a:srgbClr val="FF0000"/>
                </a:solidFill>
                <a:latin typeface="Arial Rounded MT Bold" pitchFamily="34" charset="0"/>
              </a:rPr>
              <a:t>is</a:t>
            </a:r>
            <a:endParaRPr lang="es-ES" i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s-ES" dirty="0">
                <a:latin typeface="Arial Rounded MT Bold" pitchFamily="34" charset="0"/>
              </a:rPr>
              <a:t>No es…</a:t>
            </a:r>
            <a:r>
              <a:rPr lang="es-ES" i="1" dirty="0" err="1">
                <a:solidFill>
                  <a:srgbClr val="FF0000"/>
                </a:solidFill>
                <a:latin typeface="Arial Rounded MT Bold" pitchFamily="34" charset="0"/>
              </a:rPr>
              <a:t>is</a:t>
            </a:r>
            <a:r>
              <a:rPr lang="es-ES" i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ES" i="1" dirty="0" err="1">
                <a:solidFill>
                  <a:srgbClr val="FF0000"/>
                </a:solidFill>
                <a:latin typeface="Arial Rounded MT Bold" pitchFamily="34" charset="0"/>
              </a:rPr>
              <a:t>not</a:t>
            </a:r>
            <a:endParaRPr lang="es-ES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11550507" y="348427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5"/>
          <p:cNvSpPr/>
          <p:nvPr/>
        </p:nvSpPr>
        <p:spPr>
          <a:xfrm>
            <a:off x="9576194" y="4703104"/>
            <a:ext cx="2504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ADJETIVOS</a:t>
            </a:r>
            <a:endParaRPr lang="en-GB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17 Más"/>
          <p:cNvSpPr/>
          <p:nvPr/>
        </p:nvSpPr>
        <p:spPr>
          <a:xfrm>
            <a:off x="10450152" y="4164879"/>
            <a:ext cx="559887" cy="58987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4C88B56-6E2C-4EC3-813A-515D7F0DBF6B}"/>
              </a:ext>
            </a:extLst>
          </p:cNvPr>
          <p:cNvSpPr/>
          <p:nvPr/>
        </p:nvSpPr>
        <p:spPr>
          <a:xfrm>
            <a:off x="4847679" y="3332536"/>
            <a:ext cx="876886" cy="1204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6054A7E-47A4-4DC2-88FC-7D66C5501B24}"/>
              </a:ext>
            </a:extLst>
          </p:cNvPr>
          <p:cNvSpPr/>
          <p:nvPr/>
        </p:nvSpPr>
        <p:spPr>
          <a:xfrm>
            <a:off x="7324800" y="6249198"/>
            <a:ext cx="2504484" cy="184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10 CuadroTexto">
            <a:extLst>
              <a:ext uri="{FF2B5EF4-FFF2-40B4-BE49-F238E27FC236}">
                <a16:creationId xmlns:a16="http://schemas.microsoft.com/office/drawing/2014/main" id="{50A92B51-3501-4CD5-8D6A-9B59916ADC28}"/>
              </a:ext>
            </a:extLst>
          </p:cNvPr>
          <p:cNvSpPr txBox="1"/>
          <p:nvPr/>
        </p:nvSpPr>
        <p:spPr>
          <a:xfrm>
            <a:off x="9753225" y="5808693"/>
            <a:ext cx="215291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Rounded MT Bold" pitchFamily="34" charset="0"/>
              </a:rPr>
              <a:t>Son…</a:t>
            </a:r>
            <a:r>
              <a:rPr lang="es-ES" i="1" dirty="0">
                <a:solidFill>
                  <a:srgbClr val="FF0000"/>
                </a:solidFill>
                <a:latin typeface="Arial Rounded MT Bold" pitchFamily="34" charset="0"/>
              </a:rPr>
              <a:t>are</a:t>
            </a:r>
          </a:p>
          <a:p>
            <a:pPr algn="ctr"/>
            <a:r>
              <a:rPr lang="es-ES" dirty="0">
                <a:latin typeface="Arial Rounded MT Bold" pitchFamily="34" charset="0"/>
              </a:rPr>
              <a:t>No son…</a:t>
            </a:r>
            <a:r>
              <a:rPr lang="es-ES" i="1" dirty="0">
                <a:solidFill>
                  <a:srgbClr val="FF0000"/>
                </a:solidFill>
                <a:latin typeface="Arial Rounded MT Bold" pitchFamily="34" charset="0"/>
              </a:rPr>
              <a:t>are </a:t>
            </a:r>
            <a:r>
              <a:rPr lang="es-ES" i="1" dirty="0" err="1">
                <a:solidFill>
                  <a:srgbClr val="FF0000"/>
                </a:solidFill>
                <a:latin typeface="Arial Rounded MT Bold" pitchFamily="34" charset="0"/>
              </a:rPr>
              <a:t>not</a:t>
            </a:r>
            <a:endParaRPr lang="es-ES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D017D89F-55D2-4B57-A571-C58C39E1B9F4}"/>
              </a:ext>
            </a:extLst>
          </p:cNvPr>
          <p:cNvSpPr/>
          <p:nvPr/>
        </p:nvSpPr>
        <p:spPr>
          <a:xfrm rot="5177106">
            <a:off x="4451277" y="4726926"/>
            <a:ext cx="831847" cy="23287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10B14069-CEE6-406C-8E30-83B6BE43AAB9}"/>
              </a:ext>
            </a:extLst>
          </p:cNvPr>
          <p:cNvSpPr/>
          <p:nvPr/>
        </p:nvSpPr>
        <p:spPr>
          <a:xfrm>
            <a:off x="11531241" y="538437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776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12" y="235788"/>
            <a:ext cx="10883153" cy="869399"/>
          </a:xfrm>
        </p:spPr>
        <p:txBody>
          <a:bodyPr>
            <a:noAutofit/>
          </a:bodyPr>
          <a:lstStyle/>
          <a:p>
            <a:br>
              <a:rPr lang="en-GB" sz="2800" dirty="0">
                <a:latin typeface="Britannic Bold" pitchFamily="34" charset="0"/>
              </a:rPr>
            </a:b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¿Como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usaste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en el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pasado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8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800" dirty="0">
                <a:solidFill>
                  <a:srgbClr val="FF0000"/>
                </a:solidFill>
                <a:latin typeface="Britannic Bold" pitchFamily="34" charset="0"/>
              </a:rPr>
              <a:t>How did you use technology in the past?</a:t>
            </a:r>
          </a:p>
        </p:txBody>
      </p:sp>
      <p:sp>
        <p:nvSpPr>
          <p:cNvPr id="22" name="Oval 21"/>
          <p:cNvSpPr/>
          <p:nvPr/>
        </p:nvSpPr>
        <p:spPr>
          <a:xfrm>
            <a:off x="11660965" y="1158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184160" y="3472236"/>
            <a:ext cx="3741617" cy="327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Laptop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Los MP3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Internet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tablet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ipad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móvil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tecnología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ordernador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278507" y="4088214"/>
            <a:ext cx="3425657" cy="286232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PAST TENSE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-AR	  -ER        -IR	</a:t>
            </a: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866880" y="1123500"/>
            <a:ext cx="1577788" cy="10062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PARA</a:t>
            </a:r>
          </a:p>
          <a:p>
            <a:pPr algn="ctr"/>
            <a:r>
              <a:rPr lang="es-ES" sz="2800" i="1" dirty="0">
                <a:solidFill>
                  <a:srgbClr val="FF0000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612321" y="915387"/>
            <a:ext cx="19431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59348" y="165677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21"/>
          <p:cNvSpPr/>
          <p:nvPr/>
        </p:nvSpPr>
        <p:spPr>
          <a:xfrm>
            <a:off x="5744038" y="397152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21"/>
          <p:cNvSpPr/>
          <p:nvPr/>
        </p:nvSpPr>
        <p:spPr>
          <a:xfrm>
            <a:off x="11498002" y="364431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1"/>
          <p:cNvSpPr/>
          <p:nvPr/>
        </p:nvSpPr>
        <p:spPr>
          <a:xfrm>
            <a:off x="9034611" y="158352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233651" y="1214619"/>
            <a:ext cx="4351622" cy="24314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 el </a:t>
            </a: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pasado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In the past</a:t>
            </a:r>
          </a:p>
          <a:p>
            <a:pPr>
              <a:defRPr/>
            </a:pP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Ayer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Yesterday</a:t>
            </a:r>
          </a:p>
          <a:p>
            <a:pPr>
              <a:defRPr/>
            </a:pP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El fin de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semana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pasado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Last weekend</a:t>
            </a:r>
          </a:p>
          <a:p>
            <a:pPr>
              <a:defRPr/>
            </a:pP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 </a:t>
            </a: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domingo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pasado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Last Sunday</a:t>
            </a:r>
          </a:p>
          <a:p>
            <a:pPr>
              <a:defRPr/>
            </a:pP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Hace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tres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dias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Three days ago</a:t>
            </a:r>
          </a:p>
          <a:p>
            <a:pPr>
              <a:defRPr/>
            </a:pPr>
            <a:r>
              <a:rPr lang="en-GB" sz="2000" b="1" kern="0" dirty="0" err="1">
                <a:latin typeface="Arial Narrow" panose="020B0606020202030204" pitchFamily="34" charset="0"/>
              </a:rPr>
              <a:t>Anoche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 Last night</a:t>
            </a:r>
          </a:p>
          <a:p>
            <a:pPr>
              <a:defRPr/>
            </a:pP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337170" y="4850164"/>
            <a:ext cx="961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9900"/>
                </a:solidFill>
              </a:rPr>
              <a:t>é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aste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ó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amos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asteis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aron</a:t>
            </a:r>
            <a:endParaRPr lang="es-ES" b="1" dirty="0">
              <a:solidFill>
                <a:srgbClr val="00990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448518" y="4848716"/>
            <a:ext cx="947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9900"/>
                </a:solidFill>
              </a:rPr>
              <a:t>í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iste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ió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imos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isteis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ieron</a:t>
            </a:r>
            <a:endParaRPr lang="es-ES" b="1" dirty="0">
              <a:solidFill>
                <a:srgbClr val="0099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599724" y="4888574"/>
            <a:ext cx="947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9900"/>
                </a:solidFill>
              </a:rPr>
              <a:t>í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iste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ió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>
                <a:solidFill>
                  <a:srgbClr val="009900"/>
                </a:solidFill>
              </a:rPr>
              <a:t>imos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isteis</a:t>
            </a:r>
            <a:br>
              <a:rPr lang="pt-BR" b="1" dirty="0">
                <a:solidFill>
                  <a:srgbClr val="009900"/>
                </a:solidFill>
              </a:rPr>
            </a:br>
            <a:r>
              <a:rPr lang="pt-BR" b="1" dirty="0" err="1">
                <a:solidFill>
                  <a:srgbClr val="009900"/>
                </a:solidFill>
              </a:rPr>
              <a:t>ieron</a:t>
            </a:r>
            <a:endParaRPr lang="es-ES" b="1" dirty="0">
              <a:solidFill>
                <a:srgbClr val="009900"/>
              </a:solidFill>
            </a:endParaRPr>
          </a:p>
        </p:txBody>
      </p:sp>
      <p:sp>
        <p:nvSpPr>
          <p:cNvPr id="29" name="28 Más"/>
          <p:cNvSpPr/>
          <p:nvPr/>
        </p:nvSpPr>
        <p:spPr>
          <a:xfrm>
            <a:off x="1693106" y="4334024"/>
            <a:ext cx="450166" cy="436099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816903" y="4868672"/>
            <a:ext cx="947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I</a:t>
            </a:r>
            <a:br>
              <a:rPr lang="pt-BR" b="1" dirty="0"/>
            </a:br>
            <a:r>
              <a:rPr lang="pt-BR" b="1" dirty="0" err="1"/>
              <a:t>you</a:t>
            </a:r>
            <a:br>
              <a:rPr lang="pt-BR" b="1" dirty="0"/>
            </a:br>
            <a:r>
              <a:rPr lang="pt-BR" b="1" dirty="0"/>
              <a:t>He</a:t>
            </a:r>
            <a:br>
              <a:rPr lang="pt-BR" b="1" dirty="0"/>
            </a:br>
            <a:r>
              <a:rPr lang="pt-BR" b="1" dirty="0" err="1"/>
              <a:t>We</a:t>
            </a:r>
            <a:br>
              <a:rPr lang="pt-BR" b="1" dirty="0"/>
            </a:br>
            <a:r>
              <a:rPr lang="pt-BR" b="1" dirty="0" err="1"/>
              <a:t>You</a:t>
            </a:r>
            <a:r>
              <a:rPr lang="pt-BR" b="1" dirty="0"/>
              <a:t> (</a:t>
            </a:r>
            <a:r>
              <a:rPr lang="pt-BR" b="1" dirty="0" err="1"/>
              <a:t>pl</a:t>
            </a:r>
            <a:r>
              <a:rPr lang="pt-BR" b="1" dirty="0"/>
              <a:t>)</a:t>
            </a:r>
            <a:br>
              <a:rPr lang="pt-BR" b="1" dirty="0"/>
            </a:br>
            <a:r>
              <a:rPr lang="pt-BR" b="1" dirty="0" err="1"/>
              <a:t>They</a:t>
            </a:r>
            <a:endParaRPr lang="es-ES" b="1" dirty="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987478" y="1073861"/>
            <a:ext cx="2696482" cy="230832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TO USE (USAR)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b="1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é</a:t>
            </a:r>
            <a:r>
              <a:rPr lang="en-GB" b="1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(I used)</a:t>
            </a:r>
            <a:r>
              <a:rPr lang="pt-BR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00B050"/>
                </a:solidFill>
                <a:latin typeface="Comic Sans MS" pitchFamily="66" charset="0"/>
              </a:rPr>
              <a:t>aste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00B050"/>
                </a:solidFill>
                <a:latin typeface="Comic Sans MS" pitchFamily="66" charset="0"/>
              </a:rPr>
              <a:t>ó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00B050"/>
                </a:solidFill>
                <a:latin typeface="Comic Sans MS" pitchFamily="66" charset="0"/>
              </a:rPr>
              <a:t>amos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00B050"/>
                </a:solidFill>
                <a:latin typeface="Comic Sans MS" pitchFamily="66" charset="0"/>
              </a:rPr>
              <a:t>asteis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00B050"/>
                </a:solidFill>
                <a:latin typeface="Comic Sans MS" pitchFamily="66" charset="0"/>
              </a:rPr>
              <a:t>aron</a:t>
            </a:r>
            <a:r>
              <a:rPr lang="pt-BR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2" name="Oval 21"/>
          <p:cNvSpPr/>
          <p:nvPr/>
        </p:nvSpPr>
        <p:spPr>
          <a:xfrm>
            <a:off x="7141840" y="110958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7945FC7A-007C-4527-90A0-1D052708E18D}"/>
              </a:ext>
            </a:extLst>
          </p:cNvPr>
          <p:cNvSpPr/>
          <p:nvPr/>
        </p:nvSpPr>
        <p:spPr>
          <a:xfrm>
            <a:off x="4033412" y="131974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14 Rectángulo">
            <a:extLst>
              <a:ext uri="{FF2B5EF4-FFF2-40B4-BE49-F238E27FC236}">
                <a16:creationId xmlns:a16="http://schemas.microsoft.com/office/drawing/2014/main" id="{2D7B853B-3F81-47FC-B6EC-5AA82C7FA6CA}"/>
              </a:ext>
            </a:extLst>
          </p:cNvPr>
          <p:cNvSpPr/>
          <p:nvPr/>
        </p:nvSpPr>
        <p:spPr>
          <a:xfrm>
            <a:off x="169692" y="4279337"/>
            <a:ext cx="1943100" cy="8617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sz="16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sz="16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sz="16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sz="1600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DC9A7B6D-A966-4667-A023-D3112982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356" y="2387976"/>
            <a:ext cx="3805683" cy="36933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009900"/>
                </a:solidFill>
                <a:latin typeface="Comic Sans MS" pitchFamily="66" charset="0"/>
                <a:cs typeface="Arial" panose="020B0604020202020204" pitchFamily="34" charset="0"/>
              </a:rPr>
              <a:t>FUI A USAR 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(I went to USE)</a:t>
            </a:r>
            <a:r>
              <a:rPr lang="pt-BR" dirty="0"/>
              <a:t> </a:t>
            </a: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98315D8-660B-4689-B163-14C107AFF11F}"/>
              </a:ext>
            </a:extLst>
          </p:cNvPr>
          <p:cNvSpPr/>
          <p:nvPr/>
        </p:nvSpPr>
        <p:spPr>
          <a:xfrm>
            <a:off x="11498001" y="248047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811084-470C-4554-82F0-AF2B89312E52}"/>
              </a:ext>
            </a:extLst>
          </p:cNvPr>
          <p:cNvCxnSpPr>
            <a:cxnSpLocks/>
          </p:cNvCxnSpPr>
          <p:nvPr/>
        </p:nvCxnSpPr>
        <p:spPr>
          <a:xfrm>
            <a:off x="7141840" y="2372518"/>
            <a:ext cx="1651032" cy="1192555"/>
          </a:xfrm>
          <a:prstGeom prst="straightConnector1">
            <a:avLst/>
          </a:prstGeom>
          <a:ln w="571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8DFAB7-474F-422F-9D9B-3EF5BF14EF87}"/>
              </a:ext>
            </a:extLst>
          </p:cNvPr>
          <p:cNvCxnSpPr>
            <a:cxnSpLocks/>
          </p:cNvCxnSpPr>
          <p:nvPr/>
        </p:nvCxnSpPr>
        <p:spPr>
          <a:xfrm flipV="1">
            <a:off x="5326209" y="3988454"/>
            <a:ext cx="3015933" cy="900121"/>
          </a:xfrm>
          <a:prstGeom prst="straightConnector1">
            <a:avLst/>
          </a:prstGeom>
          <a:ln w="571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5089E8-9865-474B-B233-06AE6575284F}"/>
              </a:ext>
            </a:extLst>
          </p:cNvPr>
          <p:cNvCxnSpPr>
            <a:cxnSpLocks/>
          </p:cNvCxnSpPr>
          <p:nvPr/>
        </p:nvCxnSpPr>
        <p:spPr>
          <a:xfrm>
            <a:off x="9585088" y="2757308"/>
            <a:ext cx="1651032" cy="1192555"/>
          </a:xfrm>
          <a:prstGeom prst="straightConnector1">
            <a:avLst/>
          </a:prstGeom>
          <a:ln w="571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5"/>
          <p:cNvSpPr txBox="1"/>
          <p:nvPr/>
        </p:nvSpPr>
        <p:spPr>
          <a:xfrm>
            <a:off x="255459" y="1135363"/>
            <a:ext cx="4413627" cy="2246769"/>
          </a:xfrm>
          <a:prstGeom prst="rect">
            <a:avLst/>
          </a:prstGeom>
          <a:solidFill>
            <a:srgbClr val="CC99FF"/>
          </a:solidFill>
          <a:ln w="25400" cap="flat" cmpd="sng" algn="ctr">
            <a:solidFill>
              <a:srgbClr val="9933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Mañana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Tomorrow</a:t>
            </a:r>
          </a:p>
          <a:p>
            <a:pPr>
              <a:defRPr/>
            </a:pP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El fin de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semana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próximo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Next weekend</a:t>
            </a:r>
          </a:p>
          <a:p>
            <a:pPr>
              <a:defRPr/>
            </a:pP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 </a:t>
            </a: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domingo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próximo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Next Sunday</a:t>
            </a:r>
          </a:p>
          <a:p>
            <a:pPr>
              <a:defRPr/>
            </a:pP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En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tres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dias</a:t>
            </a:r>
            <a:r>
              <a:rPr lang="en-GB" sz="20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In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three days </a:t>
            </a:r>
          </a:p>
          <a:p>
            <a:pPr>
              <a:defRPr/>
            </a:pP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Mañana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</a:t>
            </a:r>
            <a:r>
              <a:rPr lang="en-GB" sz="2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la </a:t>
            </a:r>
            <a:r>
              <a:rPr lang="en-GB" sz="20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noche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 Tomorrow night</a:t>
            </a:r>
          </a:p>
          <a:p>
            <a:pPr>
              <a:defRPr/>
            </a:pPr>
            <a:r>
              <a:rPr lang="en-GB" sz="2000" b="1" kern="0" dirty="0">
                <a:latin typeface="Arial Narrow" panose="020B0606020202030204" pitchFamily="34" charset="0"/>
              </a:rPr>
              <a:t>La </a:t>
            </a:r>
            <a:r>
              <a:rPr lang="en-GB" sz="2000" b="1" kern="0" dirty="0" err="1">
                <a:latin typeface="Arial Narrow" panose="020B0606020202030204" pitchFamily="34" charset="0"/>
              </a:rPr>
              <a:t>semana</a:t>
            </a:r>
            <a:r>
              <a:rPr lang="en-GB" sz="2000" b="1" kern="0" dirty="0">
                <a:latin typeface="Arial Narrow" panose="020B0606020202030204" pitchFamily="34" charset="0"/>
              </a:rPr>
              <a:t> </a:t>
            </a:r>
            <a:r>
              <a:rPr lang="en-GB" sz="2000" b="1" kern="0" dirty="0" err="1">
                <a:latin typeface="Arial Narrow" panose="020B0606020202030204" pitchFamily="34" charset="0"/>
              </a:rPr>
              <a:t>próxima</a:t>
            </a:r>
            <a:r>
              <a:rPr lang="en-GB" sz="2000" b="1" kern="0" dirty="0"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Next week</a:t>
            </a:r>
          </a:p>
          <a:p>
            <a:pPr>
              <a:defRPr/>
            </a:pPr>
            <a:r>
              <a:rPr lang="en-GB" sz="2000" b="1" kern="0" dirty="0">
                <a:latin typeface="Arial Narrow" panose="020B0606020202030204" pitchFamily="34" charset="0"/>
              </a:rPr>
              <a:t>En el </a:t>
            </a:r>
            <a:r>
              <a:rPr lang="en-GB" sz="2000" b="1" kern="0" dirty="0" err="1">
                <a:latin typeface="Arial Narrow" panose="020B0606020202030204" pitchFamily="34" charset="0"/>
              </a:rPr>
              <a:t>futuro</a:t>
            </a:r>
            <a:r>
              <a:rPr lang="en-GB" sz="2000" b="1" kern="0" dirty="0">
                <a:latin typeface="Arial Narrow" panose="020B0606020202030204" pitchFamily="34" charset="0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In the 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12" y="235788"/>
            <a:ext cx="10883153" cy="869399"/>
          </a:xfrm>
        </p:spPr>
        <p:txBody>
          <a:bodyPr>
            <a:noAutofit/>
          </a:bodyPr>
          <a:lstStyle/>
          <a:p>
            <a:br>
              <a:rPr lang="en-GB" sz="2800" dirty="0">
                <a:latin typeface="Britannic Bold" pitchFamily="34" charset="0"/>
              </a:rPr>
            </a:b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Cómo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vas a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utilizar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en el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futuro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8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800" dirty="0">
                <a:solidFill>
                  <a:srgbClr val="FF0000"/>
                </a:solidFill>
                <a:latin typeface="Britannic Bold" pitchFamily="34" charset="0"/>
              </a:rPr>
              <a:t>How are you going to use technology in the future?</a:t>
            </a:r>
          </a:p>
        </p:txBody>
      </p:sp>
      <p:sp>
        <p:nvSpPr>
          <p:cNvPr id="22" name="Oval 21"/>
          <p:cNvSpPr/>
          <p:nvPr/>
        </p:nvSpPr>
        <p:spPr>
          <a:xfrm>
            <a:off x="11660965" y="1158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512859" y="3201551"/>
            <a:ext cx="3741617" cy="327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Laptop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Los MP3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Internet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tablet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ipad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móvil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tecnología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ordernador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077410" y="1360001"/>
            <a:ext cx="3028950" cy="161582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FUTURE TENSE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 err="1">
                <a:solidFill>
                  <a:srgbClr val="7030A0"/>
                </a:solidFill>
                <a:latin typeface="Comic Sans MS" pitchFamily="66" charset="0"/>
                <a:cs typeface="Arial" panose="020B0604020202020204" pitchFamily="34" charset="0"/>
              </a:rPr>
              <a:t>usARé</a:t>
            </a:r>
            <a:r>
              <a:rPr lang="en-GB" b="1" i="1" dirty="0">
                <a:solidFill>
                  <a:srgbClr val="7030A0"/>
                </a:solidFill>
                <a:latin typeface="Comic Sans MS" pitchFamily="66" charset="0"/>
                <a:cs typeface="Arial" panose="020B0604020202020204" pitchFamily="34" charset="0"/>
              </a:rPr>
              <a:t> (I)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....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solidFill>
                  <a:srgbClr val="7030A0"/>
                </a:solidFill>
                <a:latin typeface="Comic Sans MS" pitchFamily="66" charset="0"/>
                <a:cs typeface="Arial" panose="020B0604020202020204" pitchFamily="34" charset="0"/>
              </a:rPr>
              <a:t>VOY A </a:t>
            </a:r>
            <a:r>
              <a:rPr lang="en-GB" b="1" i="1" dirty="0" err="1">
                <a:solidFill>
                  <a:srgbClr val="7030A0"/>
                </a:solidFill>
                <a:latin typeface="Comic Sans MS" pitchFamily="66" charset="0"/>
                <a:cs typeface="Arial" panose="020B0604020202020204" pitchFamily="34" charset="0"/>
              </a:rPr>
              <a:t>usar</a:t>
            </a:r>
            <a:endParaRPr lang="en-GB" b="1" i="1" dirty="0">
              <a:solidFill>
                <a:srgbClr val="7030A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086165" y="1539689"/>
            <a:ext cx="1577788" cy="10062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PARA</a:t>
            </a:r>
          </a:p>
          <a:p>
            <a:pPr algn="ctr"/>
            <a:r>
              <a:rPr lang="es-ES" sz="2800" i="1" dirty="0">
                <a:solidFill>
                  <a:srgbClr val="FF0000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819715" y="816833"/>
            <a:ext cx="19431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24462" y="126723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21"/>
          <p:cNvSpPr/>
          <p:nvPr/>
        </p:nvSpPr>
        <p:spPr>
          <a:xfrm>
            <a:off x="6648320" y="216756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21"/>
          <p:cNvSpPr/>
          <p:nvPr/>
        </p:nvSpPr>
        <p:spPr>
          <a:xfrm>
            <a:off x="9667439" y="359277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1"/>
          <p:cNvSpPr/>
          <p:nvPr/>
        </p:nvSpPr>
        <p:spPr>
          <a:xfrm>
            <a:off x="9249459" y="197464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1"/>
          <p:cNvSpPr/>
          <p:nvPr/>
        </p:nvSpPr>
        <p:spPr>
          <a:xfrm>
            <a:off x="4530413" y="351400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A03B57-CB8D-4EAA-9D6A-615DC164BB87}"/>
              </a:ext>
            </a:extLst>
          </p:cNvPr>
          <p:cNvCxnSpPr/>
          <p:nvPr/>
        </p:nvCxnSpPr>
        <p:spPr>
          <a:xfrm>
            <a:off x="4017497" y="5232326"/>
            <a:ext cx="2574388" cy="0"/>
          </a:xfrm>
          <a:prstGeom prst="straightConnector1">
            <a:avLst/>
          </a:prstGeom>
          <a:ln w="57150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CF27C203-A014-4165-B497-025713F9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718" y="3475869"/>
            <a:ext cx="2223503" cy="3277820"/>
          </a:xfrm>
          <a:prstGeom prst="rect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FUTURE TENSE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-AR -ER -IR	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é (I)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err="1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ás</a:t>
            </a:r>
            <a:r>
              <a:rPr lang="en-GB" b="1" dirty="0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 (you)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á (he)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err="1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emos</a:t>
            </a:r>
            <a:r>
              <a:rPr lang="en-GB" b="1" dirty="0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 (we)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err="1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éis</a:t>
            </a:r>
            <a:r>
              <a:rPr lang="en-GB" b="1" dirty="0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 (you all)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err="1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arán</a:t>
            </a:r>
            <a:r>
              <a:rPr lang="en-GB" b="1" dirty="0">
                <a:solidFill>
                  <a:srgbClr val="9933FF"/>
                </a:solidFill>
                <a:latin typeface="Comic Sans MS" pitchFamily="66" charset="0"/>
                <a:cs typeface="Arial" panose="020B0604020202020204" pitchFamily="34" charset="0"/>
              </a:rPr>
              <a:t> (they)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1669E-B1ED-4705-8144-1DAD9032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5" y="3697899"/>
            <a:ext cx="1956986" cy="1054699"/>
          </a:xfrm>
          <a:prstGeom prst="rect">
            <a:avLst/>
          </a:prstGeom>
        </p:spPr>
      </p:pic>
      <p:sp>
        <p:nvSpPr>
          <p:cNvPr id="23" name="28 Más">
            <a:extLst>
              <a:ext uri="{FF2B5EF4-FFF2-40B4-BE49-F238E27FC236}">
                <a16:creationId xmlns:a16="http://schemas.microsoft.com/office/drawing/2014/main" id="{DCC95BD4-0611-4F3C-AFE4-75279C23E63B}"/>
              </a:ext>
            </a:extLst>
          </p:cNvPr>
          <p:cNvSpPr/>
          <p:nvPr/>
        </p:nvSpPr>
        <p:spPr>
          <a:xfrm>
            <a:off x="1805552" y="3883031"/>
            <a:ext cx="450166" cy="436099"/>
          </a:xfrm>
          <a:prstGeom prst="mathPlus">
            <a:avLst/>
          </a:prstGeom>
          <a:solidFill>
            <a:srgbClr val="9933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8 Más">
            <a:extLst>
              <a:ext uri="{FF2B5EF4-FFF2-40B4-BE49-F238E27FC236}">
                <a16:creationId xmlns:a16="http://schemas.microsoft.com/office/drawing/2014/main" id="{71C5AA8D-F171-420F-B7F8-93931EA22E48}"/>
              </a:ext>
            </a:extLst>
          </p:cNvPr>
          <p:cNvSpPr/>
          <p:nvPr/>
        </p:nvSpPr>
        <p:spPr>
          <a:xfrm>
            <a:off x="3901786" y="3857490"/>
            <a:ext cx="450166" cy="436099"/>
          </a:xfrm>
          <a:prstGeom prst="mathPlus">
            <a:avLst/>
          </a:prstGeom>
          <a:solidFill>
            <a:srgbClr val="9933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39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15" y="432736"/>
            <a:ext cx="10883153" cy="869399"/>
          </a:xfrm>
        </p:spPr>
        <p:txBody>
          <a:bodyPr>
            <a:noAutofit/>
          </a:bodyPr>
          <a:lstStyle/>
          <a:p>
            <a:br>
              <a:rPr lang="en-GB" sz="2800" dirty="0">
                <a:latin typeface="Britannic Bold" pitchFamily="34" charset="0"/>
              </a:rPr>
            </a:br>
            <a:r>
              <a:rPr lang="en-GB" sz="2800" dirty="0">
                <a:latin typeface="Britannic Bold" pitchFamily="34" charset="0"/>
              </a:rPr>
              <a:t>Si </a:t>
            </a:r>
            <a:r>
              <a:rPr lang="en-GB" sz="2800" dirty="0" err="1">
                <a:latin typeface="Britannic Bold" pitchFamily="34" charset="0"/>
              </a:rPr>
              <a:t>tuvieras</a:t>
            </a:r>
            <a:r>
              <a:rPr lang="en-GB" sz="2800" dirty="0">
                <a:latin typeface="Britannic Bold" pitchFamily="34" charset="0"/>
              </a:rPr>
              <a:t> </a:t>
            </a:r>
            <a:r>
              <a:rPr lang="en-GB" sz="2800" dirty="0" err="1">
                <a:latin typeface="Britannic Bold" pitchFamily="34" charset="0"/>
              </a:rPr>
              <a:t>tiempo</a:t>
            </a:r>
            <a:r>
              <a:rPr lang="en-GB" sz="2800" dirty="0">
                <a:latin typeface="Britannic Bold" pitchFamily="34" charset="0"/>
              </a:rPr>
              <a:t>...</a:t>
            </a:r>
            <a:br>
              <a:rPr lang="en-GB" sz="2800" dirty="0">
                <a:latin typeface="Britannic Bold" pitchFamily="34" charset="0"/>
              </a:rPr>
            </a:b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¿Como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usarías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8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800" dirty="0">
                <a:solidFill>
                  <a:srgbClr val="FF0000"/>
                </a:solidFill>
                <a:latin typeface="Britannic Bold" pitchFamily="34" charset="0"/>
              </a:rPr>
              <a:t>How would you use technology?</a:t>
            </a:r>
          </a:p>
        </p:txBody>
      </p:sp>
      <p:sp>
        <p:nvSpPr>
          <p:cNvPr id="22" name="Oval 21"/>
          <p:cNvSpPr/>
          <p:nvPr/>
        </p:nvSpPr>
        <p:spPr>
          <a:xfrm>
            <a:off x="11660965" y="1158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7919629" y="3131213"/>
            <a:ext cx="3741617" cy="327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Laptop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Los MP3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Internet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tablet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ipad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móvil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tecnología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ordernador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516618" y="3871270"/>
            <a:ext cx="3425657" cy="2862322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CONDITIONAL TENSE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-AR	  -ER        -IR	</a:t>
            </a: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086165" y="1539689"/>
            <a:ext cx="1577788" cy="10062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PARA</a:t>
            </a:r>
          </a:p>
          <a:p>
            <a:pPr algn="ctr"/>
            <a:r>
              <a:rPr lang="es-ES" sz="2800" i="1" dirty="0">
                <a:solidFill>
                  <a:srgbClr val="FF0000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819715" y="816833"/>
            <a:ext cx="19431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59348" y="165677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21"/>
          <p:cNvSpPr/>
          <p:nvPr/>
        </p:nvSpPr>
        <p:spPr>
          <a:xfrm>
            <a:off x="4454031" y="397250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21"/>
          <p:cNvSpPr/>
          <p:nvPr/>
        </p:nvSpPr>
        <p:spPr>
          <a:xfrm>
            <a:off x="9667439" y="359277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1"/>
          <p:cNvSpPr/>
          <p:nvPr/>
        </p:nvSpPr>
        <p:spPr>
          <a:xfrm>
            <a:off x="9249459" y="197464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1"/>
          <p:cNvSpPr/>
          <p:nvPr/>
        </p:nvSpPr>
        <p:spPr>
          <a:xfrm>
            <a:off x="11525416" y="159588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288526" y="1347122"/>
            <a:ext cx="4328468" cy="175432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Si </a:t>
            </a:r>
            <a:r>
              <a:rPr lang="en-GB" b="1" kern="0" dirty="0" err="1">
                <a:solidFill>
                  <a:srgbClr val="00B0F0"/>
                </a:solidFill>
                <a:latin typeface="Arial Narrow" panose="020B0606020202030204" pitchFamily="34" charset="0"/>
              </a:rPr>
              <a:t>tuviera</a:t>
            </a: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tiempo</a:t>
            </a: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.. </a:t>
            </a:r>
            <a:r>
              <a:rPr lang="en-GB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If I had money</a:t>
            </a:r>
          </a:p>
          <a:p>
            <a:pPr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Si </a:t>
            </a:r>
            <a:r>
              <a:rPr lang="en-GB" b="1" kern="0" dirty="0" err="1">
                <a:solidFill>
                  <a:srgbClr val="00B0F0"/>
                </a:solidFill>
                <a:latin typeface="Arial Narrow" panose="020B0606020202030204" pitchFamily="34" charset="0"/>
              </a:rPr>
              <a:t>tuviera</a:t>
            </a: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un </a:t>
            </a:r>
            <a:r>
              <a:rPr lang="en-GB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nuevo</a:t>
            </a: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b="1" u="sng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ipad</a:t>
            </a:r>
            <a:r>
              <a:rPr lang="en-GB" b="1" u="sng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If I had a new </a:t>
            </a:r>
            <a:r>
              <a:rPr lang="en-GB" b="1" kern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ipad</a:t>
            </a:r>
            <a:endParaRPr lang="en-GB" b="1" kern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Si  </a:t>
            </a:r>
            <a:r>
              <a:rPr lang="en-GB" b="1" kern="0" dirty="0" err="1">
                <a:solidFill>
                  <a:srgbClr val="00B0F0"/>
                </a:solidFill>
                <a:latin typeface="Arial Narrow" panose="020B0606020202030204" pitchFamily="34" charset="0"/>
              </a:rPr>
              <a:t>fuera</a:t>
            </a:r>
            <a:r>
              <a:rPr lang="en-GB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tu</a:t>
            </a:r>
            <a:r>
              <a:rPr lang="en-GB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If I were you</a:t>
            </a:r>
          </a:p>
          <a:p>
            <a:pPr>
              <a:defRPr/>
            </a:pPr>
            <a:r>
              <a:rPr lang="en-GB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</a:t>
            </a: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mis </a:t>
            </a:r>
            <a:r>
              <a:rPr lang="en-GB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sueños</a:t>
            </a:r>
            <a:r>
              <a:rPr lang="en-GB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In my dreams</a:t>
            </a:r>
          </a:p>
          <a:p>
            <a:pPr>
              <a:defRPr/>
            </a:pPr>
            <a:r>
              <a:rPr lang="en-GB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Idealmente</a:t>
            </a:r>
            <a:r>
              <a:rPr lang="en-GB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Ideally</a:t>
            </a:r>
          </a:p>
          <a:p>
            <a:pPr>
              <a:defRPr/>
            </a:pPr>
            <a:r>
              <a:rPr lang="en-GB" b="1" kern="0" dirty="0">
                <a:latin typeface="Arial Narrow" panose="020B0606020202030204" pitchFamily="34" charset="0"/>
              </a:rPr>
              <a:t>En un </a:t>
            </a:r>
            <a:r>
              <a:rPr lang="en-GB" b="1" kern="0" dirty="0" err="1">
                <a:latin typeface="Arial Narrow" panose="020B0606020202030204" pitchFamily="34" charset="0"/>
              </a:rPr>
              <a:t>mundo</a:t>
            </a:r>
            <a:r>
              <a:rPr lang="en-GB" b="1" kern="0" dirty="0">
                <a:latin typeface="Arial Narrow" panose="020B0606020202030204" pitchFamily="34" charset="0"/>
              </a:rPr>
              <a:t> ideal </a:t>
            </a:r>
            <a:r>
              <a:rPr lang="en-GB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 In an ideal world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533205" y="4820840"/>
            <a:ext cx="961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>
                <a:solidFill>
                  <a:srgbClr val="FF0066"/>
                </a:solidFill>
              </a:rPr>
              <a:t>ía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íamos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íais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ían</a:t>
            </a:r>
            <a:endParaRPr lang="es-ES" dirty="0">
              <a:solidFill>
                <a:srgbClr val="FF0066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644553" y="4819392"/>
            <a:ext cx="947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>
                <a:solidFill>
                  <a:srgbClr val="FF0066"/>
                </a:solidFill>
              </a:rPr>
              <a:t>ía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íamos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íais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ían</a:t>
            </a:r>
            <a:endParaRPr lang="es-ES" dirty="0">
              <a:solidFill>
                <a:srgbClr val="FF0066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795759" y="4859250"/>
            <a:ext cx="947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>
                <a:solidFill>
                  <a:srgbClr val="FF0066"/>
                </a:solidFill>
              </a:rPr>
              <a:t>ía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íamos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íais</a:t>
            </a:r>
            <a:br>
              <a:rPr lang="es-ES" b="1" i="1" dirty="0">
                <a:solidFill>
                  <a:srgbClr val="FF0066"/>
                </a:solidFill>
              </a:rPr>
            </a:br>
            <a:r>
              <a:rPr lang="es-ES" b="1" i="1" dirty="0" err="1">
                <a:solidFill>
                  <a:srgbClr val="FF0066"/>
                </a:solidFill>
              </a:rPr>
              <a:t>ían</a:t>
            </a:r>
            <a:endParaRPr lang="es-ES" dirty="0">
              <a:solidFill>
                <a:srgbClr val="FF0066"/>
              </a:solidFill>
            </a:endParaRPr>
          </a:p>
        </p:txBody>
      </p:sp>
      <p:sp>
        <p:nvSpPr>
          <p:cNvPr id="29" name="28 Más"/>
          <p:cNvSpPr/>
          <p:nvPr/>
        </p:nvSpPr>
        <p:spPr>
          <a:xfrm>
            <a:off x="1044669" y="4383293"/>
            <a:ext cx="450166" cy="436099"/>
          </a:xfrm>
          <a:prstGeom prst="mathPlus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017303" y="4856904"/>
            <a:ext cx="947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I</a:t>
            </a:r>
            <a:br>
              <a:rPr lang="pt-BR" b="1" dirty="0"/>
            </a:br>
            <a:r>
              <a:rPr lang="pt-BR" b="1" dirty="0" err="1"/>
              <a:t>you</a:t>
            </a:r>
            <a:br>
              <a:rPr lang="pt-BR" b="1" dirty="0"/>
            </a:br>
            <a:r>
              <a:rPr lang="pt-BR" b="1" dirty="0"/>
              <a:t>He</a:t>
            </a:r>
            <a:br>
              <a:rPr lang="pt-BR" b="1" dirty="0"/>
            </a:br>
            <a:r>
              <a:rPr lang="pt-BR" b="1" dirty="0" err="1"/>
              <a:t>We</a:t>
            </a:r>
            <a:br>
              <a:rPr lang="pt-BR" b="1" dirty="0"/>
            </a:br>
            <a:r>
              <a:rPr lang="pt-BR" b="1" dirty="0" err="1"/>
              <a:t>You</a:t>
            </a:r>
            <a:r>
              <a:rPr lang="pt-BR" b="1" dirty="0"/>
              <a:t> (</a:t>
            </a:r>
            <a:r>
              <a:rPr lang="pt-BR" b="1" dirty="0" err="1"/>
              <a:t>pl</a:t>
            </a:r>
            <a:r>
              <a:rPr lang="pt-BR" b="1" dirty="0"/>
              <a:t>)</a:t>
            </a:r>
            <a:br>
              <a:rPr lang="pt-BR" b="1" dirty="0"/>
            </a:br>
            <a:r>
              <a:rPr lang="pt-BR" b="1" dirty="0" err="1"/>
              <a:t>They</a:t>
            </a:r>
            <a:endParaRPr lang="es-ES" b="1" dirty="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942275" y="1446627"/>
            <a:ext cx="2696482" cy="2308324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TO USE (USAR)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b="1" dirty="0" err="1">
                <a:solidFill>
                  <a:srgbClr val="FF66FF"/>
                </a:solidFill>
                <a:latin typeface="Comic Sans MS" pitchFamily="66" charset="0"/>
                <a:cs typeface="Arial" panose="020B0604020202020204" pitchFamily="34" charset="0"/>
              </a:rPr>
              <a:t>aría</a:t>
            </a:r>
            <a:r>
              <a:rPr lang="en-GB" b="1" dirty="0">
                <a:solidFill>
                  <a:srgbClr val="FF66FF"/>
                </a:solidFill>
                <a:latin typeface="Comic Sans MS" pitchFamily="66" charset="0"/>
                <a:cs typeface="Arial" panose="020B0604020202020204" pitchFamily="34" charset="0"/>
              </a:rPr>
              <a:t> (I would USE)</a:t>
            </a:r>
            <a:r>
              <a:rPr lang="pt-BR" dirty="0">
                <a:solidFill>
                  <a:srgbClr val="FF66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FF66FF"/>
                </a:solidFill>
                <a:latin typeface="Comic Sans MS" pitchFamily="66" charset="0"/>
              </a:rPr>
              <a:t>arías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FF66FF"/>
                </a:solidFill>
                <a:latin typeface="Comic Sans MS" pitchFamily="66" charset="0"/>
              </a:rPr>
              <a:t>aría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FF66FF"/>
                </a:solidFill>
                <a:latin typeface="Comic Sans MS" pitchFamily="66" charset="0"/>
              </a:rPr>
              <a:t>aríamos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FF66FF"/>
                </a:solidFill>
                <a:latin typeface="Comic Sans MS" pitchFamily="66" charset="0"/>
              </a:rPr>
              <a:t>aríais</a:t>
            </a:r>
            <a:br>
              <a:rPr lang="pt-BR" b="1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pt-BR" b="1" dirty="0" err="1">
                <a:latin typeface="Comic Sans MS" pitchFamily="66" charset="0"/>
              </a:rPr>
              <a:t>US</a:t>
            </a:r>
            <a:r>
              <a:rPr lang="pt-BR" b="1" dirty="0" err="1">
                <a:solidFill>
                  <a:srgbClr val="FF66FF"/>
                </a:solidFill>
                <a:latin typeface="Comic Sans MS" pitchFamily="66" charset="0"/>
              </a:rPr>
              <a:t>arían</a:t>
            </a:r>
            <a:r>
              <a:rPr lang="pt-BR" b="1" dirty="0">
                <a:solidFill>
                  <a:srgbClr val="FF66FF"/>
                </a:solidFill>
                <a:latin typeface="Comic Sans MS" pitchFamily="66" charset="0"/>
              </a:rPr>
              <a:t> 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2" name="Oval 21"/>
          <p:cNvSpPr/>
          <p:nvPr/>
        </p:nvSpPr>
        <p:spPr>
          <a:xfrm>
            <a:off x="7141840" y="110958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336169" y="4360985"/>
            <a:ext cx="2583459" cy="78483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Me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gust</a:t>
            </a:r>
            <a:r>
              <a:rPr lang="en-GB" b="1" dirty="0" err="1">
                <a:solidFill>
                  <a:srgbClr val="FF66FF"/>
                </a:solidFill>
                <a:latin typeface="Comic Sans MS" pitchFamily="66" charset="0"/>
                <a:cs typeface="Arial" panose="020B0604020202020204" pitchFamily="34" charset="0"/>
              </a:rPr>
              <a:t>aría</a:t>
            </a:r>
            <a:r>
              <a:rPr lang="en-GB" b="1" dirty="0">
                <a:solidFill>
                  <a:srgbClr val="FF66FF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USAR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 would like  To use</a:t>
            </a:r>
          </a:p>
        </p:txBody>
      </p:sp>
      <p:sp>
        <p:nvSpPr>
          <p:cNvPr id="25" name="Oval 21"/>
          <p:cNvSpPr/>
          <p:nvPr/>
        </p:nvSpPr>
        <p:spPr>
          <a:xfrm>
            <a:off x="7071501" y="396533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25 Flecha derecha"/>
          <p:cNvSpPr/>
          <p:nvPr/>
        </p:nvSpPr>
        <p:spPr>
          <a:xfrm rot="2491905">
            <a:off x="7202659" y="2644728"/>
            <a:ext cx="1294228" cy="22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derecha"/>
          <p:cNvSpPr/>
          <p:nvPr/>
        </p:nvSpPr>
        <p:spPr>
          <a:xfrm rot="14470740" flipV="1">
            <a:off x="9263906" y="2745384"/>
            <a:ext cx="1306711" cy="117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lecha derecha"/>
          <p:cNvSpPr/>
          <p:nvPr/>
        </p:nvSpPr>
        <p:spPr>
          <a:xfrm rot="20024636" flipV="1">
            <a:off x="9003222" y="1325781"/>
            <a:ext cx="951357" cy="160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Oval 21"/>
          <p:cNvSpPr/>
          <p:nvPr/>
        </p:nvSpPr>
        <p:spPr>
          <a:xfrm>
            <a:off x="11170338" y="181790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5E5B1-5E12-4641-A1BD-42E0D135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4" y="4360985"/>
            <a:ext cx="1122571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76518" y="430307"/>
          <a:ext cx="11331387" cy="6050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693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Internet es inútil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Con Internet la comunicación es mejor.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Internet </a:t>
                      </a:r>
                      <a:r>
                        <a:rPr kumimoji="0" lang="en-GB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ser </a:t>
                      </a:r>
                      <a:r>
                        <a:rPr kumimoji="0" lang="en-GB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adictivo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Internet es una pérdida de tiempo.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Navegar por internet puede ser entretenido.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La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tecnología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es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muy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cara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Internet no es seguro para los niños.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Internet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ser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educativo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Con internet la comunicación es peor.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26149"/>
              </p:ext>
            </p:extLst>
          </p:nvPr>
        </p:nvGraphicFramePr>
        <p:xfrm>
          <a:off x="753036" y="365760"/>
          <a:ext cx="11187951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9506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Bajar música es más económico.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La tecnología no funciona frecuentemente.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Leer en la pantalla no es bueno para los ojos.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Puedo hacer los deberes mejor.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Siempre necesitas el último modelo.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Con internet lo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paso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bomba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Los móviles son difíciles de usar.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Los videojuegos mejoran la coordinación y la concentración.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Los ordenadores se quedan obsoletos pronto.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53036" y="365760"/>
          <a:ext cx="11187951" cy="628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9506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pueden recibir insultos.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 mantener en contacto  a través de redes sociales.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Se puede tener problemas de conexión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 mandar muchos correos basura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 descargar música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ahorrar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tiempo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 comprar en línea.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 copiar de internet.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 chatear con los amigos.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06606"/>
              </p:ext>
            </p:extLst>
          </p:nvPr>
        </p:nvGraphicFramePr>
        <p:xfrm>
          <a:off x="753036" y="365760"/>
          <a:ext cx="11187951" cy="6017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9506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ser victima de </a:t>
                      </a:r>
                      <a:r>
                        <a:rPr lang="es-ES" sz="2400" baseline="0" dirty="0" err="1">
                          <a:latin typeface="Arial Rounded MT Bold" pitchFamily="34" charset="0"/>
                        </a:rPr>
                        <a:t>ciberacoso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pueden hacer video conferencias.</a:t>
                      </a:r>
                      <a:r>
                        <a:rPr lang="es-ES" sz="2400" dirty="0"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 costar un ojo de la cara.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piratear películas.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puede solicitar un trabajo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ser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extresante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puede hacer amigos.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Se pueden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buscar ideas.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Puede usarse de canguro.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39083"/>
              </p:ext>
            </p:extLst>
          </p:nvPr>
        </p:nvGraphicFramePr>
        <p:xfrm>
          <a:off x="282774" y="87085"/>
          <a:ext cx="11187951" cy="6652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4343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Leer la letra pequeña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de los contractos por internet es larga pero importante.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Puedes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ser antisocial y tener muchos amigos en redes sociales.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La protección de datos es esencial. 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Me puedo bajar aplicaciones gratuitas.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Las conversaciones y contactos quedan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grabados.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Los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datos son la gasolina de la economía. 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Soy usuario de muchas aplicaciones como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whassap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o </a:t>
                      </a:r>
                      <a:r>
                        <a:rPr lang="es-ES" sz="24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facebook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No leo la letra pequeña</a:t>
                      </a:r>
                      <a:r>
                        <a:rPr lang="es-ES" sz="2400" baseline="0" dirty="0">
                          <a:latin typeface="Arial Rounded MT Bold" pitchFamily="34" charset="0"/>
                        </a:rPr>
                        <a:t> porque soy muy vago.</a:t>
                      </a:r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Corremos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riesgos al compartir nuestros datos.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70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42271" y="350308"/>
            <a:ext cx="6667157" cy="6177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jugar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 los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videojuegos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comprar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chatear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con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mis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amigos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consultar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las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redes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sociales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facebook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ver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películas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jugar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 la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Wii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navegar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escuchar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música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hacer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los </a:t>
            </a: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deberes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en el </a:t>
            </a: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GB" sz="14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bajar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subir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compartir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mandar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mensajes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diseñar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paginas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web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buscar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información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pasar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tiempo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...ANDO/...IENDO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quedarme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en casa ...ANDO/...IENDO 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4677862" y="36270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play video games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4509049" y="71439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buy online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4703652" y="107781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chat with my friends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194827" y="144357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check the social networks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4968593" y="180698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watch movies online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079984" y="2212607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play with the WII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4586421" y="253616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surfing the internet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4136254" y="291599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listen to music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5275736" y="323955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do homework in the laptop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3866622" y="360296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download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3866622" y="396872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upload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42579" y="434620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share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9699" y="469790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send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4384782" y="503552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design web pages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4314444" y="541535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look for information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5761072" y="579283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spend time.....ING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6237029" y="611404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stay at home.....ING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25 Estrella de 5 puntas"/>
          <p:cNvSpPr/>
          <p:nvPr/>
        </p:nvSpPr>
        <p:spPr>
          <a:xfrm>
            <a:off x="1645920" y="675249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strella de 5 puntas"/>
          <p:cNvSpPr/>
          <p:nvPr/>
        </p:nvSpPr>
        <p:spPr>
          <a:xfrm>
            <a:off x="1643576" y="391550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strella de 5 puntas"/>
          <p:cNvSpPr/>
          <p:nvPr/>
        </p:nvSpPr>
        <p:spPr>
          <a:xfrm>
            <a:off x="1655298" y="1008184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strella de 5 puntas"/>
          <p:cNvSpPr/>
          <p:nvPr/>
        </p:nvSpPr>
        <p:spPr>
          <a:xfrm>
            <a:off x="1681089" y="2497015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strella de 5 puntas"/>
          <p:cNvSpPr/>
          <p:nvPr/>
        </p:nvSpPr>
        <p:spPr>
          <a:xfrm>
            <a:off x="1650610" y="1777218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strella de 5 puntas"/>
          <p:cNvSpPr/>
          <p:nvPr/>
        </p:nvSpPr>
        <p:spPr>
          <a:xfrm>
            <a:off x="1676400" y="2140633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strella de 5 puntas"/>
          <p:cNvSpPr/>
          <p:nvPr/>
        </p:nvSpPr>
        <p:spPr>
          <a:xfrm>
            <a:off x="1645920" y="1392701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strella de 5 puntas"/>
          <p:cNvSpPr/>
          <p:nvPr/>
        </p:nvSpPr>
        <p:spPr>
          <a:xfrm>
            <a:off x="1692812" y="2902634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strella de 5 puntas"/>
          <p:cNvSpPr/>
          <p:nvPr/>
        </p:nvSpPr>
        <p:spPr>
          <a:xfrm>
            <a:off x="1692812" y="3226191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strella de 5 puntas"/>
          <p:cNvSpPr/>
          <p:nvPr/>
        </p:nvSpPr>
        <p:spPr>
          <a:xfrm>
            <a:off x="1692812" y="3577883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strella de 5 puntas"/>
          <p:cNvSpPr/>
          <p:nvPr/>
        </p:nvSpPr>
        <p:spPr>
          <a:xfrm>
            <a:off x="1706880" y="3915508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strella de 5 puntas"/>
          <p:cNvSpPr/>
          <p:nvPr/>
        </p:nvSpPr>
        <p:spPr>
          <a:xfrm>
            <a:off x="1650609" y="4323471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strella de 5 puntas"/>
          <p:cNvSpPr/>
          <p:nvPr/>
        </p:nvSpPr>
        <p:spPr>
          <a:xfrm>
            <a:off x="1678744" y="4647027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strella de 5 puntas"/>
          <p:cNvSpPr/>
          <p:nvPr/>
        </p:nvSpPr>
        <p:spPr>
          <a:xfrm>
            <a:off x="1706879" y="5054990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strella de 5 puntas"/>
          <p:cNvSpPr/>
          <p:nvPr/>
        </p:nvSpPr>
        <p:spPr>
          <a:xfrm>
            <a:off x="1706880" y="5758375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strella de 5 puntas"/>
          <p:cNvSpPr/>
          <p:nvPr/>
        </p:nvSpPr>
        <p:spPr>
          <a:xfrm>
            <a:off x="1690467" y="5404338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strella de 5 puntas"/>
          <p:cNvSpPr/>
          <p:nvPr/>
        </p:nvSpPr>
        <p:spPr>
          <a:xfrm>
            <a:off x="1720947" y="6180406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182880" y="211016"/>
            <a:ext cx="11746523" cy="64711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CuadroTexto"/>
          <p:cNvSpPr txBox="1"/>
          <p:nvPr/>
        </p:nvSpPr>
        <p:spPr>
          <a:xfrm>
            <a:off x="1645921" y="998806"/>
            <a:ext cx="93409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mic Sans MS" pitchFamily="66" charset="0"/>
              </a:rPr>
              <a:t>1. Lee las frases rápidamente.</a:t>
            </a:r>
          </a:p>
          <a:p>
            <a:pPr algn="ctr"/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Read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the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sentence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quickly</a:t>
            </a:r>
            <a:endParaRPr lang="es-ES" sz="2400" i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s-ES" sz="3200" dirty="0">
              <a:latin typeface="Comic Sans MS" pitchFamily="66" charset="0"/>
            </a:endParaRPr>
          </a:p>
          <a:p>
            <a:pPr algn="ctr"/>
            <a:r>
              <a:rPr lang="es-ES" sz="3200" dirty="0">
                <a:latin typeface="Comic Sans MS" pitchFamily="66" charset="0"/>
              </a:rPr>
              <a:t>2.Colorea las estrellas dependiendo de su dificultad.</a:t>
            </a:r>
          </a:p>
          <a:p>
            <a:pPr algn="ctr"/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Colour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the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stars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depending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the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level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es-ES" sz="2400" i="1" dirty="0" err="1">
                <a:solidFill>
                  <a:srgbClr val="FF0000"/>
                </a:solidFill>
                <a:latin typeface="Comic Sans MS" pitchFamily="66" charset="0"/>
              </a:rPr>
              <a:t>difficulty</a:t>
            </a:r>
            <a:r>
              <a:rPr lang="es-ES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endParaRPr lang="es-ES" sz="3200" dirty="0">
              <a:latin typeface="Comic Sans MS" pitchFamily="66" charset="0"/>
            </a:endParaRPr>
          </a:p>
        </p:txBody>
      </p:sp>
      <p:sp>
        <p:nvSpPr>
          <p:cNvPr id="46" name="45 Estrella de 5 puntas"/>
          <p:cNvSpPr/>
          <p:nvPr/>
        </p:nvSpPr>
        <p:spPr>
          <a:xfrm>
            <a:off x="1732670" y="4897901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strella de 5 puntas"/>
          <p:cNvSpPr/>
          <p:nvPr/>
        </p:nvSpPr>
        <p:spPr>
          <a:xfrm>
            <a:off x="4600135" y="4881489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Estrella de 5 puntas"/>
          <p:cNvSpPr/>
          <p:nvPr/>
        </p:nvSpPr>
        <p:spPr>
          <a:xfrm>
            <a:off x="7469943" y="4839286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363372" y="4867422"/>
            <a:ext cx="177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nvergence" pitchFamily="34" charset="0"/>
              </a:rPr>
              <a:t>Difícil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4977618" y="4865077"/>
            <a:ext cx="216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nvergence" pitchFamily="34" charset="0"/>
              </a:rPr>
              <a:t>Pichi-picha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7999827" y="4834598"/>
            <a:ext cx="216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nvergence" pitchFamily="34" charset="0"/>
              </a:rPr>
              <a:t>Fácil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90422"/>
              </p:ext>
            </p:extLst>
          </p:nvPr>
        </p:nvGraphicFramePr>
        <p:xfrm>
          <a:off x="282774" y="87085"/>
          <a:ext cx="11187951" cy="6511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4343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latin typeface="Arial Rounded MT Bold" pitchFamily="34" charset="0"/>
                        </a:rPr>
                        <a:t>Reemplaza la comunicación cara a cara.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9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A355AA-2318-43A1-A12E-2D384F4B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3" y="1227154"/>
            <a:ext cx="8891587" cy="50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4CAA7-7512-4E86-AA6D-715F91E6047B}"/>
              </a:ext>
            </a:extLst>
          </p:cNvPr>
          <p:cNvSpPr txBox="1"/>
          <p:nvPr/>
        </p:nvSpPr>
        <p:spPr>
          <a:xfrm>
            <a:off x="9847386" y="381527"/>
            <a:ext cx="20820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b="1"/>
              <a:t>USO DE INTERNET EN ESPAÑA</a:t>
            </a:r>
            <a:endParaRPr lang="es-ES"/>
          </a:p>
          <a:p>
            <a:pPr fontAlgn="base"/>
            <a:r>
              <a:rPr lang="es-ES"/>
              <a:t>De los </a:t>
            </a:r>
            <a:r>
              <a:rPr lang="es-ES" b="1"/>
              <a:t>46,38</a:t>
            </a:r>
            <a:r>
              <a:rPr lang="es-ES"/>
              <a:t> millones de personas de este bonito país, aproximadamente hay un </a:t>
            </a:r>
            <a:r>
              <a:rPr lang="es-ES" b="1"/>
              <a:t>85</a:t>
            </a:r>
            <a:r>
              <a:rPr lang="es-ES"/>
              <a:t>% de usuarios de Internet y un </a:t>
            </a:r>
            <a:r>
              <a:rPr lang="es-ES" b="1"/>
              <a:t>58</a:t>
            </a:r>
            <a:r>
              <a:rPr lang="es-ES"/>
              <a:t>% de usuarios de redes sociales. Ojo, en cambio, el uso de móviles alcanza una cifra bastante mayor, el </a:t>
            </a:r>
            <a:r>
              <a:rPr lang="es-ES" b="1"/>
              <a:t>80</a:t>
            </a:r>
            <a:r>
              <a:rPr lang="es-ES"/>
              <a:t>%. Es decir, 4 de cada 5 personas es usuario de un móvil.</a:t>
            </a:r>
          </a:p>
          <a:p>
            <a:br>
              <a:rPr lang="es-ES"/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82CB0-6C6D-424F-A421-60627465064C}"/>
              </a:ext>
            </a:extLst>
          </p:cNvPr>
          <p:cNvSpPr/>
          <p:nvPr/>
        </p:nvSpPr>
        <p:spPr>
          <a:xfrm>
            <a:off x="4229442" y="202429"/>
            <a:ext cx="1669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Datos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579741B-6046-4AD8-B3DA-88E994E396A5}"/>
              </a:ext>
            </a:extLst>
          </p:cNvPr>
          <p:cNvSpPr/>
          <p:nvPr/>
        </p:nvSpPr>
        <p:spPr>
          <a:xfrm>
            <a:off x="5963251" y="109963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681CD6-3A6E-4E61-9400-89729950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80036"/>
            <a:ext cx="9083039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BDCB28-C45B-43C4-882E-F25C99E7EED3}"/>
              </a:ext>
            </a:extLst>
          </p:cNvPr>
          <p:cNvSpPr/>
          <p:nvPr/>
        </p:nvSpPr>
        <p:spPr>
          <a:xfrm>
            <a:off x="9612923" y="1182291"/>
            <a:ext cx="22414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>
                <a:solidFill>
                  <a:srgbClr val="333333"/>
                </a:solidFill>
                <a:latin typeface="Droid Sans"/>
              </a:rPr>
              <a:t>QUÉ DISPOSITIVOS USAMOS?</a:t>
            </a:r>
            <a:endParaRPr lang="es-ES" dirty="0">
              <a:solidFill>
                <a:srgbClr val="444444"/>
              </a:solidFill>
              <a:latin typeface="Droid Sans"/>
            </a:endParaRPr>
          </a:p>
          <a:p>
            <a:pPr fontAlgn="base"/>
            <a:r>
              <a:rPr lang="es-ES" dirty="0">
                <a:solidFill>
                  <a:srgbClr val="444444"/>
                </a:solidFill>
                <a:latin typeface="Droid Sans"/>
              </a:rPr>
              <a:t>Cerca del 87% utilizamos un Smartphone, el 72% usamos un ordenador o un portátil y cerca del 41% usan </a:t>
            </a:r>
            <a:r>
              <a:rPr lang="es-ES" dirty="0" err="1">
                <a:solidFill>
                  <a:srgbClr val="444444"/>
                </a:solidFill>
                <a:latin typeface="Droid Sans"/>
              </a:rPr>
              <a:t>tablet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. Lejos quedan la gente que usa conexiones a TV con un 10%, e-books con un 10% o </a:t>
            </a:r>
            <a:r>
              <a:rPr lang="es-ES" dirty="0" err="1">
                <a:solidFill>
                  <a:srgbClr val="444444"/>
                </a:solidFill>
                <a:latin typeface="Droid Sans"/>
              </a:rPr>
              <a:t>wereables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, con un 7%.</a:t>
            </a:r>
            <a:endParaRPr lang="es-ES" b="0" i="0" dirty="0">
              <a:solidFill>
                <a:srgbClr val="444444"/>
              </a:solidFill>
              <a:effectLst/>
              <a:latin typeface="Droid San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45F87A9-9B5C-435F-8DE5-091F7436DF8C}"/>
              </a:ext>
            </a:extLst>
          </p:cNvPr>
          <p:cNvSpPr/>
          <p:nvPr/>
        </p:nvSpPr>
        <p:spPr>
          <a:xfrm>
            <a:off x="5963251" y="109963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47E00-9BE6-4C63-9231-45F08A961ED4}"/>
              </a:ext>
            </a:extLst>
          </p:cNvPr>
          <p:cNvSpPr/>
          <p:nvPr/>
        </p:nvSpPr>
        <p:spPr>
          <a:xfrm>
            <a:off x="4229442" y="202429"/>
            <a:ext cx="1669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Datos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1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E2DFAC4-AFBB-49C2-967A-B3A014FB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" y="1463773"/>
            <a:ext cx="8198871" cy="46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423F02-6E26-4A8E-8ECF-E926FD41496A}"/>
              </a:ext>
            </a:extLst>
          </p:cNvPr>
          <p:cNvSpPr/>
          <p:nvPr/>
        </p:nvSpPr>
        <p:spPr>
          <a:xfrm>
            <a:off x="9237784" y="474345"/>
            <a:ext cx="22414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>
                <a:solidFill>
                  <a:srgbClr val="333333"/>
                </a:solidFill>
                <a:latin typeface="Droid Sans"/>
              </a:rPr>
              <a:t>¿Y CUÁNTO TIEMPO DEDICAMOS A LAS REDES?</a:t>
            </a:r>
            <a:endParaRPr lang="es-ES" dirty="0">
              <a:solidFill>
                <a:srgbClr val="444444"/>
              </a:solidFill>
              <a:latin typeface="Droid Sans"/>
            </a:endParaRPr>
          </a:p>
          <a:p>
            <a:pPr fontAlgn="base"/>
            <a:r>
              <a:rPr lang="es-ES" dirty="0">
                <a:solidFill>
                  <a:srgbClr val="444444"/>
                </a:solidFill>
                <a:latin typeface="Droid Sans"/>
              </a:rPr>
              <a:t>En promedio diario dedicamos </a:t>
            </a:r>
            <a:r>
              <a:rPr lang="es-ES" b="1" dirty="0">
                <a:solidFill>
                  <a:srgbClr val="333333"/>
                </a:solidFill>
                <a:latin typeface="Droid Sans"/>
              </a:rPr>
              <a:t>1h 38min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 a las redes sociales, cerca de </a:t>
            </a:r>
            <a:r>
              <a:rPr lang="es-ES" b="1" dirty="0">
                <a:solidFill>
                  <a:srgbClr val="333333"/>
                </a:solidFill>
                <a:latin typeface="Droid Sans"/>
              </a:rPr>
              <a:t>2h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 y </a:t>
            </a:r>
            <a:r>
              <a:rPr lang="es-ES" b="1" dirty="0">
                <a:solidFill>
                  <a:srgbClr val="333333"/>
                </a:solidFill>
                <a:latin typeface="Droid Sans"/>
              </a:rPr>
              <a:t>53min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 a ver televisión y solo </a:t>
            </a:r>
            <a:r>
              <a:rPr lang="es-ES" b="1" dirty="0">
                <a:solidFill>
                  <a:srgbClr val="333333"/>
                </a:solidFill>
                <a:latin typeface="Droid Sans"/>
              </a:rPr>
              <a:t>45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 minutos a escuchar música.</a:t>
            </a:r>
          </a:p>
          <a:p>
            <a:pPr fontAlgn="base"/>
            <a:r>
              <a:rPr lang="es-ES" dirty="0">
                <a:solidFill>
                  <a:srgbClr val="444444"/>
                </a:solidFill>
                <a:latin typeface="Droid Sans"/>
              </a:rPr>
              <a:t>Si miramos el uso de Internet, vemos que son un </a:t>
            </a:r>
            <a:r>
              <a:rPr lang="es-ES" b="1" dirty="0">
                <a:solidFill>
                  <a:srgbClr val="333333"/>
                </a:solidFill>
                <a:latin typeface="Droid Sans"/>
              </a:rPr>
              <a:t>92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% aquellos que usan Internet a diario, y un </a:t>
            </a:r>
            <a:r>
              <a:rPr lang="es-ES" b="1" dirty="0">
                <a:solidFill>
                  <a:srgbClr val="333333"/>
                </a:solidFill>
                <a:latin typeface="Droid Sans"/>
              </a:rPr>
              <a:t>6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% los que lo usan al menos una vez por semana.</a:t>
            </a:r>
          </a:p>
          <a:p>
            <a:pPr fontAlgn="base"/>
            <a:endParaRPr lang="es-ES" b="1" i="0" u="none" strike="noStrike" dirty="0">
              <a:solidFill>
                <a:srgbClr val="FF8400"/>
              </a:solidFill>
              <a:effectLst/>
              <a:latin typeface="Droid Sans"/>
              <a:hlinkClick r:id="rId3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C0D4C44-6DDD-4F78-B87C-06FBD09988ED}"/>
              </a:ext>
            </a:extLst>
          </p:cNvPr>
          <p:cNvSpPr/>
          <p:nvPr/>
        </p:nvSpPr>
        <p:spPr>
          <a:xfrm>
            <a:off x="5780371" y="32355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6D2F6-89FE-49E9-8877-64813D6E9B5C}"/>
              </a:ext>
            </a:extLst>
          </p:cNvPr>
          <p:cNvSpPr/>
          <p:nvPr/>
        </p:nvSpPr>
        <p:spPr>
          <a:xfrm>
            <a:off x="3962156" y="323555"/>
            <a:ext cx="1669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Datos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2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423F02-6E26-4A8E-8ECF-E926FD41496A}"/>
              </a:ext>
            </a:extLst>
          </p:cNvPr>
          <p:cNvSpPr/>
          <p:nvPr/>
        </p:nvSpPr>
        <p:spPr>
          <a:xfrm>
            <a:off x="9322191" y="1613828"/>
            <a:ext cx="2241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>
                <a:solidFill>
                  <a:srgbClr val="333333"/>
                </a:solidFill>
                <a:latin typeface="Droid Sans"/>
              </a:rPr>
              <a:t>¿CUALES SON  LAS REDES MAS POPULARES EN ESPAÑA?</a:t>
            </a:r>
            <a:endParaRPr lang="es-ES" dirty="0">
              <a:solidFill>
                <a:srgbClr val="444444"/>
              </a:solidFill>
              <a:latin typeface="Droid Sans"/>
            </a:endParaRPr>
          </a:p>
          <a:p>
            <a:pPr fontAlgn="base"/>
            <a:r>
              <a:rPr lang="es-ES" dirty="0">
                <a:solidFill>
                  <a:srgbClr val="444444"/>
                </a:solidFill>
                <a:latin typeface="Droid Sans"/>
              </a:rPr>
              <a:t>Las redes sociales más utilizadas son </a:t>
            </a:r>
            <a:r>
              <a:rPr lang="es-ES" dirty="0" err="1">
                <a:solidFill>
                  <a:srgbClr val="444444"/>
                </a:solidFill>
                <a:latin typeface="Droid Sans"/>
              </a:rPr>
              <a:t>whassapp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 y </a:t>
            </a:r>
            <a:r>
              <a:rPr lang="es-ES" dirty="0" err="1">
                <a:solidFill>
                  <a:srgbClr val="444444"/>
                </a:solidFill>
                <a:latin typeface="Droid Sans"/>
              </a:rPr>
              <a:t>youtube</a:t>
            </a:r>
            <a:r>
              <a:rPr lang="es-ES" dirty="0">
                <a:solidFill>
                  <a:srgbClr val="444444"/>
                </a:solidFill>
                <a:latin typeface="Droid Sans"/>
              </a:rPr>
              <a:t> con un 73% . En segundo lugar los españoles prefieren Facebook. Sólo un 12% usan Snapchat.</a:t>
            </a:r>
            <a:endParaRPr lang="es-ES" b="1" i="0" u="none" strike="noStrike" dirty="0">
              <a:solidFill>
                <a:srgbClr val="FF8400"/>
              </a:solidFill>
              <a:effectLst/>
              <a:latin typeface="Droid Sans"/>
              <a:hlinkClick r:id="rId2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B634BD-DBB6-4AA5-8B0D-669B4CC3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613828"/>
            <a:ext cx="8857348" cy="49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5C0B79AA-4BD9-4BC9-95BD-F4D1E95821D9}"/>
              </a:ext>
            </a:extLst>
          </p:cNvPr>
          <p:cNvSpPr/>
          <p:nvPr/>
        </p:nvSpPr>
        <p:spPr>
          <a:xfrm>
            <a:off x="5991387" y="260178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DE0DC-8C88-4FDC-946C-7778CE12CAFE}"/>
              </a:ext>
            </a:extLst>
          </p:cNvPr>
          <p:cNvSpPr/>
          <p:nvPr/>
        </p:nvSpPr>
        <p:spPr>
          <a:xfrm>
            <a:off x="4124829" y="251248"/>
            <a:ext cx="18665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Datos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3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xpresiones españolas sobre la tecnologia">
            <a:extLst>
              <a:ext uri="{FF2B5EF4-FFF2-40B4-BE49-F238E27FC236}">
                <a16:creationId xmlns:a16="http://schemas.microsoft.com/office/drawing/2014/main" id="{F4BC0858-47CA-425F-B868-CF3346E9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3" y="239737"/>
            <a:ext cx="6378526" cy="63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5 aspectos positivos 5 negativos sobre las Redes Sociales">
            <a:extLst>
              <a:ext uri="{FF2B5EF4-FFF2-40B4-BE49-F238E27FC236}">
                <a16:creationId xmlns:a16="http://schemas.microsoft.com/office/drawing/2014/main" id="{4D8D1341-6E37-4751-BE7E-D1C9F6EB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79" y="323556"/>
            <a:ext cx="3792172" cy="67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9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655C38-55E6-483D-BF6C-B1C7F720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2" y="765128"/>
            <a:ext cx="7417611" cy="5241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005D1-242C-4833-8788-420A0B0C5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25" y="307848"/>
            <a:ext cx="3608832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676E6-452A-4763-AE06-2665597B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14" y="260018"/>
            <a:ext cx="8624850" cy="62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8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A086C-3CBC-4E4D-968E-6B897B0B9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00" y="2157413"/>
            <a:ext cx="1675889" cy="236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4768-D2E5-49F8-88AC-1904E51DC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4" y="150000"/>
            <a:ext cx="4467454" cy="6384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2A11E-4C21-4069-8A0F-D40E58BB0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12" y="4403188"/>
            <a:ext cx="3578240" cy="2127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29B8E-4609-4CF1-8850-329F86FB7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26" y="4341336"/>
            <a:ext cx="2898978" cy="2250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E5FB86-C9CC-4C31-B1D4-96B3DCCB3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78" y="171847"/>
            <a:ext cx="2861031" cy="4041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35275-51E7-45DC-902D-2392C1B21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531685"/>
            <a:ext cx="2128034" cy="33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2713C-2883-489D-8B79-0EFCAFE137A3}"/>
              </a:ext>
            </a:extLst>
          </p:cNvPr>
          <p:cNvSpPr/>
          <p:nvPr/>
        </p:nvSpPr>
        <p:spPr>
          <a:xfrm>
            <a:off x="950248" y="2607772"/>
            <a:ext cx="508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https://www.youtube.com/watch?v=jV1B2MwluGM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60269-7493-416D-BA7C-1AF0EA5B6575}"/>
              </a:ext>
            </a:extLst>
          </p:cNvPr>
          <p:cNvSpPr/>
          <p:nvPr/>
        </p:nvSpPr>
        <p:spPr>
          <a:xfrm>
            <a:off x="950248" y="3388500"/>
            <a:ext cx="493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https://www.youtube.com/watch?v=vSPNYOdhtBc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316A7-FAD6-476F-895A-900FDED376D4}"/>
              </a:ext>
            </a:extLst>
          </p:cNvPr>
          <p:cNvSpPr/>
          <p:nvPr/>
        </p:nvSpPr>
        <p:spPr>
          <a:xfrm>
            <a:off x="950248" y="4169228"/>
            <a:ext cx="485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https://www.youtube.com/watch?v=1Bxr6604bdI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E6504-3814-46AE-B8AE-31B594B1EAF9}"/>
              </a:ext>
            </a:extLst>
          </p:cNvPr>
          <p:cNvSpPr/>
          <p:nvPr/>
        </p:nvSpPr>
        <p:spPr>
          <a:xfrm>
            <a:off x="950248" y="1943857"/>
            <a:ext cx="699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https://www.youtube.com/watch?time_continue=3&amp;v=NUVkg_LImQE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40D77-DB4F-4543-BD5F-B28DAE82D0D7}"/>
              </a:ext>
            </a:extLst>
          </p:cNvPr>
          <p:cNvSpPr txBox="1"/>
          <p:nvPr/>
        </p:nvSpPr>
        <p:spPr>
          <a:xfrm>
            <a:off x="3369573" y="550070"/>
            <a:ext cx="503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Enlaces</a:t>
            </a:r>
            <a:r>
              <a:rPr lang="en-GB" sz="4800" dirty="0">
                <a:latin typeface="Arial Rounded MT Bold" panose="020F0704030504030204" pitchFamily="34" charset="0"/>
              </a:rPr>
              <a:t>- </a:t>
            </a:r>
            <a:r>
              <a:rPr lang="en-GB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66011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42271" y="350308"/>
            <a:ext cx="6667157" cy="6177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jugar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 los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videojuegos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comprar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chatear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con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mis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amigos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consultar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las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redes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sociales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facebook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ver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películas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jugar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 la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Wii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navegar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escuchar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música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hacer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los </a:t>
            </a: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deberes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en el </a:t>
            </a: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GB" sz="14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bajar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subir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compartir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mandar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mensajes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diseñar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paginas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web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buscar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información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pasar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tiempo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...ANDO/...IENDO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quedarme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en casa ...ANDO/...IENDO 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" name="25 Estrella de 5 puntas"/>
          <p:cNvSpPr/>
          <p:nvPr/>
        </p:nvSpPr>
        <p:spPr>
          <a:xfrm>
            <a:off x="1645920" y="675249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strella de 5 puntas"/>
          <p:cNvSpPr/>
          <p:nvPr/>
        </p:nvSpPr>
        <p:spPr>
          <a:xfrm>
            <a:off x="1643576" y="391550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strella de 5 puntas"/>
          <p:cNvSpPr/>
          <p:nvPr/>
        </p:nvSpPr>
        <p:spPr>
          <a:xfrm>
            <a:off x="1655298" y="1008184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strella de 5 puntas"/>
          <p:cNvSpPr/>
          <p:nvPr/>
        </p:nvSpPr>
        <p:spPr>
          <a:xfrm>
            <a:off x="1681089" y="2497015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strella de 5 puntas"/>
          <p:cNvSpPr/>
          <p:nvPr/>
        </p:nvSpPr>
        <p:spPr>
          <a:xfrm>
            <a:off x="1650610" y="1777218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strella de 5 puntas"/>
          <p:cNvSpPr/>
          <p:nvPr/>
        </p:nvSpPr>
        <p:spPr>
          <a:xfrm>
            <a:off x="1676400" y="2140633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strella de 5 puntas"/>
          <p:cNvSpPr/>
          <p:nvPr/>
        </p:nvSpPr>
        <p:spPr>
          <a:xfrm>
            <a:off x="1645920" y="1392701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strella de 5 puntas"/>
          <p:cNvSpPr/>
          <p:nvPr/>
        </p:nvSpPr>
        <p:spPr>
          <a:xfrm>
            <a:off x="1692812" y="2902634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strella de 5 puntas"/>
          <p:cNvSpPr/>
          <p:nvPr/>
        </p:nvSpPr>
        <p:spPr>
          <a:xfrm>
            <a:off x="1692812" y="3226191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strella de 5 puntas"/>
          <p:cNvSpPr/>
          <p:nvPr/>
        </p:nvSpPr>
        <p:spPr>
          <a:xfrm>
            <a:off x="1692812" y="3577883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strella de 5 puntas"/>
          <p:cNvSpPr/>
          <p:nvPr/>
        </p:nvSpPr>
        <p:spPr>
          <a:xfrm>
            <a:off x="1706880" y="3915508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strella de 5 puntas"/>
          <p:cNvSpPr/>
          <p:nvPr/>
        </p:nvSpPr>
        <p:spPr>
          <a:xfrm>
            <a:off x="1650609" y="4323471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strella de 5 puntas"/>
          <p:cNvSpPr/>
          <p:nvPr/>
        </p:nvSpPr>
        <p:spPr>
          <a:xfrm>
            <a:off x="1678744" y="4647027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strella de 5 puntas"/>
          <p:cNvSpPr/>
          <p:nvPr/>
        </p:nvSpPr>
        <p:spPr>
          <a:xfrm>
            <a:off x="1706879" y="5054990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strella de 5 puntas"/>
          <p:cNvSpPr/>
          <p:nvPr/>
        </p:nvSpPr>
        <p:spPr>
          <a:xfrm>
            <a:off x="1706880" y="5758375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strella de 5 puntas"/>
          <p:cNvSpPr/>
          <p:nvPr/>
        </p:nvSpPr>
        <p:spPr>
          <a:xfrm>
            <a:off x="1690467" y="5404338"/>
            <a:ext cx="323557" cy="323557"/>
          </a:xfrm>
          <a:prstGeom prst="star5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strella de 5 puntas"/>
          <p:cNvSpPr/>
          <p:nvPr/>
        </p:nvSpPr>
        <p:spPr>
          <a:xfrm>
            <a:off x="1720947" y="6180406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7609829" y="2900006"/>
            <a:ext cx="3001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sz="2400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6086" y="1391822"/>
            <a:ext cx="8226582" cy="869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j-ea"/>
                <a:cs typeface="+mj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7285" y="829994"/>
            <a:ext cx="8154797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Qué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opinas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de 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What do you think about technology?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¿</a:t>
            </a:r>
            <a:r>
              <a:rPr lang="en-GB" sz="2800" dirty="0" err="1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Cómo</a:t>
            </a: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 </a:t>
            </a:r>
            <a:r>
              <a:rPr lang="en-GB" sz="2800" dirty="0" err="1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usas</a:t>
            </a: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 la </a:t>
            </a:r>
            <a:r>
              <a:rPr lang="en-GB" sz="2800" dirty="0" err="1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tecnología</a:t>
            </a: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 (</a:t>
            </a:r>
            <a:r>
              <a:rPr lang="en-GB" sz="2800" dirty="0" err="1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tú</a:t>
            </a: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Britannic Bold" pitchFamily="34" charset="0"/>
                <a:ea typeface="+mj-ea"/>
                <a:cs typeface="+mj-cs"/>
              </a:rPr>
              <a:t>)? </a:t>
            </a:r>
            <a:br>
              <a:rPr lang="en-GB" sz="2200" dirty="0">
                <a:solidFill>
                  <a:prstClr val="black"/>
                </a:solidFill>
                <a:latin typeface="Britannic Bold" pitchFamily="34" charset="0"/>
                <a:ea typeface="+mj-ea"/>
                <a:cs typeface="+mj-cs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  <a:ea typeface="+mj-ea"/>
                <a:cs typeface="+mj-cs"/>
              </a:rPr>
              <a:t>How do you use technology?</a:t>
            </a:r>
            <a:endParaRPr lang="en-GB" sz="2400" dirty="0">
              <a:solidFill>
                <a:srgbClr val="FF0000"/>
              </a:solidFill>
              <a:latin typeface="Britannic Bold" pitchFamily="34" charset="0"/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Cómo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usa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familia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How does your family use technology?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Qué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ventajas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o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desventajas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tiene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What advantages or disadvantages has technology got ?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Cómo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vas 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utilizar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en el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futuro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How are you going to use technology in the future?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Cómo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vas 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utilizar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en el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futuro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How are you going to use technology in the future?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¿Como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usaste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en el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pasado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How did you use technology in the past?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Si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tuvieras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tiempo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... ¿Como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usarías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If you had time... How would you use technology?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FF0000"/>
              </a:solidFill>
              <a:latin typeface="Britannic Bold" pitchFamily="34" charset="0"/>
            </a:endParaRPr>
          </a:p>
          <a:p>
            <a:pPr marL="342900" indent="-342900">
              <a:buAutoNum type="arabicPeriod"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02855" y="225083"/>
            <a:ext cx="523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PREGUNTAS </a:t>
            </a:r>
            <a:r>
              <a:rPr lang="en-GB" sz="3200" u="sng" dirty="0">
                <a:solidFill>
                  <a:srgbClr val="FF0000"/>
                </a:solidFill>
                <a:latin typeface="Britannic Bold" pitchFamily="34" charset="0"/>
              </a:rPr>
              <a:t>QUESTIONS</a:t>
            </a:r>
            <a:endParaRPr lang="es-E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49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E5050-554F-4BD7-A8D0-414FC2377783}"/>
              </a:ext>
            </a:extLst>
          </p:cNvPr>
          <p:cNvSpPr/>
          <p:nvPr/>
        </p:nvSpPr>
        <p:spPr>
          <a:xfrm>
            <a:off x="4116131" y="1419889"/>
            <a:ext cx="395973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Textos</a:t>
            </a:r>
            <a:endParaRPr lang="en-US" sz="115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15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Texts</a:t>
            </a:r>
            <a:endParaRPr lang="en-US" sz="115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350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F3D54-4A44-4552-8092-2C0D90F5207A}"/>
              </a:ext>
            </a:extLst>
          </p:cNvPr>
          <p:cNvSpPr/>
          <p:nvPr/>
        </p:nvSpPr>
        <p:spPr>
          <a:xfrm>
            <a:off x="736209" y="1033089"/>
            <a:ext cx="10944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400" b="1" u="sng" dirty="0">
                <a:solidFill>
                  <a:srgbClr val="000000"/>
                </a:solidFill>
                <a:latin typeface="Bitter"/>
              </a:rPr>
              <a:t>La tecnología, y la informática en particular, han cambiado el mundo.</a:t>
            </a:r>
          </a:p>
          <a:p>
            <a:pPr fontAlgn="base"/>
            <a:r>
              <a:rPr lang="es-ES" sz="2400" dirty="0">
                <a:solidFill>
                  <a:srgbClr val="333333"/>
                </a:solidFill>
                <a:latin typeface="Bitter"/>
              </a:rPr>
              <a:t>La progresiva popularización de la informática </a:t>
            </a:r>
            <a:r>
              <a:rPr lang="es-ES" sz="2400" b="1" dirty="0">
                <a:solidFill>
                  <a:srgbClr val="333333"/>
                </a:solidFill>
                <a:latin typeface="Bitter"/>
              </a:rPr>
              <a:t>desde los años 70 hasta la actualidad </a:t>
            </a:r>
            <a:r>
              <a:rPr lang="es-ES" sz="2400" dirty="0">
                <a:solidFill>
                  <a:srgbClr val="333333"/>
                </a:solidFill>
                <a:latin typeface="Bitter"/>
              </a:rPr>
              <a:t>ha supuesto una revolución en la relación de las personas con la tecnología, en los hábitos personales individuales y en la forma en que las personas se comunican entre sí.</a:t>
            </a:r>
          </a:p>
          <a:p>
            <a:pPr fontAlgn="base"/>
            <a:r>
              <a:rPr lang="es-ES" sz="2400" b="1" dirty="0">
                <a:solidFill>
                  <a:srgbClr val="333333"/>
                </a:solidFill>
                <a:latin typeface="Bitter"/>
              </a:rPr>
              <a:t>Sin esta presencia masiva de </a:t>
            </a:r>
            <a:r>
              <a:rPr lang="es-ES" sz="2400" dirty="0">
                <a:solidFill>
                  <a:srgbClr val="333333"/>
                </a:solidFill>
                <a:latin typeface="Bitter"/>
              </a:rPr>
              <a:t>la tecnología, el mundo actual no sería como es hoy en día: </a:t>
            </a:r>
            <a:r>
              <a:rPr lang="es-ES" sz="2400" b="1" dirty="0">
                <a:solidFill>
                  <a:srgbClr val="333333"/>
                </a:solidFill>
                <a:latin typeface="Bitter"/>
              </a:rPr>
              <a:t>ni </a:t>
            </a:r>
            <a:r>
              <a:rPr lang="es-ES" sz="2400" dirty="0">
                <a:solidFill>
                  <a:srgbClr val="333333"/>
                </a:solidFill>
                <a:latin typeface="Bitter"/>
              </a:rPr>
              <a:t>la economía estaría globalizada, </a:t>
            </a:r>
            <a:r>
              <a:rPr lang="es-ES" sz="2400" b="1" dirty="0">
                <a:solidFill>
                  <a:srgbClr val="333333"/>
                </a:solidFill>
                <a:latin typeface="Bitter"/>
              </a:rPr>
              <a:t>ni </a:t>
            </a:r>
            <a:r>
              <a:rPr lang="es-ES" sz="2400" dirty="0">
                <a:solidFill>
                  <a:srgbClr val="333333"/>
                </a:solidFill>
                <a:latin typeface="Bitter"/>
              </a:rPr>
              <a:t>el ocio sería el mismo, </a:t>
            </a:r>
            <a:r>
              <a:rPr lang="es-ES" sz="2400" b="1" dirty="0">
                <a:solidFill>
                  <a:srgbClr val="333333"/>
                </a:solidFill>
                <a:latin typeface="Bitter"/>
              </a:rPr>
              <a:t>ni</a:t>
            </a:r>
            <a:r>
              <a:rPr lang="es-ES" sz="2400" dirty="0">
                <a:solidFill>
                  <a:srgbClr val="333333"/>
                </a:solidFill>
                <a:latin typeface="Bitter"/>
              </a:rPr>
              <a:t> acontecimientos políticos y sociales como los movimientos de indignados (15M, PAH- Plataforma de afectados por la Hipoteca, El movimiento feminista del 8M Street, etc.) o  el ascenso de Podemos se habría producido. Tampoco nos felicitaríamos la Navidad por “</a:t>
            </a:r>
            <a:r>
              <a:rPr lang="es-ES" sz="2400" dirty="0" err="1">
                <a:solidFill>
                  <a:srgbClr val="333333"/>
                </a:solidFill>
                <a:latin typeface="Bitter"/>
              </a:rPr>
              <a:t>Whatsapp</a:t>
            </a:r>
            <a:r>
              <a:rPr lang="es-ES" sz="2400" dirty="0">
                <a:solidFill>
                  <a:srgbClr val="333333"/>
                </a:solidFill>
                <a:latin typeface="Bitter"/>
              </a:rPr>
              <a:t>”, tendríamos videoconferencias con familiares y amigos que residen en otros países, ni veríamos las películas de estreno antes de su estreno, en el salón de casa y con una dudosa calidad de imagen y sonido.</a:t>
            </a:r>
          </a:p>
        </p:txBody>
      </p:sp>
    </p:spTree>
    <p:extLst>
      <p:ext uri="{BB962C8B-B14F-4D97-AF65-F5344CB8AC3E}">
        <p14:creationId xmlns:p14="http://schemas.microsoft.com/office/powerpoint/2010/main" val="1714810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F3D54-4A44-4552-8092-2C0D90F5207A}"/>
              </a:ext>
            </a:extLst>
          </p:cNvPr>
          <p:cNvSpPr/>
          <p:nvPr/>
        </p:nvSpPr>
        <p:spPr>
          <a:xfrm>
            <a:off x="175846" y="681396"/>
            <a:ext cx="1184030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600" b="1" dirty="0"/>
              <a:t>Resulta impresionante cómo </a:t>
            </a:r>
            <a:r>
              <a:rPr lang="es-ES" sz="1600" dirty="0"/>
              <a:t>la tecnología evoluciona con cada día que pasa. </a:t>
            </a:r>
            <a:r>
              <a:rPr lang="es-ES" sz="1600" b="1" dirty="0"/>
              <a:t>Y debido a esta evolución</a:t>
            </a:r>
            <a:r>
              <a:rPr lang="es-ES" sz="1600" dirty="0"/>
              <a:t>, su conceptualización resulta cada vez más rica y variada. </a:t>
            </a:r>
            <a:r>
              <a:rPr lang="es-ES" sz="1600" b="1" dirty="0"/>
              <a:t>Muchos han sido los autores que </a:t>
            </a:r>
            <a:r>
              <a:rPr lang="es-ES" sz="1600" dirty="0"/>
              <a:t>se han decidido a sentar las bases del término. Amplias y variadas han sido estas definiciones. </a:t>
            </a:r>
            <a:r>
              <a:rPr lang="es-ES" sz="1600" b="1" dirty="0"/>
              <a:t>La gran mayoría la describen y la analizan como </a:t>
            </a:r>
            <a:r>
              <a:rPr lang="es-ES" sz="1600" dirty="0"/>
              <a:t>un fenómeno científico-social</a:t>
            </a:r>
            <a:r>
              <a:rPr lang="es-ES" sz="1600" b="1" dirty="0"/>
              <a:t>. Otras caen en la disyuntiva de considerarla como </a:t>
            </a:r>
            <a:r>
              <a:rPr lang="es-ES" sz="1600" dirty="0"/>
              <a:t>una ciencia aplicada o tomarla como un proceso autónomo, más no independiente, respecto a la ciencia.</a:t>
            </a:r>
          </a:p>
          <a:p>
            <a:pPr fontAlgn="base"/>
            <a:r>
              <a:rPr lang="es-ES" sz="1600" b="1" dirty="0"/>
              <a:t>Por otro lado, hay quienes afirman que </a:t>
            </a:r>
            <a:r>
              <a:rPr lang="es-ES" sz="1600" dirty="0"/>
              <a:t>es necesario diferenciarla muy bien de la técnica. Ésta, posee una connotación más artesanal, común, sin una profunda interrelación con el hecho científico, y que busca solucionar las situaciones concretas e inmediatas a las cuales se aplica. </a:t>
            </a:r>
            <a:r>
              <a:rPr lang="es-ES" sz="1600" b="1" dirty="0"/>
              <a:t>Mientras que </a:t>
            </a:r>
            <a:r>
              <a:rPr lang="es-ES" sz="1600" dirty="0"/>
              <a:t>la tecnología no puede obviar este aspecto intrínsecamente científico.</a:t>
            </a:r>
          </a:p>
          <a:p>
            <a:pPr fontAlgn="base"/>
            <a:r>
              <a:rPr lang="es-ES" sz="1600" dirty="0"/>
              <a:t>El hombre, moderno utiliza en su comportamiento cotidiano y casi sin percibirlo una inmensa avalancha de contribuciones de la tecnología: el automóvil, el reloj, el teléfono, las comunicaciones, etc. La tecnología </a:t>
            </a:r>
            <a:r>
              <a:rPr lang="es-ES" sz="1600" b="1" dirty="0"/>
              <a:t>no solamente </a:t>
            </a:r>
            <a:r>
              <a:rPr lang="es-ES" sz="1600" dirty="0"/>
              <a:t>invade toda la actividad industrial, </a:t>
            </a:r>
            <a:r>
              <a:rPr lang="es-ES" sz="1600" b="1" dirty="0"/>
              <a:t>sino que también </a:t>
            </a:r>
            <a:r>
              <a:rPr lang="es-ES" sz="1600" dirty="0"/>
              <a:t>participa</a:t>
            </a:r>
            <a:r>
              <a:rPr lang="es-ES" sz="1600" b="1" dirty="0"/>
              <a:t> profundamente, en cualquier tipo de actividad humana</a:t>
            </a:r>
            <a:r>
              <a:rPr lang="es-ES" sz="1600" dirty="0"/>
              <a:t>, en todos los campos de actuación.</a:t>
            </a:r>
          </a:p>
          <a:p>
            <a:pPr fontAlgn="base"/>
            <a:r>
              <a:rPr lang="es-ES" sz="1600" dirty="0"/>
              <a:t>Los grandes avances de la tecnología dentro de la medicina, han hecho que se puedan diagnosticar y vencer muchas enfermedades mortales.</a:t>
            </a:r>
            <a:br>
              <a:rPr lang="es-ES" sz="1600" dirty="0"/>
            </a:br>
            <a:r>
              <a:rPr lang="es-ES" sz="1600" b="1" dirty="0"/>
              <a:t>Y por otro lado, otra de las áreas donde </a:t>
            </a:r>
            <a:r>
              <a:rPr lang="es-ES" sz="1600" dirty="0"/>
              <a:t>la tecnología ha tenido una gran importancia ha sido en la exploración del espacio, donde se ha producido el logro mas espectacular del siglo, por primera vez los hombres consiguieron abandonar y regresar a la biosfera.</a:t>
            </a:r>
          </a:p>
          <a:p>
            <a:pPr fontAlgn="base"/>
            <a:endParaRPr lang="es-ES" sz="1600" dirty="0"/>
          </a:p>
          <a:p>
            <a:pPr fontAlgn="base"/>
            <a:r>
              <a:rPr lang="es-ES" sz="1600" b="1" dirty="0"/>
              <a:t>Ventajas:</a:t>
            </a:r>
            <a:endParaRPr lang="es-ES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Permite la comunicación e interacción en la sociedad.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Fomenta la calidad del aprendizaje y del desarrollo de destrezas de la sociedad.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Aumenta la productividad económica en la sociedad.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Permite el desarrollo y la enseñanza en la educación.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Fomentan las habilidades de estudiantes, y científicos.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Fomenta la actividad comercial así como la científica.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Permite el desarrollo de nuevos modelos pedagógicos basados en el uso de las capacidades y potencialidades que ofrece la tecnología.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Permite la investigación sobre las mismas tecnologías.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Propone mejorar u optimizar nuestro control del mundo.</a:t>
            </a:r>
          </a:p>
          <a:p>
            <a:br>
              <a:rPr lang="es-ES" dirty="0"/>
            </a:br>
            <a:endParaRPr lang="es-ES" sz="2400" dirty="0">
              <a:solidFill>
                <a:srgbClr val="333333"/>
              </a:solidFill>
              <a:latin typeface="Bitter"/>
            </a:endParaRPr>
          </a:p>
        </p:txBody>
      </p:sp>
    </p:spTree>
    <p:extLst>
      <p:ext uri="{BB962C8B-B14F-4D97-AF65-F5344CB8AC3E}">
        <p14:creationId xmlns:p14="http://schemas.microsoft.com/office/powerpoint/2010/main" val="2244519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F3D54-4A44-4552-8092-2C0D90F5207A}"/>
              </a:ext>
            </a:extLst>
          </p:cNvPr>
          <p:cNvSpPr/>
          <p:nvPr/>
        </p:nvSpPr>
        <p:spPr>
          <a:xfrm>
            <a:off x="175846" y="568855"/>
            <a:ext cx="118403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600" b="1" dirty="0"/>
              <a:t>Desventajas:</a:t>
            </a:r>
            <a:endParaRPr lang="es-ES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Menor seguridad para la sociedad.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Existe el inadecuado manejo de las herramientas tecnológicas.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Existe la fácil adicción de quiénes lo utilizan.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Existe la contaminación </a:t>
            </a:r>
            <a:r>
              <a:rPr lang="es-ES" sz="1600" dirty="0" err="1"/>
              <a:t>ambiental,y</a:t>
            </a:r>
            <a:r>
              <a:rPr lang="es-ES" sz="1600" dirty="0"/>
              <a:t> daño a las </a:t>
            </a:r>
            <a:r>
              <a:rPr lang="es-ES" sz="1600" dirty="0" err="1"/>
              <a:t>personas,debido</a:t>
            </a:r>
            <a:r>
              <a:rPr lang="es-ES" sz="1600" dirty="0"/>
              <a:t> a la creación de inventos en fábricas productoras </a:t>
            </a:r>
            <a:r>
              <a:rPr lang="es-ES" sz="1600" dirty="0" err="1"/>
              <a:t>desmog</a:t>
            </a:r>
            <a:r>
              <a:rPr lang="es-ES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La privacidad en ciertos casos es violentada.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Existe la suplantación de la </a:t>
            </a:r>
            <a:r>
              <a:rPr lang="es-ES" sz="1600" dirty="0" err="1"/>
              <a:t>personalidad,así</a:t>
            </a:r>
            <a:r>
              <a:rPr lang="es-ES" sz="1600" dirty="0"/>
              <a:t> como la delincuencia.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/>
              <a:t>En los últimos tiempos los logros tecnológicos han sido insuperable, grandes invenciones como la del automóvil, la radio, la televisión y el teléfono revoluciono el modo de vida y de trabajo de muchas persones.</a:t>
            </a:r>
          </a:p>
          <a:p>
            <a:pPr fontAlgn="base"/>
            <a:endParaRPr lang="es-ES" sz="1600" dirty="0"/>
          </a:p>
          <a:p>
            <a:pPr fontAlgn="base"/>
            <a:r>
              <a:rPr lang="es-ES" sz="1600" b="1" dirty="0"/>
              <a:t>Pero</a:t>
            </a:r>
            <a:r>
              <a:rPr lang="es-ES" sz="1600" dirty="0"/>
              <a:t> la tecnología también tiene sus desventajas, </a:t>
            </a:r>
            <a:r>
              <a:rPr lang="es-ES" sz="1600" b="1" dirty="0"/>
              <a:t>ya que por ejemplo </a:t>
            </a:r>
            <a:r>
              <a:rPr lang="es-ES" sz="1600" dirty="0"/>
              <a:t>la creación del automóvil ha provocado que ciertos gases que este expulsa contaminen la atmósfera, o ciertos pesticidas que se utilizan amenazan la cadena alimenticia. La tecnología afecta </a:t>
            </a:r>
            <a:r>
              <a:rPr lang="es-ES" sz="1600" b="1" dirty="0"/>
              <a:t>en gran medida </a:t>
            </a:r>
            <a:r>
              <a:rPr lang="es-ES" sz="1600" dirty="0"/>
              <a:t>al medio ambiente, </a:t>
            </a:r>
            <a:r>
              <a:rPr lang="es-ES" sz="1600" b="1" dirty="0"/>
              <a:t>por ello </a:t>
            </a:r>
            <a:r>
              <a:rPr lang="es-ES" sz="1600" dirty="0"/>
              <a:t>la sociedad moderna busca lugares donde almacenar esa gran cantidad de residuos que se producen. </a:t>
            </a:r>
            <a:r>
              <a:rPr lang="es-ES" sz="1600" b="1" dirty="0"/>
              <a:t>Todos estos problemas vienen dados porque </a:t>
            </a:r>
            <a:r>
              <a:rPr lang="es-ES" sz="1600" dirty="0"/>
              <a:t>las personas somos incapaces de predecir o valorar las posibles consecuencias negativas del desarrollo tecnológico.</a:t>
            </a:r>
          </a:p>
          <a:p>
            <a:pPr fontAlgn="base"/>
            <a:r>
              <a:rPr lang="es-ES" sz="1600" b="1" dirty="0"/>
              <a:t>En materia de </a:t>
            </a:r>
            <a:r>
              <a:rPr lang="es-ES" sz="1600" dirty="0"/>
              <a:t>desarrollo tecnológico nuestros países se ven muchas veces influenciados por las estrategias y el grado de avance tecnológico alcanzado en los países industrializados. Necesitamos generar una visión propia, que atienda </a:t>
            </a:r>
            <a:r>
              <a:rPr lang="es-ES" sz="1600" b="1" dirty="0"/>
              <a:t>la realidad social de nuestros países</a:t>
            </a:r>
            <a:r>
              <a:rPr lang="es-ES" sz="1600" dirty="0"/>
              <a:t>, que parta de nuestra cultura, que sea integradora, donde los factores sociales que inciden en la capacidad de innovación sean correctamente interpretados. </a:t>
            </a:r>
            <a:r>
              <a:rPr lang="es-ES" sz="1600" b="1" dirty="0"/>
              <a:t>Se requiere </a:t>
            </a:r>
            <a:r>
              <a:rPr lang="es-ES" sz="1600" dirty="0"/>
              <a:t>contribuir desde el Estado a una cultura de la innovación a un mayor relacionamiento e intercambio de conocimientos, tener la capacidad de identificar aquellos instrumentos que mejor se adaptan a cada realidad y generar una visión para una mayor cooperación en materia de innovación y desarrollo tecnológico y social.</a:t>
            </a:r>
          </a:p>
          <a:p>
            <a:br>
              <a:rPr lang="es-ES" sz="2400" dirty="0"/>
            </a:br>
            <a:endParaRPr lang="es-ES" sz="3200" dirty="0">
              <a:solidFill>
                <a:srgbClr val="333333"/>
              </a:solidFill>
              <a:latin typeface="Bitter"/>
            </a:endParaRPr>
          </a:p>
        </p:txBody>
      </p:sp>
    </p:spTree>
    <p:extLst>
      <p:ext uri="{BB962C8B-B14F-4D97-AF65-F5344CB8AC3E}">
        <p14:creationId xmlns:p14="http://schemas.microsoft.com/office/powerpoint/2010/main" val="2161792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E5050-554F-4BD7-A8D0-414FC2377783}"/>
              </a:ext>
            </a:extLst>
          </p:cNvPr>
          <p:cNvSpPr/>
          <p:nvPr/>
        </p:nvSpPr>
        <p:spPr>
          <a:xfrm>
            <a:off x="2807279" y="1419889"/>
            <a:ext cx="65774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Soluciones</a:t>
            </a:r>
            <a:endParaRPr lang="en-US" sz="115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15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Answers</a:t>
            </a:r>
            <a:endParaRPr lang="en-US" sz="115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88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76518" y="430307"/>
          <a:ext cx="11331387" cy="6050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693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Internet es inútil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Con Internet la comunicación es mejor.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Internet </a:t>
                      </a:r>
                      <a:r>
                        <a:rPr kumimoji="0" lang="en-GB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ser </a:t>
                      </a:r>
                      <a:r>
                        <a:rPr kumimoji="0" lang="en-GB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adictivo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Internet es una pérdida de tiempo.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Navegar por internet puede ser entretenido.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La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tecnología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es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muy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cara</a:t>
                      </a:r>
                      <a:r>
                        <a:rPr lang="en-GB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Internet no es seguro para los niños.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Internet </a:t>
                      </a:r>
                      <a:r>
                        <a:rPr lang="en-GB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ser </a:t>
                      </a:r>
                      <a:r>
                        <a:rPr lang="en-GB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educativo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Con internet la comunicación es peor.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700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53036" y="365760"/>
          <a:ext cx="11187951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9506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Bajar música es más económico.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La tecnología no funciona frecuentemente.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Leer en la pantalla no es bueno para los ojos.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Puedo hacer los deberes mejor.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Siempre necesitas el último modelo.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Con internet lo </a:t>
                      </a:r>
                      <a:r>
                        <a:rPr lang="en-GB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paso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bomba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Los móviles son difíciles de usar.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Los videojuegos mejoran la coordinación y la concentración.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Los ordenadores se quedan obsoletos pronto.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33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53036" y="365760"/>
          <a:ext cx="11187951" cy="628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9506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 pueden recibir insultos.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 mantener en contacto  a través de redes sociales.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Se puede tener problemas de conexión</a:t>
                      </a:r>
                      <a:endParaRPr lang="es-E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 puede mandar muchos correos basura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 descargar música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</a:t>
                      </a:r>
                      <a:r>
                        <a:rPr lang="en-GB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ahorrar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tiempo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 comprar en línea.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 puede copiar de internet.</a:t>
                      </a:r>
                    </a:p>
                    <a:p>
                      <a:pPr algn="ctr"/>
                      <a:endParaRPr lang="es-E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 chatear con los amigos.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827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53036" y="365760"/>
          <a:ext cx="11187951" cy="6017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9506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ser victima de </a:t>
                      </a:r>
                      <a:r>
                        <a:rPr lang="es-ES" sz="2400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ciberacoso</a:t>
                      </a:r>
                      <a:r>
                        <a:rPr lang="es-ES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es-E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pueden hacer video conferencias.</a:t>
                      </a: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 costar un ojo de la cara.</a:t>
                      </a:r>
                      <a:endParaRPr lang="es-E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piratear películas.</a:t>
                      </a:r>
                      <a:endParaRPr lang="es-E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puede solicitar un trabajo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ser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extresante</a:t>
                      </a:r>
                      <a:r>
                        <a:rPr lang="en-GB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puede hacer amigos.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pueden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buscar ideas.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Puede usarse de canguro.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26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296351" y="406579"/>
              <a:ext cx="6667157" cy="61771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jugar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a los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videojuegos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comprar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por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internet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chatear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con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mis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amigos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consultar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las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redes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sociales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facebook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ver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películas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por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internet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jugar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a la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Wii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navegar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por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internet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escuchar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música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400" b="1" dirty="0" err="1">
                  <a:latin typeface="Comic Sans MS" pitchFamily="66" charset="0"/>
                  <a:cs typeface="Arial" panose="020B0604020202020204" pitchFamily="34" charset="0"/>
                </a:rPr>
                <a:t>hacer</a:t>
              </a:r>
              <a:r>
                <a:rPr lang="en-GB" sz="1400" b="1" dirty="0">
                  <a:latin typeface="Comic Sans MS" pitchFamily="66" charset="0"/>
                  <a:cs typeface="Arial" panose="020B0604020202020204" pitchFamily="34" charset="0"/>
                </a:rPr>
                <a:t> los </a:t>
              </a:r>
              <a:r>
                <a:rPr lang="en-GB" sz="1400" b="1" dirty="0" err="1">
                  <a:latin typeface="Comic Sans MS" pitchFamily="66" charset="0"/>
                  <a:cs typeface="Arial" panose="020B0604020202020204" pitchFamily="34" charset="0"/>
                </a:rPr>
                <a:t>deberes</a:t>
              </a:r>
              <a:r>
                <a:rPr lang="en-GB" sz="1400" b="1" dirty="0">
                  <a:latin typeface="Comic Sans MS" pitchFamily="66" charset="0"/>
                  <a:cs typeface="Arial" panose="020B0604020202020204" pitchFamily="34" charset="0"/>
                </a:rPr>
                <a:t> en el </a:t>
              </a:r>
              <a:r>
                <a:rPr lang="en-GB" sz="1400" b="1" dirty="0" err="1">
                  <a:latin typeface="Comic Sans MS" pitchFamily="66" charset="0"/>
                  <a:cs typeface="Arial" panose="020B0604020202020204" pitchFamily="34" charset="0"/>
                </a:rPr>
                <a:t>portatil</a:t>
              </a:r>
              <a:r>
                <a:rPr lang="en-GB" sz="14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endParaRPr lang="en-GB" sz="14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bajar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archivos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subir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archivos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compartir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archivos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mandar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mensajes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diseñar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paginas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web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buscar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información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pasar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tiempo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...ANDO/...IENDO</a:t>
              </a: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</a:pPr>
              <a:r>
                <a:rPr lang="en-GB" sz="1600" b="1" dirty="0" err="1">
                  <a:latin typeface="Comic Sans MS" pitchFamily="66" charset="0"/>
                  <a:cs typeface="Arial" panose="020B0604020202020204" pitchFamily="34" charset="0"/>
                </a:rPr>
                <a:t>quedarme</a:t>
              </a:r>
              <a:r>
                <a:rPr lang="en-GB" sz="1600" b="1" dirty="0">
                  <a:latin typeface="Comic Sans MS" pitchFamily="66" charset="0"/>
                  <a:cs typeface="Arial" panose="020B0604020202020204" pitchFamily="34" charset="0"/>
                </a:rPr>
                <a:t> en casa ...ANDO/...IENDO </a:t>
              </a: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</a:pP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</a:pPr>
              <a:endParaRPr lang="en-GB" sz="16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3031942" y="418979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play video games</a:t>
              </a:r>
            </a:p>
          </p:txBody>
        </p:sp>
        <p:sp>
          <p:nvSpPr>
            <p:cNvPr id="7" name="TextBox 18"/>
            <p:cNvSpPr txBox="1"/>
            <p:nvPr/>
          </p:nvSpPr>
          <p:spPr>
            <a:xfrm>
              <a:off x="2863129" y="770669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buy online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8" name="TextBox 18"/>
            <p:cNvSpPr txBox="1"/>
            <p:nvPr/>
          </p:nvSpPr>
          <p:spPr>
            <a:xfrm>
              <a:off x="3057732" y="1134084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chat with my friends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18"/>
            <p:cNvSpPr txBox="1"/>
            <p:nvPr/>
          </p:nvSpPr>
          <p:spPr>
            <a:xfrm>
              <a:off x="4548907" y="1499845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check the social networks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3322673" y="1863260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watch movies online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2434064" y="2268878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play with the WII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2940501" y="2592436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surfing the internet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2490334" y="2972263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listen to music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3629816" y="3295821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do homework in the laptop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2220702" y="3659236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download files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2220702" y="4024996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upload files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96659" y="4402479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share files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3779" y="4754171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send files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2738862" y="5091796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design web pages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2668524" y="5471624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look for information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4115152" y="5849107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spend time.....ING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" name="TextBox 18"/>
            <p:cNvSpPr txBox="1"/>
            <p:nvPr/>
          </p:nvSpPr>
          <p:spPr>
            <a:xfrm>
              <a:off x="4591109" y="6170320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FF0000"/>
                  </a:solidFill>
                  <a:latin typeface="Comic Sans MS" pitchFamily="66" charset="0"/>
                </a:rPr>
                <a:t>stay at home.....ING</a:t>
              </a:r>
              <a:endParaRPr lang="en-US" sz="1600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7609829" y="2900006"/>
            <a:ext cx="3001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</a:t>
            </a:r>
          </a:p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sz="2400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152" y="4303060"/>
            <a:ext cx="415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Arial Rounded MT Bold" pitchFamily="34" charset="0"/>
              </a:rPr>
              <a:t>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2774" y="87085"/>
          <a:ext cx="11187951" cy="6652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4343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Leer la letra pequeña</a:t>
                      </a:r>
                      <a:r>
                        <a:rPr lang="es-ES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de los contractos por internet es larga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pero importante.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C000"/>
                          </a:solidFill>
                          <a:latin typeface="Arial Rounded MT Bold" pitchFamily="34" charset="0"/>
                        </a:rPr>
                        <a:t>Puedes</a:t>
                      </a:r>
                      <a:r>
                        <a:rPr lang="es-ES" sz="2400" baseline="0" dirty="0">
                          <a:solidFill>
                            <a:srgbClr val="FFC000"/>
                          </a:solidFill>
                          <a:latin typeface="Arial Rounded MT Bold" pitchFamily="34" charset="0"/>
                        </a:rPr>
                        <a:t> ser antisocial y tener muchos amigos en redes sociales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La protección de datos es esencial. 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Me puedo bajar aplicaciones gratuitas.</a:t>
                      </a: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FFC00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latin typeface="Arial Rounded MT Bold" pitchFamily="34" charset="0"/>
                        </a:rPr>
                        <a:t>Las conversaciones y contactos quedan</a:t>
                      </a:r>
                      <a:r>
                        <a:rPr lang="es-ES" sz="2400" baseline="0" dirty="0">
                          <a:solidFill>
                            <a:srgbClr val="FFC000"/>
                          </a:solidFill>
                          <a:latin typeface="Arial Rounded MT Bold" pitchFamily="34" charset="0"/>
                        </a:rPr>
                        <a:t> grabados.</a:t>
                      </a:r>
                      <a:endParaRPr lang="es-ES" sz="2400" dirty="0">
                        <a:solidFill>
                          <a:srgbClr val="FFC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Los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datos son la gasolina de la economía. 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Soy usuario de muchas aplicaciones como </a:t>
                      </a:r>
                      <a:r>
                        <a:rPr lang="es-ES" sz="24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whassap</a:t>
                      </a:r>
                      <a:r>
                        <a:rPr lang="es-ES" sz="24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o </a:t>
                      </a:r>
                      <a:r>
                        <a:rPr lang="es-ES" sz="2400" baseline="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facebook</a:t>
                      </a: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No leo la letra pequeña</a:t>
                      </a:r>
                      <a:r>
                        <a:rPr lang="es-ES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porque soy muy vago.</a:t>
                      </a:r>
                      <a:endParaRPr lang="es-E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Corremos</a:t>
                      </a:r>
                      <a:r>
                        <a:rPr lang="es-ES" sz="24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riesgos al compartir nuestros datos.</a:t>
                      </a:r>
                      <a:endParaRPr lang="es-ES" sz="24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24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38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42271" y="350308"/>
            <a:ext cx="6667157" cy="6177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jugar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 los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videojuegos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comprar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chatear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con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mis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amigos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consultar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las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redes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sociales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facebook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ver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películas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jugar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a la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Wii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navegar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internet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escuchar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música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hacer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los </a:t>
            </a: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deberes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en el </a:t>
            </a:r>
            <a:r>
              <a:rPr lang="en-GB" sz="1400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GB" sz="14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bajar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subir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compartir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archivos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mandar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mensajes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diseñar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paginas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web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buscar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información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pasar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tiempo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...ANDO/...IENDO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1600" b="1" dirty="0" err="1">
                <a:latin typeface="Comic Sans MS" pitchFamily="66" charset="0"/>
                <a:cs typeface="Arial" panose="020B0604020202020204" pitchFamily="34" charset="0"/>
              </a:rPr>
              <a:t>quedarme</a:t>
            </a:r>
            <a:r>
              <a:rPr lang="en-GB" sz="1600" b="1" dirty="0">
                <a:latin typeface="Comic Sans MS" pitchFamily="66" charset="0"/>
                <a:cs typeface="Arial" panose="020B0604020202020204" pitchFamily="34" charset="0"/>
              </a:rPr>
              <a:t> en casa ...ANDO/...IENDO </a:t>
            </a: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GB" sz="1600" b="1" i="1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4677862" y="36270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play video games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4509049" y="71439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buy online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4703652" y="107781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chat with my friends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194827" y="144357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check the social networks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4968593" y="180698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watch movies online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079984" y="2212607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play with the WII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4586421" y="253616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surfing the internet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4136254" y="291599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listen to music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5275736" y="323955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do homework in the laptop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3866622" y="360296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download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3866622" y="396872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upload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42579" y="434620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share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9699" y="469790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send files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4384782" y="503552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design web pages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4314444" y="541535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look for information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5761072" y="579283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spend time.....ING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6237029" y="611404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  <a:latin typeface="Comic Sans MS" pitchFamily="66" charset="0"/>
              </a:rPr>
              <a:t>stay at home.....ING</a:t>
            </a: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25 Estrella de 5 puntas"/>
          <p:cNvSpPr/>
          <p:nvPr/>
        </p:nvSpPr>
        <p:spPr>
          <a:xfrm>
            <a:off x="1645920" y="675249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strella de 5 puntas"/>
          <p:cNvSpPr/>
          <p:nvPr/>
        </p:nvSpPr>
        <p:spPr>
          <a:xfrm>
            <a:off x="1643576" y="391550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strella de 5 puntas"/>
          <p:cNvSpPr/>
          <p:nvPr/>
        </p:nvSpPr>
        <p:spPr>
          <a:xfrm>
            <a:off x="1655298" y="1008184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strella de 5 puntas"/>
          <p:cNvSpPr/>
          <p:nvPr/>
        </p:nvSpPr>
        <p:spPr>
          <a:xfrm>
            <a:off x="1681089" y="2497015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strella de 5 puntas"/>
          <p:cNvSpPr/>
          <p:nvPr/>
        </p:nvSpPr>
        <p:spPr>
          <a:xfrm>
            <a:off x="1650610" y="1777218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strella de 5 puntas"/>
          <p:cNvSpPr/>
          <p:nvPr/>
        </p:nvSpPr>
        <p:spPr>
          <a:xfrm>
            <a:off x="1676400" y="2140633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strella de 5 puntas"/>
          <p:cNvSpPr/>
          <p:nvPr/>
        </p:nvSpPr>
        <p:spPr>
          <a:xfrm>
            <a:off x="1645920" y="1392701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strella de 5 puntas"/>
          <p:cNvSpPr/>
          <p:nvPr/>
        </p:nvSpPr>
        <p:spPr>
          <a:xfrm>
            <a:off x="1692812" y="2902634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strella de 5 puntas"/>
          <p:cNvSpPr/>
          <p:nvPr/>
        </p:nvSpPr>
        <p:spPr>
          <a:xfrm>
            <a:off x="1692812" y="3226191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strella de 5 puntas"/>
          <p:cNvSpPr/>
          <p:nvPr/>
        </p:nvSpPr>
        <p:spPr>
          <a:xfrm>
            <a:off x="1692812" y="3577883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strella de 5 puntas"/>
          <p:cNvSpPr/>
          <p:nvPr/>
        </p:nvSpPr>
        <p:spPr>
          <a:xfrm>
            <a:off x="1706880" y="3915508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strella de 5 puntas"/>
          <p:cNvSpPr/>
          <p:nvPr/>
        </p:nvSpPr>
        <p:spPr>
          <a:xfrm>
            <a:off x="1650609" y="4323471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strella de 5 puntas"/>
          <p:cNvSpPr/>
          <p:nvPr/>
        </p:nvSpPr>
        <p:spPr>
          <a:xfrm>
            <a:off x="1678744" y="4647027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strella de 5 puntas"/>
          <p:cNvSpPr/>
          <p:nvPr/>
        </p:nvSpPr>
        <p:spPr>
          <a:xfrm>
            <a:off x="1706879" y="5054990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strella de 5 puntas"/>
          <p:cNvSpPr/>
          <p:nvPr/>
        </p:nvSpPr>
        <p:spPr>
          <a:xfrm>
            <a:off x="1706880" y="5758375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strella de 5 puntas"/>
          <p:cNvSpPr/>
          <p:nvPr/>
        </p:nvSpPr>
        <p:spPr>
          <a:xfrm>
            <a:off x="1690467" y="5404338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strella de 5 puntas"/>
          <p:cNvSpPr/>
          <p:nvPr/>
        </p:nvSpPr>
        <p:spPr>
          <a:xfrm>
            <a:off x="1720947" y="6180406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8448029" y="2919056"/>
            <a:ext cx="3001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</a:t>
            </a:r>
          </a:p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sz="2400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sz="2400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901" y="258201"/>
            <a:ext cx="8226582" cy="869399"/>
          </a:xfrm>
        </p:spPr>
        <p:txBody>
          <a:bodyPr>
            <a:normAutofit fontScale="90000"/>
          </a:bodyPr>
          <a:lstStyle/>
          <a:p>
            <a:br>
              <a:rPr lang="en-GB" sz="2400" dirty="0">
                <a:latin typeface="Comic Sans MS" pitchFamily="66" charset="0"/>
              </a:rPr>
            </a:b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Qué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opinas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de la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31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3100" dirty="0">
                <a:solidFill>
                  <a:srgbClr val="FF0000"/>
                </a:solidFill>
                <a:latin typeface="Britannic Bold" pitchFamily="34" charset="0"/>
              </a:rPr>
              <a:t>What do you think about technology?</a:t>
            </a:r>
          </a:p>
        </p:txBody>
      </p:sp>
      <p:sp>
        <p:nvSpPr>
          <p:cNvPr id="33" name="Oval 18"/>
          <p:cNvSpPr/>
          <p:nvPr/>
        </p:nvSpPr>
        <p:spPr>
          <a:xfrm>
            <a:off x="268893" y="119090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1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751214" y="1127600"/>
            <a:ext cx="3810000" cy="56323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Me </a:t>
            </a: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chifla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/n</a:t>
            </a:r>
            <a:r>
              <a:rPr lang="en-GB" altLang="es-ES" sz="2000" b="1" dirty="0">
                <a:solidFill>
                  <a:srgbClr val="0033CC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love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Me </a:t>
            </a: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encanta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/n</a:t>
            </a:r>
            <a:r>
              <a:rPr lang="en-GB" altLang="es-ES" sz="2000" b="1" dirty="0">
                <a:solidFill>
                  <a:srgbClr val="0033CC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love</a:t>
            </a:r>
          </a:p>
          <a:p>
            <a:pPr>
              <a:spcBef>
                <a:spcPct val="50000"/>
              </a:spcBef>
              <a:defRPr/>
            </a:pP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</a:rPr>
              <a:t>Me </a:t>
            </a: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</a:rPr>
              <a:t>alucina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</a:rPr>
              <a:t>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Me </a:t>
            </a: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gusta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/n</a:t>
            </a:r>
            <a:r>
              <a:rPr lang="en-GB" altLang="es-ES" sz="2000" b="1" dirty="0">
                <a:solidFill>
                  <a:srgbClr val="0033CC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like</a:t>
            </a:r>
          </a:p>
          <a:p>
            <a:pPr>
              <a:spcBef>
                <a:spcPct val="50000"/>
              </a:spcBef>
              <a:defRPr/>
            </a:pP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</a:rPr>
              <a:t>Me </a:t>
            </a: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</a:rPr>
              <a:t>mola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</a:rPr>
              <a:t>It´s cool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No me </a:t>
            </a: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gusta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/n</a:t>
            </a:r>
            <a:r>
              <a:rPr lang="en-GB" altLang="es-ES" sz="2000" b="1" dirty="0">
                <a:solidFill>
                  <a:srgbClr val="0033CC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don’t like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No me </a:t>
            </a: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gusta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/n</a:t>
            </a:r>
            <a:r>
              <a:rPr lang="en-GB" altLang="es-ES" sz="2000" b="1" dirty="0">
                <a:solidFill>
                  <a:srgbClr val="0033CC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nada</a:t>
            </a:r>
            <a:r>
              <a:rPr lang="en-GB" altLang="es-ES" sz="16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16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don’t </a:t>
            </a:r>
            <a:r>
              <a:rPr lang="en-GB" altLang="es-ES" sz="1600" b="1" i="1" dirty="0" err="1">
                <a:solidFill>
                  <a:srgbClr val="FF0000"/>
                </a:solidFill>
                <a:latin typeface="Comic Sans MS" pitchFamily="66" charset="0"/>
                <a:ea typeface="+mn-ea"/>
              </a:rPr>
              <a:t>like..at</a:t>
            </a:r>
            <a:r>
              <a:rPr lang="en-GB" altLang="es-ES" sz="16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 all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s-ES" sz="2000" b="1" i="1" dirty="0">
              <a:solidFill>
                <a:srgbClr val="FF0000"/>
              </a:solidFill>
              <a:latin typeface="Comic Sans MS" pitchFamily="66" charset="0"/>
              <a:ea typeface="+mn-ea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Detesto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hate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Odio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hate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s-ES" sz="2000" b="1" dirty="0" err="1">
                <a:solidFill>
                  <a:srgbClr val="FF6600"/>
                </a:solidFill>
                <a:latin typeface="Comic Sans MS" pitchFamily="66" charset="0"/>
                <a:ea typeface="+mn-ea"/>
              </a:rPr>
              <a:t>Prefiero</a:t>
            </a:r>
            <a:r>
              <a:rPr lang="en-GB" altLang="es-ES" sz="2000" b="1" dirty="0">
                <a:solidFill>
                  <a:srgbClr val="FF660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altLang="es-ES" sz="2000" b="1" i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 prefer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s-ES" sz="1600" b="1" i="1" dirty="0">
              <a:solidFill>
                <a:srgbClr val="FF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9" name="38 Más"/>
          <p:cNvSpPr/>
          <p:nvPr/>
        </p:nvSpPr>
        <p:spPr bwMode="auto">
          <a:xfrm>
            <a:off x="10813440" y="2477967"/>
            <a:ext cx="914400" cy="914400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s-ES" sz="2400">
              <a:solidFill>
                <a:srgbClr val="0033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0248900" y="3738206"/>
            <a:ext cx="1943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42" name="Oval 18"/>
          <p:cNvSpPr/>
          <p:nvPr/>
        </p:nvSpPr>
        <p:spPr>
          <a:xfrm>
            <a:off x="9698643" y="136235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3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304800" y="3333750"/>
            <a:ext cx="6248400" cy="2862322"/>
          </a:xfrm>
          <a:prstGeom prst="rect">
            <a:avLst/>
          </a:prstGeom>
          <a:solidFill>
            <a:srgbClr val="CC99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Creo</a:t>
            </a: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 que 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think</a:t>
            </a:r>
            <a:endParaRPr lang="es-ES" sz="2000" b="1" i="1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Pienso</a:t>
            </a: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 que 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think</a:t>
            </a:r>
            <a:endParaRPr lang="es-ES" sz="2000" b="1" kern="0" dirty="0">
              <a:solidFill>
                <a:sysClr val="windowText" lastClr="00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Me </a:t>
            </a:r>
            <a:r>
              <a:rPr lang="es-ES" sz="2000" b="1" kern="0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parece</a:t>
            </a: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 que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It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seems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to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me</a:t>
            </a:r>
            <a:endParaRPr lang="es-ES" sz="2000" b="1" kern="0" dirty="0">
              <a:solidFill>
                <a:sysClr val="windowText" lastClr="00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En mi opinión 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In my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opinion</a:t>
            </a:r>
            <a:endParaRPr lang="es-ES" sz="2000" b="1" i="1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omic Sans MS" pitchFamily="66" charset="0"/>
                <a:cs typeface="Arial" panose="020B0604020202020204" pitchFamily="34" charset="0"/>
              </a:rPr>
              <a:t>Desde mi punto de vista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From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my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point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of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view</a:t>
            </a:r>
            <a:endParaRPr lang="es-ES" sz="2000" b="1" i="1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Es</a:t>
            </a: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 verdad que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It´s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true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that</a:t>
            </a:r>
            <a:endParaRPr lang="es-ES" sz="2000" b="1" i="1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Admito</a:t>
            </a: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 que 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admit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that</a:t>
            </a:r>
            <a:endParaRPr lang="es-ES" sz="2000" b="1" i="1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Se </a:t>
            </a:r>
            <a:r>
              <a:rPr lang="es-ES" sz="2000" b="1" kern="0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puede</a:t>
            </a:r>
            <a:r>
              <a:rPr lang="es-ES" sz="2000" b="1" kern="0" dirty="0">
                <a:solidFill>
                  <a:sysClr val="windowText" lastClr="000000"/>
                </a:solidFill>
                <a:latin typeface="Comic Sans MS" pitchFamily="66" charset="0"/>
                <a:cs typeface="Arial" panose="020B0604020202020204" pitchFamily="34" charset="0"/>
              </a:rPr>
              <a:t> decir que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It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can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be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said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that</a:t>
            </a:r>
            <a:endParaRPr lang="es-ES" sz="2000" b="1" i="1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rgbClr val="FF0066"/>
                </a:solidFill>
                <a:latin typeface="Comic Sans MS" pitchFamily="66" charset="0"/>
                <a:cs typeface="Arial" panose="020B0604020202020204" pitchFamily="34" charset="0"/>
              </a:rPr>
              <a:t>Diría</a:t>
            </a:r>
            <a:r>
              <a:rPr lang="es-ES" sz="2000" b="1" kern="0" dirty="0">
                <a:latin typeface="Comic Sans MS" pitchFamily="66" charset="0"/>
                <a:cs typeface="Arial" panose="020B0604020202020204" pitchFamily="34" charset="0"/>
              </a:rPr>
              <a:t> que 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would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say</a:t>
            </a:r>
            <a:r>
              <a:rPr lang="es-ES" sz="2000" b="1" i="1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s-ES" sz="2000" b="1" i="1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that</a:t>
            </a:r>
            <a:endParaRPr lang="en-GB" sz="2000" b="1" i="1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" y="1213672"/>
            <a:ext cx="5448299" cy="17851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En general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In general…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Honestamente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honestly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Sinceramente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sincerely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En </a:t>
            </a:r>
            <a:r>
              <a:rPr lang="en-GB" sz="2000" b="1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pocas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palabras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In a few words</a:t>
            </a:r>
          </a:p>
        </p:txBody>
      </p:sp>
      <p:sp>
        <p:nvSpPr>
          <p:cNvPr id="12" name="Oval 7"/>
          <p:cNvSpPr/>
          <p:nvPr/>
        </p:nvSpPr>
        <p:spPr>
          <a:xfrm>
            <a:off x="5273217" y="353420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6" name="Oval 18"/>
          <p:cNvSpPr/>
          <p:nvPr/>
        </p:nvSpPr>
        <p:spPr>
          <a:xfrm>
            <a:off x="11317893" y="220055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956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851" y="334401"/>
            <a:ext cx="8226582" cy="869399"/>
          </a:xfrm>
        </p:spPr>
        <p:txBody>
          <a:bodyPr>
            <a:normAutofit fontScale="90000"/>
          </a:bodyPr>
          <a:lstStyle/>
          <a:p>
            <a:br>
              <a:rPr lang="en-GB" sz="2400" dirty="0">
                <a:latin typeface="Britannic Bold" pitchFamily="34" charset="0"/>
              </a:rPr>
            </a:b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Cómo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usas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(</a:t>
            </a:r>
            <a:r>
              <a:rPr lang="en-GB" sz="31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tú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)? </a:t>
            </a:r>
            <a:br>
              <a:rPr lang="en-GB" sz="24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400" dirty="0">
                <a:solidFill>
                  <a:srgbClr val="FF0000"/>
                </a:solidFill>
                <a:latin typeface="Britannic Bold" pitchFamily="34" charset="0"/>
              </a:rPr>
              <a:t>How do you use technology?</a:t>
            </a:r>
          </a:p>
        </p:txBody>
      </p:sp>
      <p:sp>
        <p:nvSpPr>
          <p:cNvPr id="22" name="Oval 21"/>
          <p:cNvSpPr/>
          <p:nvPr/>
        </p:nvSpPr>
        <p:spPr>
          <a:xfrm>
            <a:off x="11660965" y="1158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57200" y="2922524"/>
            <a:ext cx="3741617" cy="327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Laptop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Los MP3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Internet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tablet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ipad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móvil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tecnología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ordernador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776840" y="2986579"/>
            <a:ext cx="4210050" cy="327782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PODER = To be able to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(PRESENT TENSE)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PUED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PUED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ES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PUED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POD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EMOS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POD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EIS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PUED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EN</a:t>
            </a:r>
          </a:p>
        </p:txBody>
      </p:sp>
      <p:sp>
        <p:nvSpPr>
          <p:cNvPr id="9" name="Oval 21"/>
          <p:cNvSpPr/>
          <p:nvPr/>
        </p:nvSpPr>
        <p:spPr>
          <a:xfrm>
            <a:off x="10841815" y="3444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21"/>
          <p:cNvSpPr/>
          <p:nvPr/>
        </p:nvSpPr>
        <p:spPr>
          <a:xfrm>
            <a:off x="3640915" y="32543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658350" y="1014056"/>
            <a:ext cx="19431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28650" y="1219200"/>
            <a:ext cx="2019300" cy="13144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00FF"/>
                </a:solidFill>
                <a:latin typeface="Comic Sans MS" pitchFamily="66" charset="0"/>
              </a:rPr>
              <a:t>CON</a:t>
            </a:r>
          </a:p>
          <a:p>
            <a:pPr algn="ctr"/>
            <a:r>
              <a:rPr lang="es-ES" sz="3200" i="1" dirty="0" err="1">
                <a:solidFill>
                  <a:srgbClr val="FF0000"/>
                </a:solidFill>
                <a:latin typeface="Comic Sans MS" pitchFamily="66" charset="0"/>
              </a:rPr>
              <a:t>with</a:t>
            </a:r>
            <a:endParaRPr lang="es-E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Oval 21"/>
          <p:cNvSpPr/>
          <p:nvPr/>
        </p:nvSpPr>
        <p:spPr>
          <a:xfrm>
            <a:off x="2269315" y="10445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43400" y="1760474"/>
            <a:ext cx="4210050" cy="78483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 SE PUED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E....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ONE CAN....</a:t>
            </a:r>
          </a:p>
        </p:txBody>
      </p:sp>
      <p:sp>
        <p:nvSpPr>
          <p:cNvPr id="19" name="Oval 21"/>
          <p:cNvSpPr/>
          <p:nvPr/>
        </p:nvSpPr>
        <p:spPr>
          <a:xfrm>
            <a:off x="8098615" y="19589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343400" y="2748073"/>
            <a:ext cx="2552700" cy="78483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 dirty="0">
                <a:latin typeface="Comic Sans MS" pitchFamily="66" charset="0"/>
                <a:cs typeface="Arial" panose="020B0604020202020204" pitchFamily="34" charset="0"/>
              </a:rPr>
              <a:t> SUEL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O....</a:t>
            </a:r>
          </a:p>
          <a:p>
            <a:pPr eaLnBrk="1" hangingPunct="1">
              <a:spcBef>
                <a:spcPct val="50000"/>
              </a:spcBef>
            </a:pP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 usually....</a:t>
            </a:r>
          </a:p>
        </p:txBody>
      </p:sp>
      <p:sp>
        <p:nvSpPr>
          <p:cNvPr id="21" name="Oval 21"/>
          <p:cNvSpPr/>
          <p:nvPr/>
        </p:nvSpPr>
        <p:spPr>
          <a:xfrm>
            <a:off x="6448425" y="283267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22 Estrella de 5 puntas"/>
          <p:cNvSpPr/>
          <p:nvPr/>
        </p:nvSpPr>
        <p:spPr>
          <a:xfrm>
            <a:off x="6969662" y="1969184"/>
            <a:ext cx="323557" cy="323557"/>
          </a:xfrm>
          <a:prstGeom prst="star5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strella de 5 puntas"/>
          <p:cNvSpPr/>
          <p:nvPr/>
        </p:nvSpPr>
        <p:spPr>
          <a:xfrm>
            <a:off x="11179712" y="3169334"/>
            <a:ext cx="323557" cy="323557"/>
          </a:xfrm>
          <a:prstGeom prst="star5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strella de 5 puntas"/>
          <p:cNvSpPr/>
          <p:nvPr/>
        </p:nvSpPr>
        <p:spPr>
          <a:xfrm>
            <a:off x="6502706" y="3140488"/>
            <a:ext cx="323557" cy="323557"/>
          </a:xfrm>
          <a:prstGeom prst="star5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516D3F-3E67-48E6-83E3-B2D3539B40F6}"/>
              </a:ext>
            </a:extLst>
          </p:cNvPr>
          <p:cNvSpPr txBox="1"/>
          <p:nvPr/>
        </p:nvSpPr>
        <p:spPr>
          <a:xfrm>
            <a:off x="4343400" y="3617501"/>
            <a:ext cx="3153432" cy="304698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 la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mañana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In the morning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 la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tarde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In the afternoon/evening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 la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noche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At night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 lunes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On Monday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Los lunes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On Mondays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Siempre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Always</a:t>
            </a:r>
          </a:p>
          <a:p>
            <a:pPr>
              <a:defRPr/>
            </a:pPr>
            <a:r>
              <a:rPr lang="en-GB" sz="14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Todo</a:t>
            </a:r>
            <a:r>
              <a:rPr lang="en-GB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el </a:t>
            </a:r>
            <a:r>
              <a:rPr lang="en-GB" sz="14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tiempo</a:t>
            </a:r>
            <a:r>
              <a:rPr lang="en-GB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All the time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Todos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los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dias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Everyday</a:t>
            </a:r>
          </a:p>
          <a:p>
            <a:pPr>
              <a:defRPr/>
            </a:pPr>
            <a:r>
              <a:rPr lang="en-GB" sz="24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Normalmente</a:t>
            </a:r>
            <a:r>
              <a:rPr lang="en-GB" sz="2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Usually</a:t>
            </a:r>
            <a:endParaRPr lang="en-GB" sz="1400" b="1" kern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veces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Sometimes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Los fines de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semana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At the weekends</a:t>
            </a:r>
          </a:p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De </a:t>
            </a:r>
            <a:r>
              <a:rPr lang="en-GB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vez</a:t>
            </a:r>
            <a:r>
              <a:rPr lang="en-GB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en </a:t>
            </a:r>
            <a:r>
              <a:rPr lang="en-GB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cuando</a:t>
            </a:r>
            <a:r>
              <a:rPr lang="en-GB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en-GB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Once in a while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Nunca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never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B5C0F848-689A-4F5F-BB35-4F6678C236E9}"/>
              </a:ext>
            </a:extLst>
          </p:cNvPr>
          <p:cNvSpPr/>
          <p:nvPr/>
        </p:nvSpPr>
        <p:spPr>
          <a:xfrm>
            <a:off x="7046929" y="375267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447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101" y="182001"/>
            <a:ext cx="8226582" cy="869399"/>
          </a:xfrm>
        </p:spPr>
        <p:txBody>
          <a:bodyPr>
            <a:noAutofit/>
          </a:bodyPr>
          <a:lstStyle/>
          <a:p>
            <a:br>
              <a:rPr lang="en-GB" sz="2800" dirty="0">
                <a:latin typeface="Britannic Bold" pitchFamily="34" charset="0"/>
              </a:rPr>
            </a:b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Cómo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usa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la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tecnología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tu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familia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? </a:t>
            </a:r>
            <a:br>
              <a:rPr lang="en-GB" sz="28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800" dirty="0">
                <a:solidFill>
                  <a:srgbClr val="FF0000"/>
                </a:solidFill>
                <a:latin typeface="Britannic Bold" pitchFamily="34" charset="0"/>
              </a:rPr>
              <a:t>How does your family use technology?</a:t>
            </a:r>
          </a:p>
        </p:txBody>
      </p:sp>
      <p:sp>
        <p:nvSpPr>
          <p:cNvPr id="22" name="Oval 21"/>
          <p:cNvSpPr/>
          <p:nvPr/>
        </p:nvSpPr>
        <p:spPr>
          <a:xfrm>
            <a:off x="11660965" y="1158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001000" y="3040186"/>
            <a:ext cx="3741617" cy="3277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portatil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Laptop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Los MP3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Internet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tablet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ipad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móvil</a:t>
            </a:r>
            <a:endParaRPr lang="en-GB" b="1" dirty="0"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La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tecnología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El </a:t>
            </a:r>
            <a:r>
              <a:rPr lang="en-GB" b="1" dirty="0" err="1">
                <a:latin typeface="Comic Sans MS" pitchFamily="66" charset="0"/>
                <a:cs typeface="Arial" panose="020B0604020202020204" pitchFamily="34" charset="0"/>
              </a:rPr>
              <a:t>ordernador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626603" y="4398684"/>
            <a:ext cx="3911932" cy="2246769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latin typeface="Comic Sans MS" pitchFamily="66" charset="0"/>
                <a:cs typeface="Arial" panose="020B0604020202020204" pitchFamily="34" charset="0"/>
              </a:rPr>
              <a:t>USAR = To use (PRESENT TENSE)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i="1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sz="1400" b="1" i="1" dirty="0" err="1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O</a:t>
            </a:r>
            <a:r>
              <a:rPr lang="en-GB" sz="1400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(I use)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i="1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sz="1400" b="1" i="1" dirty="0" err="1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AS</a:t>
            </a:r>
            <a:r>
              <a:rPr lang="en-GB" sz="1400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(You use)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i="1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sz="1400" b="1" i="1" dirty="0" err="1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A</a:t>
            </a:r>
            <a:r>
              <a:rPr lang="en-GB" sz="1400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(He uses)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i="1" u="sng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sz="1400" b="1" i="1" u="sng" dirty="0" err="1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AMOS</a:t>
            </a:r>
            <a:r>
              <a:rPr lang="en-GB" sz="1400" b="1" i="1" u="sng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(We use)</a:t>
            </a:r>
            <a:endParaRPr lang="en-GB" sz="1400" b="1" i="1" u="sng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i="1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sz="1400" b="1" i="1" dirty="0" err="1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AIS</a:t>
            </a:r>
            <a:r>
              <a:rPr lang="en-GB" sz="1400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(You all use)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i="1" dirty="0" err="1"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sz="1400" b="1" i="1" dirty="0" err="1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AN</a:t>
            </a:r>
            <a:r>
              <a:rPr lang="en-GB" sz="1400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(They use)</a:t>
            </a:r>
          </a:p>
        </p:txBody>
      </p:sp>
      <p:sp>
        <p:nvSpPr>
          <p:cNvPr id="11" name="Oval 21"/>
          <p:cNvSpPr/>
          <p:nvPr/>
        </p:nvSpPr>
        <p:spPr>
          <a:xfrm>
            <a:off x="11361768" y="315350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11 Elipse"/>
          <p:cNvSpPr/>
          <p:nvPr/>
        </p:nvSpPr>
        <p:spPr>
          <a:xfrm>
            <a:off x="8086165" y="1539689"/>
            <a:ext cx="1577788" cy="10062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PARA</a:t>
            </a:r>
          </a:p>
          <a:p>
            <a:pPr algn="ctr"/>
            <a:r>
              <a:rPr lang="es-ES" sz="2800" i="1" dirty="0">
                <a:solidFill>
                  <a:srgbClr val="FF0000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658350" y="1014056"/>
            <a:ext cx="19431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n-ea"/>
              </a:rPr>
              <a:t>TECNOLOGÍA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52586" y="146667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21"/>
          <p:cNvSpPr/>
          <p:nvPr/>
        </p:nvSpPr>
        <p:spPr>
          <a:xfrm>
            <a:off x="2796667" y="447922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49383" y="4455112"/>
            <a:ext cx="2701780" cy="356039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b="1" i="1" dirty="0" err="1">
                <a:latin typeface="Comic Sans MS" pitchFamily="66" charset="0"/>
                <a:cs typeface="Arial" panose="020B0604020202020204" pitchFamily="34" charset="0"/>
              </a:rPr>
              <a:t>u</a:t>
            </a:r>
            <a:r>
              <a:rPr lang="en-GB" b="1" i="1" dirty="0" err="1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us</a:t>
            </a:r>
            <a:r>
              <a:rPr lang="en-GB" b="1" i="1" dirty="0" err="1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A</a:t>
            </a:r>
            <a:r>
              <a:rPr lang="en-GB" b="1" i="1" dirty="0">
                <a:solidFill>
                  <a:srgbClr val="FF66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chemeClr val="tx1"/>
                </a:solidFill>
                <a:latin typeface="Comic Sans MS" pitchFamily="66" charset="0"/>
                <a:cs typeface="Arial" panose="020B0604020202020204" pitchFamily="34" charset="0"/>
              </a:rPr>
              <a:t>(He uses)</a:t>
            </a:r>
            <a:endParaRPr lang="en-GB" b="1" i="1" dirty="0">
              <a:solidFill>
                <a:srgbClr val="FF66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626603" y="6310769"/>
            <a:ext cx="2902232" cy="308161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1" name="Oval 21"/>
          <p:cNvSpPr/>
          <p:nvPr/>
        </p:nvSpPr>
        <p:spPr>
          <a:xfrm>
            <a:off x="9249459" y="197464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05110" y="1385995"/>
            <a:ext cx="4131608" cy="2739211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00FF"/>
                </a:solidFill>
                <a:latin typeface="Comic Sans MS" pitchFamily="66" charset="0"/>
              </a:rPr>
              <a:t>Mi(s) ….       </a:t>
            </a:r>
            <a:r>
              <a:rPr lang="es-ES" sz="2800" i="1" dirty="0" err="1">
                <a:solidFill>
                  <a:srgbClr val="FF0000"/>
                </a:solidFill>
                <a:latin typeface="Comic Sans MS" pitchFamily="66" charset="0"/>
              </a:rPr>
              <a:t>My</a:t>
            </a:r>
            <a:r>
              <a:rPr lang="es-ES" sz="2800" i="1" dirty="0">
                <a:solidFill>
                  <a:srgbClr val="FF0000"/>
                </a:solidFill>
                <a:latin typeface="Comic Sans MS" pitchFamily="66" charset="0"/>
              </a:rPr>
              <a:t>….</a:t>
            </a:r>
          </a:p>
          <a:p>
            <a:r>
              <a:rPr lang="es-E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Mi madre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mother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Mi padre 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father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Mis padres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parents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Mi hermano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brother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Mi hermana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Mis parientes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relatives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18 Rectángulo">
            <a:extLst>
              <a:ext uri="{FF2B5EF4-FFF2-40B4-BE49-F238E27FC236}">
                <a16:creationId xmlns:a16="http://schemas.microsoft.com/office/drawing/2014/main" id="{BF9BF46F-FFCF-4E3B-8707-FDB22262FAC0}"/>
              </a:ext>
            </a:extLst>
          </p:cNvPr>
          <p:cNvSpPr/>
          <p:nvPr/>
        </p:nvSpPr>
        <p:spPr>
          <a:xfrm>
            <a:off x="3626603" y="5375123"/>
            <a:ext cx="2902232" cy="308161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F778AF-348A-4CA7-A881-ED1BCCD4A546}"/>
              </a:ext>
            </a:extLst>
          </p:cNvPr>
          <p:cNvSpPr txBox="1"/>
          <p:nvPr/>
        </p:nvSpPr>
        <p:spPr>
          <a:xfrm>
            <a:off x="4558284" y="1018509"/>
            <a:ext cx="3153432" cy="304698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 la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mañana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In the morning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 la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tarde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In the afternoon/evening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 la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noche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At night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El lunes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On Monday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Los lunes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On Mondays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Siempre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Always</a:t>
            </a:r>
          </a:p>
          <a:p>
            <a:pPr>
              <a:defRPr/>
            </a:pPr>
            <a:r>
              <a:rPr lang="en-GB" sz="14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Todo</a:t>
            </a:r>
            <a:r>
              <a:rPr lang="en-GB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el </a:t>
            </a:r>
            <a:r>
              <a:rPr lang="en-GB" sz="14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tiempo</a:t>
            </a:r>
            <a:r>
              <a:rPr lang="en-GB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All the time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Todos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los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dias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Everyday</a:t>
            </a:r>
          </a:p>
          <a:p>
            <a:pPr>
              <a:defRPr/>
            </a:pPr>
            <a:r>
              <a:rPr lang="en-GB" sz="2400" b="1" kern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Normalmente</a:t>
            </a:r>
            <a:r>
              <a:rPr lang="en-GB" sz="2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Usually</a:t>
            </a:r>
            <a:endParaRPr lang="en-GB" sz="1400" b="1" kern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veces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Sometimes</a:t>
            </a: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Los fines de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semana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At the weekends</a:t>
            </a:r>
          </a:p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De </a:t>
            </a:r>
            <a:r>
              <a:rPr lang="en-GB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vez</a:t>
            </a:r>
            <a:r>
              <a:rPr lang="en-GB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en </a:t>
            </a:r>
            <a:r>
              <a:rPr lang="en-GB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cuando</a:t>
            </a:r>
            <a:r>
              <a:rPr lang="en-GB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en-GB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Once in a while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Nunca</a:t>
            </a:r>
            <a:r>
              <a:rPr lang="en-GB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never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0A2D5ED-4EFD-4D1C-9D15-7E363029D100}"/>
              </a:ext>
            </a:extLst>
          </p:cNvPr>
          <p:cNvSpPr/>
          <p:nvPr/>
        </p:nvSpPr>
        <p:spPr>
          <a:xfrm>
            <a:off x="6815445" y="459418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21"/>
          <p:cNvSpPr/>
          <p:nvPr/>
        </p:nvSpPr>
        <p:spPr>
          <a:xfrm flipH="1">
            <a:off x="7252494" y="1156365"/>
            <a:ext cx="394748" cy="401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956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3047" y="316249"/>
            <a:ext cx="11113476" cy="4770537"/>
          </a:xfrm>
          <a:prstGeom prst="rect">
            <a:avLst/>
          </a:prstGeom>
          <a:ln w="76200">
            <a:solidFill>
              <a:srgbClr val="FFC00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FF"/>
                </a:solidFill>
                <a:latin typeface="Comic Sans MS" pitchFamily="66" charset="0"/>
              </a:rPr>
              <a:t>RAZONES</a:t>
            </a:r>
            <a:r>
              <a:rPr lang="en-GB" sz="3200" b="1" u="sng" dirty="0">
                <a:latin typeface="Comic Sans MS" pitchFamily="66" charset="0"/>
              </a:rPr>
              <a:t> </a:t>
            </a:r>
            <a:r>
              <a:rPr lang="en-GB" sz="3200" b="1" u="sng" dirty="0">
                <a:solidFill>
                  <a:srgbClr val="FF0000"/>
                </a:solidFill>
                <a:latin typeface="Comic Sans MS" pitchFamily="66" charset="0"/>
              </a:rPr>
              <a:t>REASONS</a:t>
            </a:r>
            <a:endParaRPr lang="es-ES" sz="32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3200" b="1" dirty="0">
                <a:latin typeface="Comic Sans MS" pitchFamily="66" charset="0"/>
              </a:rPr>
              <a:t> </a:t>
            </a:r>
            <a:endParaRPr lang="es-ES" sz="3200" dirty="0">
              <a:latin typeface="Comic Sans MS" pitchFamily="66" charset="0"/>
            </a:endParaRPr>
          </a:p>
          <a:p>
            <a:r>
              <a:rPr lang="en-GB" sz="2400" b="1" dirty="0" err="1">
                <a:latin typeface="Comic Sans MS" pitchFamily="66" charset="0"/>
              </a:rPr>
              <a:t>Porque</a:t>
            </a:r>
            <a:r>
              <a:rPr lang="en-GB" sz="2400" b="1" dirty="0">
                <a:latin typeface="Comic Sans MS" pitchFamily="66" charset="0"/>
              </a:rPr>
              <a:t>                            </a:t>
            </a:r>
            <a:r>
              <a:rPr lang="en-GB" sz="2400" i="1" dirty="0">
                <a:latin typeface="Comic Sans MS" pitchFamily="66" charset="0"/>
              </a:rPr>
              <a:t>because</a:t>
            </a:r>
          </a:p>
          <a:p>
            <a:r>
              <a:rPr lang="es-ES" sz="2400" b="1" dirty="0">
                <a:latin typeface="Comic Sans MS" pitchFamily="66" charset="0"/>
              </a:rPr>
              <a:t>Ya que                            </a:t>
            </a:r>
            <a:r>
              <a:rPr lang="es-ES" sz="2400" i="1" dirty="0" err="1">
                <a:latin typeface="Comic Sans MS" pitchFamily="66" charset="0"/>
              </a:rPr>
              <a:t>because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Dado que                         </a:t>
            </a:r>
            <a:r>
              <a:rPr lang="es-ES" sz="2400" i="1" dirty="0" err="1">
                <a:latin typeface="Comic Sans MS" pitchFamily="66" charset="0"/>
              </a:rPr>
              <a:t>because</a:t>
            </a:r>
            <a:endParaRPr lang="es-ES" sz="2400" dirty="0">
              <a:latin typeface="Comic Sans MS" pitchFamily="66" charset="0"/>
            </a:endParaRPr>
          </a:p>
          <a:p>
            <a:r>
              <a:rPr lang="en-GB" sz="2400" b="1" dirty="0">
                <a:latin typeface="Comic Sans MS" pitchFamily="66" charset="0"/>
              </a:rPr>
              <a:t>Por </a:t>
            </a:r>
            <a:r>
              <a:rPr lang="en-GB" sz="2400" b="1" dirty="0" err="1">
                <a:latin typeface="Comic Sans MS" pitchFamily="66" charset="0"/>
              </a:rPr>
              <a:t>esta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razón</a:t>
            </a:r>
            <a:r>
              <a:rPr lang="en-GB" sz="2400" b="1" dirty="0">
                <a:latin typeface="Comic Sans MS" pitchFamily="66" charset="0"/>
              </a:rPr>
              <a:t>                   </a:t>
            </a:r>
            <a:r>
              <a:rPr lang="en-GB" sz="2400" i="1" dirty="0">
                <a:latin typeface="Comic Sans MS" pitchFamily="66" charset="0"/>
              </a:rPr>
              <a:t>for this reason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Puesto que                        </a:t>
            </a:r>
            <a:r>
              <a:rPr lang="es-ES" sz="2400" i="1" dirty="0" err="1">
                <a:latin typeface="Comic Sans MS" pitchFamily="66" charset="0"/>
              </a:rPr>
              <a:t>because</a:t>
            </a:r>
            <a:endParaRPr lang="es-ES" sz="2400" dirty="0">
              <a:latin typeface="Comic Sans MS" pitchFamily="66" charset="0"/>
            </a:endParaRPr>
          </a:p>
          <a:p>
            <a:r>
              <a:rPr lang="en-GB" sz="2400" b="1" dirty="0">
                <a:latin typeface="Comic Sans MS" pitchFamily="66" charset="0"/>
              </a:rPr>
              <a:t>Por </a:t>
            </a:r>
            <a:r>
              <a:rPr lang="en-GB" sz="2400" b="1" dirty="0" err="1">
                <a:latin typeface="Comic Sans MS" pitchFamily="66" charset="0"/>
              </a:rPr>
              <a:t>eso</a:t>
            </a:r>
            <a:r>
              <a:rPr lang="en-GB" sz="2400" b="1" dirty="0">
                <a:latin typeface="Comic Sans MS" pitchFamily="66" charset="0"/>
              </a:rPr>
              <a:t>                           </a:t>
            </a:r>
            <a:r>
              <a:rPr lang="en-GB" sz="2400" i="1" dirty="0">
                <a:latin typeface="Comic Sans MS" pitchFamily="66" charset="0"/>
              </a:rPr>
              <a:t>That´s why</a:t>
            </a:r>
            <a:endParaRPr lang="es-ES" sz="2400" dirty="0">
              <a:latin typeface="Comic Sans MS" pitchFamily="66" charset="0"/>
            </a:endParaRPr>
          </a:p>
          <a:p>
            <a:r>
              <a:rPr lang="en-GB" sz="2400" b="1" dirty="0">
                <a:latin typeface="Comic Sans MS" pitchFamily="66" charset="0"/>
              </a:rPr>
              <a:t>A </a:t>
            </a:r>
            <a:r>
              <a:rPr lang="en-GB" sz="2400" b="1" dirty="0" err="1">
                <a:latin typeface="Comic Sans MS" pitchFamily="66" charset="0"/>
              </a:rPr>
              <a:t>causa</a:t>
            </a:r>
            <a:r>
              <a:rPr lang="en-GB" sz="2400" b="1" dirty="0">
                <a:latin typeface="Comic Sans MS" pitchFamily="66" charset="0"/>
              </a:rPr>
              <a:t> de </a:t>
            </a:r>
            <a:r>
              <a:rPr lang="en-GB" sz="2400" b="1" dirty="0" err="1">
                <a:latin typeface="Comic Sans MS" pitchFamily="66" charset="0"/>
              </a:rPr>
              <a:t>que</a:t>
            </a:r>
            <a:r>
              <a:rPr lang="en-GB" sz="2400" b="1" dirty="0">
                <a:latin typeface="Comic Sans MS" pitchFamily="66" charset="0"/>
              </a:rPr>
              <a:t>                  </a:t>
            </a:r>
            <a:r>
              <a:rPr lang="en-GB" sz="2400" i="1" dirty="0">
                <a:latin typeface="Comic Sans MS" pitchFamily="66" charset="0"/>
              </a:rPr>
              <a:t>Due to the fact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Debido al hecho de que         </a:t>
            </a:r>
            <a:r>
              <a:rPr lang="es-ES" sz="2400" i="1" dirty="0" err="1">
                <a:latin typeface="Comic Sans MS" pitchFamily="66" charset="0"/>
              </a:rPr>
              <a:t>Due</a:t>
            </a:r>
            <a:r>
              <a:rPr lang="es-ES" sz="2400" i="1" dirty="0">
                <a:latin typeface="Comic Sans MS" pitchFamily="66" charset="0"/>
              </a:rPr>
              <a:t> </a:t>
            </a:r>
            <a:r>
              <a:rPr lang="es-ES" sz="2400" i="1" dirty="0" err="1">
                <a:latin typeface="Comic Sans MS" pitchFamily="66" charset="0"/>
              </a:rPr>
              <a:t>to</a:t>
            </a:r>
            <a:r>
              <a:rPr lang="es-ES" sz="2400" i="1" dirty="0">
                <a:latin typeface="Comic Sans MS" pitchFamily="66" charset="0"/>
              </a:rPr>
              <a:t> </a:t>
            </a:r>
            <a:r>
              <a:rPr lang="es-ES" sz="2400" i="1" dirty="0" err="1">
                <a:latin typeface="Comic Sans MS" pitchFamily="66" charset="0"/>
              </a:rPr>
              <a:t>the</a:t>
            </a:r>
            <a:r>
              <a:rPr lang="es-ES" sz="2400" i="1" dirty="0">
                <a:latin typeface="Comic Sans MS" pitchFamily="66" charset="0"/>
              </a:rPr>
              <a:t> </a:t>
            </a:r>
            <a:r>
              <a:rPr lang="es-ES" sz="2400" i="1" dirty="0" err="1">
                <a:latin typeface="Comic Sans MS" pitchFamily="66" charset="0"/>
              </a:rPr>
              <a:t>fact</a:t>
            </a:r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Esto indica que                  </a:t>
            </a:r>
            <a:r>
              <a:rPr lang="es-ES" sz="2400" i="1" dirty="0" err="1">
                <a:latin typeface="Comic Sans MS" pitchFamily="66" charset="0"/>
              </a:rPr>
              <a:t>This</a:t>
            </a:r>
            <a:r>
              <a:rPr lang="es-ES" sz="2400" i="1" dirty="0">
                <a:latin typeface="Comic Sans MS" pitchFamily="66" charset="0"/>
              </a:rPr>
              <a:t> </a:t>
            </a:r>
            <a:r>
              <a:rPr lang="es-ES" sz="2400" i="1" dirty="0" err="1">
                <a:latin typeface="Comic Sans MS" pitchFamily="66" charset="0"/>
              </a:rPr>
              <a:t>indicates</a:t>
            </a:r>
            <a:endParaRPr lang="es-ES" sz="2400" i="1" dirty="0">
              <a:latin typeface="Comic Sans MS" pitchFamily="66" charset="0"/>
            </a:endParaRPr>
          </a:p>
          <a:p>
            <a:r>
              <a:rPr lang="es-ES" sz="2400" b="1" i="1" dirty="0">
                <a:latin typeface="Comic Sans MS" pitchFamily="66" charset="0"/>
              </a:rPr>
              <a:t>Por eso</a:t>
            </a:r>
            <a:r>
              <a:rPr lang="es-ES" sz="2400" i="1" dirty="0">
                <a:latin typeface="Comic Sans MS" pitchFamily="66" charset="0"/>
              </a:rPr>
              <a:t>			          </a:t>
            </a:r>
            <a:r>
              <a:rPr lang="es-ES" sz="2400" i="1" dirty="0" err="1">
                <a:latin typeface="Comic Sans MS" pitchFamily="66" charset="0"/>
              </a:rPr>
              <a:t>That´s</a:t>
            </a:r>
            <a:r>
              <a:rPr lang="es-ES" sz="2400" i="1" dirty="0">
                <a:latin typeface="Comic Sans MS" pitchFamily="66" charset="0"/>
              </a:rPr>
              <a:t> </a:t>
            </a:r>
            <a:r>
              <a:rPr lang="es-ES" sz="2400" i="1" dirty="0" err="1">
                <a:latin typeface="Comic Sans MS" pitchFamily="66" charset="0"/>
              </a:rPr>
              <a:t>why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7" name="6 Más"/>
          <p:cNvSpPr/>
          <p:nvPr/>
        </p:nvSpPr>
        <p:spPr>
          <a:xfrm>
            <a:off x="464234" y="5289453"/>
            <a:ext cx="1280160" cy="11394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856938" y="5289453"/>
            <a:ext cx="9467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00FF"/>
                </a:solidFill>
              </a:rPr>
              <a:t>Es….,es…y por supuesto es……  </a:t>
            </a:r>
            <a:r>
              <a:rPr lang="es-ES" sz="2800" b="1" i="1" dirty="0" err="1">
                <a:solidFill>
                  <a:srgbClr val="FF0000"/>
                </a:solidFill>
              </a:rPr>
              <a:t>is</a:t>
            </a:r>
            <a:r>
              <a:rPr lang="es-ES" sz="2800" b="1" i="1" dirty="0">
                <a:solidFill>
                  <a:srgbClr val="FF0000"/>
                </a:solidFill>
              </a:rPr>
              <a:t>…,</a:t>
            </a:r>
            <a:r>
              <a:rPr lang="es-ES" sz="2800" b="1" i="1" dirty="0" err="1">
                <a:solidFill>
                  <a:srgbClr val="FF0000"/>
                </a:solidFill>
              </a:rPr>
              <a:t>is</a:t>
            </a:r>
            <a:r>
              <a:rPr lang="es-ES" sz="2800" b="1" i="1" dirty="0">
                <a:solidFill>
                  <a:srgbClr val="FF0000"/>
                </a:solidFill>
              </a:rPr>
              <a:t>… and </a:t>
            </a:r>
            <a:r>
              <a:rPr lang="es-ES" sz="2800" b="1" i="1" dirty="0" err="1">
                <a:solidFill>
                  <a:srgbClr val="FF0000"/>
                </a:solidFill>
              </a:rPr>
              <a:t>of</a:t>
            </a:r>
            <a:r>
              <a:rPr lang="es-ES" sz="2800" b="1" i="1" dirty="0">
                <a:solidFill>
                  <a:srgbClr val="FF0000"/>
                </a:solidFill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</a:rPr>
              <a:t>course</a:t>
            </a:r>
            <a:r>
              <a:rPr lang="es-ES" sz="2800" b="1" i="1" dirty="0">
                <a:solidFill>
                  <a:srgbClr val="FF0000"/>
                </a:solidFill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</a:rPr>
              <a:t>is</a:t>
            </a:r>
            <a:r>
              <a:rPr lang="es-ES" sz="2800" b="1" i="1" dirty="0">
                <a:solidFill>
                  <a:srgbClr val="FF0000"/>
                </a:solidFill>
              </a:rPr>
              <a:t>…</a:t>
            </a:r>
          </a:p>
          <a:p>
            <a:r>
              <a:rPr lang="es-ES" sz="2800" b="1" dirty="0">
                <a:solidFill>
                  <a:srgbClr val="0000FF"/>
                </a:solidFill>
              </a:rPr>
              <a:t>Son…., son…y por supuesto son… </a:t>
            </a:r>
            <a:r>
              <a:rPr lang="es-ES" sz="2800" b="1" i="1" dirty="0">
                <a:solidFill>
                  <a:srgbClr val="FF0000"/>
                </a:solidFill>
              </a:rPr>
              <a:t>are…,are…and </a:t>
            </a:r>
            <a:r>
              <a:rPr lang="es-ES" sz="2800" b="1" i="1" dirty="0" err="1">
                <a:solidFill>
                  <a:srgbClr val="FF0000"/>
                </a:solidFill>
              </a:rPr>
              <a:t>of</a:t>
            </a:r>
            <a:r>
              <a:rPr lang="es-ES" sz="2800" b="1" i="1" dirty="0">
                <a:solidFill>
                  <a:srgbClr val="FF0000"/>
                </a:solidFill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</a:rPr>
              <a:t>course</a:t>
            </a:r>
            <a:r>
              <a:rPr lang="es-ES" sz="2800" b="1" i="1" dirty="0">
                <a:solidFill>
                  <a:srgbClr val="FF0000"/>
                </a:solidFill>
              </a:rPr>
              <a:t> 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540B6-4824-4B89-B3CD-F863A702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76" y="996542"/>
            <a:ext cx="2676525" cy="1704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2831</Words>
  <Application>Microsoft Office PowerPoint</Application>
  <PresentationFormat>Widescreen</PresentationFormat>
  <Paragraphs>824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Arial Narrow</vt:lpstr>
      <vt:lpstr>Arial Rounded MT Bold</vt:lpstr>
      <vt:lpstr>Bitter</vt:lpstr>
      <vt:lpstr>Britannic Bold</vt:lpstr>
      <vt:lpstr>Calibri</vt:lpstr>
      <vt:lpstr>Calibri Light</vt:lpstr>
      <vt:lpstr>Comic Sans MS</vt:lpstr>
      <vt:lpstr>Convergence</vt:lpstr>
      <vt:lpstr>Droid Sans</vt:lpstr>
      <vt:lpstr>Stencil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¿Qué opinas de la tecnología?  What do you think about technology?</vt:lpstr>
      <vt:lpstr> ¿Cómo usas la tecnología (tú)?  How do you use technology?</vt:lpstr>
      <vt:lpstr> ¿Cómo usa la tecnología tu familia?  How does your family use technology?</vt:lpstr>
      <vt:lpstr>PowerPoint Presentation</vt:lpstr>
      <vt:lpstr>PowerPoint Presentation</vt:lpstr>
      <vt:lpstr> ¿Qué ventajas o desventajas tiene la tecnología?  What advantages or disadvantages has technology got ?</vt:lpstr>
      <vt:lpstr> ¿Como usaste la tecnología en el pasado?  How did you use technology in the past?</vt:lpstr>
      <vt:lpstr> ¿Cómo vas a utilizar la tecnología en el futuro?  How are you going to use technology in the future?</vt:lpstr>
      <vt:lpstr> Si tuvieras tiempo... ¿Como usarías la tecnología?  How would you use technology?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haces normalmente en tu tiempo libre?  What do you do in your free time?</dc:title>
  <dc:creator>Sarah Mallo</dc:creator>
  <cp:lastModifiedBy>Sara Mallo</cp:lastModifiedBy>
  <cp:revision>103</cp:revision>
  <cp:lastPrinted>2017-02-28T08:11:49Z</cp:lastPrinted>
  <dcterms:created xsi:type="dcterms:W3CDTF">2014-04-01T13:09:24Z</dcterms:created>
  <dcterms:modified xsi:type="dcterms:W3CDTF">2019-10-30T09:10:20Z</dcterms:modified>
</cp:coreProperties>
</file>