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90" r:id="rId2"/>
    <p:sldId id="283" r:id="rId3"/>
    <p:sldId id="286" r:id="rId4"/>
    <p:sldId id="285" r:id="rId5"/>
    <p:sldId id="284" r:id="rId6"/>
    <p:sldId id="316" r:id="rId7"/>
    <p:sldId id="291" r:id="rId8"/>
    <p:sldId id="292" r:id="rId9"/>
    <p:sldId id="296" r:id="rId10"/>
    <p:sldId id="293" r:id="rId11"/>
    <p:sldId id="294" r:id="rId12"/>
    <p:sldId id="295" r:id="rId13"/>
    <p:sldId id="297" r:id="rId14"/>
    <p:sldId id="304" r:id="rId15"/>
    <p:sldId id="326" r:id="rId16"/>
    <p:sldId id="327" r:id="rId17"/>
    <p:sldId id="328" r:id="rId18"/>
    <p:sldId id="301" r:id="rId19"/>
    <p:sldId id="312" r:id="rId20"/>
    <p:sldId id="310" r:id="rId21"/>
    <p:sldId id="311" r:id="rId22"/>
    <p:sldId id="309" r:id="rId23"/>
    <p:sldId id="315" r:id="rId24"/>
    <p:sldId id="317" r:id="rId25"/>
    <p:sldId id="318" r:id="rId26"/>
    <p:sldId id="325" r:id="rId27"/>
    <p:sldId id="319" r:id="rId28"/>
    <p:sldId id="320" r:id="rId29"/>
    <p:sldId id="321" r:id="rId30"/>
    <p:sldId id="322" r:id="rId31"/>
    <p:sldId id="323" r:id="rId32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00FF"/>
    <a:srgbClr val="FF6600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2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8135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2" y="1"/>
            <a:ext cx="2945660" cy="498135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B7DDFE35-FEB5-4947-875C-5231E265354D}" type="datetimeFigureOut">
              <a:rPr lang="en-GB" smtClean="0"/>
              <a:t>27/01/2017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945660" cy="498134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2" y="9430092"/>
            <a:ext cx="2945660" cy="498134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26DC9ECC-E7E9-4D89-964C-DC5E885AF9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597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8135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2" y="1"/>
            <a:ext cx="2945660" cy="498135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12D761BD-6097-45F9-A90F-2D27D5D3F342}" type="datetimeFigureOut">
              <a:rPr lang="en-GB" smtClean="0"/>
              <a:pPr/>
              <a:t>27/01/2017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8" rIns="92117" bIns="4605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</p:spPr>
        <p:txBody>
          <a:bodyPr vert="horz" lIns="92117" tIns="46058" rIns="92117" bIns="4605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60" cy="498134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2" y="9430092"/>
            <a:ext cx="2945660" cy="498134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74D928C0-81B9-4349-8FF2-684EEAA5A8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516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27/01/2017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64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27/01/2017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855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27/01/2017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7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27/01/2017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275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27/01/2017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31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27/01/2017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13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27/01/2017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27/01/2017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357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27/01/2017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76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27/01/2017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93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27/01/2017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4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1D498-BFAE-4E1D-91F7-62D59EC82C4E}" type="datetimeFigureOut">
              <a:rPr lang="en-GB" smtClean="0"/>
              <a:pPr/>
              <a:t>27/01/2017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25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591671" y="806824"/>
            <a:ext cx="11331388" cy="43396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Stencil" pitchFamily="82" charset="0"/>
              </a:rPr>
              <a:t>La tecnología</a:t>
            </a:r>
            <a:endParaRPr lang="es-ES" sz="13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Stencil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101" y="182001"/>
            <a:ext cx="8226582" cy="869399"/>
          </a:xfrm>
        </p:spPr>
        <p:txBody>
          <a:bodyPr>
            <a:noAutofit/>
          </a:bodyPr>
          <a:lstStyle/>
          <a:p>
            <a:r>
              <a:rPr lang="en-GB" sz="2800" dirty="0">
                <a:latin typeface="Britannic Bold" pitchFamily="34" charset="0"/>
              </a:rPr>
              <a:t/>
            </a:r>
            <a:br>
              <a:rPr lang="en-GB" sz="2800" dirty="0">
                <a:latin typeface="Britannic Bold" pitchFamily="34" charset="0"/>
              </a:rPr>
            </a:b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Cómo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usas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la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tecnología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How do you use technology?</a:t>
            </a:r>
            <a:endParaRPr lang="en-GB" sz="2800" dirty="0">
              <a:solidFill>
                <a:srgbClr val="FF0000"/>
              </a:solidFill>
              <a:latin typeface="Britannic Bold" pitchFamily="34" charset="0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3962400" y="3151124"/>
            <a:ext cx="3741617" cy="32778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El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portatil</a:t>
            </a: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  </a:t>
            </a: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Laptop</a:t>
            </a:r>
            <a:endParaRPr lang="en-GB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Los MP3 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Internet 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La tablet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El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ipad</a:t>
            </a: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El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movil</a:t>
            </a: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La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tecnología</a:t>
            </a: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El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ordernador</a:t>
            </a: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Computer</a:t>
            </a: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266701" y="3455924"/>
            <a:ext cx="3028950" cy="3139321"/>
          </a:xfrm>
          <a:prstGeom prst="rect">
            <a:avLst/>
          </a:prstGeom>
          <a:noFill/>
          <a:ln w="571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USAR = To use (PRESENT TENSE)</a:t>
            </a:r>
          </a:p>
          <a:p>
            <a:pPr eaLnBrk="1" hangingPunct="1">
              <a:spcBef>
                <a:spcPct val="50000"/>
              </a:spcBef>
            </a:pPr>
            <a:r>
              <a:rPr lang="en-GB" b="1" i="1" dirty="0" err="1" smtClean="0">
                <a:latin typeface="Comic Sans MS" pitchFamily="66" charset="0"/>
                <a:cs typeface="Arial" panose="020B0604020202020204" pitchFamily="34" charset="0"/>
              </a:rPr>
              <a:t>us</a:t>
            </a:r>
            <a:r>
              <a:rPr lang="en-GB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O</a:t>
            </a:r>
            <a:endParaRPr lang="en-GB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i="1" dirty="0" err="1" smtClean="0">
                <a:latin typeface="Comic Sans MS" pitchFamily="66" charset="0"/>
                <a:cs typeface="Arial" panose="020B0604020202020204" pitchFamily="34" charset="0"/>
              </a:rPr>
              <a:t>us</a:t>
            </a:r>
            <a:r>
              <a:rPr lang="en-GB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AS</a:t>
            </a:r>
            <a:endParaRPr lang="en-GB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i="1" dirty="0" err="1" smtClean="0">
                <a:latin typeface="Comic Sans MS" pitchFamily="66" charset="0"/>
                <a:cs typeface="Arial" panose="020B0604020202020204" pitchFamily="34" charset="0"/>
              </a:rPr>
              <a:t>us</a:t>
            </a:r>
            <a:r>
              <a:rPr lang="en-GB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</a:t>
            </a:r>
            <a:endParaRPr lang="en-GB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i="1" dirty="0" err="1" smtClean="0">
                <a:latin typeface="Comic Sans MS" pitchFamily="66" charset="0"/>
                <a:cs typeface="Arial" panose="020B0604020202020204" pitchFamily="34" charset="0"/>
              </a:rPr>
              <a:t>us</a:t>
            </a:r>
            <a:r>
              <a:rPr lang="en-GB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AMOS</a:t>
            </a:r>
            <a:endParaRPr lang="en-GB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i="1" dirty="0" err="1" smtClean="0">
                <a:latin typeface="Comic Sans MS" pitchFamily="66" charset="0"/>
                <a:cs typeface="Arial" panose="020B0604020202020204" pitchFamily="34" charset="0"/>
              </a:rPr>
              <a:t>us</a:t>
            </a:r>
            <a:r>
              <a:rPr lang="en-GB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AIS</a:t>
            </a:r>
            <a:endParaRPr lang="en-GB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i="1" dirty="0" err="1" smtClean="0">
                <a:latin typeface="Comic Sans MS" pitchFamily="66" charset="0"/>
                <a:cs typeface="Arial" panose="020B0604020202020204" pitchFamily="34" charset="0"/>
              </a:rPr>
              <a:t>us</a:t>
            </a:r>
            <a:r>
              <a:rPr lang="en-GB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AN</a:t>
            </a:r>
            <a:endParaRPr lang="en-GB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9" name="Oval 21"/>
          <p:cNvSpPr/>
          <p:nvPr/>
        </p:nvSpPr>
        <p:spPr>
          <a:xfrm>
            <a:off x="2878915" y="355916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Oval 21"/>
          <p:cNvSpPr/>
          <p:nvPr/>
        </p:nvSpPr>
        <p:spPr>
          <a:xfrm>
            <a:off x="7260415" y="333056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15956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101" y="182001"/>
            <a:ext cx="8226582" cy="869399"/>
          </a:xfrm>
        </p:spPr>
        <p:txBody>
          <a:bodyPr>
            <a:normAutofit fontScale="90000"/>
          </a:bodyPr>
          <a:lstStyle/>
          <a:p>
            <a:r>
              <a:rPr lang="en-GB" sz="2400" dirty="0">
                <a:latin typeface="Britannic Bold" pitchFamily="34" charset="0"/>
              </a:rPr>
              <a:t/>
            </a:r>
            <a:br>
              <a:rPr lang="en-GB" sz="2400" dirty="0">
                <a:latin typeface="Britannic Bold" pitchFamily="34" charset="0"/>
              </a:rPr>
            </a:br>
            <a:r>
              <a:rPr lang="en-GB" sz="31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31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Cómo</a:t>
            </a:r>
            <a:r>
              <a:rPr lang="en-GB" sz="31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1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usas</a:t>
            </a:r>
            <a:r>
              <a:rPr lang="en-GB" sz="31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la </a:t>
            </a:r>
            <a:r>
              <a:rPr lang="en-GB" sz="31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tecnología</a:t>
            </a:r>
            <a:r>
              <a:rPr lang="en-GB" sz="31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24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4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400" dirty="0" smtClean="0">
                <a:solidFill>
                  <a:srgbClr val="FF0000"/>
                </a:solidFill>
                <a:latin typeface="Britannic Bold" pitchFamily="34" charset="0"/>
              </a:rPr>
              <a:t>How do you use technology?</a:t>
            </a:r>
            <a:endParaRPr lang="en-GB" sz="2400" dirty="0">
              <a:solidFill>
                <a:srgbClr val="FF0000"/>
              </a:solidFill>
              <a:latin typeface="Britannic Bol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7820" y="1154369"/>
            <a:ext cx="3482078" cy="1969770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Siempre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lways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 err="1">
                <a:solidFill>
                  <a:srgbClr val="000000"/>
                </a:solidFill>
                <a:latin typeface="Calibri"/>
              </a:rPr>
              <a:t>Todo</a:t>
            </a:r>
            <a:r>
              <a:rPr lang="en-GB" sz="1400" b="1" kern="0" dirty="0">
                <a:solidFill>
                  <a:srgbClr val="000000"/>
                </a:solidFill>
                <a:latin typeface="Calibri"/>
              </a:rPr>
              <a:t> el </a:t>
            </a:r>
            <a:r>
              <a:rPr lang="en-GB" sz="1400" b="1" kern="0" dirty="0" err="1">
                <a:solidFill>
                  <a:srgbClr val="000000"/>
                </a:solidFill>
                <a:latin typeface="Calibri"/>
              </a:rPr>
              <a:t>tiempo</a:t>
            </a:r>
            <a:r>
              <a:rPr lang="en-GB" sz="1400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All the time</a:t>
            </a:r>
          </a:p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Todos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los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dias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E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veryday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2400" b="1" kern="0" dirty="0" err="1">
                <a:solidFill>
                  <a:srgbClr val="000000"/>
                </a:solidFill>
                <a:latin typeface="Calibri"/>
              </a:rPr>
              <a:t>Normalmente</a:t>
            </a:r>
            <a:r>
              <a:rPr lang="en-GB" sz="2400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2400" b="1" kern="0" dirty="0">
                <a:solidFill>
                  <a:srgbClr val="FF0000"/>
                </a:solidFill>
                <a:latin typeface="Calibri"/>
              </a:rPr>
              <a:t>Usually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A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veces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S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ometimes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Los fines de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semana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t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the weekends</a:t>
            </a:r>
          </a:p>
          <a:p>
            <a:pPr>
              <a:defRPr/>
            </a:pPr>
            <a:r>
              <a:rPr lang="en-GB" sz="1400" b="1" dirty="0">
                <a:solidFill>
                  <a:prstClr val="black"/>
                </a:solidFill>
                <a:latin typeface="Calibri"/>
              </a:rPr>
              <a:t>De </a:t>
            </a:r>
            <a:r>
              <a:rPr lang="en-GB" sz="1400" b="1" dirty="0" err="1">
                <a:solidFill>
                  <a:prstClr val="black"/>
                </a:solidFill>
                <a:latin typeface="Calibri"/>
              </a:rPr>
              <a:t>vez</a:t>
            </a:r>
            <a:r>
              <a:rPr lang="en-GB" sz="1400" b="1" dirty="0">
                <a:solidFill>
                  <a:prstClr val="black"/>
                </a:solidFill>
                <a:latin typeface="Calibri"/>
              </a:rPr>
              <a:t> en </a:t>
            </a:r>
            <a:r>
              <a:rPr lang="en-GB" sz="1400" b="1" dirty="0" err="1">
                <a:solidFill>
                  <a:prstClr val="black"/>
                </a:solidFill>
                <a:latin typeface="Calibri"/>
              </a:rPr>
              <a:t>cuando</a:t>
            </a:r>
            <a:r>
              <a:rPr lang="en-GB" sz="1400" b="1" dirty="0">
                <a:solidFill>
                  <a:prstClr val="black"/>
                </a:solidFill>
                <a:latin typeface="Calibri"/>
              </a:rPr>
              <a:t>  </a:t>
            </a:r>
            <a:r>
              <a:rPr lang="en-GB" sz="1400" b="1" dirty="0">
                <a:solidFill>
                  <a:srgbClr val="FF0000"/>
                </a:solidFill>
                <a:latin typeface="Calibri"/>
              </a:rPr>
              <a:t>Once in a while</a:t>
            </a:r>
          </a:p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Nunca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never</a:t>
            </a:r>
          </a:p>
        </p:txBody>
      </p:sp>
      <p:sp>
        <p:nvSpPr>
          <p:cNvPr id="16" name="Oval 15"/>
          <p:cNvSpPr/>
          <p:nvPr/>
        </p:nvSpPr>
        <p:spPr>
          <a:xfrm>
            <a:off x="3335018" y="1456245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3962400" y="3151124"/>
            <a:ext cx="3741617" cy="32778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El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portatil</a:t>
            </a: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  </a:t>
            </a: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Laptop</a:t>
            </a:r>
            <a:endParaRPr lang="en-GB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Los MP3 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Internet 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La tablet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El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ipad</a:t>
            </a: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El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móvil</a:t>
            </a: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La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tecnología</a:t>
            </a: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El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ordernador</a:t>
            </a: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Computer</a:t>
            </a: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266701" y="3455924"/>
            <a:ext cx="3028950" cy="3139321"/>
          </a:xfrm>
          <a:prstGeom prst="rect">
            <a:avLst/>
          </a:prstGeom>
          <a:noFill/>
          <a:ln w="571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USAR = To use (PRESENT TENSE)</a:t>
            </a:r>
          </a:p>
          <a:p>
            <a:pPr eaLnBrk="1" hangingPunct="1">
              <a:spcBef>
                <a:spcPct val="50000"/>
              </a:spcBef>
            </a:pPr>
            <a:r>
              <a:rPr lang="en-GB" b="1" i="1" dirty="0" err="1" smtClean="0">
                <a:latin typeface="Comic Sans MS" pitchFamily="66" charset="0"/>
                <a:cs typeface="Arial" panose="020B0604020202020204" pitchFamily="34" charset="0"/>
              </a:rPr>
              <a:t>us</a:t>
            </a:r>
            <a:r>
              <a:rPr lang="en-GB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O</a:t>
            </a:r>
            <a:endParaRPr lang="en-GB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i="1" dirty="0" err="1" smtClean="0">
                <a:latin typeface="Comic Sans MS" pitchFamily="66" charset="0"/>
                <a:cs typeface="Arial" panose="020B0604020202020204" pitchFamily="34" charset="0"/>
              </a:rPr>
              <a:t>us</a:t>
            </a:r>
            <a:r>
              <a:rPr lang="en-GB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AS</a:t>
            </a:r>
            <a:endParaRPr lang="en-GB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i="1" dirty="0" err="1" smtClean="0">
                <a:latin typeface="Comic Sans MS" pitchFamily="66" charset="0"/>
                <a:cs typeface="Arial" panose="020B0604020202020204" pitchFamily="34" charset="0"/>
              </a:rPr>
              <a:t>us</a:t>
            </a:r>
            <a:r>
              <a:rPr lang="en-GB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</a:t>
            </a:r>
            <a:endParaRPr lang="en-GB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i="1" dirty="0" err="1" smtClean="0">
                <a:latin typeface="Comic Sans MS" pitchFamily="66" charset="0"/>
                <a:cs typeface="Arial" panose="020B0604020202020204" pitchFamily="34" charset="0"/>
              </a:rPr>
              <a:t>us</a:t>
            </a:r>
            <a:r>
              <a:rPr lang="en-GB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AMOS</a:t>
            </a:r>
            <a:endParaRPr lang="en-GB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i="1" dirty="0" err="1" smtClean="0">
                <a:latin typeface="Comic Sans MS" pitchFamily="66" charset="0"/>
                <a:cs typeface="Arial" panose="020B0604020202020204" pitchFamily="34" charset="0"/>
              </a:rPr>
              <a:t>us</a:t>
            </a:r>
            <a:r>
              <a:rPr lang="en-GB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AIS</a:t>
            </a:r>
            <a:endParaRPr lang="en-GB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i="1" dirty="0" err="1" smtClean="0">
                <a:latin typeface="Comic Sans MS" pitchFamily="66" charset="0"/>
                <a:cs typeface="Arial" panose="020B0604020202020204" pitchFamily="34" charset="0"/>
              </a:rPr>
              <a:t>us</a:t>
            </a:r>
            <a:r>
              <a:rPr lang="en-GB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AN</a:t>
            </a:r>
            <a:endParaRPr lang="en-GB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9" name="Oval 21"/>
          <p:cNvSpPr/>
          <p:nvPr/>
        </p:nvSpPr>
        <p:spPr>
          <a:xfrm>
            <a:off x="2878915" y="355916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Oval 21"/>
          <p:cNvSpPr/>
          <p:nvPr/>
        </p:nvSpPr>
        <p:spPr>
          <a:xfrm>
            <a:off x="7260415" y="333056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15956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101" y="182001"/>
            <a:ext cx="8226582" cy="869399"/>
          </a:xfrm>
        </p:spPr>
        <p:txBody>
          <a:bodyPr>
            <a:normAutofit fontScale="90000"/>
          </a:bodyPr>
          <a:lstStyle/>
          <a:p>
            <a:r>
              <a:rPr lang="en-GB" sz="2400" dirty="0">
                <a:latin typeface="Britannic Bold" pitchFamily="34" charset="0"/>
              </a:rPr>
              <a:t/>
            </a:r>
            <a:br>
              <a:rPr lang="en-GB" sz="2400" dirty="0">
                <a:latin typeface="Britannic Bold" pitchFamily="34" charset="0"/>
              </a:rPr>
            </a:br>
            <a:r>
              <a:rPr lang="en-GB" sz="31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31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Cómo</a:t>
            </a:r>
            <a:r>
              <a:rPr lang="en-GB" sz="31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1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usas</a:t>
            </a:r>
            <a:r>
              <a:rPr lang="en-GB" sz="31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la </a:t>
            </a:r>
            <a:r>
              <a:rPr lang="en-GB" sz="31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tecnología</a:t>
            </a:r>
            <a:r>
              <a:rPr lang="en-GB" sz="31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24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4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400" dirty="0" smtClean="0">
                <a:solidFill>
                  <a:srgbClr val="FF0000"/>
                </a:solidFill>
                <a:latin typeface="Britannic Bold" pitchFamily="34" charset="0"/>
              </a:rPr>
              <a:t>How do you use technology?</a:t>
            </a:r>
            <a:endParaRPr lang="en-GB" sz="2400" dirty="0">
              <a:solidFill>
                <a:srgbClr val="FF0000"/>
              </a:solidFill>
              <a:latin typeface="Britannic Bol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7820" y="1154369"/>
            <a:ext cx="3482078" cy="1969770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Siempre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lways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 err="1">
                <a:solidFill>
                  <a:srgbClr val="000000"/>
                </a:solidFill>
                <a:latin typeface="Calibri"/>
              </a:rPr>
              <a:t>Todo</a:t>
            </a:r>
            <a:r>
              <a:rPr lang="en-GB" sz="1400" b="1" kern="0" dirty="0">
                <a:solidFill>
                  <a:srgbClr val="000000"/>
                </a:solidFill>
                <a:latin typeface="Calibri"/>
              </a:rPr>
              <a:t> el </a:t>
            </a:r>
            <a:r>
              <a:rPr lang="en-GB" sz="1400" b="1" kern="0" dirty="0" err="1">
                <a:solidFill>
                  <a:srgbClr val="000000"/>
                </a:solidFill>
                <a:latin typeface="Calibri"/>
              </a:rPr>
              <a:t>tiempo</a:t>
            </a:r>
            <a:r>
              <a:rPr lang="en-GB" sz="1400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All the time</a:t>
            </a:r>
          </a:p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Todos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los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dias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E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veryday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2400" b="1" kern="0" dirty="0" err="1">
                <a:solidFill>
                  <a:srgbClr val="000000"/>
                </a:solidFill>
                <a:latin typeface="Calibri"/>
              </a:rPr>
              <a:t>Normalmente</a:t>
            </a:r>
            <a:r>
              <a:rPr lang="en-GB" sz="2400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2400" b="1" kern="0" dirty="0">
                <a:solidFill>
                  <a:srgbClr val="FF0000"/>
                </a:solidFill>
                <a:latin typeface="Calibri"/>
              </a:rPr>
              <a:t>Usually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A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veces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S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ometimes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Los fines de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semana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t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the weekends</a:t>
            </a:r>
          </a:p>
          <a:p>
            <a:pPr>
              <a:defRPr/>
            </a:pPr>
            <a:r>
              <a:rPr lang="en-GB" sz="1400" b="1" dirty="0">
                <a:solidFill>
                  <a:prstClr val="black"/>
                </a:solidFill>
                <a:latin typeface="Calibri"/>
              </a:rPr>
              <a:t>De </a:t>
            </a:r>
            <a:r>
              <a:rPr lang="en-GB" sz="1400" b="1" dirty="0" err="1">
                <a:solidFill>
                  <a:prstClr val="black"/>
                </a:solidFill>
                <a:latin typeface="Calibri"/>
              </a:rPr>
              <a:t>vez</a:t>
            </a:r>
            <a:r>
              <a:rPr lang="en-GB" sz="1400" b="1" dirty="0">
                <a:solidFill>
                  <a:prstClr val="black"/>
                </a:solidFill>
                <a:latin typeface="Calibri"/>
              </a:rPr>
              <a:t> en </a:t>
            </a:r>
            <a:r>
              <a:rPr lang="en-GB" sz="1400" b="1" dirty="0" err="1">
                <a:solidFill>
                  <a:prstClr val="black"/>
                </a:solidFill>
                <a:latin typeface="Calibri"/>
              </a:rPr>
              <a:t>cuando</a:t>
            </a:r>
            <a:r>
              <a:rPr lang="en-GB" sz="1400" b="1" dirty="0">
                <a:solidFill>
                  <a:prstClr val="black"/>
                </a:solidFill>
                <a:latin typeface="Calibri"/>
              </a:rPr>
              <a:t>  </a:t>
            </a:r>
            <a:r>
              <a:rPr lang="en-GB" sz="1400" b="1" dirty="0">
                <a:solidFill>
                  <a:srgbClr val="FF0000"/>
                </a:solidFill>
                <a:latin typeface="Calibri"/>
              </a:rPr>
              <a:t>Once in a while</a:t>
            </a:r>
          </a:p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Nunca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never</a:t>
            </a:r>
          </a:p>
        </p:txBody>
      </p:sp>
      <p:sp>
        <p:nvSpPr>
          <p:cNvPr id="16" name="Oval 15"/>
          <p:cNvSpPr/>
          <p:nvPr/>
        </p:nvSpPr>
        <p:spPr>
          <a:xfrm>
            <a:off x="3335018" y="1456245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2" name="Oval 21"/>
          <p:cNvSpPr/>
          <p:nvPr/>
        </p:nvSpPr>
        <p:spPr>
          <a:xfrm>
            <a:off x="11660965" y="115886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3962400" y="3151124"/>
            <a:ext cx="3741617" cy="32778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El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portatil</a:t>
            </a: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  </a:t>
            </a: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Laptop</a:t>
            </a:r>
            <a:endParaRPr lang="en-GB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Los MP3 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Internet 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La tablet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El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ipad</a:t>
            </a: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El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móvil</a:t>
            </a: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La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tecnología</a:t>
            </a: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El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ordernador</a:t>
            </a: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Computer</a:t>
            </a: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266701" y="3455924"/>
            <a:ext cx="3028950" cy="3139321"/>
          </a:xfrm>
          <a:prstGeom prst="rect">
            <a:avLst/>
          </a:prstGeom>
          <a:noFill/>
          <a:ln w="571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USAR = To use (PRESENT TENSE)</a:t>
            </a:r>
          </a:p>
          <a:p>
            <a:pPr eaLnBrk="1" hangingPunct="1">
              <a:spcBef>
                <a:spcPct val="50000"/>
              </a:spcBef>
            </a:pPr>
            <a:r>
              <a:rPr lang="en-GB" b="1" i="1" dirty="0" err="1" smtClean="0">
                <a:latin typeface="Comic Sans MS" pitchFamily="66" charset="0"/>
                <a:cs typeface="Arial" panose="020B0604020202020204" pitchFamily="34" charset="0"/>
              </a:rPr>
              <a:t>us</a:t>
            </a:r>
            <a:r>
              <a:rPr lang="en-GB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O</a:t>
            </a:r>
            <a:endParaRPr lang="en-GB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i="1" dirty="0" err="1" smtClean="0">
                <a:latin typeface="Comic Sans MS" pitchFamily="66" charset="0"/>
                <a:cs typeface="Arial" panose="020B0604020202020204" pitchFamily="34" charset="0"/>
              </a:rPr>
              <a:t>us</a:t>
            </a:r>
            <a:r>
              <a:rPr lang="en-GB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AS</a:t>
            </a:r>
            <a:endParaRPr lang="en-GB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i="1" dirty="0" err="1" smtClean="0">
                <a:latin typeface="Comic Sans MS" pitchFamily="66" charset="0"/>
                <a:cs typeface="Arial" panose="020B0604020202020204" pitchFamily="34" charset="0"/>
              </a:rPr>
              <a:t>us</a:t>
            </a:r>
            <a:r>
              <a:rPr lang="en-GB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</a:t>
            </a:r>
            <a:endParaRPr lang="en-GB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i="1" dirty="0" err="1" smtClean="0">
                <a:latin typeface="Comic Sans MS" pitchFamily="66" charset="0"/>
                <a:cs typeface="Arial" panose="020B0604020202020204" pitchFamily="34" charset="0"/>
              </a:rPr>
              <a:t>us</a:t>
            </a:r>
            <a:r>
              <a:rPr lang="en-GB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AMOS</a:t>
            </a:r>
            <a:endParaRPr lang="en-GB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i="1" dirty="0" err="1" smtClean="0">
                <a:latin typeface="Comic Sans MS" pitchFamily="66" charset="0"/>
                <a:cs typeface="Arial" panose="020B0604020202020204" pitchFamily="34" charset="0"/>
              </a:rPr>
              <a:t>us</a:t>
            </a:r>
            <a:r>
              <a:rPr lang="en-GB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AIS</a:t>
            </a:r>
            <a:endParaRPr lang="en-GB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i="1" dirty="0" err="1" smtClean="0">
                <a:latin typeface="Comic Sans MS" pitchFamily="66" charset="0"/>
                <a:cs typeface="Arial" panose="020B0604020202020204" pitchFamily="34" charset="0"/>
              </a:rPr>
              <a:t>us</a:t>
            </a:r>
            <a:r>
              <a:rPr lang="en-GB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AN</a:t>
            </a:r>
            <a:endParaRPr lang="en-GB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9" name="Oval 21"/>
          <p:cNvSpPr/>
          <p:nvPr/>
        </p:nvSpPr>
        <p:spPr>
          <a:xfrm>
            <a:off x="2878915" y="355916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Oval 21"/>
          <p:cNvSpPr/>
          <p:nvPr/>
        </p:nvSpPr>
        <p:spPr>
          <a:xfrm>
            <a:off x="7260415" y="333056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2" name="11 Elipse"/>
          <p:cNvSpPr/>
          <p:nvPr/>
        </p:nvSpPr>
        <p:spPr>
          <a:xfrm>
            <a:off x="4876800" y="1485900"/>
            <a:ext cx="2019300" cy="131445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solidFill>
                  <a:srgbClr val="0000FF"/>
                </a:solidFill>
                <a:latin typeface="Comic Sans MS" pitchFamily="66" charset="0"/>
              </a:rPr>
              <a:t>PARA</a:t>
            </a:r>
          </a:p>
          <a:p>
            <a:pPr algn="ctr"/>
            <a:r>
              <a:rPr lang="es-ES" sz="3200" i="1" dirty="0" smtClean="0">
                <a:solidFill>
                  <a:srgbClr val="FF0000"/>
                </a:solidFill>
                <a:latin typeface="Comic Sans MS" pitchFamily="66" charset="0"/>
              </a:rPr>
              <a:t>TO</a:t>
            </a:r>
            <a:endParaRPr lang="es-ES" sz="32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" name="Oval 21"/>
          <p:cNvSpPr/>
          <p:nvPr/>
        </p:nvSpPr>
        <p:spPr>
          <a:xfrm>
            <a:off x="6517465" y="131126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9658350" y="1014056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5956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13851" y="334401"/>
            <a:ext cx="8226582" cy="869399"/>
          </a:xfrm>
        </p:spPr>
        <p:txBody>
          <a:bodyPr>
            <a:normAutofit fontScale="90000"/>
          </a:bodyPr>
          <a:lstStyle/>
          <a:p>
            <a:r>
              <a:rPr lang="en-GB" sz="2400" dirty="0">
                <a:latin typeface="Britannic Bold" pitchFamily="34" charset="0"/>
              </a:rPr>
              <a:t/>
            </a:r>
            <a:br>
              <a:rPr lang="en-GB" sz="2400" dirty="0">
                <a:latin typeface="Britannic Bold" pitchFamily="34" charset="0"/>
              </a:rPr>
            </a:br>
            <a:r>
              <a:rPr lang="en-GB" sz="31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31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Cómo</a:t>
            </a:r>
            <a:r>
              <a:rPr lang="en-GB" sz="31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1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usas</a:t>
            </a:r>
            <a:r>
              <a:rPr lang="en-GB" sz="31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la </a:t>
            </a:r>
            <a:r>
              <a:rPr lang="en-GB" sz="31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tecnología</a:t>
            </a:r>
            <a:r>
              <a:rPr lang="en-GB" sz="31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24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4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400" dirty="0" smtClean="0">
                <a:solidFill>
                  <a:srgbClr val="FF0000"/>
                </a:solidFill>
                <a:latin typeface="Britannic Bold" pitchFamily="34" charset="0"/>
              </a:rPr>
              <a:t>How do you use technology?</a:t>
            </a:r>
            <a:endParaRPr lang="en-GB" sz="2400" dirty="0">
              <a:solidFill>
                <a:srgbClr val="FF0000"/>
              </a:solidFill>
              <a:latin typeface="Britannic Bold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1660965" y="115886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457200" y="2922524"/>
            <a:ext cx="3741617" cy="32778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El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portatil</a:t>
            </a: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  </a:t>
            </a: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Laptop</a:t>
            </a:r>
            <a:endParaRPr lang="en-GB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Los MP3 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Internet 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La tablet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El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ipad</a:t>
            </a: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El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móvil</a:t>
            </a: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La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tecnología</a:t>
            </a: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El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ordernador</a:t>
            </a: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Computer</a:t>
            </a: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7543800" y="2979674"/>
            <a:ext cx="4210050" cy="3277820"/>
          </a:xfrm>
          <a:prstGeom prst="rect">
            <a:avLst/>
          </a:prstGeom>
          <a:noFill/>
          <a:ln w="571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PODER = To be able to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(PRESENT TENSE)</a:t>
            </a:r>
          </a:p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PUED</a:t>
            </a:r>
            <a:r>
              <a:rPr lang="en-GB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O</a:t>
            </a:r>
          </a:p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PUED</a:t>
            </a:r>
            <a:r>
              <a:rPr lang="en-GB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ES</a:t>
            </a:r>
          </a:p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PUED</a:t>
            </a:r>
            <a:r>
              <a:rPr lang="en-GB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E</a:t>
            </a:r>
          </a:p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POD</a:t>
            </a:r>
            <a:r>
              <a:rPr lang="en-GB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EMOS</a:t>
            </a:r>
          </a:p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POD</a:t>
            </a:r>
            <a:r>
              <a:rPr lang="en-GB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EIS</a:t>
            </a:r>
          </a:p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PUED</a:t>
            </a:r>
            <a:r>
              <a:rPr lang="en-GB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EN</a:t>
            </a:r>
          </a:p>
        </p:txBody>
      </p:sp>
      <p:sp>
        <p:nvSpPr>
          <p:cNvPr id="9" name="Oval 21"/>
          <p:cNvSpPr/>
          <p:nvPr/>
        </p:nvSpPr>
        <p:spPr>
          <a:xfrm>
            <a:off x="10841815" y="344486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Oval 21"/>
          <p:cNvSpPr/>
          <p:nvPr/>
        </p:nvSpPr>
        <p:spPr>
          <a:xfrm>
            <a:off x="3640915" y="325436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9658350" y="1014056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13" name="12 Elipse"/>
          <p:cNvSpPr/>
          <p:nvPr/>
        </p:nvSpPr>
        <p:spPr>
          <a:xfrm>
            <a:off x="628650" y="1219200"/>
            <a:ext cx="2019300" cy="131445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solidFill>
                  <a:srgbClr val="0000FF"/>
                </a:solidFill>
                <a:latin typeface="Comic Sans MS" pitchFamily="66" charset="0"/>
              </a:rPr>
              <a:t>CON</a:t>
            </a:r>
          </a:p>
          <a:p>
            <a:pPr algn="ctr"/>
            <a:r>
              <a:rPr lang="es-ES" sz="3200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endParaRPr lang="es-ES" sz="32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" name="Oval 21"/>
          <p:cNvSpPr/>
          <p:nvPr/>
        </p:nvSpPr>
        <p:spPr>
          <a:xfrm>
            <a:off x="2269315" y="104456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4343400" y="1760474"/>
            <a:ext cx="4210050" cy="784830"/>
          </a:xfrm>
          <a:prstGeom prst="rect">
            <a:avLst/>
          </a:prstGeom>
          <a:noFill/>
          <a:ln w="571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 SE PUED</a:t>
            </a:r>
            <a:r>
              <a:rPr lang="en-GB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E....</a:t>
            </a:r>
          </a:p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ONE CAN....</a:t>
            </a:r>
          </a:p>
        </p:txBody>
      </p:sp>
      <p:sp>
        <p:nvSpPr>
          <p:cNvPr id="19" name="Oval 21"/>
          <p:cNvSpPr/>
          <p:nvPr/>
        </p:nvSpPr>
        <p:spPr>
          <a:xfrm>
            <a:off x="8098615" y="195896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4514850" y="4103624"/>
            <a:ext cx="2552700" cy="784830"/>
          </a:xfrm>
          <a:prstGeom prst="rect">
            <a:avLst/>
          </a:prstGeom>
          <a:noFill/>
          <a:ln w="571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 SUEL</a:t>
            </a:r>
            <a:r>
              <a:rPr lang="en-GB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O....</a:t>
            </a:r>
          </a:p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usually....</a:t>
            </a:r>
          </a:p>
        </p:txBody>
      </p:sp>
      <p:sp>
        <p:nvSpPr>
          <p:cNvPr id="21" name="Oval 21"/>
          <p:cNvSpPr/>
          <p:nvPr/>
        </p:nvSpPr>
        <p:spPr>
          <a:xfrm>
            <a:off x="6555565" y="376871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3" name="22 Estrella de 5 puntas"/>
          <p:cNvSpPr/>
          <p:nvPr/>
        </p:nvSpPr>
        <p:spPr>
          <a:xfrm>
            <a:off x="6969662" y="1969184"/>
            <a:ext cx="323557" cy="323557"/>
          </a:xfrm>
          <a:prstGeom prst="star5">
            <a:avLst/>
          </a:prstGeom>
          <a:solidFill>
            <a:srgbClr val="FF66FF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Estrella de 5 puntas"/>
          <p:cNvSpPr/>
          <p:nvPr/>
        </p:nvSpPr>
        <p:spPr>
          <a:xfrm>
            <a:off x="11179712" y="3169334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Estrella de 5 puntas"/>
          <p:cNvSpPr/>
          <p:nvPr/>
        </p:nvSpPr>
        <p:spPr>
          <a:xfrm>
            <a:off x="6645812" y="4312334"/>
            <a:ext cx="323557" cy="323557"/>
          </a:xfrm>
          <a:prstGeom prst="star5">
            <a:avLst/>
          </a:prstGeom>
          <a:solidFill>
            <a:srgbClr val="00B0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956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101" y="182001"/>
            <a:ext cx="8226582" cy="869399"/>
          </a:xfrm>
        </p:spPr>
        <p:txBody>
          <a:bodyPr>
            <a:noAutofit/>
          </a:bodyPr>
          <a:lstStyle/>
          <a:p>
            <a:r>
              <a:rPr lang="en-GB" sz="2800" dirty="0">
                <a:latin typeface="Britannic Bold" pitchFamily="34" charset="0"/>
              </a:rPr>
              <a:t/>
            </a:r>
            <a:br>
              <a:rPr lang="en-GB" sz="2800" dirty="0">
                <a:latin typeface="Britannic Bold" pitchFamily="34" charset="0"/>
              </a:rPr>
            </a:b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Cómo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usa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la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tecnología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familia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How does your family use technology?</a:t>
            </a:r>
            <a:endParaRPr lang="en-GB" sz="2800" dirty="0">
              <a:solidFill>
                <a:srgbClr val="FF0000"/>
              </a:solidFill>
              <a:latin typeface="Britannic Bol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71231" y="1028863"/>
            <a:ext cx="3399780" cy="1969770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Siempre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lways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 err="1">
                <a:solidFill>
                  <a:srgbClr val="000000"/>
                </a:solidFill>
                <a:latin typeface="Calibri"/>
              </a:rPr>
              <a:t>Todo</a:t>
            </a:r>
            <a:r>
              <a:rPr lang="en-GB" sz="1400" b="1" kern="0" dirty="0">
                <a:solidFill>
                  <a:srgbClr val="000000"/>
                </a:solidFill>
                <a:latin typeface="Calibri"/>
              </a:rPr>
              <a:t> el </a:t>
            </a:r>
            <a:r>
              <a:rPr lang="en-GB" sz="1400" b="1" kern="0" dirty="0" err="1">
                <a:solidFill>
                  <a:srgbClr val="000000"/>
                </a:solidFill>
                <a:latin typeface="Calibri"/>
              </a:rPr>
              <a:t>tiempo</a:t>
            </a:r>
            <a:r>
              <a:rPr lang="en-GB" sz="1400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All the time</a:t>
            </a:r>
          </a:p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Todos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los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dias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E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veryday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2400" b="1" kern="0" dirty="0" err="1">
                <a:solidFill>
                  <a:srgbClr val="000000"/>
                </a:solidFill>
                <a:latin typeface="Calibri"/>
              </a:rPr>
              <a:t>Normalmente</a:t>
            </a:r>
            <a:r>
              <a:rPr lang="en-GB" sz="2400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2400" b="1" kern="0" dirty="0">
                <a:solidFill>
                  <a:srgbClr val="FF0000"/>
                </a:solidFill>
                <a:latin typeface="Calibri"/>
              </a:rPr>
              <a:t>Usually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A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veces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S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ometimes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Los fines de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semana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t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the weekends</a:t>
            </a:r>
          </a:p>
          <a:p>
            <a:pPr>
              <a:defRPr/>
            </a:pPr>
            <a:r>
              <a:rPr lang="en-GB" sz="1400" b="1" dirty="0">
                <a:solidFill>
                  <a:prstClr val="black"/>
                </a:solidFill>
                <a:latin typeface="Calibri"/>
              </a:rPr>
              <a:t>De </a:t>
            </a:r>
            <a:r>
              <a:rPr lang="en-GB" sz="1400" b="1" dirty="0" err="1">
                <a:solidFill>
                  <a:prstClr val="black"/>
                </a:solidFill>
                <a:latin typeface="Calibri"/>
              </a:rPr>
              <a:t>vez</a:t>
            </a:r>
            <a:r>
              <a:rPr lang="en-GB" sz="1400" b="1" dirty="0">
                <a:solidFill>
                  <a:prstClr val="black"/>
                </a:solidFill>
                <a:latin typeface="Calibri"/>
              </a:rPr>
              <a:t> en </a:t>
            </a:r>
            <a:r>
              <a:rPr lang="en-GB" sz="1400" b="1" dirty="0" err="1">
                <a:solidFill>
                  <a:prstClr val="black"/>
                </a:solidFill>
                <a:latin typeface="Calibri"/>
              </a:rPr>
              <a:t>cuando</a:t>
            </a:r>
            <a:r>
              <a:rPr lang="en-GB" sz="1400" b="1" dirty="0">
                <a:solidFill>
                  <a:prstClr val="black"/>
                </a:solidFill>
                <a:latin typeface="Calibri"/>
              </a:rPr>
              <a:t>  </a:t>
            </a:r>
            <a:r>
              <a:rPr lang="en-GB" sz="1400" b="1" dirty="0">
                <a:solidFill>
                  <a:srgbClr val="FF0000"/>
                </a:solidFill>
                <a:latin typeface="Calibri"/>
              </a:rPr>
              <a:t>Once in a while</a:t>
            </a:r>
          </a:p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Nunca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never</a:t>
            </a:r>
          </a:p>
        </p:txBody>
      </p:sp>
      <p:sp>
        <p:nvSpPr>
          <p:cNvPr id="22" name="Oval 21"/>
          <p:cNvSpPr/>
          <p:nvPr/>
        </p:nvSpPr>
        <p:spPr>
          <a:xfrm>
            <a:off x="11660965" y="115886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8001000" y="3040186"/>
            <a:ext cx="3741617" cy="32778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El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portatil</a:t>
            </a: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  </a:t>
            </a: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Laptop</a:t>
            </a:r>
            <a:endParaRPr lang="en-GB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Los MP3 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Internet 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La tablet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El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ipad</a:t>
            </a: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El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móvil</a:t>
            </a: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La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tecnología</a:t>
            </a: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El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ordernador</a:t>
            </a: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Computer</a:t>
            </a: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4551829" y="3007688"/>
            <a:ext cx="3028950" cy="3139321"/>
          </a:xfrm>
          <a:prstGeom prst="rect">
            <a:avLst/>
          </a:prstGeom>
          <a:noFill/>
          <a:ln w="571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USAR = To use (PRESENT TENSE)</a:t>
            </a:r>
          </a:p>
          <a:p>
            <a:pPr eaLnBrk="1" hangingPunct="1">
              <a:spcBef>
                <a:spcPct val="50000"/>
              </a:spcBef>
            </a:pPr>
            <a:r>
              <a:rPr lang="en-GB" b="1" i="1" dirty="0" err="1" smtClean="0">
                <a:latin typeface="Comic Sans MS" pitchFamily="66" charset="0"/>
                <a:cs typeface="Arial" panose="020B0604020202020204" pitchFamily="34" charset="0"/>
              </a:rPr>
              <a:t>us</a:t>
            </a:r>
            <a:r>
              <a:rPr lang="en-GB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O</a:t>
            </a:r>
            <a:r>
              <a:rPr lang="en-GB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(I)</a:t>
            </a:r>
          </a:p>
          <a:p>
            <a:pPr eaLnBrk="1" hangingPunct="1">
              <a:spcBef>
                <a:spcPct val="50000"/>
              </a:spcBef>
            </a:pPr>
            <a:r>
              <a:rPr lang="en-GB" b="1" i="1" dirty="0" err="1" smtClean="0">
                <a:latin typeface="Comic Sans MS" pitchFamily="66" charset="0"/>
                <a:cs typeface="Arial" panose="020B0604020202020204" pitchFamily="34" charset="0"/>
              </a:rPr>
              <a:t>us</a:t>
            </a:r>
            <a:r>
              <a:rPr lang="en-GB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AS</a:t>
            </a:r>
            <a:r>
              <a:rPr lang="en-GB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(You)</a:t>
            </a:r>
          </a:p>
          <a:p>
            <a:pPr eaLnBrk="1" hangingPunct="1">
              <a:spcBef>
                <a:spcPct val="50000"/>
              </a:spcBef>
            </a:pPr>
            <a:r>
              <a:rPr lang="en-GB" b="1" i="1" dirty="0" err="1" smtClean="0">
                <a:latin typeface="Comic Sans MS" pitchFamily="66" charset="0"/>
                <a:cs typeface="Arial" panose="020B0604020202020204" pitchFamily="34" charset="0"/>
              </a:rPr>
              <a:t>us</a:t>
            </a:r>
            <a:r>
              <a:rPr lang="en-GB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</a:t>
            </a:r>
            <a:r>
              <a:rPr lang="en-GB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(He)</a:t>
            </a:r>
            <a:endParaRPr lang="en-GB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i="1" u="sng" dirty="0" err="1" smtClean="0">
                <a:latin typeface="Comic Sans MS" pitchFamily="66" charset="0"/>
                <a:cs typeface="Arial" panose="020B0604020202020204" pitchFamily="34" charset="0"/>
              </a:rPr>
              <a:t>us</a:t>
            </a:r>
            <a:r>
              <a:rPr lang="en-GB" b="1" i="1" u="sng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AMOS</a:t>
            </a:r>
            <a:r>
              <a:rPr lang="en-GB" b="1" i="1" u="sng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(We)</a:t>
            </a:r>
            <a:endParaRPr lang="en-GB" b="1" i="1" u="sng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i="1" dirty="0" err="1" smtClean="0">
                <a:latin typeface="Comic Sans MS" pitchFamily="66" charset="0"/>
                <a:cs typeface="Arial" panose="020B0604020202020204" pitchFamily="34" charset="0"/>
              </a:rPr>
              <a:t>us</a:t>
            </a:r>
            <a:r>
              <a:rPr lang="en-GB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AIS</a:t>
            </a:r>
            <a:r>
              <a:rPr lang="en-GB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(You all)</a:t>
            </a:r>
            <a:endParaRPr lang="en-GB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i="1" dirty="0" err="1" smtClean="0">
                <a:latin typeface="Comic Sans MS" pitchFamily="66" charset="0"/>
                <a:cs typeface="Arial" panose="020B0604020202020204" pitchFamily="34" charset="0"/>
              </a:rPr>
              <a:t>us</a:t>
            </a:r>
            <a:r>
              <a:rPr lang="en-GB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AN</a:t>
            </a:r>
            <a:r>
              <a:rPr lang="en-GB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(They)</a:t>
            </a:r>
            <a:endParaRPr lang="en-GB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11" name="Oval 21"/>
          <p:cNvSpPr/>
          <p:nvPr/>
        </p:nvSpPr>
        <p:spPr>
          <a:xfrm>
            <a:off x="11361768" y="3153507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2" name="11 Elipse"/>
          <p:cNvSpPr/>
          <p:nvPr/>
        </p:nvSpPr>
        <p:spPr>
          <a:xfrm>
            <a:off x="8086165" y="1539689"/>
            <a:ext cx="1577788" cy="1006287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>
                <a:solidFill>
                  <a:srgbClr val="0000FF"/>
                </a:solidFill>
                <a:latin typeface="Comic Sans MS" pitchFamily="66" charset="0"/>
              </a:rPr>
              <a:t>PARA</a:t>
            </a:r>
          </a:p>
          <a:p>
            <a:pPr algn="ctr"/>
            <a:r>
              <a:rPr lang="es-ES" sz="2800" i="1" dirty="0" smtClean="0">
                <a:solidFill>
                  <a:srgbClr val="FF0000"/>
                </a:solidFill>
                <a:latin typeface="Comic Sans MS" pitchFamily="66" charset="0"/>
              </a:rPr>
              <a:t>TO</a:t>
            </a:r>
            <a:endParaRPr lang="es-ES" sz="28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" name="Oval 21"/>
          <p:cNvSpPr/>
          <p:nvPr/>
        </p:nvSpPr>
        <p:spPr>
          <a:xfrm>
            <a:off x="7109135" y="1078178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9658350" y="1014056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17" name="16 Elipse"/>
          <p:cNvSpPr/>
          <p:nvPr/>
        </p:nvSpPr>
        <p:spPr>
          <a:xfrm>
            <a:off x="242047" y="490818"/>
            <a:ext cx="2019300" cy="1314450"/>
          </a:xfrm>
          <a:prstGeom prst="ellipse">
            <a:avLst/>
          </a:prstGeom>
          <a:solidFill>
            <a:srgbClr val="FF66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>
                <a:solidFill>
                  <a:srgbClr val="0000FF"/>
                </a:solidFill>
                <a:latin typeface="Comic Sans MS" pitchFamily="66" charset="0"/>
              </a:rPr>
              <a:t>Mi(s)</a:t>
            </a:r>
          </a:p>
          <a:p>
            <a:pPr algn="ctr"/>
            <a:r>
              <a:rPr lang="es-ES" sz="2800" i="1" dirty="0" smtClean="0">
                <a:solidFill>
                  <a:srgbClr val="FF0000"/>
                </a:solidFill>
                <a:latin typeface="Comic Sans MS" pitchFamily="66" charset="0"/>
              </a:rPr>
              <a:t>My</a:t>
            </a:r>
            <a:endParaRPr lang="es-ES" sz="28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793089" y="104387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" name="Oval 21"/>
          <p:cNvSpPr/>
          <p:nvPr/>
        </p:nvSpPr>
        <p:spPr>
          <a:xfrm>
            <a:off x="3685738" y="1873795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4410635" y="4554071"/>
            <a:ext cx="1936377" cy="322729"/>
          </a:xfrm>
          <a:prstGeom prst="rect">
            <a:avLst/>
          </a:prstGeom>
          <a:noFill/>
          <a:ln w="571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Rectángulo"/>
          <p:cNvSpPr/>
          <p:nvPr/>
        </p:nvSpPr>
        <p:spPr>
          <a:xfrm>
            <a:off x="4473388" y="5764306"/>
            <a:ext cx="1936377" cy="322729"/>
          </a:xfrm>
          <a:prstGeom prst="rect">
            <a:avLst/>
          </a:prstGeom>
          <a:noFill/>
          <a:ln w="571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Oval 21"/>
          <p:cNvSpPr/>
          <p:nvPr/>
        </p:nvSpPr>
        <p:spPr>
          <a:xfrm>
            <a:off x="7193180" y="3144542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1" name="Oval 21"/>
          <p:cNvSpPr/>
          <p:nvPr/>
        </p:nvSpPr>
        <p:spPr>
          <a:xfrm>
            <a:off x="9249459" y="1974649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1541929" y="2294965"/>
            <a:ext cx="2456329" cy="1815882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Mi madre</a:t>
            </a:r>
          </a:p>
          <a:p>
            <a:r>
              <a:rPr lang="es-ES" sz="2800" dirty="0" smtClean="0"/>
              <a:t>Mi padre</a:t>
            </a:r>
          </a:p>
          <a:p>
            <a:r>
              <a:rPr lang="es-ES" sz="2800" dirty="0" smtClean="0"/>
              <a:t>Mi hermano</a:t>
            </a:r>
          </a:p>
          <a:p>
            <a:r>
              <a:rPr lang="es-ES" sz="2800" dirty="0" smtClean="0"/>
              <a:t>Mi hermana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15956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75845" y="87588"/>
            <a:ext cx="56431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ADJETIVOS</a:t>
            </a:r>
            <a:endParaRPr lang="en-GB" sz="72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0891" y="1242037"/>
            <a:ext cx="10842171" cy="532453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GB" sz="2000" dirty="0" err="1" smtClean="0"/>
              <a:t>Anticuad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 </a:t>
            </a:r>
            <a:r>
              <a:rPr lang="en-GB" sz="2000" i="1" dirty="0" smtClean="0"/>
              <a:t>Old fashion</a:t>
            </a:r>
          </a:p>
          <a:p>
            <a:r>
              <a:rPr lang="en-GB" sz="2000" dirty="0" err="1" smtClean="0"/>
              <a:t>Barat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/>
              <a:t>Cheap</a:t>
            </a:r>
            <a:endParaRPr lang="en-GB" sz="2000" dirty="0">
              <a:solidFill>
                <a:srgbClr val="F927FE"/>
              </a:solidFill>
            </a:endParaRPr>
          </a:p>
          <a:p>
            <a:pPr lvl="0"/>
            <a:r>
              <a:rPr lang="en-GB" sz="2000" dirty="0" smtClean="0"/>
              <a:t>Car</a:t>
            </a:r>
            <a:r>
              <a:rPr lang="en-GB" sz="2000" dirty="0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prstClr val="black"/>
                </a:solidFill>
              </a:rPr>
              <a:t>Expensive</a:t>
            </a:r>
            <a:endParaRPr lang="en-GB" sz="2000" dirty="0">
              <a:solidFill>
                <a:srgbClr val="F927FE"/>
              </a:solidFill>
            </a:endParaRPr>
          </a:p>
          <a:p>
            <a:r>
              <a:rPr lang="en-GB" sz="2000" dirty="0" err="1" smtClean="0"/>
              <a:t>Cómod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/>
              <a:t>C</a:t>
            </a:r>
            <a:r>
              <a:rPr lang="en-GB" sz="2000" i="1" dirty="0" smtClean="0"/>
              <a:t>omfortable</a:t>
            </a:r>
            <a:endParaRPr lang="en-GB" sz="2000" i="1" dirty="0"/>
          </a:p>
          <a:p>
            <a:r>
              <a:rPr lang="en-GB" sz="2000" dirty="0" err="1" smtClean="0"/>
              <a:t>Incómod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/>
              <a:t>Uncomfortable</a:t>
            </a:r>
            <a:endParaRPr lang="en-GB" sz="2000" dirty="0">
              <a:solidFill>
                <a:srgbClr val="F927FE"/>
              </a:solidFill>
            </a:endParaRPr>
          </a:p>
          <a:p>
            <a:r>
              <a:rPr lang="en-GB" sz="2000" dirty="0" smtClean="0"/>
              <a:t>Bonit</a:t>
            </a:r>
            <a:r>
              <a:rPr lang="en-GB" sz="2000" dirty="0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/>
              <a:t>Beautiful</a:t>
            </a:r>
            <a:endParaRPr lang="en-GB" sz="2000" dirty="0" smtClean="0"/>
          </a:p>
          <a:p>
            <a:r>
              <a:rPr lang="en-GB" sz="2000" dirty="0" err="1" smtClean="0"/>
              <a:t>Fe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/>
              <a:t>Ugly</a:t>
            </a:r>
            <a:endParaRPr lang="en-GB" sz="2000" dirty="0">
              <a:solidFill>
                <a:srgbClr val="F927FE"/>
              </a:solidFill>
            </a:endParaRPr>
          </a:p>
          <a:p>
            <a:r>
              <a:rPr lang="en-GB" sz="2000" dirty="0" err="1" smtClean="0"/>
              <a:t>Modern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err="1" smtClean="0"/>
              <a:t>Moderno</a:t>
            </a:r>
            <a:endParaRPr lang="en-GB" sz="2000" dirty="0">
              <a:solidFill>
                <a:srgbClr val="F927FE"/>
              </a:solidFill>
            </a:endParaRPr>
          </a:p>
          <a:p>
            <a:r>
              <a:rPr lang="en-GB" sz="2000" dirty="0" err="1" smtClean="0"/>
              <a:t>Guay</a:t>
            </a:r>
            <a:r>
              <a:rPr lang="en-GB" sz="2000" dirty="0" smtClean="0"/>
              <a:t> </a:t>
            </a:r>
            <a:r>
              <a:rPr lang="en-GB" sz="2000" i="1" dirty="0" smtClean="0"/>
              <a:t>Sound!</a:t>
            </a:r>
          </a:p>
          <a:p>
            <a:r>
              <a:rPr lang="en-GB" sz="2000" dirty="0" smtClean="0"/>
              <a:t>Grande/s </a:t>
            </a:r>
            <a:r>
              <a:rPr lang="en-GB" sz="2000" i="1" dirty="0" smtClean="0"/>
              <a:t>Big</a:t>
            </a:r>
          </a:p>
          <a:p>
            <a:r>
              <a:rPr lang="en-GB" sz="2000" dirty="0" err="1" smtClean="0"/>
              <a:t>Pequeñ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/>
              <a:t>Small</a:t>
            </a:r>
          </a:p>
          <a:p>
            <a:r>
              <a:rPr lang="en-GB" sz="2000" dirty="0" smtClean="0"/>
              <a:t>Lent</a:t>
            </a:r>
            <a:r>
              <a:rPr lang="en-GB" sz="2000" dirty="0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dirty="0" smtClean="0"/>
              <a:t>Slow</a:t>
            </a:r>
          </a:p>
          <a:p>
            <a:r>
              <a:rPr lang="en-GB" sz="2000" dirty="0" err="1" smtClean="0"/>
              <a:t>Rápid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/>
              <a:t>Fast</a:t>
            </a:r>
          </a:p>
          <a:p>
            <a:r>
              <a:rPr lang="en-GB" sz="2000" dirty="0" err="1" smtClean="0"/>
              <a:t>Aburrid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/>
              <a:t>Boring</a:t>
            </a:r>
          </a:p>
          <a:p>
            <a:r>
              <a:rPr lang="en-GB" sz="2000" dirty="0" err="1" smtClean="0"/>
              <a:t>Divertid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/>
              <a:t>Fun</a:t>
            </a:r>
          </a:p>
          <a:p>
            <a:r>
              <a:rPr lang="en-GB" sz="2000" dirty="0" err="1" smtClean="0"/>
              <a:t>Entretenid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err="1" smtClean="0"/>
              <a:t>Entretaining</a:t>
            </a:r>
            <a:endParaRPr lang="en-GB" sz="2000" i="1" dirty="0" smtClean="0"/>
          </a:p>
          <a:p>
            <a:r>
              <a:rPr lang="en-GB" sz="2000" dirty="0" smtClean="0"/>
              <a:t>Un </a:t>
            </a:r>
            <a:r>
              <a:rPr lang="en-GB" sz="2000" dirty="0" err="1" smtClean="0"/>
              <a:t>rollo</a:t>
            </a:r>
            <a:r>
              <a:rPr lang="en-GB" sz="2000" dirty="0" smtClean="0"/>
              <a:t> </a:t>
            </a:r>
            <a:r>
              <a:rPr lang="en-GB" sz="2000" i="1" dirty="0" smtClean="0"/>
              <a:t>It’s </a:t>
            </a:r>
            <a:r>
              <a:rPr lang="en-GB" sz="2000" i="1" dirty="0" err="1" smtClean="0"/>
              <a:t>boooring</a:t>
            </a:r>
            <a:endParaRPr lang="en-GB" sz="2000" i="1" dirty="0" smtClean="0"/>
          </a:p>
          <a:p>
            <a:r>
              <a:rPr lang="en-GB" sz="2000" dirty="0" err="1" smtClean="0"/>
              <a:t>Ariesgado</a:t>
            </a:r>
            <a:r>
              <a:rPr lang="en-GB" sz="2000" i="1" dirty="0" smtClean="0"/>
              <a:t> Risky</a:t>
            </a:r>
          </a:p>
          <a:p>
            <a:r>
              <a:rPr lang="en-GB" sz="2000" dirty="0" err="1" smtClean="0"/>
              <a:t>Seguro</a:t>
            </a:r>
            <a:r>
              <a:rPr lang="en-GB" sz="2000" i="1" dirty="0" smtClean="0"/>
              <a:t> Safe</a:t>
            </a:r>
          </a:p>
          <a:p>
            <a:r>
              <a:rPr lang="en-GB" sz="2000" i="1" dirty="0" smtClean="0"/>
              <a:t>Legal </a:t>
            </a:r>
            <a:r>
              <a:rPr lang="en-GB" sz="2000" i="1" dirty="0" err="1" smtClean="0"/>
              <a:t>legal</a:t>
            </a:r>
            <a:endParaRPr lang="en-GB" sz="2000" i="1" dirty="0" smtClean="0"/>
          </a:p>
          <a:p>
            <a:r>
              <a:rPr lang="en-GB" sz="2000" i="1" dirty="0" err="1" smtClean="0"/>
              <a:t>Ilegal</a:t>
            </a:r>
            <a:r>
              <a:rPr lang="en-GB" sz="2000" i="1" dirty="0" smtClean="0"/>
              <a:t> Illegal</a:t>
            </a:r>
          </a:p>
          <a:p>
            <a:r>
              <a:rPr lang="en-GB" sz="2000" i="1" dirty="0" err="1" smtClean="0"/>
              <a:t>Util</a:t>
            </a:r>
            <a:r>
              <a:rPr lang="en-GB" sz="2000" i="1" dirty="0" smtClean="0"/>
              <a:t> Useful</a:t>
            </a:r>
          </a:p>
          <a:p>
            <a:r>
              <a:rPr lang="en-GB" sz="2000" i="1" dirty="0" err="1" smtClean="0"/>
              <a:t>Inutil</a:t>
            </a:r>
            <a:r>
              <a:rPr lang="en-GB" sz="2000" i="1" dirty="0" smtClean="0"/>
              <a:t> Useless</a:t>
            </a:r>
          </a:p>
          <a:p>
            <a:r>
              <a:rPr lang="en-GB" sz="2000" i="1" dirty="0" err="1" smtClean="0"/>
              <a:t>Practic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</a:t>
            </a:r>
          </a:p>
          <a:p>
            <a:r>
              <a:rPr lang="en-GB" sz="2000" i="1" dirty="0" err="1" smtClean="0"/>
              <a:t>Impractic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</a:t>
            </a:r>
          </a:p>
          <a:p>
            <a:r>
              <a:rPr lang="en-GB" sz="2000" i="1" dirty="0" err="1" smtClean="0"/>
              <a:t>Obsolet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</a:t>
            </a:r>
          </a:p>
          <a:p>
            <a:r>
              <a:rPr lang="en-GB" sz="2000" i="1" dirty="0" err="1"/>
              <a:t>Impractic</a:t>
            </a:r>
            <a:r>
              <a:rPr lang="en-GB" sz="2000" dirty="0" err="1">
                <a:solidFill>
                  <a:srgbClr val="00B0F0"/>
                </a:solidFill>
              </a:rPr>
              <a:t>o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</a:t>
            </a:r>
            <a:r>
              <a:rPr lang="en-GB" sz="2000" dirty="0"/>
              <a:t>/</a:t>
            </a:r>
            <a:r>
              <a:rPr lang="en-GB" sz="2000" dirty="0" err="1">
                <a:solidFill>
                  <a:srgbClr val="00B0F0"/>
                </a:solidFill>
              </a:rPr>
              <a:t>os</a:t>
            </a:r>
            <a:r>
              <a:rPr lang="en-GB" sz="2000" dirty="0"/>
              <a:t>/</a:t>
            </a:r>
            <a:r>
              <a:rPr lang="en-GB" sz="2000" dirty="0">
                <a:solidFill>
                  <a:srgbClr val="F927FE"/>
                </a:solidFill>
              </a:rPr>
              <a:t>as</a:t>
            </a:r>
          </a:p>
          <a:p>
            <a:endParaRPr lang="en-GB" sz="2000" dirty="0">
              <a:solidFill>
                <a:srgbClr val="F927FE"/>
              </a:solidFill>
            </a:endParaRPr>
          </a:p>
          <a:p>
            <a:endParaRPr lang="en-GB" sz="2400" i="1" dirty="0" smtClean="0"/>
          </a:p>
          <a:p>
            <a:endParaRPr lang="en-GB" sz="2400" dirty="0" smtClean="0">
              <a:solidFill>
                <a:srgbClr val="F927FE"/>
              </a:solidFill>
            </a:endParaRPr>
          </a:p>
          <a:p>
            <a:endParaRPr lang="en-GB" sz="2400" dirty="0" smtClean="0"/>
          </a:p>
          <a:p>
            <a:endParaRPr lang="en-GB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33744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6871" y="182001"/>
            <a:ext cx="10703858" cy="869399"/>
          </a:xfrm>
        </p:spPr>
        <p:txBody>
          <a:bodyPr>
            <a:noAutofit/>
          </a:bodyPr>
          <a:lstStyle/>
          <a:p>
            <a:r>
              <a:rPr lang="en-GB" sz="2800" dirty="0">
                <a:latin typeface="Britannic Bold" pitchFamily="34" charset="0"/>
              </a:rPr>
              <a:t/>
            </a:r>
            <a:br>
              <a:rPr lang="en-GB" sz="2800" dirty="0">
                <a:latin typeface="Britannic Bold" pitchFamily="34" charset="0"/>
              </a:rPr>
            </a:b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ventajas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o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desventajas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tiene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la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tecnología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What advantages or disadvantages has technology got ?</a:t>
            </a:r>
            <a:endParaRPr lang="en-GB" sz="2800" dirty="0">
              <a:solidFill>
                <a:srgbClr val="FF0000"/>
              </a:solidFill>
              <a:latin typeface="Britannic Bold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1660965" y="115886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5903259" y="3183622"/>
            <a:ext cx="3741617" cy="32778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El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portatil</a:t>
            </a: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  </a:t>
            </a: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Laptop</a:t>
            </a:r>
            <a:endParaRPr lang="en-GB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Los MP3 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Internet 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La tablet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El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ipad</a:t>
            </a: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El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móvil</a:t>
            </a: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La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tecnología</a:t>
            </a: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El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ordernador</a:t>
            </a: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Computer</a:t>
            </a:r>
          </a:p>
        </p:txBody>
      </p:sp>
      <p:sp>
        <p:nvSpPr>
          <p:cNvPr id="12" name="11 Elipse"/>
          <p:cNvSpPr/>
          <p:nvPr/>
        </p:nvSpPr>
        <p:spPr>
          <a:xfrm>
            <a:off x="1004046" y="5125572"/>
            <a:ext cx="2223247" cy="1006287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>
                <a:solidFill>
                  <a:srgbClr val="0000FF"/>
                </a:solidFill>
                <a:latin typeface="Comic Sans MS" pitchFamily="66" charset="0"/>
              </a:rPr>
              <a:t>es que</a:t>
            </a:r>
          </a:p>
          <a:p>
            <a:pPr algn="ctr"/>
            <a:r>
              <a:rPr lang="es-ES" sz="2800" i="1" dirty="0" err="1" smtClean="0">
                <a:solidFill>
                  <a:srgbClr val="FF0000"/>
                </a:solidFill>
                <a:latin typeface="Comic Sans MS" pitchFamily="66" charset="0"/>
              </a:rPr>
              <a:t>is</a:t>
            </a:r>
            <a:r>
              <a:rPr lang="es-ES" sz="2800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sz="2800" i="1" dirty="0" err="1" smtClean="0">
                <a:solidFill>
                  <a:srgbClr val="FF0000"/>
                </a:solidFill>
                <a:latin typeface="Comic Sans MS" pitchFamily="66" charset="0"/>
              </a:rPr>
              <a:t>that</a:t>
            </a:r>
            <a:endParaRPr lang="es-ES" sz="28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Oval 21"/>
          <p:cNvSpPr/>
          <p:nvPr/>
        </p:nvSpPr>
        <p:spPr>
          <a:xfrm>
            <a:off x="2956235" y="5452955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296302" y="1410634"/>
            <a:ext cx="5602473" cy="32316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000000"/>
                </a:solidFill>
              </a:rPr>
              <a:t>Lo </a:t>
            </a:r>
            <a:r>
              <a:rPr lang="en-GB" sz="2400" b="1" dirty="0" err="1">
                <a:solidFill>
                  <a:srgbClr val="000000"/>
                </a:solidFill>
              </a:rPr>
              <a:t>bueno</a:t>
            </a:r>
            <a:r>
              <a:rPr lang="en-GB" sz="2400" b="1" dirty="0">
                <a:solidFill>
                  <a:srgbClr val="000000"/>
                </a:solidFill>
              </a:rPr>
              <a:t> </a:t>
            </a:r>
            <a:r>
              <a:rPr lang="en-GB" sz="2400" b="1" dirty="0" smtClean="0">
                <a:solidFill>
                  <a:srgbClr val="000000"/>
                </a:solidFill>
              </a:rPr>
              <a:t>de </a:t>
            </a:r>
            <a:r>
              <a:rPr lang="en-GB" sz="2400" b="1" i="1" dirty="0" smtClean="0">
                <a:solidFill>
                  <a:srgbClr val="FF0000"/>
                </a:solidFill>
              </a:rPr>
              <a:t>The good thing</a:t>
            </a:r>
            <a:endParaRPr lang="en-GB" sz="2400" b="1" i="1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000000"/>
                </a:solidFill>
              </a:rPr>
              <a:t>Lo </a:t>
            </a:r>
            <a:r>
              <a:rPr lang="en-GB" sz="2400" b="1" dirty="0" err="1">
                <a:solidFill>
                  <a:srgbClr val="000000"/>
                </a:solidFill>
              </a:rPr>
              <a:t>malo</a:t>
            </a:r>
            <a:r>
              <a:rPr lang="en-GB" sz="2400" b="1" dirty="0">
                <a:solidFill>
                  <a:srgbClr val="000000"/>
                </a:solidFill>
              </a:rPr>
              <a:t> </a:t>
            </a:r>
            <a:r>
              <a:rPr lang="en-GB" sz="2400" b="1" dirty="0" smtClean="0">
                <a:solidFill>
                  <a:srgbClr val="000000"/>
                </a:solidFill>
              </a:rPr>
              <a:t>de</a:t>
            </a:r>
            <a:r>
              <a:rPr lang="en-GB" sz="2400" b="1" i="1" dirty="0" smtClean="0">
                <a:solidFill>
                  <a:srgbClr val="FF0000"/>
                </a:solidFill>
              </a:rPr>
              <a:t> The bad thing</a:t>
            </a:r>
            <a:endParaRPr lang="en-GB" sz="24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000000"/>
                </a:solidFill>
              </a:rPr>
              <a:t>Lo </a:t>
            </a:r>
            <a:r>
              <a:rPr lang="en-GB" sz="2400" b="1" dirty="0" err="1">
                <a:solidFill>
                  <a:srgbClr val="000000"/>
                </a:solidFill>
              </a:rPr>
              <a:t>positivo</a:t>
            </a:r>
            <a:r>
              <a:rPr lang="en-GB" sz="2400" b="1" dirty="0">
                <a:solidFill>
                  <a:srgbClr val="000000"/>
                </a:solidFill>
              </a:rPr>
              <a:t> </a:t>
            </a:r>
            <a:r>
              <a:rPr lang="en-GB" sz="2400" b="1" dirty="0" smtClean="0">
                <a:solidFill>
                  <a:srgbClr val="000000"/>
                </a:solidFill>
              </a:rPr>
              <a:t>de </a:t>
            </a:r>
            <a:r>
              <a:rPr lang="en-GB" sz="2400" b="1" i="1" dirty="0" smtClean="0">
                <a:solidFill>
                  <a:srgbClr val="FF0000"/>
                </a:solidFill>
              </a:rPr>
              <a:t>The </a:t>
            </a:r>
            <a:r>
              <a:rPr lang="en-GB" sz="2400" b="1" i="1" dirty="0" err="1" smtClean="0">
                <a:solidFill>
                  <a:srgbClr val="FF0000"/>
                </a:solidFill>
              </a:rPr>
              <a:t>positve</a:t>
            </a:r>
            <a:r>
              <a:rPr lang="en-GB" sz="2400" b="1" i="1" dirty="0" smtClean="0">
                <a:solidFill>
                  <a:srgbClr val="FF0000"/>
                </a:solidFill>
              </a:rPr>
              <a:t> thing</a:t>
            </a:r>
            <a:endParaRPr lang="en-GB" sz="24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000000"/>
                </a:solidFill>
              </a:rPr>
              <a:t>Lo </a:t>
            </a:r>
            <a:r>
              <a:rPr lang="en-GB" sz="2400" b="1" dirty="0" err="1">
                <a:solidFill>
                  <a:srgbClr val="000000"/>
                </a:solidFill>
              </a:rPr>
              <a:t>negativo</a:t>
            </a:r>
            <a:r>
              <a:rPr lang="en-GB" sz="2400" b="1" dirty="0">
                <a:solidFill>
                  <a:srgbClr val="000000"/>
                </a:solidFill>
              </a:rPr>
              <a:t> </a:t>
            </a:r>
            <a:r>
              <a:rPr lang="en-GB" sz="2400" b="1" dirty="0" smtClean="0">
                <a:solidFill>
                  <a:srgbClr val="000000"/>
                </a:solidFill>
              </a:rPr>
              <a:t>de </a:t>
            </a:r>
            <a:r>
              <a:rPr lang="en-GB" sz="2400" b="1" i="1" dirty="0" smtClean="0">
                <a:solidFill>
                  <a:srgbClr val="FF0000"/>
                </a:solidFill>
              </a:rPr>
              <a:t>The negative thing</a:t>
            </a:r>
            <a:endParaRPr lang="en-GB" sz="24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000000"/>
                </a:solidFill>
              </a:rPr>
              <a:t>Lo </a:t>
            </a:r>
            <a:r>
              <a:rPr lang="en-GB" sz="2400" b="1" dirty="0" err="1">
                <a:solidFill>
                  <a:srgbClr val="000000"/>
                </a:solidFill>
              </a:rPr>
              <a:t>mejor</a:t>
            </a:r>
            <a:r>
              <a:rPr lang="en-GB" sz="2400" b="1" dirty="0">
                <a:solidFill>
                  <a:srgbClr val="000000"/>
                </a:solidFill>
              </a:rPr>
              <a:t> de </a:t>
            </a:r>
            <a:r>
              <a:rPr lang="en-GB" sz="2400" b="1" i="1" dirty="0" smtClean="0">
                <a:solidFill>
                  <a:srgbClr val="FF0000"/>
                </a:solidFill>
              </a:rPr>
              <a:t>The best thing</a:t>
            </a:r>
            <a:endParaRPr lang="en-GB" sz="2400" b="1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000000"/>
                </a:solidFill>
              </a:rPr>
              <a:t>Lo </a:t>
            </a:r>
            <a:r>
              <a:rPr lang="en-GB" sz="2400" b="1" dirty="0" err="1">
                <a:solidFill>
                  <a:srgbClr val="000000"/>
                </a:solidFill>
              </a:rPr>
              <a:t>peor</a:t>
            </a:r>
            <a:r>
              <a:rPr lang="en-GB" sz="2400" b="1" dirty="0">
                <a:solidFill>
                  <a:srgbClr val="000000"/>
                </a:solidFill>
              </a:rPr>
              <a:t> de </a:t>
            </a:r>
            <a:r>
              <a:rPr lang="en-GB" sz="2400" b="1" i="1" dirty="0" smtClean="0">
                <a:solidFill>
                  <a:srgbClr val="FF0000"/>
                </a:solidFill>
              </a:rPr>
              <a:t>The worst thing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24" name="Oval 21"/>
          <p:cNvSpPr/>
          <p:nvPr/>
        </p:nvSpPr>
        <p:spPr>
          <a:xfrm>
            <a:off x="5561603" y="1297813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Oval 21"/>
          <p:cNvSpPr/>
          <p:nvPr/>
        </p:nvSpPr>
        <p:spPr>
          <a:xfrm>
            <a:off x="9183345" y="3001107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9789459" y="1014134"/>
            <a:ext cx="2079812" cy="156966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solidFill>
                  <a:srgbClr val="00B050"/>
                </a:solidFill>
                <a:latin typeface="AR DARLING" pitchFamily="2" charset="0"/>
              </a:rPr>
              <a:t>Positivo</a:t>
            </a:r>
            <a:r>
              <a:rPr lang="es-ES" sz="3200" dirty="0" smtClean="0">
                <a:latin typeface="AR DARLING" pitchFamily="2" charset="0"/>
              </a:rPr>
              <a:t>  </a:t>
            </a:r>
          </a:p>
          <a:p>
            <a:pPr algn="ctr"/>
            <a:r>
              <a:rPr lang="es-ES" sz="3200" dirty="0" smtClean="0">
                <a:latin typeface="AR DARLING" pitchFamily="2" charset="0"/>
              </a:rPr>
              <a:t>o </a:t>
            </a:r>
          </a:p>
          <a:p>
            <a:pPr algn="ctr"/>
            <a:r>
              <a:rPr lang="es-ES" sz="3200" dirty="0" smtClean="0">
                <a:solidFill>
                  <a:srgbClr val="FF0000"/>
                </a:solidFill>
                <a:latin typeface="AR DARLING" pitchFamily="2" charset="0"/>
              </a:rPr>
              <a:t>Negativo</a:t>
            </a:r>
            <a:endParaRPr lang="es-ES" sz="3200" dirty="0">
              <a:solidFill>
                <a:srgbClr val="FF0000"/>
              </a:solidFill>
              <a:latin typeface="AR DARLING" pitchFamily="2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9789458" y="4429686"/>
            <a:ext cx="1721224" cy="646331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rial Rounded MT Bold" pitchFamily="34" charset="0"/>
              </a:rPr>
              <a:t>Es…</a:t>
            </a:r>
            <a:r>
              <a:rPr lang="es-ES" i="1" dirty="0" err="1" smtClean="0">
                <a:solidFill>
                  <a:srgbClr val="FF0000"/>
                </a:solidFill>
                <a:latin typeface="Arial Rounded MT Bold" pitchFamily="34" charset="0"/>
              </a:rPr>
              <a:t>is</a:t>
            </a:r>
            <a:endParaRPr lang="es-ES" i="1" dirty="0" smtClean="0">
              <a:solidFill>
                <a:srgbClr val="FF0000"/>
              </a:solidFill>
              <a:latin typeface="Arial Rounded MT Bold" pitchFamily="34" charset="0"/>
            </a:endParaRPr>
          </a:p>
          <a:p>
            <a:pPr algn="ctr"/>
            <a:r>
              <a:rPr lang="es-ES" dirty="0" smtClean="0">
                <a:latin typeface="Arial Rounded MT Bold" pitchFamily="34" charset="0"/>
              </a:rPr>
              <a:t>No es…</a:t>
            </a:r>
            <a:r>
              <a:rPr lang="es-ES" i="1" dirty="0" err="1" smtClean="0">
                <a:solidFill>
                  <a:srgbClr val="FF0000"/>
                </a:solidFill>
                <a:latin typeface="Arial Rounded MT Bold" pitchFamily="34" charset="0"/>
              </a:rPr>
              <a:t>is</a:t>
            </a:r>
            <a:r>
              <a:rPr lang="es-ES" i="1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Arial Rounded MT Bold" pitchFamily="34" charset="0"/>
              </a:rPr>
              <a:t>not</a:t>
            </a:r>
            <a:endParaRPr lang="es-ES" i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16" name="Oval 21"/>
          <p:cNvSpPr/>
          <p:nvPr/>
        </p:nvSpPr>
        <p:spPr>
          <a:xfrm>
            <a:off x="11257553" y="4323402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" name="Rectangle 5"/>
          <p:cNvSpPr/>
          <p:nvPr/>
        </p:nvSpPr>
        <p:spPr>
          <a:xfrm>
            <a:off x="9687516" y="5717424"/>
            <a:ext cx="25044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ADJETIVOS</a:t>
            </a:r>
            <a:endParaRPr lang="en-GB" sz="24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17 Más"/>
          <p:cNvSpPr/>
          <p:nvPr/>
        </p:nvSpPr>
        <p:spPr>
          <a:xfrm>
            <a:off x="10592207" y="5201322"/>
            <a:ext cx="559887" cy="589878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591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5"/>
          <p:cNvSpPr txBox="1"/>
          <p:nvPr/>
        </p:nvSpPr>
        <p:spPr>
          <a:xfrm>
            <a:off x="215153" y="1308849"/>
            <a:ext cx="5755341" cy="3354765"/>
          </a:xfrm>
          <a:prstGeom prst="rect">
            <a:avLst/>
          </a:prstGeom>
          <a:solidFill>
            <a:srgbClr val="CC99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b="1" kern="0" dirty="0" err="1" smtClean="0">
                <a:solidFill>
                  <a:sysClr val="windowText" lastClr="000000"/>
                </a:solidFill>
                <a:latin typeface="Comic Sans MS" pitchFamily="66" charset="0"/>
              </a:rPr>
              <a:t>Mañana</a:t>
            </a:r>
            <a:r>
              <a:rPr lang="en-GB" sz="2000" b="1" kern="0" dirty="0" smtClean="0">
                <a:solidFill>
                  <a:sysClr val="windowText" lastClr="000000"/>
                </a:solidFill>
                <a:latin typeface="Comic Sans MS" pitchFamily="66" charset="0"/>
              </a:rPr>
              <a:t> </a:t>
            </a:r>
            <a:r>
              <a:rPr lang="en-GB" sz="2000" b="1" kern="0" dirty="0" smtClean="0">
                <a:solidFill>
                  <a:srgbClr val="FF0000"/>
                </a:solidFill>
                <a:latin typeface="Comic Sans MS" pitchFamily="66" charset="0"/>
              </a:rPr>
              <a:t>Tomorrow</a:t>
            </a:r>
            <a:endParaRPr lang="en-GB" sz="2000" b="1" kern="0" dirty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en-GB" sz="2000" b="1" kern="0" dirty="0" smtClean="0">
                <a:solidFill>
                  <a:srgbClr val="000000"/>
                </a:solidFill>
                <a:latin typeface="Comic Sans MS" pitchFamily="66" charset="0"/>
              </a:rPr>
              <a:t>El fin de </a:t>
            </a:r>
            <a:r>
              <a:rPr lang="en-GB" sz="2000" b="1" kern="0" dirty="0" err="1" smtClean="0">
                <a:solidFill>
                  <a:srgbClr val="000000"/>
                </a:solidFill>
                <a:latin typeface="Comic Sans MS" pitchFamily="66" charset="0"/>
              </a:rPr>
              <a:t>semana</a:t>
            </a:r>
            <a:r>
              <a:rPr lang="en-GB" sz="2000" b="1" kern="0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b="1" kern="0" dirty="0" err="1" smtClean="0">
                <a:solidFill>
                  <a:srgbClr val="000000"/>
                </a:solidFill>
                <a:latin typeface="Comic Sans MS" pitchFamily="66" charset="0"/>
              </a:rPr>
              <a:t>próximo</a:t>
            </a:r>
            <a:r>
              <a:rPr lang="en-GB" sz="2000" b="1" kern="0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b="1" kern="0" dirty="0" smtClean="0">
                <a:solidFill>
                  <a:srgbClr val="FF0000"/>
                </a:solidFill>
                <a:latin typeface="Comic Sans MS" pitchFamily="66" charset="0"/>
              </a:rPr>
              <a:t>Next weekend</a:t>
            </a:r>
            <a:endParaRPr lang="en-GB" sz="2000" b="1" kern="0" dirty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en-GB" sz="2000" b="1" kern="0" dirty="0" smtClean="0">
                <a:solidFill>
                  <a:sysClr val="windowText" lastClr="000000"/>
                </a:solidFill>
                <a:latin typeface="Comic Sans MS" pitchFamily="66" charset="0"/>
              </a:rPr>
              <a:t>El </a:t>
            </a:r>
            <a:r>
              <a:rPr lang="en-GB" sz="2000" b="1" kern="0" dirty="0" err="1" smtClean="0">
                <a:solidFill>
                  <a:sysClr val="windowText" lastClr="000000"/>
                </a:solidFill>
                <a:latin typeface="Comic Sans MS" pitchFamily="66" charset="0"/>
              </a:rPr>
              <a:t>domingo</a:t>
            </a:r>
            <a:r>
              <a:rPr lang="en-GB" sz="2000" b="1" kern="0" dirty="0" smtClean="0">
                <a:solidFill>
                  <a:sysClr val="windowText" lastClr="000000"/>
                </a:solidFill>
                <a:latin typeface="Comic Sans MS" pitchFamily="66" charset="0"/>
              </a:rPr>
              <a:t> </a:t>
            </a:r>
            <a:r>
              <a:rPr lang="en-GB" sz="2000" b="1" kern="0" dirty="0" err="1">
                <a:solidFill>
                  <a:srgbClr val="000000"/>
                </a:solidFill>
                <a:latin typeface="Comic Sans MS" pitchFamily="66" charset="0"/>
              </a:rPr>
              <a:t>próximo</a:t>
            </a:r>
            <a:r>
              <a:rPr lang="en-GB" sz="2000" b="1" kern="0" dirty="0" smtClean="0">
                <a:solidFill>
                  <a:sysClr val="windowText" lastClr="000000"/>
                </a:solidFill>
                <a:latin typeface="Comic Sans MS" pitchFamily="66" charset="0"/>
              </a:rPr>
              <a:t> </a:t>
            </a:r>
            <a:r>
              <a:rPr lang="en-GB" sz="2000" b="1" kern="0" dirty="0" smtClean="0">
                <a:solidFill>
                  <a:srgbClr val="FF0000"/>
                </a:solidFill>
                <a:latin typeface="Comic Sans MS" pitchFamily="66" charset="0"/>
              </a:rPr>
              <a:t>Next </a:t>
            </a:r>
            <a:r>
              <a:rPr lang="en-GB" sz="2000" b="1" kern="0" dirty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n-GB" sz="2000" b="1" kern="0" dirty="0" smtClean="0">
                <a:solidFill>
                  <a:srgbClr val="FF0000"/>
                </a:solidFill>
                <a:latin typeface="Comic Sans MS" pitchFamily="66" charset="0"/>
              </a:rPr>
              <a:t>unday</a:t>
            </a:r>
            <a:endParaRPr lang="en-GB" sz="2000" b="1" kern="0" dirty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en-GB" sz="2000" b="1" kern="0" dirty="0" smtClean="0">
                <a:solidFill>
                  <a:srgbClr val="000000"/>
                </a:solidFill>
                <a:latin typeface="Comic Sans MS" pitchFamily="66" charset="0"/>
              </a:rPr>
              <a:t>En </a:t>
            </a:r>
            <a:r>
              <a:rPr lang="en-GB" sz="2000" b="1" kern="0" dirty="0" err="1" smtClean="0">
                <a:solidFill>
                  <a:srgbClr val="000000"/>
                </a:solidFill>
                <a:latin typeface="Comic Sans MS" pitchFamily="66" charset="0"/>
              </a:rPr>
              <a:t>tres</a:t>
            </a:r>
            <a:r>
              <a:rPr lang="en-GB" sz="2000" b="1" kern="0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b="1" kern="0" dirty="0" err="1" smtClean="0">
                <a:solidFill>
                  <a:srgbClr val="000000"/>
                </a:solidFill>
                <a:latin typeface="Comic Sans MS" pitchFamily="66" charset="0"/>
              </a:rPr>
              <a:t>dias</a:t>
            </a:r>
            <a:r>
              <a:rPr lang="en-GB" sz="2000" b="1" kern="0" dirty="0" smtClean="0">
                <a:solidFill>
                  <a:srgbClr val="000000"/>
                </a:solidFill>
                <a:latin typeface="Comic Sans MS" pitchFamily="66" charset="0"/>
              </a:rPr>
              <a:t> In </a:t>
            </a:r>
            <a:r>
              <a:rPr lang="en-GB" sz="2000" b="1" kern="0" dirty="0">
                <a:solidFill>
                  <a:srgbClr val="FF0000"/>
                </a:solidFill>
                <a:latin typeface="Comic Sans MS" pitchFamily="66" charset="0"/>
              </a:rPr>
              <a:t>t</a:t>
            </a:r>
            <a:r>
              <a:rPr lang="en-GB" sz="2000" b="1" kern="0" dirty="0" smtClean="0">
                <a:solidFill>
                  <a:srgbClr val="FF0000"/>
                </a:solidFill>
                <a:latin typeface="Comic Sans MS" pitchFamily="66" charset="0"/>
              </a:rPr>
              <a:t>hree days </a:t>
            </a:r>
          </a:p>
          <a:p>
            <a:pPr>
              <a:defRPr/>
            </a:pPr>
            <a:r>
              <a:rPr lang="en-GB" sz="2000" b="1" kern="0" dirty="0" err="1" smtClean="0">
                <a:solidFill>
                  <a:sysClr val="windowText" lastClr="000000"/>
                </a:solidFill>
                <a:latin typeface="Comic Sans MS" pitchFamily="66" charset="0"/>
              </a:rPr>
              <a:t>Mañana</a:t>
            </a:r>
            <a:r>
              <a:rPr lang="en-GB" sz="2000" b="1" kern="0" dirty="0" smtClean="0">
                <a:solidFill>
                  <a:sysClr val="windowText" lastClr="000000"/>
                </a:solidFill>
                <a:latin typeface="Comic Sans MS" pitchFamily="66" charset="0"/>
              </a:rPr>
              <a:t> </a:t>
            </a:r>
            <a:r>
              <a:rPr lang="en-GB" sz="2000" b="1" kern="0" dirty="0" err="1" smtClean="0">
                <a:solidFill>
                  <a:sysClr val="windowText" lastClr="000000"/>
                </a:solidFill>
                <a:latin typeface="Comic Sans MS" pitchFamily="66" charset="0"/>
              </a:rPr>
              <a:t>por</a:t>
            </a:r>
            <a:r>
              <a:rPr lang="en-GB" sz="2000" b="1" kern="0" dirty="0" smtClean="0">
                <a:solidFill>
                  <a:sysClr val="windowText" lastClr="000000"/>
                </a:solidFill>
                <a:latin typeface="Comic Sans MS" pitchFamily="66" charset="0"/>
              </a:rPr>
              <a:t> la </a:t>
            </a:r>
            <a:r>
              <a:rPr lang="en-GB" sz="2000" b="1" kern="0" dirty="0" err="1" smtClean="0">
                <a:solidFill>
                  <a:sysClr val="windowText" lastClr="000000"/>
                </a:solidFill>
                <a:latin typeface="Comic Sans MS" pitchFamily="66" charset="0"/>
              </a:rPr>
              <a:t>noche</a:t>
            </a:r>
            <a:r>
              <a:rPr lang="en-GB" sz="2000" b="1" kern="0" dirty="0" smtClean="0">
                <a:solidFill>
                  <a:srgbClr val="FF0000"/>
                </a:solidFill>
                <a:latin typeface="Comic Sans MS" pitchFamily="66" charset="0"/>
              </a:rPr>
              <a:t> Tomorrow night</a:t>
            </a:r>
          </a:p>
          <a:p>
            <a:pPr>
              <a:defRPr/>
            </a:pPr>
            <a:r>
              <a:rPr lang="en-GB" sz="2000" b="1" kern="0" dirty="0" smtClean="0">
                <a:latin typeface="Comic Sans MS" pitchFamily="66" charset="0"/>
              </a:rPr>
              <a:t>La </a:t>
            </a:r>
            <a:r>
              <a:rPr lang="en-GB" sz="2000" b="1" kern="0" dirty="0" err="1" smtClean="0">
                <a:latin typeface="Comic Sans MS" pitchFamily="66" charset="0"/>
              </a:rPr>
              <a:t>semana</a:t>
            </a:r>
            <a:r>
              <a:rPr lang="en-GB" sz="2000" b="1" kern="0" dirty="0" smtClean="0">
                <a:latin typeface="Comic Sans MS" pitchFamily="66" charset="0"/>
              </a:rPr>
              <a:t> </a:t>
            </a:r>
            <a:r>
              <a:rPr lang="en-GB" sz="2000" b="1" kern="0" dirty="0" err="1" smtClean="0">
                <a:latin typeface="Comic Sans MS" pitchFamily="66" charset="0"/>
              </a:rPr>
              <a:t>próxima</a:t>
            </a:r>
            <a:r>
              <a:rPr lang="en-GB" sz="2000" b="1" kern="0" dirty="0" smtClean="0">
                <a:latin typeface="Comic Sans MS" pitchFamily="66" charset="0"/>
              </a:rPr>
              <a:t> </a:t>
            </a:r>
            <a:r>
              <a:rPr lang="en-GB" sz="2000" b="1" kern="0" dirty="0" smtClean="0">
                <a:solidFill>
                  <a:srgbClr val="FF0000"/>
                </a:solidFill>
                <a:latin typeface="Comic Sans MS" pitchFamily="66" charset="0"/>
              </a:rPr>
              <a:t>Next week</a:t>
            </a:r>
          </a:p>
          <a:p>
            <a:pPr>
              <a:defRPr/>
            </a:pPr>
            <a:r>
              <a:rPr lang="en-GB" sz="2000" b="1" kern="0" dirty="0" smtClean="0">
                <a:latin typeface="Comic Sans MS" pitchFamily="66" charset="0"/>
              </a:rPr>
              <a:t>En el </a:t>
            </a:r>
            <a:r>
              <a:rPr lang="en-GB" sz="2000" b="1" kern="0" dirty="0" err="1" smtClean="0">
                <a:latin typeface="Comic Sans MS" pitchFamily="66" charset="0"/>
              </a:rPr>
              <a:t>futuro</a:t>
            </a:r>
            <a:r>
              <a:rPr lang="en-GB" sz="2000" b="1" kern="0" dirty="0" smtClean="0">
                <a:latin typeface="Comic Sans MS" pitchFamily="66" charset="0"/>
              </a:rPr>
              <a:t> </a:t>
            </a:r>
            <a:r>
              <a:rPr lang="en-GB" sz="2000" b="1" kern="0" dirty="0" smtClean="0">
                <a:solidFill>
                  <a:srgbClr val="FF0000"/>
                </a:solidFill>
                <a:latin typeface="Comic Sans MS" pitchFamily="66" charset="0"/>
              </a:rPr>
              <a:t>In the future</a:t>
            </a:r>
          </a:p>
          <a:p>
            <a:pPr>
              <a:defRPr/>
            </a:pPr>
            <a:endParaRPr lang="en-GB" sz="2000" b="1" kern="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defRPr/>
            </a:pPr>
            <a:endParaRPr lang="en-GB" sz="20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endParaRPr lang="en-GB" sz="16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endParaRPr lang="en-GB" sz="1600" b="1" kern="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012" y="235788"/>
            <a:ext cx="10883153" cy="869399"/>
          </a:xfrm>
        </p:spPr>
        <p:txBody>
          <a:bodyPr>
            <a:noAutofit/>
          </a:bodyPr>
          <a:lstStyle/>
          <a:p>
            <a:r>
              <a:rPr lang="en-GB" sz="2800" dirty="0">
                <a:latin typeface="Britannic Bold" pitchFamily="34" charset="0"/>
              </a:rPr>
              <a:t/>
            </a:r>
            <a:br>
              <a:rPr lang="en-GB" sz="2800" dirty="0">
                <a:latin typeface="Britannic Bold" pitchFamily="34" charset="0"/>
              </a:rPr>
            </a:b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Cómo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vas a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utilizar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la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tecnología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en el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futuro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How are you going to use technology in the future?</a:t>
            </a:r>
            <a:endParaRPr lang="en-GB" sz="2800" dirty="0">
              <a:solidFill>
                <a:srgbClr val="FF0000"/>
              </a:solidFill>
              <a:latin typeface="Britannic Bold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1660965" y="115886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6512859" y="3201551"/>
            <a:ext cx="3741617" cy="32778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El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portatil</a:t>
            </a: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  </a:t>
            </a: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Laptop</a:t>
            </a:r>
            <a:endParaRPr lang="en-GB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Los MP3 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Internet 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La tablet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El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ipad</a:t>
            </a: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El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móvil</a:t>
            </a: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La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tecnología</a:t>
            </a: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El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ordernador</a:t>
            </a: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Computer</a:t>
            </a: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1019734" y="4872347"/>
            <a:ext cx="3028950" cy="1615827"/>
          </a:xfrm>
          <a:prstGeom prst="rect">
            <a:avLst/>
          </a:prstGeom>
          <a:noFill/>
          <a:ln w="57150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FUTURE TENSE</a:t>
            </a:r>
          </a:p>
          <a:p>
            <a:pPr eaLnBrk="1" hangingPunct="1">
              <a:spcBef>
                <a:spcPct val="50000"/>
              </a:spcBef>
            </a:pPr>
            <a:r>
              <a:rPr lang="en-GB" b="1" i="1" dirty="0" err="1" smtClean="0">
                <a:solidFill>
                  <a:srgbClr val="7030A0"/>
                </a:solidFill>
                <a:latin typeface="Comic Sans MS" pitchFamily="66" charset="0"/>
                <a:cs typeface="Arial" panose="020B0604020202020204" pitchFamily="34" charset="0"/>
              </a:rPr>
              <a:t>usARé</a:t>
            </a:r>
            <a:r>
              <a:rPr lang="en-GB" b="1" i="1" dirty="0" smtClean="0">
                <a:solidFill>
                  <a:srgbClr val="7030A0"/>
                </a:solidFill>
                <a:latin typeface="Comic Sans MS" pitchFamily="66" charset="0"/>
                <a:cs typeface="Arial" panose="020B0604020202020204" pitchFamily="34" charset="0"/>
              </a:rPr>
              <a:t> (I)</a:t>
            </a:r>
          </a:p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....</a:t>
            </a:r>
          </a:p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solidFill>
                  <a:srgbClr val="7030A0"/>
                </a:solidFill>
                <a:latin typeface="Comic Sans MS" pitchFamily="66" charset="0"/>
                <a:cs typeface="Arial" panose="020B0604020202020204" pitchFamily="34" charset="0"/>
              </a:rPr>
              <a:t>VOY A </a:t>
            </a:r>
            <a:r>
              <a:rPr lang="en-GB" b="1" i="1" dirty="0" err="1" smtClean="0">
                <a:solidFill>
                  <a:srgbClr val="7030A0"/>
                </a:solidFill>
                <a:latin typeface="Comic Sans MS" pitchFamily="66" charset="0"/>
                <a:cs typeface="Arial" panose="020B0604020202020204" pitchFamily="34" charset="0"/>
              </a:rPr>
              <a:t>usar</a:t>
            </a:r>
            <a:endParaRPr lang="en-GB" b="1" i="1" dirty="0" smtClean="0">
              <a:solidFill>
                <a:srgbClr val="7030A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8086165" y="1539689"/>
            <a:ext cx="1577788" cy="1006287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>
                <a:solidFill>
                  <a:srgbClr val="0000FF"/>
                </a:solidFill>
                <a:latin typeface="Comic Sans MS" pitchFamily="66" charset="0"/>
              </a:rPr>
              <a:t>PARA</a:t>
            </a:r>
          </a:p>
          <a:p>
            <a:pPr algn="ctr"/>
            <a:r>
              <a:rPr lang="es-ES" sz="2800" i="1" dirty="0" smtClean="0">
                <a:solidFill>
                  <a:srgbClr val="FF0000"/>
                </a:solidFill>
                <a:latin typeface="Comic Sans MS" pitchFamily="66" charset="0"/>
              </a:rPr>
              <a:t>TO</a:t>
            </a:r>
            <a:endParaRPr lang="es-ES" sz="28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9819715" y="816833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948665" y="3105752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" name="Oval 21"/>
          <p:cNvSpPr/>
          <p:nvPr/>
        </p:nvSpPr>
        <p:spPr>
          <a:xfrm>
            <a:off x="3022350" y="4868007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0" name="Oval 21"/>
          <p:cNvSpPr/>
          <p:nvPr/>
        </p:nvSpPr>
        <p:spPr>
          <a:xfrm>
            <a:off x="9667439" y="3592777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1" name="Oval 21"/>
          <p:cNvSpPr/>
          <p:nvPr/>
        </p:nvSpPr>
        <p:spPr>
          <a:xfrm>
            <a:off x="9249459" y="1974649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5" name="Oval 21"/>
          <p:cNvSpPr/>
          <p:nvPr/>
        </p:nvSpPr>
        <p:spPr>
          <a:xfrm>
            <a:off x="2618938" y="5343137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6" name="Oval 21"/>
          <p:cNvSpPr/>
          <p:nvPr/>
        </p:nvSpPr>
        <p:spPr>
          <a:xfrm>
            <a:off x="2789268" y="6123066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7" name="Oval 21"/>
          <p:cNvSpPr/>
          <p:nvPr/>
        </p:nvSpPr>
        <p:spPr>
          <a:xfrm>
            <a:off x="11525416" y="1595889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39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52600" y="1085850"/>
            <a:ext cx="86106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0" dirty="0" smtClean="0">
                <a:solidFill>
                  <a:srgbClr val="00B05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Positivo</a:t>
            </a:r>
            <a:endParaRPr lang="es-ES" sz="8000" dirty="0" smtClean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ES" sz="96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o </a:t>
            </a:r>
          </a:p>
          <a:p>
            <a:pPr algn="ctr"/>
            <a:r>
              <a:rPr lang="es-ES" sz="9600" dirty="0" smtClean="0">
                <a:solidFill>
                  <a:srgbClr val="FF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Negativo</a:t>
            </a:r>
            <a:endParaRPr lang="es-ES" sz="9600" dirty="0">
              <a:solidFill>
                <a:srgbClr val="FF000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52600" y="1085850"/>
            <a:ext cx="86106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0" dirty="0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Ventaja</a:t>
            </a:r>
            <a:r>
              <a:rPr lang="es-ES" sz="8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</a:p>
          <a:p>
            <a:pPr algn="ctr"/>
            <a:r>
              <a:rPr lang="es-ES" sz="9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o </a:t>
            </a:r>
          </a:p>
          <a:p>
            <a:pPr algn="ctr"/>
            <a:r>
              <a:rPr lang="es-ES" sz="96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Inconveniente</a:t>
            </a:r>
            <a:endParaRPr lang="es-ES" sz="96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 redondeado"/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noFill/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42271" y="350308"/>
            <a:ext cx="6667157" cy="6177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jugar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 los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videojuegos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comprar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por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internet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chatear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con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mis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amigos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consultar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las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redes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sociales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facebook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ver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películas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por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internet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jugar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 la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Wii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navegar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por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internet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escuchar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música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los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deberes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en el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portatil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endParaRPr lang="en-GB" sz="14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bajar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archivos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subir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archivos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compartir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archivos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mandar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mensajes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diseñar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paginas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web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buscar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información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pasar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...ANDO/...IENDO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quedarme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en casa ...ANDO/...IENDO 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TextBox 18"/>
          <p:cNvSpPr txBox="1"/>
          <p:nvPr/>
        </p:nvSpPr>
        <p:spPr>
          <a:xfrm>
            <a:off x="4677862" y="362708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play video games</a:t>
            </a:r>
          </a:p>
        </p:txBody>
      </p:sp>
      <p:sp>
        <p:nvSpPr>
          <p:cNvPr id="7" name="TextBox 18"/>
          <p:cNvSpPr txBox="1"/>
          <p:nvPr/>
        </p:nvSpPr>
        <p:spPr>
          <a:xfrm>
            <a:off x="4509049" y="714398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buy online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TextBox 18"/>
          <p:cNvSpPr txBox="1"/>
          <p:nvPr/>
        </p:nvSpPr>
        <p:spPr>
          <a:xfrm>
            <a:off x="4703652" y="1077813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chat with my friends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" name="TextBox 18"/>
          <p:cNvSpPr txBox="1"/>
          <p:nvPr/>
        </p:nvSpPr>
        <p:spPr>
          <a:xfrm>
            <a:off x="6194827" y="1443574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check the social networks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" name="TextBox 18"/>
          <p:cNvSpPr txBox="1"/>
          <p:nvPr/>
        </p:nvSpPr>
        <p:spPr>
          <a:xfrm>
            <a:off x="4968593" y="1806989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watch movies online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" name="TextBox 18"/>
          <p:cNvSpPr txBox="1"/>
          <p:nvPr/>
        </p:nvSpPr>
        <p:spPr>
          <a:xfrm>
            <a:off x="4079984" y="2212607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play with the WII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TextBox 18"/>
          <p:cNvSpPr txBox="1"/>
          <p:nvPr/>
        </p:nvSpPr>
        <p:spPr>
          <a:xfrm>
            <a:off x="4586421" y="2536165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surfing the internet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3" name="TextBox 18"/>
          <p:cNvSpPr txBox="1"/>
          <p:nvPr/>
        </p:nvSpPr>
        <p:spPr>
          <a:xfrm>
            <a:off x="4136254" y="2915992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listen to music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" name="TextBox 18"/>
          <p:cNvSpPr txBox="1"/>
          <p:nvPr/>
        </p:nvSpPr>
        <p:spPr>
          <a:xfrm>
            <a:off x="5275736" y="3239550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do homework in the laptop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TextBox 18"/>
          <p:cNvSpPr txBox="1"/>
          <p:nvPr/>
        </p:nvSpPr>
        <p:spPr>
          <a:xfrm>
            <a:off x="3866622" y="3602965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download files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" name="TextBox 18"/>
          <p:cNvSpPr txBox="1"/>
          <p:nvPr/>
        </p:nvSpPr>
        <p:spPr>
          <a:xfrm>
            <a:off x="3866622" y="3968725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upload files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4342579" y="4346208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share files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59699" y="4697900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send files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0" name="TextBox 18"/>
          <p:cNvSpPr txBox="1"/>
          <p:nvPr/>
        </p:nvSpPr>
        <p:spPr>
          <a:xfrm>
            <a:off x="4384782" y="5035525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design web pages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TextBox 18"/>
          <p:cNvSpPr txBox="1"/>
          <p:nvPr/>
        </p:nvSpPr>
        <p:spPr>
          <a:xfrm>
            <a:off x="4314444" y="5415353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look for information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2" name="TextBox 18"/>
          <p:cNvSpPr txBox="1"/>
          <p:nvPr/>
        </p:nvSpPr>
        <p:spPr>
          <a:xfrm>
            <a:off x="5761072" y="5792836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spend time.....ING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4" name="TextBox 18"/>
          <p:cNvSpPr txBox="1"/>
          <p:nvPr/>
        </p:nvSpPr>
        <p:spPr>
          <a:xfrm>
            <a:off x="6237029" y="6114049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stay at home.....ING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" name="25 Estrella de 5 puntas"/>
          <p:cNvSpPr/>
          <p:nvPr/>
        </p:nvSpPr>
        <p:spPr>
          <a:xfrm>
            <a:off x="1645920" y="67524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Estrella de 5 puntas"/>
          <p:cNvSpPr/>
          <p:nvPr/>
        </p:nvSpPr>
        <p:spPr>
          <a:xfrm>
            <a:off x="1643576" y="391550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Estrella de 5 puntas"/>
          <p:cNvSpPr/>
          <p:nvPr/>
        </p:nvSpPr>
        <p:spPr>
          <a:xfrm>
            <a:off x="1655298" y="100818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Estrella de 5 puntas"/>
          <p:cNvSpPr/>
          <p:nvPr/>
        </p:nvSpPr>
        <p:spPr>
          <a:xfrm>
            <a:off x="1681089" y="2497015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Estrella de 5 puntas"/>
          <p:cNvSpPr/>
          <p:nvPr/>
        </p:nvSpPr>
        <p:spPr>
          <a:xfrm>
            <a:off x="1650610" y="177721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Estrella de 5 puntas"/>
          <p:cNvSpPr/>
          <p:nvPr/>
        </p:nvSpPr>
        <p:spPr>
          <a:xfrm>
            <a:off x="1676400" y="214063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Estrella de 5 puntas"/>
          <p:cNvSpPr/>
          <p:nvPr/>
        </p:nvSpPr>
        <p:spPr>
          <a:xfrm>
            <a:off x="1645920" y="139270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Estrella de 5 puntas"/>
          <p:cNvSpPr/>
          <p:nvPr/>
        </p:nvSpPr>
        <p:spPr>
          <a:xfrm>
            <a:off x="1692812" y="290263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Estrella de 5 puntas"/>
          <p:cNvSpPr/>
          <p:nvPr/>
        </p:nvSpPr>
        <p:spPr>
          <a:xfrm>
            <a:off x="1692812" y="322619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Estrella de 5 puntas"/>
          <p:cNvSpPr/>
          <p:nvPr/>
        </p:nvSpPr>
        <p:spPr>
          <a:xfrm>
            <a:off x="1692812" y="357788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Estrella de 5 puntas"/>
          <p:cNvSpPr/>
          <p:nvPr/>
        </p:nvSpPr>
        <p:spPr>
          <a:xfrm>
            <a:off x="1706880" y="391550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Estrella de 5 puntas"/>
          <p:cNvSpPr/>
          <p:nvPr/>
        </p:nvSpPr>
        <p:spPr>
          <a:xfrm>
            <a:off x="1650609" y="432347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Estrella de 5 puntas"/>
          <p:cNvSpPr/>
          <p:nvPr/>
        </p:nvSpPr>
        <p:spPr>
          <a:xfrm>
            <a:off x="1678744" y="4647027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Estrella de 5 puntas"/>
          <p:cNvSpPr/>
          <p:nvPr/>
        </p:nvSpPr>
        <p:spPr>
          <a:xfrm>
            <a:off x="1706879" y="5054990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Estrella de 5 puntas"/>
          <p:cNvSpPr/>
          <p:nvPr/>
        </p:nvSpPr>
        <p:spPr>
          <a:xfrm>
            <a:off x="1706880" y="5758375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Estrella de 5 puntas"/>
          <p:cNvSpPr/>
          <p:nvPr/>
        </p:nvSpPr>
        <p:spPr>
          <a:xfrm>
            <a:off x="1690467" y="540433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42 Estrella de 5 puntas"/>
          <p:cNvSpPr/>
          <p:nvPr/>
        </p:nvSpPr>
        <p:spPr>
          <a:xfrm>
            <a:off x="1720947" y="6180406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 redondeado"/>
          <p:cNvSpPr/>
          <p:nvPr/>
        </p:nvSpPr>
        <p:spPr>
          <a:xfrm>
            <a:off x="182880" y="211016"/>
            <a:ext cx="11746523" cy="647113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44 CuadroTexto"/>
          <p:cNvSpPr txBox="1"/>
          <p:nvPr/>
        </p:nvSpPr>
        <p:spPr>
          <a:xfrm>
            <a:off x="1645921" y="998806"/>
            <a:ext cx="934094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latin typeface="Comic Sans MS" pitchFamily="66" charset="0"/>
              </a:rPr>
              <a:t>1. Lee las frases rápidamente.</a:t>
            </a:r>
          </a:p>
          <a:p>
            <a:pPr algn="ctr"/>
            <a:r>
              <a:rPr lang="es-ES" sz="2400" i="1" dirty="0" err="1" smtClean="0">
                <a:solidFill>
                  <a:srgbClr val="FF0000"/>
                </a:solidFill>
                <a:latin typeface="Comic Sans MS" pitchFamily="66" charset="0"/>
              </a:rPr>
              <a:t>Read</a:t>
            </a:r>
            <a:r>
              <a:rPr lang="es-ES" sz="2400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sz="2400" i="1" dirty="0" err="1" smtClean="0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es-ES" sz="2400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sz="2400" i="1" dirty="0" err="1" smtClean="0">
                <a:solidFill>
                  <a:srgbClr val="FF0000"/>
                </a:solidFill>
                <a:latin typeface="Comic Sans MS" pitchFamily="66" charset="0"/>
              </a:rPr>
              <a:t>sentence</a:t>
            </a:r>
            <a:r>
              <a:rPr lang="es-ES" sz="2400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sz="2400" i="1" dirty="0" err="1" smtClean="0">
                <a:solidFill>
                  <a:srgbClr val="FF0000"/>
                </a:solidFill>
                <a:latin typeface="Comic Sans MS" pitchFamily="66" charset="0"/>
              </a:rPr>
              <a:t>quickly</a:t>
            </a:r>
            <a:endParaRPr lang="es-ES" sz="2400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endParaRPr lang="es-ES" sz="3200" dirty="0" smtClean="0">
              <a:latin typeface="Comic Sans MS" pitchFamily="66" charset="0"/>
            </a:endParaRPr>
          </a:p>
          <a:p>
            <a:pPr algn="ctr"/>
            <a:r>
              <a:rPr lang="es-ES" sz="3200" dirty="0" smtClean="0">
                <a:latin typeface="Comic Sans MS" pitchFamily="66" charset="0"/>
              </a:rPr>
              <a:t>2.Colorea las estrellas dependiendo de su dificultad.</a:t>
            </a:r>
          </a:p>
          <a:p>
            <a:pPr algn="ctr"/>
            <a:r>
              <a:rPr lang="es-ES" sz="2400" i="1" dirty="0" err="1" smtClean="0">
                <a:solidFill>
                  <a:srgbClr val="FF0000"/>
                </a:solidFill>
                <a:latin typeface="Comic Sans MS" pitchFamily="66" charset="0"/>
              </a:rPr>
              <a:t>Colour</a:t>
            </a:r>
            <a:r>
              <a:rPr lang="es-ES" sz="2400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sz="2400" i="1" dirty="0" err="1" smtClean="0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es-ES" sz="2400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sz="2400" i="1" dirty="0" err="1" smtClean="0">
                <a:solidFill>
                  <a:srgbClr val="FF0000"/>
                </a:solidFill>
                <a:latin typeface="Comic Sans MS" pitchFamily="66" charset="0"/>
              </a:rPr>
              <a:t>stars</a:t>
            </a:r>
            <a:r>
              <a:rPr lang="es-ES" sz="2400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sz="2400" i="1" dirty="0" err="1" smtClean="0">
                <a:solidFill>
                  <a:srgbClr val="FF0000"/>
                </a:solidFill>
                <a:latin typeface="Comic Sans MS" pitchFamily="66" charset="0"/>
              </a:rPr>
              <a:t>depending</a:t>
            </a:r>
            <a:r>
              <a:rPr lang="es-ES" sz="2400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sz="2400" i="1" dirty="0" err="1" smtClean="0">
                <a:solidFill>
                  <a:srgbClr val="FF0000"/>
                </a:solidFill>
                <a:latin typeface="Comic Sans MS" pitchFamily="66" charset="0"/>
              </a:rPr>
              <a:t>on</a:t>
            </a:r>
            <a:r>
              <a:rPr lang="es-ES" sz="2400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sz="2400" i="1" dirty="0" err="1" smtClean="0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es-ES" sz="2400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sz="2400" i="1" dirty="0" err="1" smtClean="0">
                <a:solidFill>
                  <a:srgbClr val="FF0000"/>
                </a:solidFill>
                <a:latin typeface="Comic Sans MS" pitchFamily="66" charset="0"/>
              </a:rPr>
              <a:t>level</a:t>
            </a:r>
            <a:r>
              <a:rPr lang="es-ES" sz="2400" i="1" dirty="0" smtClean="0">
                <a:solidFill>
                  <a:srgbClr val="FF0000"/>
                </a:solidFill>
                <a:latin typeface="Comic Sans MS" pitchFamily="66" charset="0"/>
              </a:rPr>
              <a:t> of </a:t>
            </a:r>
            <a:r>
              <a:rPr lang="es-ES" sz="2400" i="1" dirty="0" err="1" smtClean="0">
                <a:solidFill>
                  <a:srgbClr val="FF0000"/>
                </a:solidFill>
                <a:latin typeface="Comic Sans MS" pitchFamily="66" charset="0"/>
              </a:rPr>
              <a:t>difficulty</a:t>
            </a:r>
            <a:r>
              <a:rPr lang="es-ES" sz="2400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  <a:p>
            <a:endParaRPr lang="es-ES" sz="3200" dirty="0">
              <a:latin typeface="Comic Sans MS" pitchFamily="66" charset="0"/>
            </a:endParaRPr>
          </a:p>
        </p:txBody>
      </p:sp>
      <p:sp>
        <p:nvSpPr>
          <p:cNvPr id="46" name="45 Estrella de 5 puntas"/>
          <p:cNvSpPr/>
          <p:nvPr/>
        </p:nvSpPr>
        <p:spPr>
          <a:xfrm>
            <a:off x="1732670" y="4897901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46 Estrella de 5 puntas"/>
          <p:cNvSpPr/>
          <p:nvPr/>
        </p:nvSpPr>
        <p:spPr>
          <a:xfrm>
            <a:off x="4600135" y="4881489"/>
            <a:ext cx="323557" cy="323557"/>
          </a:xfrm>
          <a:prstGeom prst="star5">
            <a:avLst/>
          </a:prstGeom>
          <a:solidFill>
            <a:srgbClr val="00B0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Estrella de 5 puntas"/>
          <p:cNvSpPr/>
          <p:nvPr/>
        </p:nvSpPr>
        <p:spPr>
          <a:xfrm>
            <a:off x="7469943" y="4839286"/>
            <a:ext cx="323557" cy="323557"/>
          </a:xfrm>
          <a:prstGeom prst="star5">
            <a:avLst/>
          </a:prstGeom>
          <a:solidFill>
            <a:srgbClr val="FF66FF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48 CuadroTexto"/>
          <p:cNvSpPr txBox="1"/>
          <p:nvPr/>
        </p:nvSpPr>
        <p:spPr>
          <a:xfrm>
            <a:off x="2363372" y="4867422"/>
            <a:ext cx="1772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Convergence" pitchFamily="34" charset="0"/>
              </a:rPr>
              <a:t>Difícil</a:t>
            </a:r>
            <a:endParaRPr lang="es-ES" sz="2400" dirty="0">
              <a:latin typeface="Convergence" pitchFamily="34" charset="0"/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4977618" y="4865077"/>
            <a:ext cx="2168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Convergence" pitchFamily="34" charset="0"/>
              </a:rPr>
              <a:t>Pichi-picha</a:t>
            </a:r>
            <a:endParaRPr lang="es-ES" sz="2400" dirty="0">
              <a:latin typeface="Convergence" pitchFamily="34" charset="0"/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7999827" y="4834598"/>
            <a:ext cx="2168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Convergence" pitchFamily="34" charset="0"/>
              </a:rPr>
              <a:t>Fácil</a:t>
            </a:r>
            <a:endParaRPr lang="es-ES" sz="2400" dirty="0">
              <a:latin typeface="Convergenc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15152" y="4303060"/>
            <a:ext cx="41596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200" dirty="0" smtClean="0">
                <a:latin typeface="Arial Rounded MT Bold" pitchFamily="34" charset="0"/>
              </a:rPr>
              <a:t> </a:t>
            </a: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426149"/>
              </p:ext>
            </p:extLst>
          </p:nvPr>
        </p:nvGraphicFramePr>
        <p:xfrm>
          <a:off x="753036" y="365760"/>
          <a:ext cx="11187951" cy="6492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9317"/>
                <a:gridCol w="3729317"/>
                <a:gridCol w="3729317"/>
              </a:tblGrid>
              <a:tr h="2139506">
                <a:tc>
                  <a:txBody>
                    <a:bodyPr/>
                    <a:lstStyle/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latin typeface="Arial Rounded MT Bold" pitchFamily="34" charset="0"/>
                        </a:rPr>
                        <a:t>Bajar música es más económico.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latin typeface="Arial Rounded MT Bold" pitchFamily="34" charset="0"/>
                        </a:rPr>
                        <a:t>La tecnología no funciona frecuentemente.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itchFamily="34" charset="0"/>
                          <a:ea typeface="+mn-ea"/>
                          <a:cs typeface="+mn-cs"/>
                        </a:rPr>
                        <a:t>Leer en la pantalla no es bueno para los ojos.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17971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itchFamily="34" charset="0"/>
                          <a:ea typeface="+mn-ea"/>
                          <a:cs typeface="+mn-cs"/>
                        </a:rPr>
                        <a:t>Puedo hacer los deberes mejor.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Siempre necesitas el último modelo.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Con internet lo </a:t>
                      </a:r>
                      <a:r>
                        <a:rPr lang="en-GB" sz="2400" dirty="0" err="1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paso</a:t>
                      </a:r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en-GB" sz="2400" dirty="0" err="1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bomba</a:t>
                      </a:r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20804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Los móviles son difíciles de usar.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Los videojuegos mejoran la coordinación y la concentración.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Los ordenadores se quedan obsoletos pronto.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15152" y="4303060"/>
            <a:ext cx="41596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200" dirty="0" smtClean="0">
                <a:latin typeface="Arial Rounded MT Bold" pitchFamily="34" charset="0"/>
              </a:rPr>
              <a:t> </a:t>
            </a:r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753036" y="365760"/>
          <a:ext cx="11187951" cy="62866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9317"/>
                <a:gridCol w="3729317"/>
                <a:gridCol w="3729317"/>
              </a:tblGrid>
              <a:tr h="2139506">
                <a:tc>
                  <a:txBody>
                    <a:bodyPr/>
                    <a:lstStyle/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latin typeface="Arial Rounded MT Bold" pitchFamily="34" charset="0"/>
                        </a:rPr>
                        <a:t>Se pueden recibir insultos.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latin typeface="Arial Rounded MT Bold" pitchFamily="34" charset="0"/>
                        </a:rPr>
                        <a:t>Se puede mantener en contacto  a través de redes sociales.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itchFamily="34" charset="0"/>
                          <a:ea typeface="+mn-ea"/>
                          <a:cs typeface="+mn-cs"/>
                        </a:rPr>
                        <a:t>Se puede tener problemas de conexión</a:t>
                      </a:r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17971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2400" dirty="0" smtClean="0">
                          <a:latin typeface="Arial Rounded MT Bold" pitchFamily="34" charset="0"/>
                        </a:rPr>
                        <a:t>Se puede mandar muchos correos basura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latin typeface="Arial Rounded MT Bold" pitchFamily="34" charset="0"/>
                        </a:rPr>
                        <a:t>Se puede descargar música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Se </a:t>
                      </a:r>
                      <a:r>
                        <a:rPr lang="en-GB" sz="2400" dirty="0" err="1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puede</a:t>
                      </a:r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en-GB" sz="2400" dirty="0" err="1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ahorrar</a:t>
                      </a:r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en-GB" sz="2400" dirty="0" err="1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tiempo</a:t>
                      </a:r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20804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Se puede comprar en línea.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latin typeface="Arial Rounded MT Bold" pitchFamily="34" charset="0"/>
                        </a:rPr>
                        <a:t>Se puede copiar de internet.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Se puede chatear con los amigos.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15152" y="4303060"/>
            <a:ext cx="41596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200" dirty="0" smtClean="0">
                <a:latin typeface="Arial Rounded MT Bold" pitchFamily="34" charset="0"/>
              </a:rPr>
              <a:t> </a:t>
            </a:r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376518" y="430307"/>
          <a:ext cx="11331387" cy="60500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77129"/>
                <a:gridCol w="3777129"/>
                <a:gridCol w="3777129"/>
              </a:tblGrid>
              <a:tr h="2016693">
                <a:tc>
                  <a:txBody>
                    <a:bodyPr/>
                    <a:lstStyle/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latin typeface="Arial Rounded MT Bold" pitchFamily="34" charset="0"/>
                        </a:rPr>
                        <a:t>Internet es inútil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latin typeface="Arial Rounded MT Bold" pitchFamily="34" charset="0"/>
                        </a:rPr>
                        <a:t>Con Internet la comunicación es mejor.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itchFamily="34" charset="0"/>
                          <a:ea typeface="+mn-ea"/>
                          <a:cs typeface="+mn-cs"/>
                        </a:rPr>
                        <a:t>Internet </a:t>
                      </a:r>
                      <a:r>
                        <a:rPr kumimoji="0" lang="en-GB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itchFamily="34" charset="0"/>
                          <a:ea typeface="+mn-ea"/>
                          <a:cs typeface="+mn-cs"/>
                        </a:rPr>
                        <a:t>puede</a:t>
                      </a: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itchFamily="34" charset="0"/>
                          <a:ea typeface="+mn-ea"/>
                          <a:cs typeface="+mn-cs"/>
                        </a:rPr>
                        <a:t> ser </a:t>
                      </a:r>
                      <a:r>
                        <a:rPr kumimoji="0" lang="en-GB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itchFamily="34" charset="0"/>
                          <a:ea typeface="+mn-ea"/>
                          <a:cs typeface="+mn-cs"/>
                        </a:rPr>
                        <a:t>adictivo</a:t>
                      </a: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itchFamily="34" charset="0"/>
                          <a:ea typeface="+mn-ea"/>
                          <a:cs typeface="+mn-cs"/>
                        </a:rPr>
                        <a:t>.</a:t>
                      </a: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201669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itchFamily="34" charset="0"/>
                          <a:ea typeface="+mn-ea"/>
                          <a:cs typeface="+mn-cs"/>
                        </a:rPr>
                        <a:t>Internet es una pérdida de tiempo.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Navegar por internet puede ser entretenido.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La</a:t>
                      </a:r>
                      <a:r>
                        <a:rPr lang="en-GB" sz="240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en-GB" sz="2400" baseline="0" dirty="0" err="1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tecnología</a:t>
                      </a:r>
                      <a:r>
                        <a:rPr lang="en-GB" sz="240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en-GB" sz="2400" baseline="0" dirty="0" err="1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es</a:t>
                      </a:r>
                      <a:r>
                        <a:rPr lang="en-GB" sz="240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en-GB" sz="2400" baseline="0" dirty="0" err="1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muy</a:t>
                      </a:r>
                      <a:r>
                        <a:rPr lang="en-GB" sz="240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en-GB" sz="2400" baseline="0" dirty="0" err="1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cara</a:t>
                      </a:r>
                      <a:r>
                        <a:rPr lang="en-GB" sz="240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.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20166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Internet no es seguro para los niños.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Internet </a:t>
                      </a:r>
                      <a:r>
                        <a:rPr lang="en-GB" sz="2400" dirty="0" err="1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puede</a:t>
                      </a:r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 ser </a:t>
                      </a:r>
                      <a:r>
                        <a:rPr lang="en-GB" sz="2400" dirty="0" err="1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educativo</a:t>
                      </a:r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Con internet la comunicación es peor.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15152" y="4303060"/>
            <a:ext cx="41596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200" dirty="0" smtClean="0">
                <a:latin typeface="Arial Rounded MT Bold" pitchFamily="34" charset="0"/>
              </a:rPr>
              <a:t> </a:t>
            </a: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306606"/>
              </p:ext>
            </p:extLst>
          </p:nvPr>
        </p:nvGraphicFramePr>
        <p:xfrm>
          <a:off x="753036" y="365760"/>
          <a:ext cx="11187951" cy="6017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9317"/>
                <a:gridCol w="3729317"/>
                <a:gridCol w="3729317"/>
              </a:tblGrid>
              <a:tr h="2139506">
                <a:tc>
                  <a:txBody>
                    <a:bodyPr/>
                    <a:lstStyle/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latin typeface="Arial Rounded MT Bold" pitchFamily="34" charset="0"/>
                        </a:rPr>
                        <a:t>Se puede</a:t>
                      </a:r>
                      <a:r>
                        <a:rPr lang="es-ES" sz="2400" baseline="0" dirty="0" smtClean="0">
                          <a:latin typeface="Arial Rounded MT Bold" pitchFamily="34" charset="0"/>
                        </a:rPr>
                        <a:t> ser victima de </a:t>
                      </a:r>
                      <a:r>
                        <a:rPr lang="es-ES" sz="2400" baseline="0" dirty="0" err="1" smtClean="0">
                          <a:latin typeface="Arial Rounded MT Bold" pitchFamily="34" charset="0"/>
                        </a:rPr>
                        <a:t>ciberacoso</a:t>
                      </a:r>
                      <a:r>
                        <a:rPr lang="es-ES" sz="2400" baseline="0" dirty="0" smtClean="0">
                          <a:latin typeface="Arial Rounded MT Bold" pitchFamily="34" charset="0"/>
                        </a:rPr>
                        <a:t>.</a:t>
                      </a:r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latin typeface="Arial Rounded MT Bold" pitchFamily="34" charset="0"/>
                        </a:rPr>
                        <a:t>Se</a:t>
                      </a:r>
                      <a:r>
                        <a:rPr lang="es-ES" sz="2400" baseline="0" dirty="0" smtClean="0">
                          <a:latin typeface="Arial Rounded MT Bold" pitchFamily="34" charset="0"/>
                        </a:rPr>
                        <a:t> pueden hacer video conferencias.</a:t>
                      </a:r>
                      <a:r>
                        <a:rPr lang="es-ES" sz="2400" dirty="0" smtClean="0">
                          <a:latin typeface="Arial Rounded MT Bold" pitchFamily="34" charset="0"/>
                        </a:rPr>
                        <a:t> 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itchFamily="34" charset="0"/>
                          <a:ea typeface="+mn-ea"/>
                          <a:cs typeface="+mn-cs"/>
                        </a:rPr>
                        <a:t>Puede costar un ojo de la cara.</a:t>
                      </a:r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17971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2400" dirty="0" smtClean="0">
                          <a:latin typeface="Arial Rounded MT Bold" pitchFamily="34" charset="0"/>
                        </a:rPr>
                        <a:t>Se puede</a:t>
                      </a:r>
                      <a:r>
                        <a:rPr lang="es-ES" sz="2400" baseline="0" dirty="0" smtClean="0">
                          <a:latin typeface="Arial Rounded MT Bold" pitchFamily="34" charset="0"/>
                        </a:rPr>
                        <a:t> piratear películas.</a:t>
                      </a:r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Se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 puede solicitar un trabajo</a:t>
                      </a:r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Puede</a:t>
                      </a:r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en-GB" sz="2400" dirty="0" err="1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ser</a:t>
                      </a:r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en-GB" sz="2400" dirty="0" err="1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extresante</a:t>
                      </a:r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20804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Se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 puede hacer amigos.</a:t>
                      </a: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latin typeface="Arial Rounded MT Bold" pitchFamily="34" charset="0"/>
                        </a:rPr>
                        <a:t>Se pueden</a:t>
                      </a:r>
                      <a:r>
                        <a:rPr lang="es-ES" sz="2400" baseline="0" dirty="0" smtClean="0">
                          <a:latin typeface="Arial Rounded MT Bold" pitchFamily="34" charset="0"/>
                        </a:rPr>
                        <a:t> buscar ideas.</a:t>
                      </a:r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Puede usarse de canguro.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15152" y="4303060"/>
            <a:ext cx="41596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200" dirty="0" smtClean="0">
                <a:latin typeface="Arial Rounded MT Bold" pitchFamily="34" charset="0"/>
              </a:rPr>
              <a:t> </a:t>
            </a: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039083"/>
              </p:ext>
            </p:extLst>
          </p:nvPr>
        </p:nvGraphicFramePr>
        <p:xfrm>
          <a:off x="282774" y="87085"/>
          <a:ext cx="11187951" cy="66524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9317"/>
                <a:gridCol w="3729317"/>
                <a:gridCol w="3729317"/>
              </a:tblGrid>
              <a:tr h="2634343">
                <a:tc>
                  <a:txBody>
                    <a:bodyPr/>
                    <a:lstStyle/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latin typeface="Arial Rounded MT Bold" pitchFamily="34" charset="0"/>
                        </a:rPr>
                        <a:t>Lees la letra pequeña</a:t>
                      </a:r>
                      <a:r>
                        <a:rPr lang="es-ES" sz="2400" baseline="0" dirty="0" smtClean="0">
                          <a:latin typeface="Arial Rounded MT Bold" pitchFamily="34" charset="0"/>
                        </a:rPr>
                        <a:t> de los contractos por internet es larga pero importante.</a:t>
                      </a:r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latin typeface="Arial Rounded MT Bold" pitchFamily="34" charset="0"/>
                        </a:rPr>
                        <a:t>Puedes</a:t>
                      </a:r>
                      <a:r>
                        <a:rPr lang="es-ES" sz="2400" baseline="0" dirty="0" smtClean="0">
                          <a:latin typeface="Arial Rounded MT Bold" pitchFamily="34" charset="0"/>
                        </a:rPr>
                        <a:t> se antisocial y tener muchos amigos en redes sociales.</a:t>
                      </a:r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itchFamily="34" charset="0"/>
                          <a:ea typeface="+mn-ea"/>
                          <a:cs typeface="+mn-cs"/>
                        </a:rPr>
                        <a:t>La protección de datos es esencial. </a:t>
                      </a:r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17971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2400" dirty="0" smtClean="0">
                          <a:latin typeface="Arial Rounded MT Bold" pitchFamily="34" charset="0"/>
                        </a:rPr>
                        <a:t>Me puedo bajar aplicaciones gratuitas.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Las conversaciones y contactos quedan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 grabados.</a:t>
                      </a:r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latin typeface="Arial Rounded MT Bold" pitchFamily="34" charset="0"/>
                        </a:rPr>
                        <a:t>Los</a:t>
                      </a:r>
                      <a:r>
                        <a:rPr lang="es-ES" sz="2400" baseline="0" dirty="0" smtClean="0">
                          <a:latin typeface="Arial Rounded MT Bold" pitchFamily="34" charset="0"/>
                        </a:rPr>
                        <a:t> datos son la gasolina de la economía. </a:t>
                      </a:r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20804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Soy usuario de muchas aplicaciones como </a:t>
                      </a:r>
                      <a:r>
                        <a:rPr lang="es-ES" sz="2400" dirty="0" err="1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whassap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 o </a:t>
                      </a:r>
                      <a:r>
                        <a:rPr lang="es-ES" sz="2400" baseline="0" dirty="0" err="1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facebook</a:t>
                      </a: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latin typeface="Arial Rounded MT Bold" pitchFamily="34" charset="0"/>
                        </a:rPr>
                        <a:t>No leo la letra pequeña</a:t>
                      </a:r>
                      <a:r>
                        <a:rPr lang="es-ES" sz="2400" baseline="0" dirty="0" smtClean="0">
                          <a:latin typeface="Arial Rounded MT Bold" pitchFamily="34" charset="0"/>
                        </a:rPr>
                        <a:t> porque soy muy vago.</a:t>
                      </a:r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Corremos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 riesgos al compartir nuestros datos.</a:t>
                      </a: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970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15152" y="4303060"/>
            <a:ext cx="41596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200" dirty="0" smtClean="0">
                <a:latin typeface="Arial Rounded MT Bold" pitchFamily="34" charset="0"/>
              </a:rPr>
              <a:t> </a:t>
            </a: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039083"/>
              </p:ext>
            </p:extLst>
          </p:nvPr>
        </p:nvGraphicFramePr>
        <p:xfrm>
          <a:off x="282774" y="87085"/>
          <a:ext cx="11187951" cy="66524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9317"/>
                <a:gridCol w="3729317"/>
                <a:gridCol w="3729317"/>
              </a:tblGrid>
              <a:tr h="2634343">
                <a:tc>
                  <a:txBody>
                    <a:bodyPr/>
                    <a:lstStyle/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latin typeface="Arial Rounded MT Bold" pitchFamily="34" charset="0"/>
                        </a:rPr>
                        <a:t>Lees la letra pequeña</a:t>
                      </a:r>
                      <a:r>
                        <a:rPr lang="es-ES" sz="2400" baseline="0" dirty="0" smtClean="0">
                          <a:latin typeface="Arial Rounded MT Bold" pitchFamily="34" charset="0"/>
                        </a:rPr>
                        <a:t> de los contractos por internet es larga pero importante.</a:t>
                      </a:r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latin typeface="Arial Rounded MT Bold" pitchFamily="34" charset="0"/>
                        </a:rPr>
                        <a:t>Puedes</a:t>
                      </a:r>
                      <a:r>
                        <a:rPr lang="es-ES" sz="2400" baseline="0" dirty="0" smtClean="0">
                          <a:latin typeface="Arial Rounded MT Bold" pitchFamily="34" charset="0"/>
                        </a:rPr>
                        <a:t> se antisocial y tener muchos amigos en redes sociales.</a:t>
                      </a:r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itchFamily="34" charset="0"/>
                          <a:ea typeface="+mn-ea"/>
                          <a:cs typeface="+mn-cs"/>
                        </a:rPr>
                        <a:t>La protección de datos es esencial. </a:t>
                      </a:r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17971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2400" dirty="0" smtClean="0">
                          <a:latin typeface="Arial Rounded MT Bold" pitchFamily="34" charset="0"/>
                        </a:rPr>
                        <a:t>Me puedo bajar aplicaciones gratuitas.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Las conversaciones y contactos quedan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 grabados.</a:t>
                      </a:r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latin typeface="Arial Rounded MT Bold" pitchFamily="34" charset="0"/>
                        </a:rPr>
                        <a:t>Los</a:t>
                      </a:r>
                      <a:r>
                        <a:rPr lang="es-ES" sz="2400" baseline="0" dirty="0" smtClean="0">
                          <a:latin typeface="Arial Rounded MT Bold" pitchFamily="34" charset="0"/>
                        </a:rPr>
                        <a:t> datos son la gasolina de la economía. </a:t>
                      </a:r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20804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Soy usuario de muchas aplicaciones como </a:t>
                      </a:r>
                      <a:r>
                        <a:rPr lang="es-ES" sz="2400" dirty="0" err="1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whassap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 o </a:t>
                      </a:r>
                      <a:r>
                        <a:rPr lang="es-ES" sz="2400" baseline="0" dirty="0" err="1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facebook</a:t>
                      </a: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latin typeface="Arial Rounded MT Bold" pitchFamily="34" charset="0"/>
                        </a:rPr>
                        <a:t>No leo la letra pequeña</a:t>
                      </a:r>
                      <a:r>
                        <a:rPr lang="es-ES" sz="2400" baseline="0" dirty="0" smtClean="0">
                          <a:latin typeface="Arial Rounded MT Bold" pitchFamily="34" charset="0"/>
                        </a:rPr>
                        <a:t> porque soy muy vago.</a:t>
                      </a:r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Corremos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 riesgos al compartir nuestros datos.</a:t>
                      </a: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531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15152" y="4303060"/>
            <a:ext cx="41596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200" dirty="0" smtClean="0">
                <a:latin typeface="Arial Rounded MT Bold" pitchFamily="34" charset="0"/>
              </a:rPr>
              <a:t> </a:t>
            </a: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590422"/>
              </p:ext>
            </p:extLst>
          </p:nvPr>
        </p:nvGraphicFramePr>
        <p:xfrm>
          <a:off x="282774" y="87085"/>
          <a:ext cx="11187951" cy="66350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9317"/>
                <a:gridCol w="3729317"/>
                <a:gridCol w="3729317"/>
              </a:tblGrid>
              <a:tr h="2634343">
                <a:tc>
                  <a:txBody>
                    <a:bodyPr/>
                    <a:lstStyle/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latin typeface="Arial Rounded MT Bold" pitchFamily="34" charset="0"/>
                        </a:rPr>
                        <a:t>Reemplaza la comunicación cara </a:t>
                      </a:r>
                      <a:r>
                        <a:rPr lang="es-ES" sz="2400" smtClean="0">
                          <a:latin typeface="Arial Rounded MT Bold" pitchFamily="34" charset="0"/>
                        </a:rPr>
                        <a:t>a cara.</a:t>
                      </a:r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latin typeface="Arial Rounded MT Bold" pitchFamily="34" charset="0"/>
                        </a:rPr>
                        <a:t>Puedes</a:t>
                      </a:r>
                      <a:r>
                        <a:rPr lang="es-ES" sz="2400" baseline="0" dirty="0" smtClean="0">
                          <a:latin typeface="Arial Rounded MT Bold" pitchFamily="34" charset="0"/>
                        </a:rPr>
                        <a:t> se antisocial y tener muchos amigos en redes sociales.</a:t>
                      </a:r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itchFamily="34" charset="0"/>
                          <a:ea typeface="+mn-ea"/>
                          <a:cs typeface="+mn-cs"/>
                        </a:rPr>
                        <a:t>La protección de datos es esencial. </a:t>
                      </a:r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17971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2400" dirty="0" smtClean="0">
                          <a:latin typeface="Arial Rounded MT Bold" pitchFamily="34" charset="0"/>
                        </a:rPr>
                        <a:t>Me puedo bajar aplicaciones gratuitas.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Las conversaciones y contactos quedan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 grabados.</a:t>
                      </a:r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latin typeface="Arial Rounded MT Bold" pitchFamily="34" charset="0"/>
                        </a:rPr>
                        <a:t>Los</a:t>
                      </a:r>
                      <a:r>
                        <a:rPr lang="es-ES" sz="2400" baseline="0" dirty="0" smtClean="0">
                          <a:latin typeface="Arial Rounded MT Bold" pitchFamily="34" charset="0"/>
                        </a:rPr>
                        <a:t> datos son la gasolina de la economía. </a:t>
                      </a:r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20804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Soy usuario de muchas aplicaciones como </a:t>
                      </a:r>
                      <a:r>
                        <a:rPr lang="es-ES" sz="2400" dirty="0" err="1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whassap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 o </a:t>
                      </a:r>
                      <a:r>
                        <a:rPr lang="es-ES" sz="2400" baseline="0" dirty="0" err="1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facebook</a:t>
                      </a: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latin typeface="Arial Rounded MT Bold" pitchFamily="34" charset="0"/>
                        </a:rPr>
                        <a:t>No leo la letra pequeña</a:t>
                      </a:r>
                      <a:r>
                        <a:rPr lang="es-ES" sz="2400" baseline="0" dirty="0" smtClean="0">
                          <a:latin typeface="Arial Rounded MT Bold" pitchFamily="34" charset="0"/>
                        </a:rPr>
                        <a:t> porque soy muy vago.</a:t>
                      </a:r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Corremos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 riesgos al compartir nuestros datos.</a:t>
                      </a: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439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15152" y="4303060"/>
            <a:ext cx="41596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200" dirty="0" smtClean="0">
                <a:latin typeface="Arial Rounded MT Bold" pitchFamily="34" charset="0"/>
              </a:rPr>
              <a:t> </a:t>
            </a: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625365"/>
              </p:ext>
            </p:extLst>
          </p:nvPr>
        </p:nvGraphicFramePr>
        <p:xfrm>
          <a:off x="753036" y="365760"/>
          <a:ext cx="11187951" cy="6492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9317"/>
                <a:gridCol w="3729317"/>
                <a:gridCol w="3729317"/>
              </a:tblGrid>
              <a:tr h="2139506">
                <a:tc>
                  <a:txBody>
                    <a:bodyPr/>
                    <a:lstStyle/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Bajar música es más económico.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La tecnología no funciona frecuentemente.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 Rounded MT Bold" pitchFamily="34" charset="0"/>
                          <a:ea typeface="+mn-ea"/>
                          <a:cs typeface="+mn-cs"/>
                        </a:rPr>
                        <a:t>Leer en la pantalla no es bueno para los ojos.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17971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 Rounded MT Bold" pitchFamily="34" charset="0"/>
                          <a:ea typeface="+mn-ea"/>
                          <a:cs typeface="+mn-cs"/>
                        </a:rPr>
                        <a:t>Puedo hacer los deberes mejor.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Siempre necesitas el último modelo.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Con internet lo </a:t>
                      </a:r>
                      <a:r>
                        <a:rPr lang="en-GB" sz="2400" dirty="0" err="1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paso</a:t>
                      </a:r>
                      <a:r>
                        <a:rPr lang="en-GB" sz="24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en-GB" sz="2400" dirty="0" err="1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bomba</a:t>
                      </a:r>
                      <a:r>
                        <a:rPr lang="en-GB" sz="24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20804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Los móviles son difíciles de usar.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Los videojuegos mejoran la coordinación y la concentración.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Los ordenadores se quedan obsoletos pronto.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413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15152" y="4303060"/>
            <a:ext cx="41596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200" dirty="0" smtClean="0">
                <a:latin typeface="Arial Rounded MT Bold" pitchFamily="34" charset="0"/>
              </a:rPr>
              <a:t> </a:t>
            </a: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83978"/>
              </p:ext>
            </p:extLst>
          </p:nvPr>
        </p:nvGraphicFramePr>
        <p:xfrm>
          <a:off x="753036" y="365760"/>
          <a:ext cx="11187951" cy="62866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9317"/>
                <a:gridCol w="3729317"/>
                <a:gridCol w="3729317"/>
              </a:tblGrid>
              <a:tr h="2139506">
                <a:tc>
                  <a:txBody>
                    <a:bodyPr/>
                    <a:lstStyle/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Se pueden recibir insultos.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Se puede mantener en contacto  a través de redes sociales.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 Rounded MT Bold" pitchFamily="34" charset="0"/>
                          <a:ea typeface="+mn-ea"/>
                          <a:cs typeface="+mn-cs"/>
                        </a:rPr>
                        <a:t>Se puede tener problemas de conexión</a:t>
                      </a:r>
                      <a:endParaRPr lang="es-ES" sz="2400" dirty="0">
                        <a:solidFill>
                          <a:srgbClr val="FF000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17971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240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Se puede mandar muchos correos basura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Se puede descargar música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Se </a:t>
                      </a:r>
                      <a:r>
                        <a:rPr lang="en-GB" sz="2400" dirty="0" err="1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puede</a:t>
                      </a:r>
                      <a:r>
                        <a:rPr lang="en-GB" sz="24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en-GB" sz="2400" dirty="0" err="1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ahorrar</a:t>
                      </a:r>
                      <a:r>
                        <a:rPr lang="en-GB" sz="24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en-GB" sz="2400" dirty="0" err="1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tiempo</a:t>
                      </a:r>
                      <a:r>
                        <a:rPr lang="en-GB" sz="24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.</a:t>
                      </a:r>
                    </a:p>
                    <a:p>
                      <a:pPr algn="ctr"/>
                      <a:endParaRPr lang="es-ES" sz="2400" dirty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20804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Se puede comprar en línea.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Se puede copiar de internet.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Se puede chatear con los amigos.</a:t>
                      </a:r>
                    </a:p>
                    <a:p>
                      <a:pPr algn="ctr"/>
                      <a:endParaRPr lang="es-ES" sz="2400" dirty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017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15152" y="4303060"/>
            <a:ext cx="41596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200" dirty="0" smtClean="0">
                <a:latin typeface="Arial Rounded MT Bold" pitchFamily="34" charset="0"/>
              </a:rPr>
              <a:t> </a:t>
            </a: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636067"/>
              </p:ext>
            </p:extLst>
          </p:nvPr>
        </p:nvGraphicFramePr>
        <p:xfrm>
          <a:off x="376518" y="430307"/>
          <a:ext cx="11331387" cy="60500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77129"/>
                <a:gridCol w="3777129"/>
                <a:gridCol w="3777129"/>
              </a:tblGrid>
              <a:tr h="2016693">
                <a:tc>
                  <a:txBody>
                    <a:bodyPr/>
                    <a:lstStyle/>
                    <a:p>
                      <a:pPr algn="ctr"/>
                      <a:endParaRPr lang="es-ES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Internet es inútil</a:t>
                      </a:r>
                    </a:p>
                    <a:p>
                      <a:pPr algn="ctr"/>
                      <a:endParaRPr lang="es-ES" sz="2400" dirty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Con Internet la comunicación es mejor.</a:t>
                      </a:r>
                    </a:p>
                    <a:p>
                      <a:pPr algn="ctr"/>
                      <a:endParaRPr lang="es-ES" sz="2400" dirty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 Rounded MT Bold" pitchFamily="34" charset="0"/>
                          <a:ea typeface="+mn-ea"/>
                          <a:cs typeface="+mn-cs"/>
                        </a:rPr>
                        <a:t>Internet </a:t>
                      </a:r>
                      <a:r>
                        <a:rPr kumimoji="0" lang="en-GB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 Rounded MT Bold" pitchFamily="34" charset="0"/>
                          <a:ea typeface="+mn-ea"/>
                          <a:cs typeface="+mn-cs"/>
                        </a:rPr>
                        <a:t>puede</a:t>
                      </a: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 Rounded MT Bold" pitchFamily="34" charset="0"/>
                          <a:ea typeface="+mn-ea"/>
                          <a:cs typeface="+mn-cs"/>
                        </a:rPr>
                        <a:t> ser </a:t>
                      </a:r>
                      <a:r>
                        <a:rPr kumimoji="0" lang="en-GB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 Rounded MT Bold" pitchFamily="34" charset="0"/>
                          <a:ea typeface="+mn-ea"/>
                          <a:cs typeface="+mn-cs"/>
                        </a:rPr>
                        <a:t>adictivo</a:t>
                      </a: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 Rounded MT Bold" pitchFamily="34" charset="0"/>
                          <a:ea typeface="+mn-ea"/>
                          <a:cs typeface="+mn-cs"/>
                        </a:rPr>
                        <a:t>.</a:t>
                      </a: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ES" sz="2400" dirty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201669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 Rounded MT Bold" pitchFamily="34" charset="0"/>
                          <a:ea typeface="+mn-ea"/>
                          <a:cs typeface="+mn-cs"/>
                        </a:rPr>
                        <a:t>Internet es una pérdida de tiempo.</a:t>
                      </a:r>
                    </a:p>
                    <a:p>
                      <a:pPr algn="ctr"/>
                      <a:endParaRPr lang="es-ES" sz="2400" dirty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Navegar por internet puede ser entretenido.</a:t>
                      </a:r>
                    </a:p>
                    <a:p>
                      <a:pPr algn="ctr"/>
                      <a:endParaRPr lang="es-ES" sz="2400" dirty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rgbClr val="FF0000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La</a:t>
                      </a:r>
                      <a:r>
                        <a:rPr lang="en-GB" sz="2400" baseline="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en-GB" sz="2400" baseline="0" dirty="0" err="1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tecnología</a:t>
                      </a:r>
                      <a:r>
                        <a:rPr lang="en-GB" sz="2400" baseline="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en-GB" sz="2400" baseline="0" dirty="0" err="1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es</a:t>
                      </a:r>
                      <a:r>
                        <a:rPr lang="en-GB" sz="2400" baseline="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en-GB" sz="2400" baseline="0" dirty="0" err="1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muy</a:t>
                      </a:r>
                      <a:r>
                        <a:rPr lang="en-GB" sz="2400" baseline="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en-GB" sz="2400" baseline="0" dirty="0" err="1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cara</a:t>
                      </a:r>
                      <a:r>
                        <a:rPr lang="en-GB" sz="2400" baseline="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.</a:t>
                      </a:r>
                      <a:endParaRPr lang="en-US" sz="2400" dirty="0" smtClean="0">
                        <a:solidFill>
                          <a:srgbClr val="FF0000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20166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rgbClr val="FF0000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Internet no es seguro para los niños.</a:t>
                      </a:r>
                    </a:p>
                    <a:p>
                      <a:pPr algn="ctr"/>
                      <a:endParaRPr lang="es-ES" sz="2400" dirty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Internet </a:t>
                      </a:r>
                      <a:r>
                        <a:rPr lang="en-GB" sz="2400" dirty="0" err="1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puede</a:t>
                      </a:r>
                      <a:r>
                        <a:rPr lang="en-GB" sz="24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 ser </a:t>
                      </a:r>
                      <a:r>
                        <a:rPr lang="en-GB" sz="2400" dirty="0" err="1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educativo</a:t>
                      </a:r>
                      <a:r>
                        <a:rPr lang="en-GB" sz="24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.</a:t>
                      </a:r>
                    </a:p>
                    <a:p>
                      <a:pPr algn="ctr"/>
                      <a:endParaRPr lang="es-ES" sz="2400" dirty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Con internet la comunicación es peor.</a:t>
                      </a:r>
                      <a:endParaRPr lang="en-US" sz="2400" dirty="0" smtClean="0">
                        <a:solidFill>
                          <a:srgbClr val="FF0000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805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 redondeado"/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noFill/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42271" y="350308"/>
            <a:ext cx="6667157" cy="6177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jugar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 los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videojuegos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comprar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por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internet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chatear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con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mis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amigos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consultar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las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redes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sociales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facebook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ver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películas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por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internet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jugar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 la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Wii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navegar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por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internet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escuchar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música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los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deberes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en el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portatil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endParaRPr lang="en-GB" sz="14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bajar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archivos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subir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archivos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compartir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archivos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mandar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mensajes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diseñar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paginas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web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buscar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información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pasar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...ANDO/...IENDO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quedarme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en casa ...ANDO/...IENDO 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6" name="25 Estrella de 5 puntas"/>
          <p:cNvSpPr/>
          <p:nvPr/>
        </p:nvSpPr>
        <p:spPr>
          <a:xfrm>
            <a:off x="1645920" y="67524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Estrella de 5 puntas"/>
          <p:cNvSpPr/>
          <p:nvPr/>
        </p:nvSpPr>
        <p:spPr>
          <a:xfrm>
            <a:off x="1643576" y="391550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Estrella de 5 puntas"/>
          <p:cNvSpPr/>
          <p:nvPr/>
        </p:nvSpPr>
        <p:spPr>
          <a:xfrm>
            <a:off x="1655298" y="100818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Estrella de 5 puntas"/>
          <p:cNvSpPr/>
          <p:nvPr/>
        </p:nvSpPr>
        <p:spPr>
          <a:xfrm>
            <a:off x="1681089" y="2497015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Estrella de 5 puntas"/>
          <p:cNvSpPr/>
          <p:nvPr/>
        </p:nvSpPr>
        <p:spPr>
          <a:xfrm>
            <a:off x="1650610" y="177721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Estrella de 5 puntas"/>
          <p:cNvSpPr/>
          <p:nvPr/>
        </p:nvSpPr>
        <p:spPr>
          <a:xfrm>
            <a:off x="1676400" y="214063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Estrella de 5 puntas"/>
          <p:cNvSpPr/>
          <p:nvPr/>
        </p:nvSpPr>
        <p:spPr>
          <a:xfrm>
            <a:off x="1645920" y="139270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Estrella de 5 puntas"/>
          <p:cNvSpPr/>
          <p:nvPr/>
        </p:nvSpPr>
        <p:spPr>
          <a:xfrm>
            <a:off x="1692812" y="290263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Estrella de 5 puntas"/>
          <p:cNvSpPr/>
          <p:nvPr/>
        </p:nvSpPr>
        <p:spPr>
          <a:xfrm>
            <a:off x="1692812" y="322619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Estrella de 5 puntas"/>
          <p:cNvSpPr/>
          <p:nvPr/>
        </p:nvSpPr>
        <p:spPr>
          <a:xfrm>
            <a:off x="1692812" y="357788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Estrella de 5 puntas"/>
          <p:cNvSpPr/>
          <p:nvPr/>
        </p:nvSpPr>
        <p:spPr>
          <a:xfrm>
            <a:off x="1706880" y="391550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Estrella de 5 puntas"/>
          <p:cNvSpPr/>
          <p:nvPr/>
        </p:nvSpPr>
        <p:spPr>
          <a:xfrm>
            <a:off x="1650609" y="432347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Estrella de 5 puntas"/>
          <p:cNvSpPr/>
          <p:nvPr/>
        </p:nvSpPr>
        <p:spPr>
          <a:xfrm>
            <a:off x="1678744" y="4647027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Estrella de 5 puntas"/>
          <p:cNvSpPr/>
          <p:nvPr/>
        </p:nvSpPr>
        <p:spPr>
          <a:xfrm>
            <a:off x="1706879" y="5054990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Estrella de 5 puntas"/>
          <p:cNvSpPr/>
          <p:nvPr/>
        </p:nvSpPr>
        <p:spPr>
          <a:xfrm>
            <a:off x="1706880" y="5758375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Estrella de 5 puntas"/>
          <p:cNvSpPr/>
          <p:nvPr/>
        </p:nvSpPr>
        <p:spPr>
          <a:xfrm>
            <a:off x="1690467" y="540433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42 Estrella de 5 puntas"/>
          <p:cNvSpPr/>
          <p:nvPr/>
        </p:nvSpPr>
        <p:spPr>
          <a:xfrm>
            <a:off x="1720947" y="6180406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"/>
          <p:cNvSpPr/>
          <p:nvPr/>
        </p:nvSpPr>
        <p:spPr>
          <a:xfrm>
            <a:off x="7609829" y="2900006"/>
            <a:ext cx="300102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4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24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4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sz="2400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15152" y="4303060"/>
            <a:ext cx="41596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200" dirty="0" smtClean="0">
                <a:latin typeface="Arial Rounded MT Bold" pitchFamily="34" charset="0"/>
              </a:rPr>
              <a:t> </a:t>
            </a: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76469"/>
              </p:ext>
            </p:extLst>
          </p:nvPr>
        </p:nvGraphicFramePr>
        <p:xfrm>
          <a:off x="753036" y="365760"/>
          <a:ext cx="11187951" cy="6017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9317"/>
                <a:gridCol w="3729317"/>
                <a:gridCol w="3729317"/>
              </a:tblGrid>
              <a:tr h="2139506">
                <a:tc>
                  <a:txBody>
                    <a:bodyPr/>
                    <a:lstStyle/>
                    <a:p>
                      <a:pPr algn="ctr"/>
                      <a:endParaRPr lang="es-ES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Se puede</a:t>
                      </a:r>
                      <a:r>
                        <a:rPr lang="es-ES" sz="2400" baseline="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 ser victima de </a:t>
                      </a:r>
                      <a:r>
                        <a:rPr lang="es-ES" sz="2400" baseline="0" dirty="0" err="1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ciberacoso</a:t>
                      </a:r>
                      <a:r>
                        <a:rPr lang="es-ES" sz="2400" baseline="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.</a:t>
                      </a:r>
                      <a:endParaRPr lang="es-ES" sz="2400" dirty="0" smtClean="0">
                        <a:solidFill>
                          <a:srgbClr val="FF0000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Se</a:t>
                      </a:r>
                      <a:r>
                        <a:rPr lang="es-ES" sz="2400" baseline="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 pueden hacer video conferencias.</a:t>
                      </a:r>
                      <a:r>
                        <a:rPr lang="es-ES" sz="24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 </a:t>
                      </a:r>
                    </a:p>
                    <a:p>
                      <a:pPr algn="ctr"/>
                      <a:endParaRPr lang="es-ES" sz="2400" dirty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 Rounded MT Bold" pitchFamily="34" charset="0"/>
                          <a:ea typeface="+mn-ea"/>
                          <a:cs typeface="+mn-cs"/>
                        </a:rPr>
                        <a:t>Puede costar un ojo de la cara.</a:t>
                      </a:r>
                      <a:endParaRPr lang="es-ES" sz="2400" dirty="0">
                        <a:solidFill>
                          <a:srgbClr val="FF000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17971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240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Se puede</a:t>
                      </a:r>
                      <a:r>
                        <a:rPr lang="es-ES" sz="2400" baseline="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 piratear películas.</a:t>
                      </a:r>
                      <a:endParaRPr lang="es-ES" sz="2400" dirty="0" smtClean="0">
                        <a:solidFill>
                          <a:srgbClr val="FF0000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Se</a:t>
                      </a:r>
                      <a:r>
                        <a:rPr lang="es-ES" sz="2400" baseline="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 puede solicitar un trabajo</a:t>
                      </a:r>
                      <a:endParaRPr lang="es-ES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rgbClr val="FF0000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Puede</a:t>
                      </a:r>
                      <a:r>
                        <a:rPr lang="en-GB" sz="240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en-GB" sz="2400" dirty="0" err="1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ser</a:t>
                      </a:r>
                      <a:r>
                        <a:rPr lang="en-GB" sz="240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en-GB" sz="2400" dirty="0" err="1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extresante</a:t>
                      </a:r>
                      <a:r>
                        <a:rPr lang="en-GB" sz="24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.</a:t>
                      </a:r>
                    </a:p>
                    <a:p>
                      <a:pPr algn="ctr"/>
                      <a:endParaRPr lang="es-ES" sz="2400" dirty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20804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Se</a:t>
                      </a:r>
                      <a:r>
                        <a:rPr lang="es-ES" sz="2400" baseline="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 puede hacer amigos.</a:t>
                      </a:r>
                      <a:endParaRPr lang="es-ES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Se pueden</a:t>
                      </a:r>
                      <a:r>
                        <a:rPr lang="es-ES" sz="2400" baseline="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 buscar ideas.</a:t>
                      </a:r>
                      <a:endParaRPr lang="es-ES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Puede usarse de canguro.</a:t>
                      </a:r>
                    </a:p>
                    <a:p>
                      <a:pPr algn="ctr"/>
                      <a:endParaRPr lang="es-ES" sz="2400" dirty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273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15152" y="4303060"/>
            <a:ext cx="41596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200" dirty="0" smtClean="0">
                <a:latin typeface="Arial Rounded MT Bold" pitchFamily="34" charset="0"/>
              </a:rPr>
              <a:t> </a:t>
            </a: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965315"/>
              </p:ext>
            </p:extLst>
          </p:nvPr>
        </p:nvGraphicFramePr>
        <p:xfrm>
          <a:off x="282774" y="87085"/>
          <a:ext cx="11187951" cy="66524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9317"/>
                <a:gridCol w="3729317"/>
                <a:gridCol w="3729317"/>
              </a:tblGrid>
              <a:tr h="2634343">
                <a:tc>
                  <a:txBody>
                    <a:bodyPr/>
                    <a:lstStyle/>
                    <a:p>
                      <a:pPr algn="ctr"/>
                      <a:endParaRPr lang="es-ES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Lees la letra pequeña</a:t>
                      </a:r>
                      <a:r>
                        <a:rPr lang="es-ES" sz="2400" baseline="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 de los contractos por internet es larga</a:t>
                      </a:r>
                      <a:r>
                        <a:rPr lang="es-ES" sz="2400" baseline="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 pero importante.</a:t>
                      </a:r>
                      <a:endParaRPr lang="es-ES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solidFill>
                            <a:srgbClr val="FFC000"/>
                          </a:solidFill>
                          <a:latin typeface="Arial Rounded MT Bold" pitchFamily="34" charset="0"/>
                        </a:rPr>
                        <a:t>Puedes</a:t>
                      </a:r>
                      <a:r>
                        <a:rPr lang="es-ES" sz="2400" baseline="0" dirty="0" smtClean="0">
                          <a:solidFill>
                            <a:srgbClr val="FFC000"/>
                          </a:solidFill>
                          <a:latin typeface="Arial Rounded MT Bold" pitchFamily="34" charset="0"/>
                        </a:rPr>
                        <a:t> se antisocial y tener muchos amigos en redes sociales</a:t>
                      </a:r>
                      <a:r>
                        <a:rPr lang="es-ES" sz="2400" baseline="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.</a:t>
                      </a:r>
                      <a:endParaRPr lang="es-ES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 Rounded MT Bold" pitchFamily="34" charset="0"/>
                          <a:ea typeface="+mn-ea"/>
                          <a:cs typeface="+mn-cs"/>
                        </a:rPr>
                        <a:t>La protección de datos es esencial. </a:t>
                      </a:r>
                      <a:endParaRPr lang="es-ES" sz="2400" dirty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17971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24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Me puedo bajar aplicaciones gratuitas.</a:t>
                      </a:r>
                    </a:p>
                    <a:p>
                      <a:pPr algn="ctr"/>
                      <a:endParaRPr lang="es-ES" sz="2400" dirty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rgbClr val="FFC000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rgbClr val="FFC000"/>
                          </a:solidFill>
                          <a:latin typeface="Arial Rounded MT Bold" pitchFamily="34" charset="0"/>
                        </a:rPr>
                        <a:t>Las conversaciones y contactos quedan</a:t>
                      </a:r>
                      <a:r>
                        <a:rPr lang="es-ES" sz="2400" baseline="0" dirty="0" smtClean="0">
                          <a:solidFill>
                            <a:srgbClr val="FFC000"/>
                          </a:solidFill>
                          <a:latin typeface="Arial Rounded MT Bold" pitchFamily="34" charset="0"/>
                        </a:rPr>
                        <a:t> grabados.</a:t>
                      </a:r>
                      <a:endParaRPr lang="es-ES" sz="2400" dirty="0" smtClean="0">
                        <a:solidFill>
                          <a:srgbClr val="FFC000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Los</a:t>
                      </a:r>
                      <a:r>
                        <a:rPr lang="es-ES" sz="2400" baseline="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 datos son la gasolina de la economía. </a:t>
                      </a:r>
                      <a:endParaRPr lang="es-ES" sz="2400" dirty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20804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Soy usuario de muchas aplicaciones como </a:t>
                      </a:r>
                      <a:r>
                        <a:rPr lang="es-ES" sz="2400" dirty="0" err="1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whassap</a:t>
                      </a:r>
                      <a:r>
                        <a:rPr lang="es-ES" sz="2400" baseline="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 o </a:t>
                      </a:r>
                      <a:r>
                        <a:rPr lang="es-ES" sz="2400" baseline="0" dirty="0" err="1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facebook</a:t>
                      </a:r>
                      <a:endParaRPr lang="es-ES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No leo la letra pequeña</a:t>
                      </a:r>
                      <a:r>
                        <a:rPr lang="es-ES" sz="2400" baseline="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 porque soy muy vago.</a:t>
                      </a:r>
                      <a:endParaRPr lang="es-ES" sz="2400" dirty="0" smtClean="0">
                        <a:solidFill>
                          <a:srgbClr val="FF0000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Corremos</a:t>
                      </a:r>
                      <a:r>
                        <a:rPr lang="es-ES" sz="2400" baseline="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 riesgos al compartir nuestros datos.</a:t>
                      </a:r>
                      <a:endParaRPr lang="es-ES" sz="2400" dirty="0" smtClean="0">
                        <a:solidFill>
                          <a:srgbClr val="FF0000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969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22 Grupo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Subtitle 2"/>
            <p:cNvSpPr txBox="1">
              <a:spLocks/>
            </p:cNvSpPr>
            <p:nvPr/>
          </p:nvSpPr>
          <p:spPr>
            <a:xfrm>
              <a:off x="296351" y="406579"/>
              <a:ext cx="6667157" cy="617710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jugar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a los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videojuegos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comprar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por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internet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chatear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con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mis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amigos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consultar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las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redes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sociales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facebook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ver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películas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por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internet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jugar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a la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Wii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navegar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por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internet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escuchar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música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400" b="1" dirty="0" err="1" smtClean="0">
                  <a:latin typeface="Comic Sans MS" pitchFamily="66" charset="0"/>
                  <a:cs typeface="Arial" panose="020B0604020202020204" pitchFamily="34" charset="0"/>
                </a:rPr>
                <a:t>hacer</a:t>
              </a:r>
              <a:r>
                <a:rPr lang="en-GB" sz="1400" b="1" dirty="0" smtClean="0">
                  <a:latin typeface="Comic Sans MS" pitchFamily="66" charset="0"/>
                  <a:cs typeface="Arial" panose="020B0604020202020204" pitchFamily="34" charset="0"/>
                </a:rPr>
                <a:t> los </a:t>
              </a:r>
              <a:r>
                <a:rPr lang="en-GB" sz="1400" b="1" dirty="0" err="1" smtClean="0">
                  <a:latin typeface="Comic Sans MS" pitchFamily="66" charset="0"/>
                  <a:cs typeface="Arial" panose="020B0604020202020204" pitchFamily="34" charset="0"/>
                </a:rPr>
                <a:t>deberes</a:t>
              </a:r>
              <a:r>
                <a:rPr lang="en-GB" sz="1400" b="1" dirty="0" smtClean="0">
                  <a:latin typeface="Comic Sans MS" pitchFamily="66" charset="0"/>
                  <a:cs typeface="Arial" panose="020B0604020202020204" pitchFamily="34" charset="0"/>
                </a:rPr>
                <a:t> en el </a:t>
              </a:r>
              <a:r>
                <a:rPr lang="en-GB" sz="1400" b="1" dirty="0" err="1" smtClean="0">
                  <a:latin typeface="Comic Sans MS" pitchFamily="66" charset="0"/>
                  <a:cs typeface="Arial" panose="020B0604020202020204" pitchFamily="34" charset="0"/>
                </a:rPr>
                <a:t>portatil</a:t>
              </a:r>
              <a:r>
                <a:rPr lang="en-GB" sz="14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endPara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bajar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archivos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subir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archivos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compartir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archivos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mandar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mensajes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diseñar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paginas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web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buscar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información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pasar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tiempo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...ANDO/...IENDO</a:t>
              </a: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quedarme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en casa ...ANDO/...IENDO 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</a:pP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</a:pP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6" name="TextBox 18"/>
            <p:cNvSpPr txBox="1"/>
            <p:nvPr/>
          </p:nvSpPr>
          <p:spPr>
            <a:xfrm>
              <a:off x="3031942" y="418979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play video games</a:t>
              </a:r>
            </a:p>
          </p:txBody>
        </p:sp>
        <p:sp>
          <p:nvSpPr>
            <p:cNvPr id="7" name="TextBox 18"/>
            <p:cNvSpPr txBox="1"/>
            <p:nvPr/>
          </p:nvSpPr>
          <p:spPr>
            <a:xfrm>
              <a:off x="2863129" y="770669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buy online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8" name="TextBox 18"/>
            <p:cNvSpPr txBox="1"/>
            <p:nvPr/>
          </p:nvSpPr>
          <p:spPr>
            <a:xfrm>
              <a:off x="3057732" y="1134084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chat with my friends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9" name="TextBox 18"/>
            <p:cNvSpPr txBox="1"/>
            <p:nvPr/>
          </p:nvSpPr>
          <p:spPr>
            <a:xfrm>
              <a:off x="4548907" y="1499845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check the social networks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0" name="TextBox 18"/>
            <p:cNvSpPr txBox="1"/>
            <p:nvPr/>
          </p:nvSpPr>
          <p:spPr>
            <a:xfrm>
              <a:off x="3322673" y="1863260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watch movies online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1" name="TextBox 18"/>
            <p:cNvSpPr txBox="1"/>
            <p:nvPr/>
          </p:nvSpPr>
          <p:spPr>
            <a:xfrm>
              <a:off x="2434064" y="2268878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play with the WII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2" name="TextBox 18"/>
            <p:cNvSpPr txBox="1"/>
            <p:nvPr/>
          </p:nvSpPr>
          <p:spPr>
            <a:xfrm>
              <a:off x="2940501" y="2592436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surfing the internet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3" name="TextBox 18"/>
            <p:cNvSpPr txBox="1"/>
            <p:nvPr/>
          </p:nvSpPr>
          <p:spPr>
            <a:xfrm>
              <a:off x="2490334" y="2972263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listen to music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4" name="TextBox 18"/>
            <p:cNvSpPr txBox="1"/>
            <p:nvPr/>
          </p:nvSpPr>
          <p:spPr>
            <a:xfrm>
              <a:off x="3629816" y="3295821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do homework in the laptop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6" name="TextBox 18"/>
            <p:cNvSpPr txBox="1"/>
            <p:nvPr/>
          </p:nvSpPr>
          <p:spPr>
            <a:xfrm>
              <a:off x="2220702" y="3659236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download files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7" name="TextBox 18"/>
            <p:cNvSpPr txBox="1"/>
            <p:nvPr/>
          </p:nvSpPr>
          <p:spPr>
            <a:xfrm>
              <a:off x="2220702" y="4024996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upload files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8" name="TextBox 18"/>
            <p:cNvSpPr txBox="1"/>
            <p:nvPr/>
          </p:nvSpPr>
          <p:spPr>
            <a:xfrm>
              <a:off x="2696659" y="4402479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share files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513779" y="4754171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send files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20" name="TextBox 18"/>
            <p:cNvSpPr txBox="1"/>
            <p:nvPr/>
          </p:nvSpPr>
          <p:spPr>
            <a:xfrm>
              <a:off x="2738862" y="5091796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design web pages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21" name="TextBox 18"/>
            <p:cNvSpPr txBox="1"/>
            <p:nvPr/>
          </p:nvSpPr>
          <p:spPr>
            <a:xfrm>
              <a:off x="2668524" y="5471624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look for information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22" name="TextBox 18"/>
            <p:cNvSpPr txBox="1"/>
            <p:nvPr/>
          </p:nvSpPr>
          <p:spPr>
            <a:xfrm>
              <a:off x="4115152" y="5849107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spend time.....ING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24" name="TextBox 18"/>
            <p:cNvSpPr txBox="1"/>
            <p:nvPr/>
          </p:nvSpPr>
          <p:spPr>
            <a:xfrm>
              <a:off x="4591109" y="6170320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stay at home.....ING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25" name="24 Rectángulo redondeado"/>
            <p:cNvSpPr/>
            <p:nvPr/>
          </p:nvSpPr>
          <p:spPr>
            <a:xfrm>
              <a:off x="0" y="0"/>
              <a:ext cx="12192000" cy="6858000"/>
            </a:xfrm>
            <a:prstGeom prst="roundRect">
              <a:avLst/>
            </a:prstGeom>
            <a:noFill/>
            <a:ln w="5715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6" name="25 Rectángulo"/>
          <p:cNvSpPr/>
          <p:nvPr/>
        </p:nvSpPr>
        <p:spPr>
          <a:xfrm>
            <a:off x="7609829" y="2900006"/>
            <a:ext cx="300102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4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</a:t>
            </a:r>
          </a:p>
          <a:p>
            <a:pPr algn="ctr" eaLnBrk="1" hangingPunct="1">
              <a:defRPr/>
            </a:pPr>
            <a:r>
              <a:rPr lang="en-GB" altLang="es-ES" sz="24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4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sz="2400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 redondeado"/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noFill/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42271" y="350308"/>
            <a:ext cx="6667157" cy="6177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jugar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 los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videojuegos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comprar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por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internet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chatear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con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mis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amigos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consultar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las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redes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sociales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facebook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ver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películas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por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internet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jugar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 la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Wii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navegar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por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internet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escuchar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música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los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deberes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en el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portatil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endParaRPr lang="en-GB" sz="14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bajar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archivos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subir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archivos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compartir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archivos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mandar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mensajes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diseñar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paginas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web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buscar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información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pasar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...ANDO/...IENDO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quedarme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en casa ...ANDO/...IENDO 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TextBox 18"/>
          <p:cNvSpPr txBox="1"/>
          <p:nvPr/>
        </p:nvSpPr>
        <p:spPr>
          <a:xfrm>
            <a:off x="4677862" y="362708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play video games</a:t>
            </a:r>
          </a:p>
        </p:txBody>
      </p:sp>
      <p:sp>
        <p:nvSpPr>
          <p:cNvPr id="7" name="TextBox 18"/>
          <p:cNvSpPr txBox="1"/>
          <p:nvPr/>
        </p:nvSpPr>
        <p:spPr>
          <a:xfrm>
            <a:off x="4509049" y="714398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buy online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TextBox 18"/>
          <p:cNvSpPr txBox="1"/>
          <p:nvPr/>
        </p:nvSpPr>
        <p:spPr>
          <a:xfrm>
            <a:off x="4703652" y="1077813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chat with my friends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" name="TextBox 18"/>
          <p:cNvSpPr txBox="1"/>
          <p:nvPr/>
        </p:nvSpPr>
        <p:spPr>
          <a:xfrm>
            <a:off x="6194827" y="1443574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check the social networks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" name="TextBox 18"/>
          <p:cNvSpPr txBox="1"/>
          <p:nvPr/>
        </p:nvSpPr>
        <p:spPr>
          <a:xfrm>
            <a:off x="4968593" y="1806989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watch movies online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" name="TextBox 18"/>
          <p:cNvSpPr txBox="1"/>
          <p:nvPr/>
        </p:nvSpPr>
        <p:spPr>
          <a:xfrm>
            <a:off x="4079984" y="2212607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play with the WII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TextBox 18"/>
          <p:cNvSpPr txBox="1"/>
          <p:nvPr/>
        </p:nvSpPr>
        <p:spPr>
          <a:xfrm>
            <a:off x="4586421" y="2536165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surfing the internet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3" name="TextBox 18"/>
          <p:cNvSpPr txBox="1"/>
          <p:nvPr/>
        </p:nvSpPr>
        <p:spPr>
          <a:xfrm>
            <a:off x="4136254" y="2915992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listen to music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" name="TextBox 18"/>
          <p:cNvSpPr txBox="1"/>
          <p:nvPr/>
        </p:nvSpPr>
        <p:spPr>
          <a:xfrm>
            <a:off x="5275736" y="3239550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do homework in the laptop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TextBox 18"/>
          <p:cNvSpPr txBox="1"/>
          <p:nvPr/>
        </p:nvSpPr>
        <p:spPr>
          <a:xfrm>
            <a:off x="3866622" y="3602965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download files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" name="TextBox 18"/>
          <p:cNvSpPr txBox="1"/>
          <p:nvPr/>
        </p:nvSpPr>
        <p:spPr>
          <a:xfrm>
            <a:off x="3866622" y="3968725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upload files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4342579" y="4346208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share files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59699" y="4697900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send files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0" name="TextBox 18"/>
          <p:cNvSpPr txBox="1"/>
          <p:nvPr/>
        </p:nvSpPr>
        <p:spPr>
          <a:xfrm>
            <a:off x="4384782" y="5035525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design web pages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TextBox 18"/>
          <p:cNvSpPr txBox="1"/>
          <p:nvPr/>
        </p:nvSpPr>
        <p:spPr>
          <a:xfrm>
            <a:off x="4314444" y="5415353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look for information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2" name="TextBox 18"/>
          <p:cNvSpPr txBox="1"/>
          <p:nvPr/>
        </p:nvSpPr>
        <p:spPr>
          <a:xfrm>
            <a:off x="5761072" y="5792836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spend time.....ING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4" name="TextBox 18"/>
          <p:cNvSpPr txBox="1"/>
          <p:nvPr/>
        </p:nvSpPr>
        <p:spPr>
          <a:xfrm>
            <a:off x="6237029" y="6114049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stay at home.....ING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" name="25 Estrella de 5 puntas"/>
          <p:cNvSpPr/>
          <p:nvPr/>
        </p:nvSpPr>
        <p:spPr>
          <a:xfrm>
            <a:off x="1645920" y="675249"/>
            <a:ext cx="323557" cy="323557"/>
          </a:xfrm>
          <a:prstGeom prst="star5">
            <a:avLst/>
          </a:prstGeom>
          <a:solidFill>
            <a:srgbClr val="FF66FF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Estrella de 5 puntas"/>
          <p:cNvSpPr/>
          <p:nvPr/>
        </p:nvSpPr>
        <p:spPr>
          <a:xfrm>
            <a:off x="1643576" y="391550"/>
            <a:ext cx="323557" cy="323557"/>
          </a:xfrm>
          <a:prstGeom prst="star5">
            <a:avLst/>
          </a:prstGeom>
          <a:solidFill>
            <a:srgbClr val="FF66FF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Estrella de 5 puntas"/>
          <p:cNvSpPr/>
          <p:nvPr/>
        </p:nvSpPr>
        <p:spPr>
          <a:xfrm>
            <a:off x="1655298" y="1008184"/>
            <a:ext cx="323557" cy="323557"/>
          </a:xfrm>
          <a:prstGeom prst="star5">
            <a:avLst/>
          </a:prstGeom>
          <a:solidFill>
            <a:srgbClr val="FF66FF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Estrella de 5 puntas"/>
          <p:cNvSpPr/>
          <p:nvPr/>
        </p:nvSpPr>
        <p:spPr>
          <a:xfrm>
            <a:off x="1681089" y="2497015"/>
            <a:ext cx="323557" cy="323557"/>
          </a:xfrm>
          <a:prstGeom prst="star5">
            <a:avLst/>
          </a:prstGeom>
          <a:solidFill>
            <a:srgbClr val="FF66FF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Estrella de 5 puntas"/>
          <p:cNvSpPr/>
          <p:nvPr/>
        </p:nvSpPr>
        <p:spPr>
          <a:xfrm>
            <a:off x="1650610" y="1777218"/>
            <a:ext cx="323557" cy="323557"/>
          </a:xfrm>
          <a:prstGeom prst="star5">
            <a:avLst/>
          </a:prstGeom>
          <a:solidFill>
            <a:srgbClr val="00B0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Estrella de 5 puntas"/>
          <p:cNvSpPr/>
          <p:nvPr/>
        </p:nvSpPr>
        <p:spPr>
          <a:xfrm>
            <a:off x="1676400" y="2140633"/>
            <a:ext cx="323557" cy="323557"/>
          </a:xfrm>
          <a:prstGeom prst="star5">
            <a:avLst/>
          </a:prstGeom>
          <a:solidFill>
            <a:srgbClr val="FF66FF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Estrella de 5 puntas"/>
          <p:cNvSpPr/>
          <p:nvPr/>
        </p:nvSpPr>
        <p:spPr>
          <a:xfrm>
            <a:off x="1645920" y="1392701"/>
            <a:ext cx="323557" cy="323557"/>
          </a:xfrm>
          <a:prstGeom prst="star5">
            <a:avLst/>
          </a:prstGeom>
          <a:solidFill>
            <a:srgbClr val="00B0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Estrella de 5 puntas"/>
          <p:cNvSpPr/>
          <p:nvPr/>
        </p:nvSpPr>
        <p:spPr>
          <a:xfrm>
            <a:off x="1692812" y="2902634"/>
            <a:ext cx="323557" cy="323557"/>
          </a:xfrm>
          <a:prstGeom prst="star5">
            <a:avLst/>
          </a:prstGeom>
          <a:solidFill>
            <a:srgbClr val="FF66FF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Estrella de 5 puntas"/>
          <p:cNvSpPr/>
          <p:nvPr/>
        </p:nvSpPr>
        <p:spPr>
          <a:xfrm>
            <a:off x="1692812" y="3226191"/>
            <a:ext cx="323557" cy="323557"/>
          </a:xfrm>
          <a:prstGeom prst="star5">
            <a:avLst/>
          </a:prstGeom>
          <a:solidFill>
            <a:srgbClr val="00B0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Estrella de 5 puntas"/>
          <p:cNvSpPr/>
          <p:nvPr/>
        </p:nvSpPr>
        <p:spPr>
          <a:xfrm>
            <a:off x="1692812" y="3577883"/>
            <a:ext cx="323557" cy="323557"/>
          </a:xfrm>
          <a:prstGeom prst="star5">
            <a:avLst/>
          </a:prstGeom>
          <a:solidFill>
            <a:srgbClr val="00B0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Estrella de 5 puntas"/>
          <p:cNvSpPr/>
          <p:nvPr/>
        </p:nvSpPr>
        <p:spPr>
          <a:xfrm>
            <a:off x="1706880" y="3915508"/>
            <a:ext cx="323557" cy="323557"/>
          </a:xfrm>
          <a:prstGeom prst="star5">
            <a:avLst/>
          </a:prstGeom>
          <a:solidFill>
            <a:srgbClr val="00B0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Estrella de 5 puntas"/>
          <p:cNvSpPr/>
          <p:nvPr/>
        </p:nvSpPr>
        <p:spPr>
          <a:xfrm>
            <a:off x="1650609" y="4323471"/>
            <a:ext cx="323557" cy="323557"/>
          </a:xfrm>
          <a:prstGeom prst="star5">
            <a:avLst/>
          </a:prstGeom>
          <a:solidFill>
            <a:srgbClr val="00B0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Estrella de 5 puntas"/>
          <p:cNvSpPr/>
          <p:nvPr/>
        </p:nvSpPr>
        <p:spPr>
          <a:xfrm>
            <a:off x="1678744" y="4647027"/>
            <a:ext cx="323557" cy="323557"/>
          </a:xfrm>
          <a:prstGeom prst="star5">
            <a:avLst/>
          </a:prstGeom>
          <a:solidFill>
            <a:srgbClr val="00B0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Estrella de 5 puntas"/>
          <p:cNvSpPr/>
          <p:nvPr/>
        </p:nvSpPr>
        <p:spPr>
          <a:xfrm>
            <a:off x="1706879" y="5054990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Estrella de 5 puntas"/>
          <p:cNvSpPr/>
          <p:nvPr/>
        </p:nvSpPr>
        <p:spPr>
          <a:xfrm>
            <a:off x="1706880" y="5758375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Estrella de 5 puntas"/>
          <p:cNvSpPr/>
          <p:nvPr/>
        </p:nvSpPr>
        <p:spPr>
          <a:xfrm>
            <a:off x="1690467" y="5404338"/>
            <a:ext cx="323557" cy="323557"/>
          </a:xfrm>
          <a:prstGeom prst="star5">
            <a:avLst/>
          </a:prstGeom>
          <a:solidFill>
            <a:srgbClr val="00B0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42 Estrella de 5 puntas"/>
          <p:cNvSpPr/>
          <p:nvPr/>
        </p:nvSpPr>
        <p:spPr>
          <a:xfrm>
            <a:off x="1720947" y="6180406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"/>
          <p:cNvSpPr/>
          <p:nvPr/>
        </p:nvSpPr>
        <p:spPr>
          <a:xfrm>
            <a:off x="8448029" y="2919056"/>
            <a:ext cx="300102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4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</a:t>
            </a:r>
          </a:p>
          <a:p>
            <a:pPr algn="ctr" eaLnBrk="1" hangingPunct="1">
              <a:defRPr/>
            </a:pPr>
            <a:r>
              <a:rPr lang="en-GB" altLang="es-ES" sz="24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4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sz="2400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 redondeado"/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noFill/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42271" y="350308"/>
            <a:ext cx="6667157" cy="6177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jugar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 los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videojuegos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comprar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por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internet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chatear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con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mis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amigos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consultar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las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redes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sociales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facebook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ver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películas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por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internet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jugar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 la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Wii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navegar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por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internet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escuchar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música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los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deberes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en el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portatil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endParaRPr lang="en-GB" sz="14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bajar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archivos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subir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archivos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compartir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archivos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mandar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mensajes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diseñar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paginas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web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buscar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información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pasar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...ANDO/...IENDO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quedarme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en casa ...ANDO/...IENDO 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TextBox 18"/>
          <p:cNvSpPr txBox="1"/>
          <p:nvPr/>
        </p:nvSpPr>
        <p:spPr>
          <a:xfrm>
            <a:off x="4677862" y="362708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play video games</a:t>
            </a:r>
          </a:p>
        </p:txBody>
      </p:sp>
      <p:sp>
        <p:nvSpPr>
          <p:cNvPr id="7" name="TextBox 18"/>
          <p:cNvSpPr txBox="1"/>
          <p:nvPr/>
        </p:nvSpPr>
        <p:spPr>
          <a:xfrm>
            <a:off x="4509049" y="714398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buy online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TextBox 18"/>
          <p:cNvSpPr txBox="1"/>
          <p:nvPr/>
        </p:nvSpPr>
        <p:spPr>
          <a:xfrm>
            <a:off x="4703652" y="1077813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chat with my friends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" name="TextBox 18"/>
          <p:cNvSpPr txBox="1"/>
          <p:nvPr/>
        </p:nvSpPr>
        <p:spPr>
          <a:xfrm>
            <a:off x="6194827" y="1443574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check the social networks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" name="TextBox 18"/>
          <p:cNvSpPr txBox="1"/>
          <p:nvPr/>
        </p:nvSpPr>
        <p:spPr>
          <a:xfrm>
            <a:off x="4968593" y="1806989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watch movies online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" name="TextBox 18"/>
          <p:cNvSpPr txBox="1"/>
          <p:nvPr/>
        </p:nvSpPr>
        <p:spPr>
          <a:xfrm>
            <a:off x="4079984" y="2212607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play with the WII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TextBox 18"/>
          <p:cNvSpPr txBox="1"/>
          <p:nvPr/>
        </p:nvSpPr>
        <p:spPr>
          <a:xfrm>
            <a:off x="4586421" y="2536165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surfing the internet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3" name="TextBox 18"/>
          <p:cNvSpPr txBox="1"/>
          <p:nvPr/>
        </p:nvSpPr>
        <p:spPr>
          <a:xfrm>
            <a:off x="4136254" y="2915992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listen to music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" name="TextBox 18"/>
          <p:cNvSpPr txBox="1"/>
          <p:nvPr/>
        </p:nvSpPr>
        <p:spPr>
          <a:xfrm>
            <a:off x="5275736" y="3239550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do homework in the laptop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TextBox 18"/>
          <p:cNvSpPr txBox="1"/>
          <p:nvPr/>
        </p:nvSpPr>
        <p:spPr>
          <a:xfrm>
            <a:off x="3866622" y="3602965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download files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" name="TextBox 18"/>
          <p:cNvSpPr txBox="1"/>
          <p:nvPr/>
        </p:nvSpPr>
        <p:spPr>
          <a:xfrm>
            <a:off x="3866622" y="3968725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upload files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4342579" y="4346208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share files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59699" y="4697900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send files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0" name="TextBox 18"/>
          <p:cNvSpPr txBox="1"/>
          <p:nvPr/>
        </p:nvSpPr>
        <p:spPr>
          <a:xfrm>
            <a:off x="4384782" y="5035525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design web pages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TextBox 18"/>
          <p:cNvSpPr txBox="1"/>
          <p:nvPr/>
        </p:nvSpPr>
        <p:spPr>
          <a:xfrm>
            <a:off x="4314444" y="5415353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look for information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2" name="TextBox 18"/>
          <p:cNvSpPr txBox="1"/>
          <p:nvPr/>
        </p:nvSpPr>
        <p:spPr>
          <a:xfrm>
            <a:off x="5761072" y="5792836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spend time.....ING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4" name="TextBox 18"/>
          <p:cNvSpPr txBox="1"/>
          <p:nvPr/>
        </p:nvSpPr>
        <p:spPr>
          <a:xfrm>
            <a:off x="6237029" y="6114049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stay at home.....ING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" name="25 Estrella de 5 puntas"/>
          <p:cNvSpPr/>
          <p:nvPr/>
        </p:nvSpPr>
        <p:spPr>
          <a:xfrm>
            <a:off x="1645920" y="675249"/>
            <a:ext cx="323557" cy="323557"/>
          </a:xfrm>
          <a:prstGeom prst="star5">
            <a:avLst/>
          </a:prstGeom>
          <a:solidFill>
            <a:srgbClr val="FF66FF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Estrella de 5 puntas"/>
          <p:cNvSpPr/>
          <p:nvPr/>
        </p:nvSpPr>
        <p:spPr>
          <a:xfrm>
            <a:off x="1643576" y="391550"/>
            <a:ext cx="323557" cy="323557"/>
          </a:xfrm>
          <a:prstGeom prst="star5">
            <a:avLst/>
          </a:prstGeom>
          <a:solidFill>
            <a:srgbClr val="FF66FF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Estrella de 5 puntas"/>
          <p:cNvSpPr/>
          <p:nvPr/>
        </p:nvSpPr>
        <p:spPr>
          <a:xfrm>
            <a:off x="1655298" y="1008184"/>
            <a:ext cx="323557" cy="323557"/>
          </a:xfrm>
          <a:prstGeom prst="star5">
            <a:avLst/>
          </a:prstGeom>
          <a:solidFill>
            <a:srgbClr val="FF66FF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Estrella de 5 puntas"/>
          <p:cNvSpPr/>
          <p:nvPr/>
        </p:nvSpPr>
        <p:spPr>
          <a:xfrm>
            <a:off x="1681089" y="2497015"/>
            <a:ext cx="323557" cy="323557"/>
          </a:xfrm>
          <a:prstGeom prst="star5">
            <a:avLst/>
          </a:prstGeom>
          <a:solidFill>
            <a:srgbClr val="FF66FF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Estrella de 5 puntas"/>
          <p:cNvSpPr/>
          <p:nvPr/>
        </p:nvSpPr>
        <p:spPr>
          <a:xfrm>
            <a:off x="1650610" y="1777218"/>
            <a:ext cx="323557" cy="323557"/>
          </a:xfrm>
          <a:prstGeom prst="star5">
            <a:avLst/>
          </a:prstGeom>
          <a:solidFill>
            <a:srgbClr val="00B0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Estrella de 5 puntas"/>
          <p:cNvSpPr/>
          <p:nvPr/>
        </p:nvSpPr>
        <p:spPr>
          <a:xfrm>
            <a:off x="1676400" y="2140633"/>
            <a:ext cx="323557" cy="323557"/>
          </a:xfrm>
          <a:prstGeom prst="star5">
            <a:avLst/>
          </a:prstGeom>
          <a:solidFill>
            <a:srgbClr val="FF66FF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Estrella de 5 puntas"/>
          <p:cNvSpPr/>
          <p:nvPr/>
        </p:nvSpPr>
        <p:spPr>
          <a:xfrm>
            <a:off x="1645920" y="1392701"/>
            <a:ext cx="323557" cy="323557"/>
          </a:xfrm>
          <a:prstGeom prst="star5">
            <a:avLst/>
          </a:prstGeom>
          <a:solidFill>
            <a:srgbClr val="00B0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Estrella de 5 puntas"/>
          <p:cNvSpPr/>
          <p:nvPr/>
        </p:nvSpPr>
        <p:spPr>
          <a:xfrm>
            <a:off x="1692812" y="2902634"/>
            <a:ext cx="323557" cy="323557"/>
          </a:xfrm>
          <a:prstGeom prst="star5">
            <a:avLst/>
          </a:prstGeom>
          <a:solidFill>
            <a:srgbClr val="FF66FF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Estrella de 5 puntas"/>
          <p:cNvSpPr/>
          <p:nvPr/>
        </p:nvSpPr>
        <p:spPr>
          <a:xfrm>
            <a:off x="1692812" y="3226191"/>
            <a:ext cx="323557" cy="323557"/>
          </a:xfrm>
          <a:prstGeom prst="star5">
            <a:avLst/>
          </a:prstGeom>
          <a:solidFill>
            <a:srgbClr val="00B0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Estrella de 5 puntas"/>
          <p:cNvSpPr/>
          <p:nvPr/>
        </p:nvSpPr>
        <p:spPr>
          <a:xfrm>
            <a:off x="1692812" y="3577883"/>
            <a:ext cx="323557" cy="323557"/>
          </a:xfrm>
          <a:prstGeom prst="star5">
            <a:avLst/>
          </a:prstGeom>
          <a:solidFill>
            <a:srgbClr val="00B0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Estrella de 5 puntas"/>
          <p:cNvSpPr/>
          <p:nvPr/>
        </p:nvSpPr>
        <p:spPr>
          <a:xfrm>
            <a:off x="1706880" y="3915508"/>
            <a:ext cx="323557" cy="323557"/>
          </a:xfrm>
          <a:prstGeom prst="star5">
            <a:avLst/>
          </a:prstGeom>
          <a:solidFill>
            <a:srgbClr val="00B0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Estrella de 5 puntas"/>
          <p:cNvSpPr/>
          <p:nvPr/>
        </p:nvSpPr>
        <p:spPr>
          <a:xfrm>
            <a:off x="1650609" y="4323471"/>
            <a:ext cx="323557" cy="323557"/>
          </a:xfrm>
          <a:prstGeom prst="star5">
            <a:avLst/>
          </a:prstGeom>
          <a:solidFill>
            <a:srgbClr val="00B0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Estrella de 5 puntas"/>
          <p:cNvSpPr/>
          <p:nvPr/>
        </p:nvSpPr>
        <p:spPr>
          <a:xfrm>
            <a:off x="1678744" y="4647027"/>
            <a:ext cx="323557" cy="323557"/>
          </a:xfrm>
          <a:prstGeom prst="star5">
            <a:avLst/>
          </a:prstGeom>
          <a:solidFill>
            <a:srgbClr val="00B0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Estrella de 5 puntas"/>
          <p:cNvSpPr/>
          <p:nvPr/>
        </p:nvSpPr>
        <p:spPr>
          <a:xfrm>
            <a:off x="1706879" y="5054990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Estrella de 5 puntas"/>
          <p:cNvSpPr/>
          <p:nvPr/>
        </p:nvSpPr>
        <p:spPr>
          <a:xfrm>
            <a:off x="1706880" y="5758375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Estrella de 5 puntas"/>
          <p:cNvSpPr/>
          <p:nvPr/>
        </p:nvSpPr>
        <p:spPr>
          <a:xfrm>
            <a:off x="1690467" y="5404338"/>
            <a:ext cx="323557" cy="323557"/>
          </a:xfrm>
          <a:prstGeom prst="star5">
            <a:avLst/>
          </a:prstGeom>
          <a:solidFill>
            <a:srgbClr val="00B0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42 Estrella de 5 puntas"/>
          <p:cNvSpPr/>
          <p:nvPr/>
        </p:nvSpPr>
        <p:spPr>
          <a:xfrm>
            <a:off x="1720947" y="6180406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"/>
          <p:cNvSpPr/>
          <p:nvPr/>
        </p:nvSpPr>
        <p:spPr>
          <a:xfrm>
            <a:off x="8448029" y="2919056"/>
            <a:ext cx="300102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4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</a:t>
            </a:r>
          </a:p>
          <a:p>
            <a:pPr algn="ctr" eaLnBrk="1" hangingPunct="1">
              <a:defRPr/>
            </a:pPr>
            <a:r>
              <a:rPr lang="en-GB" altLang="es-ES" sz="24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4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sz="2400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8522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2901" y="258201"/>
            <a:ext cx="8226582" cy="869399"/>
          </a:xfrm>
        </p:spPr>
        <p:txBody>
          <a:bodyPr>
            <a:normAutofit fontScale="90000"/>
          </a:bodyPr>
          <a:lstStyle/>
          <a:p>
            <a:r>
              <a:rPr lang="en-GB" sz="2400" dirty="0">
                <a:latin typeface="Comic Sans MS" pitchFamily="66" charset="0"/>
              </a:rPr>
              <a:t/>
            </a:r>
            <a:br>
              <a:rPr lang="en-GB" sz="2400" dirty="0">
                <a:latin typeface="Comic Sans MS" pitchFamily="66" charset="0"/>
              </a:rPr>
            </a:b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40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40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opinas</a:t>
            </a: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de la </a:t>
            </a:r>
            <a:r>
              <a:rPr lang="en-GB" sz="40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tecnología</a:t>
            </a: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31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31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3100" dirty="0" smtClean="0">
                <a:solidFill>
                  <a:srgbClr val="FF0000"/>
                </a:solidFill>
                <a:latin typeface="Britannic Bold" pitchFamily="34" charset="0"/>
              </a:rPr>
              <a:t>What do you think about technology?</a:t>
            </a:r>
            <a:endParaRPr lang="en-GB" sz="3100" dirty="0">
              <a:solidFill>
                <a:srgbClr val="FF0000"/>
              </a:solidFill>
              <a:latin typeface="Britannic Bold" pitchFamily="34" charset="0"/>
            </a:endParaRP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6362700" y="1271855"/>
            <a:ext cx="3810000" cy="475514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chifla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000" b="1" dirty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love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encanta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000" b="1" dirty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love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gusta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000" b="1" dirty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like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No 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gusta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000" b="1" dirty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don’t like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No 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gusta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000" b="1" dirty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nada</a:t>
            </a:r>
            <a:r>
              <a:rPr lang="en-GB" altLang="es-ES" sz="16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16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don’t </a:t>
            </a:r>
            <a:r>
              <a:rPr lang="en-GB" altLang="es-ES" sz="1600" b="1" i="1" dirty="0" err="1">
                <a:solidFill>
                  <a:srgbClr val="FF0000"/>
                </a:solidFill>
                <a:latin typeface="Comic Sans MS" pitchFamily="66" charset="0"/>
                <a:ea typeface="+mn-ea"/>
              </a:rPr>
              <a:t>like..at</a:t>
            </a:r>
            <a:r>
              <a:rPr lang="en-GB" altLang="es-ES" sz="16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 all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</a:rPr>
              <a:t>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</a:rPr>
              <a:t>mola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</a:rPr>
              <a:t>It´s cool</a:t>
            </a:r>
            <a:endParaRPr lang="en-GB" altLang="es-ES" sz="2000" b="1" i="1" dirty="0">
              <a:solidFill>
                <a:srgbClr val="FF0000"/>
              </a:solidFill>
              <a:latin typeface="Comic Sans MS" pitchFamily="66" charset="0"/>
              <a:ea typeface="+mn-ea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Detesto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hate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Odio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hate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Prefiero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prefer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GB" altLang="es-ES" sz="1600" b="1" i="1" dirty="0">
              <a:solidFill>
                <a:srgbClr val="FF0000"/>
              </a:solidFill>
              <a:latin typeface="Comic Sans MS" pitchFamily="66" charset="0"/>
              <a:ea typeface="+mn-ea"/>
            </a:endParaRPr>
          </a:p>
        </p:txBody>
      </p:sp>
      <p:sp>
        <p:nvSpPr>
          <p:cNvPr id="39" name="38 Más"/>
          <p:cNvSpPr/>
          <p:nvPr/>
        </p:nvSpPr>
        <p:spPr bwMode="auto">
          <a:xfrm>
            <a:off x="10813440" y="2477967"/>
            <a:ext cx="914400" cy="914400"/>
          </a:xfrm>
          <a:prstGeom prst="mathPlus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es-ES" sz="2400">
              <a:solidFill>
                <a:srgbClr val="0033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10248900" y="3738206"/>
            <a:ext cx="19431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42" name="Oval 18"/>
          <p:cNvSpPr/>
          <p:nvPr/>
        </p:nvSpPr>
        <p:spPr>
          <a:xfrm>
            <a:off x="9698643" y="1362356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600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3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16" name="Oval 18"/>
          <p:cNvSpPr/>
          <p:nvPr/>
        </p:nvSpPr>
        <p:spPr>
          <a:xfrm>
            <a:off x="11317893" y="2200556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600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4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56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2901" y="258201"/>
            <a:ext cx="8226582" cy="869399"/>
          </a:xfrm>
        </p:spPr>
        <p:txBody>
          <a:bodyPr>
            <a:normAutofit fontScale="90000"/>
          </a:bodyPr>
          <a:lstStyle/>
          <a:p>
            <a:r>
              <a:rPr lang="en-GB" sz="2400" dirty="0">
                <a:latin typeface="Comic Sans MS" pitchFamily="66" charset="0"/>
              </a:rPr>
              <a:t/>
            </a:r>
            <a:br>
              <a:rPr lang="en-GB" sz="2400" dirty="0">
                <a:latin typeface="Comic Sans MS" pitchFamily="66" charset="0"/>
              </a:rPr>
            </a:b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40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40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opinas</a:t>
            </a: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de la </a:t>
            </a:r>
            <a:r>
              <a:rPr lang="en-GB" sz="40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tecnología</a:t>
            </a: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31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31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3100" dirty="0" smtClean="0">
                <a:solidFill>
                  <a:srgbClr val="FF0000"/>
                </a:solidFill>
                <a:latin typeface="Britannic Bold" pitchFamily="34" charset="0"/>
              </a:rPr>
              <a:t>What do you think about technology?</a:t>
            </a:r>
            <a:endParaRPr lang="en-GB" sz="3100" dirty="0">
              <a:solidFill>
                <a:srgbClr val="FF0000"/>
              </a:solidFill>
              <a:latin typeface="Britannic Bold" pitchFamily="34" charset="0"/>
            </a:endParaRP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6648450" y="1195655"/>
            <a:ext cx="3810000" cy="475514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chifla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000" b="1" dirty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love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encanta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000" b="1" dirty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love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gusta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000" b="1" dirty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like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No 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gusta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000" b="1" dirty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don’t like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No 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gusta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000" b="1" dirty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nada</a:t>
            </a:r>
            <a:r>
              <a:rPr lang="en-GB" altLang="es-ES" sz="16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16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don’t </a:t>
            </a:r>
            <a:r>
              <a:rPr lang="en-GB" altLang="es-ES" sz="1600" b="1" i="1" dirty="0" err="1">
                <a:solidFill>
                  <a:srgbClr val="FF0000"/>
                </a:solidFill>
                <a:latin typeface="Comic Sans MS" pitchFamily="66" charset="0"/>
                <a:ea typeface="+mn-ea"/>
              </a:rPr>
              <a:t>like..at</a:t>
            </a:r>
            <a:r>
              <a:rPr lang="en-GB" altLang="es-ES" sz="16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 all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</a:rPr>
              <a:t>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</a:rPr>
              <a:t>mola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</a:rPr>
              <a:t>It´s cool</a:t>
            </a:r>
            <a:endParaRPr lang="en-GB" altLang="es-ES" sz="2000" b="1" i="1" dirty="0">
              <a:solidFill>
                <a:srgbClr val="FF0000"/>
              </a:solidFill>
              <a:latin typeface="Comic Sans MS" pitchFamily="66" charset="0"/>
              <a:ea typeface="+mn-ea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Detesto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hate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Odio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hate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Prefiero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prefer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GB" altLang="es-ES" sz="1600" b="1" i="1" dirty="0">
              <a:solidFill>
                <a:srgbClr val="FF0000"/>
              </a:solidFill>
              <a:latin typeface="Comic Sans MS" pitchFamily="66" charset="0"/>
              <a:ea typeface="+mn-ea"/>
            </a:endParaRPr>
          </a:p>
        </p:txBody>
      </p:sp>
      <p:sp>
        <p:nvSpPr>
          <p:cNvPr id="39" name="38 Más"/>
          <p:cNvSpPr/>
          <p:nvPr/>
        </p:nvSpPr>
        <p:spPr bwMode="auto">
          <a:xfrm>
            <a:off x="10813440" y="2477967"/>
            <a:ext cx="914400" cy="914400"/>
          </a:xfrm>
          <a:prstGeom prst="mathPlus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es-ES" sz="2400">
              <a:solidFill>
                <a:srgbClr val="0033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10248900" y="3738206"/>
            <a:ext cx="19431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42" name="Oval 18"/>
          <p:cNvSpPr/>
          <p:nvPr/>
        </p:nvSpPr>
        <p:spPr>
          <a:xfrm>
            <a:off x="9698643" y="1362356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600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3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9" name="TextBox 3"/>
          <p:cNvSpPr txBox="1"/>
          <p:nvPr/>
        </p:nvSpPr>
        <p:spPr>
          <a:xfrm>
            <a:off x="304800" y="3333750"/>
            <a:ext cx="6248400" cy="2862322"/>
          </a:xfrm>
          <a:prstGeom prst="rect">
            <a:avLst/>
          </a:prstGeom>
          <a:solidFill>
            <a:srgbClr val="CC99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kern="0" dirty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Creo</a:t>
            </a:r>
            <a:r>
              <a:rPr lang="es-ES" sz="2000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 que </a:t>
            </a:r>
            <a:r>
              <a:rPr lang="es-ES" sz="2000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</a:t>
            </a:r>
            <a:r>
              <a:rPr lang="es-ES" sz="2000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think</a:t>
            </a:r>
            <a:endParaRPr lang="es-ES" sz="2000" b="1" i="1" kern="0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kern="0" dirty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Pienso</a:t>
            </a:r>
            <a:r>
              <a:rPr lang="es-ES" sz="2000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 que </a:t>
            </a:r>
            <a:r>
              <a:rPr lang="es-ES" sz="2000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</a:t>
            </a:r>
            <a:r>
              <a:rPr lang="es-ES" sz="2000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think</a:t>
            </a:r>
            <a:endParaRPr lang="es-ES" sz="2000" b="1" kern="0" dirty="0">
              <a:solidFill>
                <a:sysClr val="windowText" lastClr="00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Me </a:t>
            </a:r>
            <a:r>
              <a:rPr lang="es-ES" sz="2000" b="1" kern="0" dirty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parece</a:t>
            </a:r>
            <a:r>
              <a:rPr lang="es-ES" sz="2000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 que </a:t>
            </a:r>
            <a:r>
              <a:rPr lang="es-ES" sz="2000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It</a:t>
            </a:r>
            <a:r>
              <a:rPr lang="es-ES" sz="2000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sz="2000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seems</a:t>
            </a:r>
            <a:r>
              <a:rPr lang="es-ES" sz="2000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sz="2000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to</a:t>
            </a:r>
            <a:r>
              <a:rPr lang="es-ES" sz="2000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me</a:t>
            </a:r>
            <a:endParaRPr lang="es-ES" sz="2000" b="1" kern="0" dirty="0">
              <a:solidFill>
                <a:sysClr val="windowText" lastClr="00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En mi opinión </a:t>
            </a:r>
            <a:r>
              <a:rPr lang="es-ES" sz="2000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</a:t>
            </a:r>
            <a:r>
              <a:rPr lang="es-ES" sz="2000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opinion</a:t>
            </a:r>
            <a:endParaRPr lang="es-ES" sz="2000" b="1" i="1" kern="0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kern="0" dirty="0" smtClean="0">
                <a:latin typeface="Comic Sans MS" pitchFamily="66" charset="0"/>
                <a:cs typeface="Arial" panose="020B0604020202020204" pitchFamily="34" charset="0"/>
              </a:rPr>
              <a:t>Desde mi punto de vista </a:t>
            </a:r>
            <a:r>
              <a:rPr lang="es-ES" sz="2000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From</a:t>
            </a:r>
            <a:r>
              <a:rPr lang="es-ES" sz="2000" b="1" i="1" kern="0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my </a:t>
            </a:r>
            <a:r>
              <a:rPr lang="es-ES" sz="2000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point</a:t>
            </a:r>
            <a:r>
              <a:rPr lang="es-ES" sz="2000" b="1" i="1" kern="0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of </a:t>
            </a:r>
            <a:r>
              <a:rPr lang="es-ES" sz="2000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view</a:t>
            </a:r>
            <a:endParaRPr lang="es-ES" sz="2000" b="1" i="1" kern="0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kern="0" dirty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Es</a:t>
            </a:r>
            <a:r>
              <a:rPr lang="es-ES" sz="2000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 verdad que </a:t>
            </a:r>
            <a:r>
              <a:rPr lang="es-ES" sz="2000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It´s</a:t>
            </a:r>
            <a:r>
              <a:rPr lang="es-ES" sz="2000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true </a:t>
            </a:r>
            <a:r>
              <a:rPr lang="es-ES" sz="2000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that</a:t>
            </a:r>
            <a:endParaRPr lang="es-ES" sz="2000" b="1" i="1" kern="0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kern="0" dirty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Admito</a:t>
            </a:r>
            <a:r>
              <a:rPr lang="es-ES" sz="2000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 que </a:t>
            </a:r>
            <a:r>
              <a:rPr lang="es-ES" sz="2000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</a:t>
            </a:r>
            <a:r>
              <a:rPr lang="es-ES" sz="2000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admit</a:t>
            </a:r>
            <a:r>
              <a:rPr lang="es-ES" sz="2000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sz="2000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that</a:t>
            </a:r>
            <a:endParaRPr lang="es-ES" sz="2000" b="1" i="1" kern="0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Se </a:t>
            </a:r>
            <a:r>
              <a:rPr lang="es-ES" sz="2000" b="1" kern="0" dirty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puede</a:t>
            </a:r>
            <a:r>
              <a:rPr lang="es-ES" sz="2000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 decir que </a:t>
            </a:r>
            <a:r>
              <a:rPr lang="es-ES" sz="2000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It</a:t>
            </a:r>
            <a:r>
              <a:rPr lang="es-ES" sz="2000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can </a:t>
            </a:r>
            <a:r>
              <a:rPr lang="es-ES" sz="2000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be</a:t>
            </a:r>
            <a:r>
              <a:rPr lang="es-ES" sz="2000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sz="2000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said</a:t>
            </a:r>
            <a:r>
              <a:rPr lang="es-ES" sz="2000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sz="2000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that</a:t>
            </a:r>
            <a:endParaRPr lang="es-ES" sz="2000" b="1" i="1" kern="0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kern="0" dirty="0" smtClean="0">
                <a:solidFill>
                  <a:srgbClr val="FF0066"/>
                </a:solidFill>
                <a:latin typeface="Comic Sans MS" pitchFamily="66" charset="0"/>
                <a:cs typeface="Arial" panose="020B0604020202020204" pitchFamily="34" charset="0"/>
              </a:rPr>
              <a:t>Diría</a:t>
            </a:r>
            <a:r>
              <a:rPr lang="es-ES" sz="2000" b="1" kern="0" dirty="0" smtClean="0">
                <a:latin typeface="Comic Sans MS" pitchFamily="66" charset="0"/>
                <a:cs typeface="Arial" panose="020B0604020202020204" pitchFamily="34" charset="0"/>
              </a:rPr>
              <a:t> que </a:t>
            </a:r>
            <a:r>
              <a:rPr lang="es-ES" sz="2000" b="1" i="1" kern="0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</a:t>
            </a:r>
            <a:r>
              <a:rPr lang="es-ES" sz="2000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would</a:t>
            </a:r>
            <a:r>
              <a:rPr lang="es-ES" sz="2000" b="1" i="1" kern="0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sz="2000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say</a:t>
            </a:r>
            <a:r>
              <a:rPr lang="es-ES" sz="2000" b="1" i="1" kern="0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sz="2000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that</a:t>
            </a:r>
            <a:endParaRPr lang="en-GB" sz="2000" b="1" i="1" kern="0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12" name="Oval 7"/>
          <p:cNvSpPr/>
          <p:nvPr/>
        </p:nvSpPr>
        <p:spPr>
          <a:xfrm>
            <a:off x="5273217" y="3534204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6" name="Oval 18"/>
          <p:cNvSpPr/>
          <p:nvPr/>
        </p:nvSpPr>
        <p:spPr>
          <a:xfrm>
            <a:off x="11317893" y="2200556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600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4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56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2901" y="258201"/>
            <a:ext cx="8226582" cy="869399"/>
          </a:xfrm>
        </p:spPr>
        <p:txBody>
          <a:bodyPr>
            <a:normAutofit fontScale="90000"/>
          </a:bodyPr>
          <a:lstStyle/>
          <a:p>
            <a:r>
              <a:rPr lang="en-GB" sz="2400" dirty="0">
                <a:latin typeface="Comic Sans MS" pitchFamily="66" charset="0"/>
              </a:rPr>
              <a:t/>
            </a:r>
            <a:br>
              <a:rPr lang="en-GB" sz="2400" dirty="0">
                <a:latin typeface="Comic Sans MS" pitchFamily="66" charset="0"/>
              </a:rPr>
            </a:b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40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40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opinas</a:t>
            </a: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de la </a:t>
            </a:r>
            <a:r>
              <a:rPr lang="en-GB" sz="40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tecnología</a:t>
            </a: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31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31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3100" dirty="0" smtClean="0">
                <a:solidFill>
                  <a:srgbClr val="FF0000"/>
                </a:solidFill>
                <a:latin typeface="Britannic Bold" pitchFamily="34" charset="0"/>
              </a:rPr>
              <a:t>What do you think about technology?</a:t>
            </a:r>
            <a:endParaRPr lang="en-GB" sz="3100" dirty="0">
              <a:solidFill>
                <a:srgbClr val="FF0000"/>
              </a:solidFill>
              <a:latin typeface="Britannic Bold" pitchFamily="34" charset="0"/>
            </a:endParaRPr>
          </a:p>
        </p:txBody>
      </p:sp>
      <p:sp>
        <p:nvSpPr>
          <p:cNvPr id="33" name="Oval 18"/>
          <p:cNvSpPr/>
          <p:nvPr/>
        </p:nvSpPr>
        <p:spPr>
          <a:xfrm>
            <a:off x="268893" y="1190906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600" dirty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1</a:t>
            </a: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6648450" y="1195655"/>
            <a:ext cx="3810000" cy="475514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chifla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000" b="1" dirty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love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encanta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000" b="1" dirty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love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gusta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000" b="1" dirty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like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No 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gusta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000" b="1" dirty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don’t like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No 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gusta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000" b="1" dirty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nada</a:t>
            </a:r>
            <a:r>
              <a:rPr lang="en-GB" altLang="es-ES" sz="16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16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don’t </a:t>
            </a:r>
            <a:r>
              <a:rPr lang="en-GB" altLang="es-ES" sz="1600" b="1" i="1" dirty="0" err="1">
                <a:solidFill>
                  <a:srgbClr val="FF0000"/>
                </a:solidFill>
                <a:latin typeface="Comic Sans MS" pitchFamily="66" charset="0"/>
                <a:ea typeface="+mn-ea"/>
              </a:rPr>
              <a:t>like..at</a:t>
            </a:r>
            <a:r>
              <a:rPr lang="en-GB" altLang="es-ES" sz="16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 all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</a:rPr>
              <a:t>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</a:rPr>
              <a:t>mola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</a:rPr>
              <a:t>It´s cool</a:t>
            </a:r>
            <a:endParaRPr lang="en-GB" altLang="es-ES" sz="2000" b="1" i="1" dirty="0">
              <a:solidFill>
                <a:srgbClr val="FF0000"/>
              </a:solidFill>
              <a:latin typeface="Comic Sans MS" pitchFamily="66" charset="0"/>
              <a:ea typeface="+mn-ea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Detesto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hate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Odio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hate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Prefiero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prefer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GB" altLang="es-ES" sz="1600" b="1" i="1" dirty="0">
              <a:solidFill>
                <a:srgbClr val="FF0000"/>
              </a:solidFill>
              <a:latin typeface="Comic Sans MS" pitchFamily="66" charset="0"/>
              <a:ea typeface="+mn-ea"/>
            </a:endParaRPr>
          </a:p>
        </p:txBody>
      </p:sp>
      <p:sp>
        <p:nvSpPr>
          <p:cNvPr id="39" name="38 Más"/>
          <p:cNvSpPr/>
          <p:nvPr/>
        </p:nvSpPr>
        <p:spPr bwMode="auto">
          <a:xfrm>
            <a:off x="10813440" y="2477967"/>
            <a:ext cx="914400" cy="914400"/>
          </a:xfrm>
          <a:prstGeom prst="mathPlus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es-ES" sz="2400">
              <a:solidFill>
                <a:srgbClr val="0033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10248900" y="3738206"/>
            <a:ext cx="19431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42" name="Oval 18"/>
          <p:cNvSpPr/>
          <p:nvPr/>
        </p:nvSpPr>
        <p:spPr>
          <a:xfrm>
            <a:off x="9698643" y="1362356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600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3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9" name="TextBox 3"/>
          <p:cNvSpPr txBox="1"/>
          <p:nvPr/>
        </p:nvSpPr>
        <p:spPr>
          <a:xfrm>
            <a:off x="304800" y="3333750"/>
            <a:ext cx="6248400" cy="2862322"/>
          </a:xfrm>
          <a:prstGeom prst="rect">
            <a:avLst/>
          </a:prstGeom>
          <a:solidFill>
            <a:srgbClr val="CC99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kern="0" dirty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Creo</a:t>
            </a:r>
            <a:r>
              <a:rPr lang="es-ES" sz="2000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 que </a:t>
            </a:r>
            <a:r>
              <a:rPr lang="es-ES" sz="2000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</a:t>
            </a:r>
            <a:r>
              <a:rPr lang="es-ES" sz="2000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think</a:t>
            </a:r>
            <a:endParaRPr lang="es-ES" sz="2000" b="1" i="1" kern="0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kern="0" dirty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Pienso</a:t>
            </a:r>
            <a:r>
              <a:rPr lang="es-ES" sz="2000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 que </a:t>
            </a:r>
            <a:r>
              <a:rPr lang="es-ES" sz="2000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</a:t>
            </a:r>
            <a:r>
              <a:rPr lang="es-ES" sz="2000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think</a:t>
            </a:r>
            <a:endParaRPr lang="es-ES" sz="2000" b="1" kern="0" dirty="0">
              <a:solidFill>
                <a:sysClr val="windowText" lastClr="00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Me </a:t>
            </a:r>
            <a:r>
              <a:rPr lang="es-ES" sz="2000" b="1" kern="0" dirty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parece</a:t>
            </a:r>
            <a:r>
              <a:rPr lang="es-ES" sz="2000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 que </a:t>
            </a:r>
            <a:r>
              <a:rPr lang="es-ES" sz="2000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It</a:t>
            </a:r>
            <a:r>
              <a:rPr lang="es-ES" sz="2000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sz="2000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seems</a:t>
            </a:r>
            <a:r>
              <a:rPr lang="es-ES" sz="2000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sz="2000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to</a:t>
            </a:r>
            <a:r>
              <a:rPr lang="es-ES" sz="2000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me</a:t>
            </a:r>
            <a:endParaRPr lang="es-ES" sz="2000" b="1" kern="0" dirty="0">
              <a:solidFill>
                <a:sysClr val="windowText" lastClr="00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En mi opinión </a:t>
            </a:r>
            <a:r>
              <a:rPr lang="es-ES" sz="2000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</a:t>
            </a:r>
            <a:r>
              <a:rPr lang="es-ES" sz="2000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opinion</a:t>
            </a:r>
            <a:endParaRPr lang="es-ES" sz="2000" b="1" i="1" kern="0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kern="0" dirty="0" smtClean="0">
                <a:latin typeface="Comic Sans MS" pitchFamily="66" charset="0"/>
                <a:cs typeface="Arial" panose="020B0604020202020204" pitchFamily="34" charset="0"/>
              </a:rPr>
              <a:t>Desde mi punto de vista </a:t>
            </a:r>
            <a:r>
              <a:rPr lang="es-ES" sz="2000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From</a:t>
            </a:r>
            <a:r>
              <a:rPr lang="es-ES" sz="2000" b="1" i="1" kern="0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my </a:t>
            </a:r>
            <a:r>
              <a:rPr lang="es-ES" sz="2000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point</a:t>
            </a:r>
            <a:r>
              <a:rPr lang="es-ES" sz="2000" b="1" i="1" kern="0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of </a:t>
            </a:r>
            <a:r>
              <a:rPr lang="es-ES" sz="2000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view</a:t>
            </a:r>
            <a:endParaRPr lang="es-ES" sz="2000" b="1" i="1" kern="0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kern="0" dirty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Es</a:t>
            </a:r>
            <a:r>
              <a:rPr lang="es-ES" sz="2000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 verdad que </a:t>
            </a:r>
            <a:r>
              <a:rPr lang="es-ES" sz="2000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It´s</a:t>
            </a:r>
            <a:r>
              <a:rPr lang="es-ES" sz="2000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true </a:t>
            </a:r>
            <a:r>
              <a:rPr lang="es-ES" sz="2000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that</a:t>
            </a:r>
            <a:endParaRPr lang="es-ES" sz="2000" b="1" i="1" kern="0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kern="0" dirty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Admito</a:t>
            </a:r>
            <a:r>
              <a:rPr lang="es-ES" sz="2000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 que </a:t>
            </a:r>
            <a:r>
              <a:rPr lang="es-ES" sz="2000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</a:t>
            </a:r>
            <a:r>
              <a:rPr lang="es-ES" sz="2000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admit</a:t>
            </a:r>
            <a:r>
              <a:rPr lang="es-ES" sz="2000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sz="2000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that</a:t>
            </a:r>
            <a:endParaRPr lang="es-ES" sz="2000" b="1" i="1" kern="0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Se </a:t>
            </a:r>
            <a:r>
              <a:rPr lang="es-ES" sz="2000" b="1" kern="0" dirty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puede</a:t>
            </a:r>
            <a:r>
              <a:rPr lang="es-ES" sz="2000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 decir que </a:t>
            </a:r>
            <a:r>
              <a:rPr lang="es-ES" sz="2000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It</a:t>
            </a:r>
            <a:r>
              <a:rPr lang="es-ES" sz="2000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can </a:t>
            </a:r>
            <a:r>
              <a:rPr lang="es-ES" sz="2000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be</a:t>
            </a:r>
            <a:r>
              <a:rPr lang="es-ES" sz="2000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sz="2000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said</a:t>
            </a:r>
            <a:r>
              <a:rPr lang="es-ES" sz="2000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sz="2000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that</a:t>
            </a:r>
            <a:endParaRPr lang="es-ES" sz="2000" b="1" i="1" kern="0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kern="0" dirty="0" smtClean="0">
                <a:solidFill>
                  <a:srgbClr val="FF0066"/>
                </a:solidFill>
                <a:latin typeface="Comic Sans MS" pitchFamily="66" charset="0"/>
                <a:cs typeface="Arial" panose="020B0604020202020204" pitchFamily="34" charset="0"/>
              </a:rPr>
              <a:t>Diría</a:t>
            </a:r>
            <a:r>
              <a:rPr lang="es-ES" sz="2000" b="1" kern="0" dirty="0" smtClean="0">
                <a:latin typeface="Comic Sans MS" pitchFamily="66" charset="0"/>
                <a:cs typeface="Arial" panose="020B0604020202020204" pitchFamily="34" charset="0"/>
              </a:rPr>
              <a:t> que </a:t>
            </a:r>
            <a:r>
              <a:rPr lang="es-ES" sz="2000" b="1" i="1" kern="0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</a:t>
            </a:r>
            <a:r>
              <a:rPr lang="es-ES" sz="2000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would</a:t>
            </a:r>
            <a:r>
              <a:rPr lang="es-ES" sz="2000" b="1" i="1" kern="0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sz="2000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say</a:t>
            </a:r>
            <a:r>
              <a:rPr lang="es-ES" sz="2000" b="1" i="1" kern="0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sz="2000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that</a:t>
            </a:r>
            <a:endParaRPr lang="en-GB" sz="2000" b="1" i="1" kern="0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09600" y="1213672"/>
            <a:ext cx="5448299" cy="1785104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general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general…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Honestamente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honestly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Sinceramente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sincerely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pocas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palabras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a few words</a:t>
            </a:r>
            <a:endParaRPr lang="en-GB" sz="2000" b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12" name="Oval 7"/>
          <p:cNvSpPr/>
          <p:nvPr/>
        </p:nvSpPr>
        <p:spPr>
          <a:xfrm>
            <a:off x="5273217" y="3534204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6" name="Oval 18"/>
          <p:cNvSpPr/>
          <p:nvPr/>
        </p:nvSpPr>
        <p:spPr>
          <a:xfrm>
            <a:off x="11317893" y="2200556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600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4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56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962</TotalTime>
  <Words>2161</Words>
  <Application>Microsoft Office PowerPoint</Application>
  <PresentationFormat>Widescreen</PresentationFormat>
  <Paragraphs>840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4" baseType="lpstr">
      <vt:lpstr>Adobe Gothic Std B</vt:lpstr>
      <vt:lpstr>Aharoni</vt:lpstr>
      <vt:lpstr>AR DARLING</vt:lpstr>
      <vt:lpstr>Arial</vt:lpstr>
      <vt:lpstr>Arial Rounded MT Bold</vt:lpstr>
      <vt:lpstr>Britannic Bold</vt:lpstr>
      <vt:lpstr>Calibri</vt:lpstr>
      <vt:lpstr>Calibri Light</vt:lpstr>
      <vt:lpstr>Comic Sans MS</vt:lpstr>
      <vt:lpstr>Convergence</vt:lpstr>
      <vt:lpstr>Stencil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¿Qué opinas de la tecnología?  What do you think about technology?</vt:lpstr>
      <vt:lpstr> ¿Qué opinas de la tecnología?  What do you think about technology?</vt:lpstr>
      <vt:lpstr> ¿Qué opinas de la tecnología?  What do you think about technology?</vt:lpstr>
      <vt:lpstr> ¿Cómo usas la tecnología?  How do you use technology?</vt:lpstr>
      <vt:lpstr> ¿Cómo usas la tecnología?  How do you use technology?</vt:lpstr>
      <vt:lpstr> ¿Cómo usas la tecnología?  How do you use technology?</vt:lpstr>
      <vt:lpstr> ¿Cómo usas la tecnología?  How do you use technology?</vt:lpstr>
      <vt:lpstr> ¿Cómo usa la tecnología tu familia?  How does your family use technology?</vt:lpstr>
      <vt:lpstr>PowerPoint Presentation</vt:lpstr>
      <vt:lpstr> ¿Qué ventajas o desventajas tiene la tecnología?  What advantages or disadvantages has technology got ?</vt:lpstr>
      <vt:lpstr> ¿Cómo vas a utilizar la tecnología en el futuro?  How are you going to use technology in the future?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haces normalmente en tu tiempo libre?  What do you do in your free time?</dc:title>
  <dc:creator>Sarah Mallo</dc:creator>
  <cp:lastModifiedBy>Sarah Mallo</cp:lastModifiedBy>
  <cp:revision>65</cp:revision>
  <cp:lastPrinted>2017-01-25T08:21:32Z</cp:lastPrinted>
  <dcterms:created xsi:type="dcterms:W3CDTF">2014-04-01T13:09:24Z</dcterms:created>
  <dcterms:modified xsi:type="dcterms:W3CDTF">2017-01-27T09:42:52Z</dcterms:modified>
</cp:coreProperties>
</file>