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281" r:id="rId3"/>
    <p:sldId id="282" r:id="rId4"/>
    <p:sldId id="283" r:id="rId5"/>
    <p:sldId id="284" r:id="rId6"/>
    <p:sldId id="259" r:id="rId7"/>
    <p:sldId id="272" r:id="rId8"/>
    <p:sldId id="273" r:id="rId9"/>
    <p:sldId id="276" r:id="rId10"/>
    <p:sldId id="277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04/10/2015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03150" y="280658"/>
            <a:ext cx="9907512" cy="6482279"/>
          </a:xfrm>
          <a:prstGeom prst="ellipse">
            <a:avLst/>
          </a:prstGeom>
          <a:solidFill>
            <a:srgbClr val="CCFF99"/>
          </a:solidFill>
          <a:ln w="76200">
            <a:solidFill>
              <a:srgbClr val="F927FE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En mi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opinión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En mi </a:t>
            </a:r>
            <a:r>
              <a:rPr lang="en-GB" sz="1600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opnion</a:t>
            </a:r>
            <a:endParaRPr lang="en-GB" sz="1600" dirty="0" smtClean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</a:endParaRPr>
          </a:p>
          <a:p>
            <a:pPr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Desde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mi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punto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de vista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From my point of view</a:t>
            </a:r>
            <a:endParaRPr lang="en-GB" sz="1600" dirty="0" smtClean="0">
              <a:ln>
                <a:solidFill>
                  <a:srgbClr val="F927FE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Creo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I think</a:t>
            </a:r>
            <a:endParaRPr lang="en-GB" sz="1600" dirty="0" smtClean="0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Pienso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I think</a:t>
            </a:r>
          </a:p>
          <a:p>
            <a:pPr algn="ctr"/>
            <a:endParaRPr lang="en-GB" sz="16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  <a:p>
            <a:pPr algn="ctr"/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Me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parece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US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It seems to me that</a:t>
            </a:r>
          </a:p>
          <a:p>
            <a:pPr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Entiendo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US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I understand that</a:t>
            </a:r>
          </a:p>
          <a:p>
            <a:pPr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Según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las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estadísticas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According to statistics</a:t>
            </a:r>
            <a:endParaRPr lang="en-GB" sz="1600" dirty="0" smtClean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</a:endParaRPr>
          </a:p>
          <a:p>
            <a:pPr algn="ctr"/>
            <a:r>
              <a:rPr lang="en-GB" sz="1600" dirty="0" err="1">
                <a:ln>
                  <a:solidFill>
                    <a:srgbClr val="F927FE"/>
                  </a:solidFill>
                </a:ln>
              </a:rPr>
              <a:t>Según</a:t>
            </a:r>
            <a:r>
              <a:rPr lang="en-GB" sz="1600" dirty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los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expertos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According to statistics</a:t>
            </a:r>
            <a:endParaRPr lang="en-GB" sz="1600" dirty="0" smtClean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</a:endParaRPr>
          </a:p>
          <a:p>
            <a:pPr algn="ctr"/>
            <a:r>
              <a:rPr lang="en-GB" sz="1600" dirty="0" err="1">
                <a:ln>
                  <a:solidFill>
                    <a:srgbClr val="F927FE"/>
                  </a:solidFill>
                </a:ln>
              </a:rPr>
              <a:t>Según</a:t>
            </a:r>
            <a:r>
              <a:rPr lang="en-GB" sz="1600" dirty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estudios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recientes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According to recent research</a:t>
            </a:r>
            <a:endParaRPr lang="en-GB" sz="1600" dirty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</a:endParaRPr>
          </a:p>
          <a:p>
            <a:pPr algn="ctr"/>
            <a:r>
              <a:rPr lang="en-GB" sz="1600" dirty="0" err="1">
                <a:ln>
                  <a:solidFill>
                    <a:srgbClr val="F927FE"/>
                  </a:solidFill>
                </a:ln>
              </a:rPr>
              <a:t>Según</a:t>
            </a:r>
            <a:r>
              <a:rPr lang="en-GB" sz="1600" dirty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mi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madre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According to my mum</a:t>
            </a:r>
            <a:endParaRPr lang="en-GB" sz="1600" dirty="0" smtClean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</a:endParaRPr>
          </a:p>
          <a:p>
            <a:pPr>
              <a:defRPr/>
            </a:pPr>
            <a:endParaRPr lang="en-GB" sz="1600" dirty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</a:endParaRPr>
          </a:p>
          <a:p>
            <a:pPr lvl="0"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Según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la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</a:rPr>
              <a:t>opinión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</a:rPr>
              <a:t> de mi </a:t>
            </a:r>
            <a:r>
              <a:rPr lang="en-GB" sz="1600" u="sng" dirty="0" err="1" smtClean="0">
                <a:ln>
                  <a:solidFill>
                    <a:srgbClr val="F927FE"/>
                  </a:solidFill>
                </a:ln>
              </a:rPr>
              <a:t>madre</a:t>
            </a:r>
            <a:r>
              <a:rPr lang="en-GB" sz="1600" u="sng" dirty="0" smtClean="0">
                <a:ln>
                  <a:solidFill>
                    <a:srgbClr val="F927FE"/>
                  </a:solidFill>
                </a:ln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In my mum’s opinion</a:t>
            </a:r>
          </a:p>
          <a:p>
            <a:pPr lvl="0"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Desde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el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punto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de vista de mi </a:t>
            </a:r>
            <a:r>
              <a:rPr lang="en-GB" sz="1600" u="sng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madre</a:t>
            </a:r>
            <a:r>
              <a:rPr lang="en-GB" sz="1600" u="sng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From my mum’s point of view</a:t>
            </a:r>
            <a:endParaRPr lang="en-GB" sz="1600" dirty="0" smtClean="0">
              <a:ln>
                <a:solidFill>
                  <a:srgbClr val="F927FE"/>
                </a:solidFill>
              </a:ln>
              <a:solidFill>
                <a:srgbClr val="000000"/>
              </a:solidFill>
            </a:endParaRPr>
          </a:p>
          <a:p>
            <a:pPr lvl="0"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Mi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madre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cree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 </a:t>
            </a:r>
            <a:r>
              <a:rPr lang="en-GB" sz="1600" dirty="0" smtClean="0">
                <a:ln>
                  <a:solidFill>
                    <a:srgbClr val="000000">
                      <a:lumMod val="75000"/>
                      <a:lumOff val="25000"/>
                    </a:srgbClr>
                  </a:solidFill>
                </a:ln>
                <a:solidFill>
                  <a:srgbClr val="000000"/>
                </a:solidFill>
              </a:rPr>
              <a:t>My mum thinks</a:t>
            </a:r>
          </a:p>
          <a:p>
            <a:pPr lvl="0" algn="ctr"/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Mi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madre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piensa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>
                <a:ln>
                  <a:solidFill>
                    <a:srgbClr val="000000">
                      <a:lumMod val="75000"/>
                      <a:lumOff val="25000"/>
                    </a:srgbClr>
                  </a:solidFill>
                </a:ln>
                <a:solidFill>
                  <a:srgbClr val="000000"/>
                </a:solidFill>
              </a:rPr>
              <a:t>My mum thinks</a:t>
            </a:r>
          </a:p>
          <a:p>
            <a:pPr lvl="0" algn="ctr"/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Es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verdad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75000"/>
                      <a:lumOff val="25000"/>
                    </a:srgbClr>
                  </a:solidFill>
                </a:ln>
                <a:solidFill>
                  <a:srgbClr val="000000"/>
                </a:solidFill>
              </a:rPr>
              <a:t>It is true that</a:t>
            </a:r>
          </a:p>
          <a:p>
            <a:pPr algn="ctr"/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Admito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75000"/>
                      <a:lumOff val="25000"/>
                    </a:srgbClr>
                  </a:solidFill>
                </a:ln>
                <a:solidFill>
                  <a:srgbClr val="000000"/>
                </a:solidFill>
              </a:rPr>
              <a:t>I admit that</a:t>
            </a:r>
          </a:p>
          <a:p>
            <a:pPr lvl="0" algn="ctr"/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Se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puede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decir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que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75000"/>
                      <a:lumOff val="25000"/>
                    </a:srgbClr>
                  </a:solidFill>
                </a:ln>
                <a:solidFill>
                  <a:srgbClr val="000000"/>
                </a:solidFill>
              </a:rPr>
              <a:t>It can be said that</a:t>
            </a:r>
          </a:p>
          <a:p>
            <a:pPr algn="ctr"/>
            <a:endParaRPr lang="en-GB" sz="1600" dirty="0" smtClean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</a:endParaRPr>
          </a:p>
          <a:p>
            <a:pPr lvl="0" algn="ctr"/>
            <a:r>
              <a:rPr lang="en-GB" sz="1600" dirty="0" err="1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Según</a:t>
            </a:r>
            <a:r>
              <a:rPr lang="en-GB" sz="1600" dirty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los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jovenes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ingleses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According to young English people</a:t>
            </a:r>
            <a:endParaRPr lang="en-GB" sz="1600" dirty="0">
              <a:ln>
                <a:solidFill>
                  <a:srgbClr val="000000">
                    <a:lumMod val="85000"/>
                    <a:lumOff val="15000"/>
                  </a:srgbClr>
                </a:solidFill>
              </a:ln>
              <a:solidFill>
                <a:srgbClr val="000000"/>
              </a:solidFill>
            </a:endParaRPr>
          </a:p>
          <a:p>
            <a:pPr lvl="0" algn="ctr"/>
            <a:r>
              <a:rPr lang="en-GB" sz="1600" dirty="0" err="1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Según</a:t>
            </a:r>
            <a:r>
              <a:rPr lang="en-GB" sz="1600" dirty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los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jovenes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españoles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According to young </a:t>
            </a:r>
            <a:r>
              <a:rPr lang="en-GB" sz="1600" dirty="0" smtClean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Spanish </a:t>
            </a:r>
            <a:r>
              <a:rPr lang="en-GB" sz="1600" dirty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people</a:t>
            </a:r>
          </a:p>
          <a:p>
            <a:pPr lvl="0" algn="ctr"/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Los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jovenes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ingleses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creen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que</a:t>
            </a:r>
            <a:r>
              <a:rPr lang="en-GB" sz="1600" dirty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Young English people think</a:t>
            </a:r>
            <a:endParaRPr lang="en-GB" sz="1600" dirty="0">
              <a:ln>
                <a:solidFill>
                  <a:srgbClr val="000000">
                    <a:lumMod val="75000"/>
                    <a:lumOff val="25000"/>
                  </a:srgbClr>
                </a:solidFill>
              </a:ln>
              <a:solidFill>
                <a:schemeClr val="tx1"/>
              </a:solidFill>
            </a:endParaRPr>
          </a:p>
          <a:p>
            <a:pPr lvl="0" algn="ctr"/>
            <a:r>
              <a:rPr lang="en-GB" sz="1600" dirty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Los </a:t>
            </a:r>
            <a:r>
              <a:rPr lang="en-GB" sz="1600" dirty="0" err="1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jovenes</a:t>
            </a:r>
            <a:r>
              <a:rPr lang="en-GB" sz="1600" dirty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españoles</a:t>
            </a:r>
            <a:r>
              <a:rPr lang="en-GB" sz="1600" dirty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creen</a:t>
            </a:r>
            <a:r>
              <a:rPr lang="en-GB" sz="1600" dirty="0" smtClean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err="1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que</a:t>
            </a:r>
            <a:r>
              <a:rPr lang="en-GB" sz="1600" dirty="0">
                <a:ln>
                  <a:solidFill>
                    <a:srgbClr val="F927FE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ln>
                  <a:solidFill>
                    <a:srgbClr val="000000">
                      <a:lumMod val="85000"/>
                      <a:lumOff val="15000"/>
                    </a:srgbClr>
                  </a:solidFill>
                </a:ln>
                <a:solidFill>
                  <a:srgbClr val="000000"/>
                </a:solidFill>
              </a:rPr>
              <a:t>Young English people think</a:t>
            </a:r>
            <a:endParaRPr lang="en-GB" sz="1600" dirty="0">
              <a:ln>
                <a:solidFill>
                  <a:srgbClr val="000000">
                    <a:lumMod val="75000"/>
                    <a:lumOff val="25000"/>
                  </a:srgbClr>
                </a:solidFill>
              </a:ln>
              <a:solidFill>
                <a:srgbClr val="000000"/>
              </a:solidFill>
            </a:endParaRPr>
          </a:p>
          <a:p>
            <a:pPr algn="ctr"/>
            <a:endParaRPr lang="en-GB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  <a:p>
            <a:pPr algn="ctr"/>
            <a:endParaRPr lang="en-GB" dirty="0">
              <a:ln>
                <a:solidFill>
                  <a:srgbClr val="F927FE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 rot="19004896">
            <a:off x="990513" y="1989561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927FE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927FE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pinions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927FE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angle 4"/>
          <p:cNvSpPr/>
          <p:nvPr/>
        </p:nvSpPr>
        <p:spPr>
          <a:xfrm rot="19004896">
            <a:off x="7670321" y="3506527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Opiniones</a:t>
            </a:r>
            <a:endParaRPr lang="en-US" sz="5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51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072" y="1116531"/>
            <a:ext cx="51338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Anticuad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 </a:t>
            </a:r>
            <a:r>
              <a:rPr lang="en-GB" sz="2400" i="1" dirty="0" smtClean="0"/>
              <a:t>Old fashion</a:t>
            </a:r>
          </a:p>
          <a:p>
            <a:r>
              <a:rPr lang="en-GB" sz="2400" dirty="0" err="1" smtClean="0"/>
              <a:t>Barat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 smtClean="0"/>
              <a:t>Cheap</a:t>
            </a:r>
            <a:endParaRPr lang="en-GB" sz="2400" dirty="0">
              <a:solidFill>
                <a:srgbClr val="F927FE"/>
              </a:solidFill>
            </a:endParaRPr>
          </a:p>
          <a:p>
            <a:pPr lvl="0"/>
            <a:r>
              <a:rPr lang="en-GB" sz="2400" dirty="0" smtClean="0"/>
              <a:t>Car</a:t>
            </a:r>
            <a:r>
              <a:rPr lang="en-GB" sz="2400" dirty="0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 smtClean="0">
                <a:solidFill>
                  <a:prstClr val="black"/>
                </a:solidFill>
              </a:rPr>
              <a:t>Expensive</a:t>
            </a:r>
            <a:endParaRPr lang="en-GB" sz="2400" dirty="0">
              <a:solidFill>
                <a:srgbClr val="F927FE"/>
              </a:solidFill>
            </a:endParaRPr>
          </a:p>
          <a:p>
            <a:r>
              <a:rPr lang="en-GB" sz="2400" dirty="0" err="1" smtClean="0"/>
              <a:t>Cómod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/>
              <a:t>C</a:t>
            </a:r>
            <a:r>
              <a:rPr lang="en-GB" sz="2400" i="1" dirty="0" smtClean="0"/>
              <a:t>omfortable</a:t>
            </a:r>
            <a:endParaRPr lang="en-GB" sz="2400" i="1" dirty="0"/>
          </a:p>
          <a:p>
            <a:r>
              <a:rPr lang="en-GB" sz="2400" dirty="0" err="1" smtClean="0"/>
              <a:t>Incómod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 smtClean="0"/>
              <a:t>Uncomfortable</a:t>
            </a:r>
            <a:endParaRPr lang="en-GB" sz="2400" dirty="0">
              <a:solidFill>
                <a:srgbClr val="F927FE"/>
              </a:solidFill>
            </a:endParaRPr>
          </a:p>
          <a:p>
            <a:r>
              <a:rPr lang="en-GB" sz="2400" dirty="0" smtClean="0"/>
              <a:t>Bonit</a:t>
            </a:r>
            <a:r>
              <a:rPr lang="en-GB" sz="2400" dirty="0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 smtClean="0"/>
              <a:t>Beautiful</a:t>
            </a:r>
            <a:endParaRPr lang="en-GB" sz="2400" dirty="0" smtClean="0"/>
          </a:p>
          <a:p>
            <a:r>
              <a:rPr lang="en-GB" sz="2400" dirty="0" err="1" smtClean="0"/>
              <a:t>Fe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 smtClean="0"/>
              <a:t>Ugly</a:t>
            </a:r>
            <a:endParaRPr lang="en-GB" sz="2400" dirty="0">
              <a:solidFill>
                <a:srgbClr val="F927FE"/>
              </a:solidFill>
            </a:endParaRPr>
          </a:p>
          <a:p>
            <a:r>
              <a:rPr lang="en-GB" sz="2400" dirty="0" err="1" smtClean="0"/>
              <a:t>Modern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 err="1" smtClean="0"/>
              <a:t>Moderno</a:t>
            </a:r>
            <a:endParaRPr lang="en-GB" sz="2400" dirty="0">
              <a:solidFill>
                <a:srgbClr val="F927FE"/>
              </a:solidFill>
            </a:endParaRPr>
          </a:p>
          <a:p>
            <a:r>
              <a:rPr lang="en-GB" sz="2400" dirty="0" smtClean="0"/>
              <a:t>Formal/</a:t>
            </a:r>
            <a:r>
              <a:rPr lang="en-GB" sz="2400" dirty="0" err="1" smtClean="0"/>
              <a:t>es</a:t>
            </a:r>
            <a:endParaRPr lang="en-GB" sz="2400" dirty="0" smtClean="0"/>
          </a:p>
          <a:p>
            <a:r>
              <a:rPr lang="en-GB" sz="2400" dirty="0" smtClean="0"/>
              <a:t>Informal/</a:t>
            </a:r>
            <a:r>
              <a:rPr lang="en-GB" sz="2400" dirty="0" err="1" smtClean="0"/>
              <a:t>es</a:t>
            </a:r>
            <a:endParaRPr lang="en-GB" sz="2400" dirty="0" smtClean="0"/>
          </a:p>
          <a:p>
            <a:r>
              <a:rPr lang="en-GB" sz="2400" dirty="0" err="1" smtClean="0"/>
              <a:t>Guay</a:t>
            </a:r>
            <a:r>
              <a:rPr lang="en-GB" sz="2400" dirty="0" smtClean="0"/>
              <a:t> </a:t>
            </a:r>
            <a:r>
              <a:rPr lang="en-GB" sz="2400" i="1" dirty="0" smtClean="0"/>
              <a:t>Sound!</a:t>
            </a:r>
          </a:p>
          <a:p>
            <a:r>
              <a:rPr lang="en-GB" sz="2400" dirty="0" smtClean="0"/>
              <a:t>Grande/s </a:t>
            </a:r>
            <a:r>
              <a:rPr lang="en-GB" sz="2400" i="1" dirty="0" smtClean="0"/>
              <a:t>Big</a:t>
            </a:r>
          </a:p>
          <a:p>
            <a:r>
              <a:rPr lang="en-GB" sz="2400" dirty="0" err="1" smtClean="0"/>
              <a:t>Pequeñ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i="1" dirty="0" smtClean="0"/>
              <a:t>Small</a:t>
            </a:r>
          </a:p>
          <a:p>
            <a:r>
              <a:rPr lang="en-GB" sz="2400" dirty="0" smtClean="0"/>
              <a:t>Lent</a:t>
            </a:r>
            <a:r>
              <a:rPr lang="en-GB" sz="2400" dirty="0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 </a:t>
            </a:r>
            <a:r>
              <a:rPr lang="en-GB" sz="2400" dirty="0" smtClean="0"/>
              <a:t>Slow</a:t>
            </a:r>
          </a:p>
          <a:p>
            <a:r>
              <a:rPr lang="en-GB" sz="2400" dirty="0" err="1" smtClean="0"/>
              <a:t>Rápid</a:t>
            </a:r>
            <a:r>
              <a:rPr lang="en-GB" sz="2400" dirty="0" err="1" smtClean="0">
                <a:solidFill>
                  <a:srgbClr val="00B0F0"/>
                </a:solidFill>
              </a:rPr>
              <a:t>o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</a:t>
            </a:r>
            <a:r>
              <a:rPr lang="en-GB" sz="2400" dirty="0" smtClean="0"/>
              <a:t>/</a:t>
            </a:r>
            <a:r>
              <a:rPr lang="en-GB" sz="2400" dirty="0" err="1" smtClean="0">
                <a:solidFill>
                  <a:srgbClr val="00B0F0"/>
                </a:solidFill>
              </a:rPr>
              <a:t>os</a:t>
            </a:r>
            <a:r>
              <a:rPr lang="en-GB" sz="2400" dirty="0" smtClean="0"/>
              <a:t>/</a:t>
            </a:r>
            <a:r>
              <a:rPr lang="en-GB" sz="2400" dirty="0" smtClean="0">
                <a:solidFill>
                  <a:srgbClr val="F927FE"/>
                </a:solidFill>
              </a:rPr>
              <a:t>as</a:t>
            </a:r>
            <a:endParaRPr lang="en-GB" sz="2400" dirty="0" smtClean="0"/>
          </a:p>
          <a:p>
            <a:endParaRPr lang="en-GB" sz="2400" i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1580" y="87588"/>
            <a:ext cx="5159802" cy="386362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925085" y="3735514"/>
            <a:ext cx="7079810" cy="3122486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232902" y="3749860"/>
            <a:ext cx="31053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De </a:t>
            </a:r>
            <a:r>
              <a:rPr lang="en-GB" sz="1400" b="1" dirty="0" err="1" smtClean="0"/>
              <a:t>rayas</a:t>
            </a:r>
            <a:r>
              <a:rPr lang="en-GB" sz="1400" b="1" dirty="0" smtClean="0"/>
              <a:t> </a:t>
            </a:r>
            <a:r>
              <a:rPr lang="en-GB" sz="1400" i="1" dirty="0" smtClean="0"/>
              <a:t>Striped </a:t>
            </a:r>
          </a:p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De </a:t>
            </a:r>
            <a:r>
              <a:rPr lang="en-GB" sz="1400" b="1" dirty="0" err="1" smtClean="0">
                <a:solidFill>
                  <a:schemeClr val="bg2">
                    <a:lumMod val="10000"/>
                  </a:schemeClr>
                </a:solidFill>
              </a:rPr>
              <a:t>lunares</a:t>
            </a:r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/>
              <a:t>Spotted </a:t>
            </a:r>
            <a:r>
              <a:rPr lang="en-GB" sz="1400" i="1" dirty="0" err="1" smtClean="0"/>
              <a:t>Pokadots</a:t>
            </a:r>
            <a:r>
              <a:rPr lang="en-GB" sz="1400" i="1" dirty="0" smtClean="0"/>
              <a:t> </a:t>
            </a:r>
            <a:endParaRPr lang="en-GB" sz="1400" dirty="0" smtClean="0"/>
          </a:p>
          <a:p>
            <a:r>
              <a:rPr lang="en-GB" sz="1400" b="1" dirty="0" smtClean="0"/>
              <a:t>De </a:t>
            </a:r>
            <a:r>
              <a:rPr lang="en-GB" sz="1400" b="1" dirty="0" err="1" smtClean="0"/>
              <a:t>cuadros</a:t>
            </a:r>
            <a:r>
              <a:rPr lang="en-GB" sz="1400" b="1" dirty="0" smtClean="0"/>
              <a:t> </a:t>
            </a:r>
            <a:r>
              <a:rPr lang="en-GB" sz="1400" i="1" dirty="0" smtClean="0"/>
              <a:t>Checked</a:t>
            </a:r>
          </a:p>
          <a:p>
            <a:r>
              <a:rPr lang="en-GB" sz="1400" b="1" dirty="0" err="1" smtClean="0"/>
              <a:t>Estampad</a:t>
            </a:r>
            <a:r>
              <a:rPr lang="en-GB" sz="1400" dirty="0" err="1" smtClean="0">
                <a:solidFill>
                  <a:srgbClr val="00B0F0"/>
                </a:solidFill>
              </a:rPr>
              <a:t>o</a:t>
            </a:r>
            <a:r>
              <a:rPr lang="en-GB" sz="1400" dirty="0" smtClean="0"/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</a:t>
            </a:r>
            <a:r>
              <a:rPr lang="en-GB" sz="1400" dirty="0" smtClean="0"/>
              <a:t>/</a:t>
            </a:r>
            <a:r>
              <a:rPr lang="en-GB" sz="1400" dirty="0" err="1" smtClean="0">
                <a:solidFill>
                  <a:srgbClr val="00B0F0"/>
                </a:solidFill>
              </a:rPr>
              <a:t>os</a:t>
            </a:r>
            <a:r>
              <a:rPr lang="en-GB" sz="1400" dirty="0" smtClean="0"/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as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Patterned (Flowers)</a:t>
            </a:r>
          </a:p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De manga </a:t>
            </a:r>
            <a:r>
              <a:rPr lang="en-GB" sz="1400" dirty="0" err="1" smtClean="0">
                <a:solidFill>
                  <a:schemeClr val="bg2">
                    <a:lumMod val="10000"/>
                  </a:schemeClr>
                </a:solidFill>
              </a:rPr>
              <a:t>corta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Short-sleeved</a:t>
            </a:r>
          </a:p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De manga </a:t>
            </a:r>
            <a:r>
              <a:rPr lang="en-GB" sz="1400" dirty="0" err="1" smtClean="0">
                <a:solidFill>
                  <a:schemeClr val="bg2">
                    <a:lumMod val="10000"/>
                  </a:schemeClr>
                </a:solidFill>
              </a:rPr>
              <a:t>larga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Long-sleeved</a:t>
            </a:r>
            <a:endParaRPr lang="en-GB" sz="1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Sin </a:t>
            </a:r>
            <a:r>
              <a:rPr lang="en-GB" sz="1400" b="1" dirty="0" err="1" smtClean="0">
                <a:solidFill>
                  <a:schemeClr val="bg2">
                    <a:lumMod val="10000"/>
                  </a:schemeClr>
                </a:solidFill>
              </a:rPr>
              <a:t>mangas</a:t>
            </a:r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Sleeveless</a:t>
            </a:r>
          </a:p>
          <a:p>
            <a:r>
              <a:rPr lang="en-GB" sz="1400" b="1" dirty="0" err="1" smtClean="0">
                <a:solidFill>
                  <a:schemeClr val="bg2">
                    <a:lumMod val="10000"/>
                  </a:schemeClr>
                </a:solidFill>
              </a:rPr>
              <a:t>Corto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Short</a:t>
            </a:r>
          </a:p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Largo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Long</a:t>
            </a:r>
          </a:p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De </a:t>
            </a:r>
            <a:r>
              <a:rPr lang="en-GB" sz="1400" b="1" dirty="0" err="1" smtClean="0">
                <a:solidFill>
                  <a:schemeClr val="bg2">
                    <a:lumMod val="10000"/>
                  </a:schemeClr>
                </a:solidFill>
              </a:rPr>
              <a:t>tacón</a:t>
            </a:r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High-heeled</a:t>
            </a:r>
          </a:p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De </a:t>
            </a:r>
            <a:r>
              <a:rPr lang="en-GB" sz="1400" b="1" dirty="0" err="1" smtClean="0">
                <a:solidFill>
                  <a:schemeClr val="bg2">
                    <a:lumMod val="10000"/>
                  </a:schemeClr>
                </a:solidFill>
              </a:rPr>
              <a:t>cuero</a:t>
            </a:r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Leather</a:t>
            </a:r>
          </a:p>
          <a:p>
            <a:r>
              <a:rPr lang="en-GB" sz="1400" b="1" dirty="0" err="1" smtClean="0">
                <a:solidFill>
                  <a:schemeClr val="bg2">
                    <a:lumMod val="10000"/>
                  </a:schemeClr>
                </a:solidFill>
              </a:rPr>
              <a:t>Anch</a:t>
            </a:r>
            <a:r>
              <a:rPr lang="en-GB" sz="1400" dirty="0" err="1" smtClean="0">
                <a:solidFill>
                  <a:srgbClr val="00B0F0"/>
                </a:solidFill>
              </a:rPr>
              <a:t>o</a:t>
            </a:r>
            <a:r>
              <a:rPr lang="en-GB" sz="1400" dirty="0" smtClean="0"/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</a:t>
            </a:r>
            <a:r>
              <a:rPr lang="en-GB" sz="1400" dirty="0" smtClean="0"/>
              <a:t>/</a:t>
            </a:r>
            <a:r>
              <a:rPr lang="en-GB" sz="1400" dirty="0" err="1" smtClean="0">
                <a:solidFill>
                  <a:srgbClr val="00B0F0"/>
                </a:solidFill>
              </a:rPr>
              <a:t>os</a:t>
            </a:r>
            <a:r>
              <a:rPr lang="en-GB" sz="1400" dirty="0" smtClean="0"/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as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Baggy</a:t>
            </a:r>
            <a:endParaRPr lang="en-GB" sz="1400" i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1400" b="1" dirty="0" err="1" smtClean="0">
                <a:solidFill>
                  <a:schemeClr val="bg2">
                    <a:lumMod val="10000"/>
                  </a:schemeClr>
                </a:solidFill>
              </a:rPr>
              <a:t>Estrech</a:t>
            </a:r>
            <a:r>
              <a:rPr lang="en-GB" sz="1400" dirty="0" err="1" smtClean="0">
                <a:solidFill>
                  <a:srgbClr val="00B0F0"/>
                </a:solidFill>
              </a:rPr>
              <a:t>o</a:t>
            </a:r>
            <a:r>
              <a:rPr lang="en-GB" sz="1400" dirty="0" smtClean="0"/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</a:t>
            </a:r>
            <a:r>
              <a:rPr lang="en-GB" sz="1400" dirty="0" smtClean="0"/>
              <a:t>/</a:t>
            </a:r>
            <a:r>
              <a:rPr lang="en-GB" sz="1400" dirty="0" err="1" smtClean="0">
                <a:solidFill>
                  <a:srgbClr val="00B0F0"/>
                </a:solidFill>
              </a:rPr>
              <a:t>os</a:t>
            </a:r>
            <a:r>
              <a:rPr lang="en-GB" sz="1400" dirty="0" smtClean="0"/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as </a:t>
            </a:r>
            <a:r>
              <a:rPr lang="en-GB" sz="1400" i="1" dirty="0" smtClean="0">
                <a:solidFill>
                  <a:schemeClr val="bg2">
                    <a:lumMod val="10000"/>
                  </a:schemeClr>
                </a:solidFill>
              </a:rPr>
              <a:t>Tight</a:t>
            </a:r>
            <a:endParaRPr lang="en-GB" sz="14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4990" y="3834478"/>
            <a:ext cx="31053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Con </a:t>
            </a:r>
            <a:r>
              <a:rPr lang="en-GB" sz="1400" b="1" dirty="0" err="1" smtClean="0"/>
              <a:t>bolsillos</a:t>
            </a:r>
            <a:r>
              <a:rPr lang="en-GB" sz="1400" b="1" dirty="0" smtClean="0"/>
              <a:t> </a:t>
            </a:r>
            <a:r>
              <a:rPr lang="en-GB" sz="1400" i="1" dirty="0" smtClean="0"/>
              <a:t>With pockets</a:t>
            </a:r>
          </a:p>
          <a:p>
            <a:r>
              <a:rPr lang="en-GB" sz="1400" b="1" dirty="0" smtClean="0"/>
              <a:t>Con </a:t>
            </a:r>
            <a:r>
              <a:rPr lang="en-GB" sz="1400" b="1" dirty="0" err="1" smtClean="0"/>
              <a:t>rotos</a:t>
            </a:r>
            <a:r>
              <a:rPr lang="en-GB" sz="1400" b="1" dirty="0" smtClean="0"/>
              <a:t> </a:t>
            </a:r>
            <a:r>
              <a:rPr lang="en-GB" sz="1400" dirty="0" smtClean="0"/>
              <a:t>Ripped</a:t>
            </a:r>
          </a:p>
          <a:p>
            <a:r>
              <a:rPr lang="en-GB" sz="1400" b="1" dirty="0" smtClean="0"/>
              <a:t>De </a:t>
            </a:r>
            <a:r>
              <a:rPr lang="en-GB" sz="1400" b="1" dirty="0" err="1" smtClean="0"/>
              <a:t>campana</a:t>
            </a:r>
            <a:r>
              <a:rPr lang="en-GB" sz="1400" b="1" dirty="0" smtClean="0"/>
              <a:t> </a:t>
            </a:r>
            <a:r>
              <a:rPr lang="en-GB" sz="1400" i="1" dirty="0" smtClean="0"/>
              <a:t>bellbottomed</a:t>
            </a:r>
          </a:p>
          <a:p>
            <a:r>
              <a:rPr lang="en-GB" sz="1400" b="1" dirty="0" smtClean="0"/>
              <a:t>Con </a:t>
            </a:r>
            <a:r>
              <a:rPr lang="en-GB" sz="1400" b="1" dirty="0" err="1" smtClean="0"/>
              <a:t>botones</a:t>
            </a:r>
            <a:r>
              <a:rPr lang="en-GB" sz="1400" b="1" dirty="0" smtClean="0"/>
              <a:t> </a:t>
            </a:r>
            <a:r>
              <a:rPr lang="en-GB" sz="1400" i="1" dirty="0" smtClean="0"/>
              <a:t>with buttons</a:t>
            </a:r>
          </a:p>
          <a:p>
            <a:r>
              <a:rPr lang="en-GB" sz="1400" b="1" dirty="0" smtClean="0"/>
              <a:t>Con </a:t>
            </a:r>
            <a:r>
              <a:rPr lang="en-GB" sz="1400" b="1" dirty="0" err="1" smtClean="0"/>
              <a:t>cremallera</a:t>
            </a:r>
            <a:r>
              <a:rPr lang="en-GB" sz="1400" b="1" dirty="0" smtClean="0"/>
              <a:t> </a:t>
            </a:r>
            <a:r>
              <a:rPr lang="en-GB" sz="1400" i="1" dirty="0" smtClean="0"/>
              <a:t>with zip</a:t>
            </a:r>
            <a:endParaRPr lang="en-GB" sz="1400" i="1" dirty="0"/>
          </a:p>
          <a:p>
            <a:r>
              <a:rPr lang="en-GB" sz="1400" b="1" dirty="0" smtClean="0"/>
              <a:t>Con un </a:t>
            </a:r>
            <a:r>
              <a:rPr lang="en-GB" sz="1400" b="1" dirty="0" err="1" smtClean="0"/>
              <a:t>lazo</a:t>
            </a:r>
            <a:r>
              <a:rPr lang="en-GB" sz="1400" b="1" dirty="0" smtClean="0"/>
              <a:t> </a:t>
            </a:r>
            <a:r>
              <a:rPr lang="en-GB" sz="1400" i="1" dirty="0" smtClean="0"/>
              <a:t>with a ribbon</a:t>
            </a:r>
          </a:p>
          <a:p>
            <a:pPr lvl="0"/>
            <a:r>
              <a:rPr lang="en-GB" sz="1400" b="1" dirty="0" smtClean="0">
                <a:solidFill>
                  <a:prstClr val="black"/>
                </a:solidFill>
              </a:rPr>
              <a:t>Vaquer</a:t>
            </a:r>
            <a:r>
              <a:rPr lang="en-GB" sz="1400" dirty="0" smtClean="0">
                <a:solidFill>
                  <a:srgbClr val="00B0F0"/>
                </a:solidFill>
              </a:rPr>
              <a:t>o</a:t>
            </a:r>
            <a:r>
              <a:rPr lang="en-GB" sz="1400" dirty="0" smtClean="0">
                <a:solidFill>
                  <a:prstClr val="black"/>
                </a:solidFill>
              </a:rPr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</a:t>
            </a:r>
            <a:r>
              <a:rPr lang="en-GB" sz="1400" dirty="0" smtClean="0">
                <a:solidFill>
                  <a:prstClr val="black"/>
                </a:solidFill>
              </a:rPr>
              <a:t>/</a:t>
            </a:r>
            <a:r>
              <a:rPr lang="en-GB" sz="1400" dirty="0" err="1" smtClean="0">
                <a:solidFill>
                  <a:srgbClr val="00B0F0"/>
                </a:solidFill>
              </a:rPr>
              <a:t>os</a:t>
            </a:r>
            <a:r>
              <a:rPr lang="en-GB" sz="1400" dirty="0" smtClean="0">
                <a:solidFill>
                  <a:prstClr val="black"/>
                </a:solidFill>
              </a:rPr>
              <a:t>/</a:t>
            </a:r>
            <a:r>
              <a:rPr lang="en-GB" sz="1400" dirty="0" smtClean="0">
                <a:solidFill>
                  <a:srgbClr val="F927FE"/>
                </a:solidFill>
              </a:rPr>
              <a:t>as </a:t>
            </a:r>
            <a:r>
              <a:rPr lang="en-GB" sz="1400" i="1" dirty="0" smtClean="0">
                <a:solidFill>
                  <a:srgbClr val="EEECE1">
                    <a:lumMod val="10000"/>
                  </a:srgbClr>
                </a:solidFill>
              </a:rPr>
              <a:t>Denim</a:t>
            </a:r>
            <a:endParaRPr lang="en-GB" sz="1400" i="1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1580" y="5380331"/>
            <a:ext cx="22718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Más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…?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0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478" t="21665" r="4271" b="19623"/>
          <a:stretch/>
        </p:blipFill>
        <p:spPr bwMode="auto">
          <a:xfrm rot="16200000">
            <a:off x="19" y="1661898"/>
            <a:ext cx="6865221" cy="352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122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4981" y="2756632"/>
            <a:ext cx="10515600" cy="132556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GB" sz="2200" dirty="0" err="1" smtClean="0">
                <a:latin typeface="Century Gothic" pitchFamily="34" charset="0"/>
                <a:ea typeface="Times New Roman"/>
              </a:rPr>
              <a:t>Porque</a:t>
            </a:r>
            <a:r>
              <a:rPr lang="en-GB" sz="2200" dirty="0" smtClean="0">
                <a:latin typeface="Century Gothic" pitchFamily="34" charset="0"/>
                <a:ea typeface="Times New Roman"/>
              </a:rPr>
              <a:t> 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Because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 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err="1" smtClean="0">
                <a:latin typeface="Century Gothic" pitchFamily="34" charset="0"/>
                <a:ea typeface="Times New Roman"/>
              </a:rPr>
              <a:t>Ya</a:t>
            </a:r>
            <a:r>
              <a:rPr lang="en-GB" sz="2200" dirty="0" smtClean="0">
                <a:latin typeface="Century Gothic" pitchFamily="34" charset="0"/>
                <a:ea typeface="Times New Roman"/>
              </a:rPr>
              <a:t> </a:t>
            </a:r>
            <a:r>
              <a:rPr lang="en-GB" sz="2200" dirty="0" err="1" smtClean="0">
                <a:latin typeface="Century Gothic" pitchFamily="34" charset="0"/>
                <a:ea typeface="Times New Roman"/>
              </a:rPr>
              <a:t>que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Because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 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err="1" smtClean="0">
                <a:latin typeface="Century Gothic" pitchFamily="34" charset="0"/>
                <a:ea typeface="Times New Roman"/>
              </a:rPr>
              <a:t>Debido</a:t>
            </a:r>
            <a:r>
              <a:rPr lang="en-GB" sz="2200" dirty="0" smtClean="0">
                <a:latin typeface="Century Gothic" pitchFamily="34" charset="0"/>
                <a:ea typeface="Times New Roman"/>
              </a:rPr>
              <a:t> a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Due to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 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A </a:t>
            </a:r>
            <a:r>
              <a:rPr lang="en-GB" sz="2200" dirty="0" err="1" smtClean="0">
                <a:latin typeface="Century Gothic" pitchFamily="34" charset="0"/>
                <a:ea typeface="Times New Roman"/>
              </a:rPr>
              <a:t>causa</a:t>
            </a:r>
            <a:r>
              <a:rPr lang="en-GB" sz="2200" dirty="0" smtClean="0">
                <a:latin typeface="Century Gothic" pitchFamily="34" charset="0"/>
                <a:ea typeface="Times New Roman"/>
              </a:rPr>
              <a:t> de/</a:t>
            </a:r>
            <a:r>
              <a:rPr lang="en-GB" sz="2200" dirty="0" err="1" smtClean="0">
                <a:latin typeface="Century Gothic" pitchFamily="34" charset="0"/>
                <a:ea typeface="Times New Roman"/>
              </a:rPr>
              <a:t>por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Because of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 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err="1" smtClean="0">
                <a:latin typeface="Century Gothic" pitchFamily="34" charset="0"/>
                <a:ea typeface="Times New Roman"/>
              </a:rPr>
              <a:t>Por</a:t>
            </a:r>
            <a:r>
              <a:rPr lang="en-GB" sz="2200" dirty="0" smtClean="0">
                <a:latin typeface="Century Gothic" pitchFamily="34" charset="0"/>
                <a:ea typeface="Times New Roman"/>
              </a:rPr>
              <a:t> </a:t>
            </a:r>
            <a:r>
              <a:rPr lang="en-GB" sz="2200" dirty="0" err="1" smtClean="0">
                <a:latin typeface="Century Gothic" pitchFamily="34" charset="0"/>
                <a:ea typeface="Times New Roman"/>
              </a:rPr>
              <a:t>eso</a:t>
            </a:r>
            <a:r>
              <a:rPr lang="en-GB" sz="2200" dirty="0" smtClean="0">
                <a:latin typeface="Century Gothic" pitchFamily="34" charset="0"/>
                <a:ea typeface="Times New Roman"/>
              </a:rPr>
              <a:t>/ </a:t>
            </a:r>
            <a:r>
              <a:rPr lang="en-GB" sz="2200" dirty="0" err="1" smtClean="0">
                <a:latin typeface="Century Gothic" pitchFamily="34" charset="0"/>
                <a:ea typeface="Times New Roman"/>
              </a:rPr>
              <a:t>Por</a:t>
            </a:r>
            <a:r>
              <a:rPr lang="en-GB" sz="2200" dirty="0" smtClean="0">
                <a:latin typeface="Century Gothic" pitchFamily="34" charset="0"/>
                <a:ea typeface="Times New Roman"/>
              </a:rPr>
              <a:t> lo </a:t>
            </a:r>
            <a:r>
              <a:rPr lang="en-GB" sz="2200" dirty="0" err="1" smtClean="0">
                <a:latin typeface="Century Gothic" pitchFamily="34" charset="0"/>
                <a:ea typeface="Times New Roman"/>
              </a:rPr>
              <a:t>que</a:t>
            </a:r>
            <a:r>
              <a:rPr lang="es-ES" sz="2200" dirty="0" smtClean="0">
                <a:latin typeface="Century Gothic" pitchFamily="34" charset="0"/>
                <a:ea typeface="Times New Roman"/>
              </a:rPr>
              <a:t/>
            </a:r>
            <a:br>
              <a:rPr lang="es-ES" sz="2200" dirty="0" smtClean="0">
                <a:latin typeface="Century Gothic" pitchFamily="34" charset="0"/>
                <a:ea typeface="Times New Roman"/>
              </a:rPr>
            </a:br>
            <a:r>
              <a:rPr lang="en-GB" sz="2200" dirty="0" smtClean="0">
                <a:latin typeface="Century Gothic" pitchFamily="34" charset="0"/>
                <a:ea typeface="Times New Roman"/>
              </a:rPr>
              <a:t>Because of that</a:t>
            </a:r>
            <a:r>
              <a:rPr lang="es-ES" sz="4800" dirty="0" smtClean="0">
                <a:latin typeface="Times New Roman"/>
                <a:ea typeface="Times New Roman"/>
              </a:rPr>
              <a:t/>
            </a:r>
            <a:br>
              <a:rPr lang="es-ES" sz="4800" dirty="0" smtClean="0">
                <a:latin typeface="Times New Roman"/>
                <a:ea typeface="Times New Roman"/>
              </a:rPr>
            </a:br>
            <a:endParaRPr lang="es-E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18448" y="2233141"/>
            <a:ext cx="81733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Suelo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ir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vacaciones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a España porque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tengo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familia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allí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Quisiera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estudiar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en la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universidad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ya que me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gustaría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ser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médico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Me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quedé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en casa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debido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a que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hacía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mal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tiempo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No me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gusta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mi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barrio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a causa de/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por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la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contaminación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Hacía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sol,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por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eso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por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que,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fuimos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a la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playa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4981" y="27566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2000" dirty="0" smtClean="0"/>
              <a:t> 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n-GB" sz="2700" dirty="0" err="1" smtClean="0">
                <a:latin typeface="Century Gothic" pitchFamily="34" charset="0"/>
              </a:rPr>
              <a:t>Creo</a:t>
            </a:r>
            <a:r>
              <a:rPr lang="en-GB" sz="2700" dirty="0" smtClean="0">
                <a:latin typeface="Century Gothic" pitchFamily="34" charset="0"/>
              </a:rPr>
              <a:t> </a:t>
            </a:r>
            <a:r>
              <a:rPr lang="en-GB" sz="2700" dirty="0" err="1" smtClean="0">
                <a:latin typeface="Century Gothic" pitchFamily="34" charset="0"/>
              </a:rPr>
              <a:t>que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I believe that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 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err="1" smtClean="0">
                <a:latin typeface="Century Gothic" pitchFamily="34" charset="0"/>
              </a:rPr>
              <a:t>Pienso</a:t>
            </a:r>
            <a:r>
              <a:rPr lang="en-GB" sz="2700" dirty="0" smtClean="0">
                <a:latin typeface="Century Gothic" pitchFamily="34" charset="0"/>
              </a:rPr>
              <a:t> </a:t>
            </a:r>
            <a:r>
              <a:rPr lang="en-GB" sz="2700" dirty="0" err="1" smtClean="0">
                <a:latin typeface="Century Gothic" pitchFamily="34" charset="0"/>
              </a:rPr>
              <a:t>que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I think that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 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Me </a:t>
            </a:r>
            <a:r>
              <a:rPr lang="en-GB" sz="2700" dirty="0" err="1" smtClean="0">
                <a:latin typeface="Century Gothic" pitchFamily="34" charset="0"/>
              </a:rPr>
              <a:t>parece</a:t>
            </a:r>
            <a:r>
              <a:rPr lang="en-GB" sz="2700" dirty="0" smtClean="0">
                <a:latin typeface="Century Gothic" pitchFamily="34" charset="0"/>
              </a:rPr>
              <a:t> </a:t>
            </a:r>
            <a:r>
              <a:rPr lang="en-GB" sz="2700" dirty="0" err="1" smtClean="0">
                <a:latin typeface="Century Gothic" pitchFamily="34" charset="0"/>
              </a:rPr>
              <a:t>que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It seems to me that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 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err="1" smtClean="0">
                <a:latin typeface="Century Gothic" pitchFamily="34" charset="0"/>
              </a:rPr>
              <a:t>Entiendo</a:t>
            </a:r>
            <a:r>
              <a:rPr lang="en-GB" sz="2700" dirty="0" smtClean="0">
                <a:latin typeface="Century Gothic" pitchFamily="34" charset="0"/>
              </a:rPr>
              <a:t> </a:t>
            </a:r>
            <a:r>
              <a:rPr lang="en-GB" sz="2700" dirty="0" err="1" smtClean="0">
                <a:latin typeface="Century Gothic" pitchFamily="34" charset="0"/>
              </a:rPr>
              <a:t>que</a:t>
            </a:r>
            <a:r>
              <a:rPr lang="es-ES" sz="2700" dirty="0" smtClean="0">
                <a:latin typeface="Century Gothic" pitchFamily="34" charset="0"/>
              </a:rPr>
              <a:t/>
            </a:r>
            <a:br>
              <a:rPr lang="es-ES" sz="2700" dirty="0" smtClean="0">
                <a:latin typeface="Century Gothic" pitchFamily="34" charset="0"/>
              </a:rPr>
            </a:br>
            <a:r>
              <a:rPr lang="en-GB" sz="2700" dirty="0" smtClean="0">
                <a:latin typeface="Century Gothic" pitchFamily="34" charset="0"/>
              </a:rPr>
              <a:t>I understand that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4800" dirty="0" smtClean="0">
                <a:latin typeface="Times New Roman"/>
                <a:ea typeface="Times New Roman"/>
              </a:rPr>
              <a:t/>
            </a:r>
            <a:br>
              <a:rPr lang="es-ES" sz="4800" dirty="0" smtClean="0">
                <a:latin typeface="Times New Roman"/>
                <a:ea typeface="Times New Roman"/>
              </a:rPr>
            </a:br>
            <a:endParaRPr lang="es-E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15396" y="1512510"/>
            <a:ext cx="817332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Creo que estudiar en la universidad es importante para el futuro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Pienso que ir a  la moda es muy importante para los jóvenes de hoy en día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Me parece que hacer las tareas domésticas es un rollo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Entiendo que hacer los deberes es importante para mejorar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03385" y="330317"/>
            <a:ext cx="10916529" cy="6124754"/>
          </a:xfrm>
          <a:prstGeom prst="rect">
            <a:avLst/>
          </a:prstGeom>
          <a:ln w="57150"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LIKES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s-ES" sz="32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gusta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dirty="0" smtClean="0">
                <a:latin typeface="Comic Sans MS" pitchFamily="66" charset="0"/>
              </a:rPr>
              <a:t>          </a:t>
            </a:r>
            <a:r>
              <a:rPr lang="en-GB" sz="2400" i="1" dirty="0" smtClean="0">
                <a:latin typeface="Comic Sans MS" pitchFamily="66" charset="0"/>
              </a:rPr>
              <a:t>I like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importa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 </a:t>
            </a:r>
            <a:r>
              <a:rPr lang="en-GB" sz="2400" b="1" dirty="0" smtClean="0">
                <a:latin typeface="Comic Sans MS" pitchFamily="66" charset="0"/>
              </a:rPr>
              <a:t>       </a:t>
            </a:r>
            <a:r>
              <a:rPr lang="en-GB" sz="2400" i="1" dirty="0" smtClean="0">
                <a:latin typeface="Comic Sans MS" pitchFamily="66" charset="0"/>
              </a:rPr>
              <a:t>I care for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encanta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 </a:t>
            </a:r>
            <a:r>
              <a:rPr lang="en-GB" sz="2400" b="1" dirty="0" smtClean="0">
                <a:latin typeface="Comic Sans MS" pitchFamily="66" charset="0"/>
              </a:rPr>
              <a:t>       </a:t>
            </a:r>
            <a:r>
              <a:rPr lang="en-GB" sz="2400" i="1" dirty="0" smtClean="0">
                <a:latin typeface="Comic Sans MS" pitchFamily="66" charset="0"/>
              </a:rPr>
              <a:t>I love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chifla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  </a:t>
            </a:r>
            <a:r>
              <a:rPr lang="en-GB" sz="2400" b="1" dirty="0" smtClean="0">
                <a:latin typeface="Comic Sans MS" pitchFamily="66" charset="0"/>
              </a:rPr>
              <a:t>       </a:t>
            </a:r>
            <a:r>
              <a:rPr lang="en-GB" sz="2400" i="1" dirty="0" smtClean="0">
                <a:latin typeface="Comic Sans MS" pitchFamily="66" charset="0"/>
              </a:rPr>
              <a:t>I love</a:t>
            </a:r>
          </a:p>
          <a:p>
            <a:r>
              <a:rPr lang="en-GB" sz="2400" b="1" i="1" dirty="0" smtClean="0">
                <a:latin typeface="Comic Sans MS" pitchFamily="66" charset="0"/>
              </a:rPr>
              <a:t>Me </a:t>
            </a:r>
            <a:r>
              <a:rPr lang="en-GB" sz="2400" b="1" i="1" dirty="0" err="1" smtClean="0">
                <a:latin typeface="Comic Sans MS" pitchFamily="66" charset="0"/>
              </a:rPr>
              <a:t>vuelve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i="1" dirty="0" smtClean="0">
                <a:latin typeface="Comic Sans MS" pitchFamily="66" charset="0"/>
              </a:rPr>
              <a:t>loc</a:t>
            </a:r>
            <a:r>
              <a:rPr lang="en-GB" sz="2400" b="1" i="1" dirty="0" smtClean="0">
                <a:solidFill>
                  <a:srgbClr val="0070C0"/>
                </a:solidFill>
                <a:latin typeface="Comic Sans MS" pitchFamily="66" charset="0"/>
              </a:rPr>
              <a:t>o</a:t>
            </a:r>
            <a:r>
              <a:rPr lang="en-GB" sz="2400" b="1" i="1" dirty="0" smtClean="0">
                <a:latin typeface="Comic Sans MS" pitchFamily="66" charset="0"/>
              </a:rPr>
              <a:t>/</a:t>
            </a:r>
            <a:r>
              <a:rPr lang="en-GB" sz="2400" b="1" i="1" dirty="0" smtClean="0">
                <a:solidFill>
                  <a:srgbClr val="FF66FF"/>
                </a:solidFill>
                <a:latin typeface="Comic Sans MS" pitchFamily="66" charset="0"/>
              </a:rPr>
              <a:t>a</a:t>
            </a:r>
            <a:r>
              <a:rPr lang="en-GB" sz="2400" b="1" i="1" dirty="0" smtClean="0">
                <a:latin typeface="Comic Sans MS" pitchFamily="66" charset="0"/>
              </a:rPr>
              <a:t>     </a:t>
            </a:r>
            <a:r>
              <a:rPr lang="en-GB" sz="2400" i="1" dirty="0" smtClean="0">
                <a:latin typeface="Comic Sans MS" pitchFamily="66" charset="0"/>
              </a:rPr>
              <a:t>It drives me crazy (positive)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mola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            </a:t>
            </a:r>
            <a:r>
              <a:rPr lang="en-GB" sz="2400" i="1" dirty="0" smtClean="0">
                <a:latin typeface="Comic Sans MS" pitchFamily="66" charset="0"/>
              </a:rPr>
              <a:t>I think it´s cool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Prefiero</a:t>
            </a:r>
            <a:r>
              <a:rPr lang="en-GB" sz="2400" b="1" dirty="0" smtClean="0">
                <a:latin typeface="Comic Sans MS" pitchFamily="66" charset="0"/>
              </a:rPr>
              <a:t>             </a:t>
            </a:r>
            <a:r>
              <a:rPr lang="en-GB" sz="2400" i="1" dirty="0" smtClean="0">
                <a:latin typeface="Comic Sans MS" pitchFamily="66" charset="0"/>
              </a:rPr>
              <a:t>I prefer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No me </a:t>
            </a:r>
            <a:r>
              <a:rPr lang="en-GB" sz="2400" b="1" dirty="0" err="1" smtClean="0">
                <a:latin typeface="Comic Sans MS" pitchFamily="66" charset="0"/>
              </a:rPr>
              <a:t>importa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      </a:t>
            </a:r>
            <a:r>
              <a:rPr lang="en-GB" sz="2400" i="1" dirty="0" smtClean="0">
                <a:latin typeface="Comic Sans MS" pitchFamily="66" charset="0"/>
              </a:rPr>
              <a:t>I don´t mind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No me </a:t>
            </a:r>
            <a:r>
              <a:rPr lang="en-GB" sz="2400" b="1" dirty="0" err="1" smtClean="0">
                <a:latin typeface="Comic Sans MS" pitchFamily="66" charset="0"/>
              </a:rPr>
              <a:t>gusta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         </a:t>
            </a:r>
            <a:r>
              <a:rPr lang="en-GB" sz="2400" i="1" dirty="0" smtClean="0">
                <a:latin typeface="Comic Sans MS" pitchFamily="66" charset="0"/>
              </a:rPr>
              <a:t>I don´t like</a:t>
            </a:r>
          </a:p>
          <a:p>
            <a:r>
              <a:rPr lang="en-GB" sz="2400" b="1" dirty="0" smtClean="0">
                <a:latin typeface="Comic Sans MS" pitchFamily="66" charset="0"/>
              </a:rPr>
              <a:t>No me </a:t>
            </a:r>
            <a:r>
              <a:rPr lang="en-GB" sz="2400" b="1" dirty="0" err="1" smtClean="0">
                <a:latin typeface="Comic Sans MS" pitchFamily="66" charset="0"/>
              </a:rPr>
              <a:t>gusta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 nada   </a:t>
            </a:r>
            <a:r>
              <a:rPr lang="en-GB" sz="2400" i="1" dirty="0" smtClean="0">
                <a:latin typeface="Comic Sans MS" pitchFamily="66" charset="0"/>
              </a:rPr>
              <a:t>I don´t like .. At all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No </a:t>
            </a:r>
            <a:r>
              <a:rPr lang="en-GB" sz="2400" b="1" dirty="0" err="1" smtClean="0">
                <a:latin typeface="Comic Sans MS" pitchFamily="66" charset="0"/>
              </a:rPr>
              <a:t>soporto</a:t>
            </a:r>
            <a:r>
              <a:rPr lang="en-GB" sz="2400" b="1" dirty="0" smtClean="0">
                <a:latin typeface="Comic Sans MS" pitchFamily="66" charset="0"/>
              </a:rPr>
              <a:t>           </a:t>
            </a:r>
            <a:r>
              <a:rPr lang="en-GB" sz="2400" i="1" dirty="0" smtClean="0">
                <a:latin typeface="Comic Sans MS" pitchFamily="66" charset="0"/>
              </a:rPr>
              <a:t>I can´t stand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molesta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          </a:t>
            </a:r>
            <a:r>
              <a:rPr lang="en-GB" sz="2400" i="1" dirty="0" smtClean="0">
                <a:latin typeface="Comic Sans MS" pitchFamily="66" charset="0"/>
              </a:rPr>
              <a:t>It bothers me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irrita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             </a:t>
            </a:r>
            <a:r>
              <a:rPr lang="en-GB" sz="2400" i="1" dirty="0" smtClean="0">
                <a:latin typeface="Comic Sans MS" pitchFamily="66" charset="0"/>
              </a:rPr>
              <a:t>It irritates me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Odio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I hate</a:t>
            </a:r>
          </a:p>
          <a:p>
            <a:r>
              <a:rPr lang="en-GB" sz="2400" b="1" dirty="0" smtClean="0">
                <a:latin typeface="Comic Sans MS" pitchFamily="66" charset="0"/>
              </a:rPr>
              <a:t>Me </a:t>
            </a:r>
            <a:r>
              <a:rPr lang="en-GB" sz="2400" b="1" dirty="0" err="1" smtClean="0">
                <a:latin typeface="Comic Sans MS" pitchFamily="66" charset="0"/>
              </a:rPr>
              <a:t>saca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/n</a:t>
            </a:r>
            <a:r>
              <a:rPr lang="en-GB" sz="2400" b="1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quicio</a:t>
            </a:r>
            <a:r>
              <a:rPr lang="en-GB" sz="2400" b="1" dirty="0" smtClean="0">
                <a:latin typeface="Comic Sans MS" pitchFamily="66" charset="0"/>
              </a:rPr>
              <a:t>   </a:t>
            </a:r>
            <a:r>
              <a:rPr lang="en-GB" sz="2400" i="1" dirty="0" smtClean="0">
                <a:latin typeface="Comic Sans MS" pitchFamily="66" charset="0"/>
              </a:rPr>
              <a:t>It drives me round the bend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6" name="5 Cara sonriente"/>
          <p:cNvSpPr/>
          <p:nvPr/>
        </p:nvSpPr>
        <p:spPr>
          <a:xfrm>
            <a:off x="10269416" y="196948"/>
            <a:ext cx="1645919" cy="158964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Más"/>
          <p:cNvSpPr/>
          <p:nvPr/>
        </p:nvSpPr>
        <p:spPr>
          <a:xfrm>
            <a:off x="7188591" y="3024554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8609428" y="3334043"/>
            <a:ext cx="2278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Infinitivo</a:t>
            </a:r>
          </a:p>
          <a:p>
            <a:r>
              <a:rPr lang="es-ES" sz="3600" b="1" dirty="0" smtClean="0">
                <a:solidFill>
                  <a:srgbClr val="FF0000"/>
                </a:solidFill>
              </a:rPr>
              <a:t>(</a:t>
            </a:r>
            <a:r>
              <a:rPr lang="es-ES" sz="3600" b="1" dirty="0" err="1" smtClean="0">
                <a:solidFill>
                  <a:srgbClr val="FF0000"/>
                </a:solidFill>
              </a:rPr>
              <a:t>Verb</a:t>
            </a:r>
            <a:r>
              <a:rPr lang="es-ES" sz="3600" b="1" dirty="0" smtClean="0">
                <a:solidFill>
                  <a:srgbClr val="FF0000"/>
                </a:solidFill>
              </a:rPr>
              <a:t>)</a:t>
            </a:r>
            <a:endParaRPr lang="es-E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4401205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REASONS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 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Porque</a:t>
            </a:r>
            <a:r>
              <a:rPr lang="en-GB" sz="2400" b="1" dirty="0" smtClean="0">
                <a:latin typeface="Comic Sans MS" pitchFamily="66" charset="0"/>
              </a:rPr>
              <a:t>                            </a:t>
            </a:r>
            <a:r>
              <a:rPr lang="en-GB" sz="2400" i="1" dirty="0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esta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razón</a:t>
            </a:r>
            <a:r>
              <a:rPr lang="en-GB" sz="2400" b="1" dirty="0" smtClean="0">
                <a:latin typeface="Comic Sans MS" pitchFamily="66" charset="0"/>
              </a:rPr>
              <a:t>                   </a:t>
            </a:r>
            <a:r>
              <a:rPr lang="en-GB" sz="2400" i="1" dirty="0" smtClean="0">
                <a:latin typeface="Comic Sans MS" pitchFamily="66" charset="0"/>
              </a:rPr>
              <a:t>for this reason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Puesto que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Ya que    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eso</a:t>
            </a:r>
            <a:r>
              <a:rPr lang="en-GB" sz="2400" b="1" dirty="0" smtClean="0">
                <a:latin typeface="Comic Sans MS" pitchFamily="66" charset="0"/>
              </a:rPr>
              <a:t>                           </a:t>
            </a:r>
            <a:r>
              <a:rPr lang="en-GB" sz="2400" i="1" dirty="0" smtClean="0">
                <a:latin typeface="Comic Sans MS" pitchFamily="66" charset="0"/>
              </a:rPr>
              <a:t>That´s why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A </a:t>
            </a:r>
            <a:r>
              <a:rPr lang="en-GB" sz="2400" b="1" dirty="0" err="1" smtClean="0">
                <a:latin typeface="Comic Sans MS" pitchFamily="66" charset="0"/>
              </a:rPr>
              <a:t>causa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que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Due to the 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Debido al hecho de que         </a:t>
            </a:r>
            <a:r>
              <a:rPr lang="es-ES" sz="2400" i="1" dirty="0" err="1" smtClean="0">
                <a:latin typeface="Comic Sans MS" pitchFamily="66" charset="0"/>
              </a:rPr>
              <a:t>Due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to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the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Esto indica que                  </a:t>
            </a:r>
            <a:r>
              <a:rPr lang="es-ES" sz="2400" i="1" dirty="0" err="1" smtClean="0">
                <a:latin typeface="Comic Sans MS" pitchFamily="66" charset="0"/>
              </a:rPr>
              <a:t>This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indicates</a:t>
            </a:r>
            <a:endParaRPr lang="es-ES" sz="2400" i="1" dirty="0" smtClean="0">
              <a:latin typeface="Comic Sans MS" pitchFamily="66" charset="0"/>
            </a:endParaRPr>
          </a:p>
          <a:p>
            <a:r>
              <a:rPr lang="es-ES" sz="2400" b="1" i="1" dirty="0" smtClean="0">
                <a:latin typeface="Comic Sans MS" pitchFamily="66" charset="0"/>
              </a:rPr>
              <a:t>Por eso</a:t>
            </a:r>
            <a:r>
              <a:rPr lang="es-ES" sz="2400" i="1" dirty="0" smtClean="0">
                <a:latin typeface="Comic Sans MS" pitchFamily="66" charset="0"/>
              </a:rPr>
              <a:t>			          </a:t>
            </a:r>
            <a:r>
              <a:rPr lang="es-ES" sz="2400" i="1" dirty="0" err="1" smtClean="0">
                <a:latin typeface="Comic Sans MS" pitchFamily="66" charset="0"/>
              </a:rPr>
              <a:t>That´s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why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Son….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7610" y="3812063"/>
            <a:ext cx="2904374" cy="7356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TERCERO</a:t>
            </a:r>
          </a:p>
          <a:p>
            <a:pPr algn="ctr">
              <a:defRPr/>
            </a:pPr>
            <a:r>
              <a:rPr lang="en-GB" dirty="0" smtClean="0"/>
              <a:t>Third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047610" y="3141354"/>
            <a:ext cx="1968889" cy="6527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SEGUNDO</a:t>
            </a:r>
          </a:p>
          <a:p>
            <a:pPr algn="ctr">
              <a:defRPr/>
            </a:pPr>
            <a:r>
              <a:rPr lang="en-GB" dirty="0" smtClean="0"/>
              <a:t>Second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047610" y="2338233"/>
            <a:ext cx="1332693" cy="7851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PRIMERO First</a:t>
            </a:r>
            <a:endParaRPr lang="en-GB" dirty="0"/>
          </a:p>
        </p:txBody>
      </p:sp>
      <p:sp>
        <p:nvSpPr>
          <p:cNvPr id="24584" name="TextBox 10"/>
          <p:cNvSpPr txBox="1">
            <a:spLocks noChangeArrowheads="1"/>
          </p:cNvSpPr>
          <p:nvPr/>
        </p:nvSpPr>
        <p:spPr bwMode="auto">
          <a:xfrm>
            <a:off x="5951984" y="5066317"/>
            <a:ext cx="3960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/>
              <a:t>………………….</a:t>
            </a:r>
          </a:p>
        </p:txBody>
      </p:sp>
      <p:sp>
        <p:nvSpPr>
          <p:cNvPr id="24585" name="TextBox 1"/>
          <p:cNvSpPr txBox="1">
            <a:spLocks noChangeArrowheads="1"/>
          </p:cNvSpPr>
          <p:nvPr/>
        </p:nvSpPr>
        <p:spPr bwMode="auto">
          <a:xfrm>
            <a:off x="1537582" y="5825916"/>
            <a:ext cx="1032245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b="1" dirty="0"/>
          </a:p>
          <a:p>
            <a:pPr eaLnBrk="1" hangingPunct="1"/>
            <a:endParaRPr lang="en-GB" sz="2000" dirty="0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6130960" y="5057738"/>
            <a:ext cx="396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/>
              <a:t>………………….+(extended)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753" y="4129735"/>
            <a:ext cx="27172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. </a:t>
            </a:r>
            <a:r>
              <a:rPr lang="en-GB" sz="2400" dirty="0" err="1">
                <a:solidFill>
                  <a:prstClr val="black"/>
                </a:solidFill>
              </a:rPr>
              <a:t>Por</a:t>
            </a:r>
            <a:r>
              <a:rPr lang="en-GB" sz="2400" dirty="0">
                <a:solidFill>
                  <a:prstClr val="black"/>
                </a:solidFill>
              </a:rPr>
              <a:t> la </a:t>
            </a:r>
            <a:r>
              <a:rPr lang="en-GB" sz="2400" dirty="0" err="1" smtClean="0">
                <a:solidFill>
                  <a:prstClr val="black"/>
                </a:solidFill>
              </a:rPr>
              <a:t>noche</a:t>
            </a:r>
            <a:r>
              <a:rPr lang="en-GB" sz="2400" dirty="0" smtClean="0">
                <a:solidFill>
                  <a:prstClr val="black"/>
                </a:solidFill>
              </a:rPr>
              <a:t>…..</a:t>
            </a: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1600" i="1" dirty="0" smtClean="0">
                <a:solidFill>
                  <a:srgbClr val="FF0000"/>
                </a:solidFill>
              </a:rPr>
              <a:t>At night</a:t>
            </a:r>
            <a:endParaRPr lang="en-GB" sz="1200" i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2052" y="410567"/>
            <a:ext cx="10510772" cy="1774479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  <a:r>
              <a:rPr lang="en-GB" dirty="0" smtClean="0">
                <a:solidFill>
                  <a:schemeClr val="tx1"/>
                </a:solidFill>
              </a:rPr>
              <a:t>l </a:t>
            </a:r>
            <a:r>
              <a:rPr lang="en-GB" dirty="0">
                <a:solidFill>
                  <a:schemeClr val="tx1"/>
                </a:solidFill>
              </a:rPr>
              <a:t>fin de </a:t>
            </a:r>
            <a:r>
              <a:rPr lang="en-GB" dirty="0" err="1">
                <a:solidFill>
                  <a:schemeClr val="tx1"/>
                </a:solidFill>
              </a:rPr>
              <a:t>semana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pasado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last weekend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 rot="19144608">
            <a:off x="763720" y="949514"/>
            <a:ext cx="1817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err="1" smtClean="0"/>
              <a:t>Introducción</a:t>
            </a:r>
            <a:endParaRPr lang="en-GB" sz="2400" b="1" u="sng" dirty="0"/>
          </a:p>
        </p:txBody>
      </p:sp>
      <p:sp>
        <p:nvSpPr>
          <p:cNvPr id="19" name="Rounded Rectangle 18"/>
          <p:cNvSpPr/>
          <p:nvPr/>
        </p:nvSpPr>
        <p:spPr>
          <a:xfrm>
            <a:off x="1062860" y="4930162"/>
            <a:ext cx="10510772" cy="177447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b="1" dirty="0" err="1">
                <a:solidFill>
                  <a:schemeClr val="tx1"/>
                </a:solidFill>
              </a:rPr>
              <a:t>Pero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sobre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todo</a:t>
            </a:r>
            <a:r>
              <a:rPr lang="en-GB" b="1" dirty="0">
                <a:solidFill>
                  <a:schemeClr val="tx1"/>
                </a:solidFill>
              </a:rPr>
              <a:t>, </a:t>
            </a:r>
            <a:r>
              <a:rPr lang="en-GB" dirty="0" smtClean="0">
                <a:solidFill>
                  <a:srgbClr val="FF0000"/>
                </a:solidFill>
              </a:rPr>
              <a:t>But above all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me </a:t>
            </a:r>
            <a:r>
              <a:rPr lang="en-GB" b="1" dirty="0">
                <a:solidFill>
                  <a:schemeClr val="tx1"/>
                </a:solidFill>
              </a:rPr>
              <a:t>lo </a:t>
            </a:r>
            <a:r>
              <a:rPr lang="en-GB" b="1" dirty="0" err="1" smtClean="0">
                <a:solidFill>
                  <a:schemeClr val="tx1"/>
                </a:solidFill>
              </a:rPr>
              <a:t>pasé</a:t>
            </a:r>
            <a:r>
              <a:rPr lang="en-GB" b="1" dirty="0" smtClean="0">
                <a:solidFill>
                  <a:schemeClr val="tx1"/>
                </a:solidFill>
              </a:rPr>
              <a:t>  BOMBA </a:t>
            </a:r>
            <a:r>
              <a:rPr lang="en-GB" dirty="0" smtClean="0">
                <a:solidFill>
                  <a:srgbClr val="FF0000"/>
                </a:solidFill>
              </a:rPr>
              <a:t>I had a smashing time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</a:rPr>
              <a:t>¿Y </a:t>
            </a:r>
            <a:r>
              <a:rPr lang="es-ES" b="1" dirty="0">
                <a:solidFill>
                  <a:schemeClr val="tx1"/>
                </a:solidFill>
              </a:rPr>
              <a:t>t</a:t>
            </a:r>
            <a:r>
              <a:rPr lang="es-ES" b="1" dirty="0">
                <a:solidFill>
                  <a:schemeClr val="tx1"/>
                </a:solidFill>
                <a:latin typeface="Arial"/>
                <a:cs typeface="Arial"/>
              </a:rPr>
              <a:t>ú</a:t>
            </a:r>
            <a:r>
              <a:rPr lang="es-ES" b="1" dirty="0">
                <a:solidFill>
                  <a:schemeClr val="tx1"/>
                </a:solidFill>
              </a:rPr>
              <a:t>? </a:t>
            </a:r>
            <a:r>
              <a:rPr lang="es-ES" dirty="0" smtClean="0">
                <a:solidFill>
                  <a:srgbClr val="FF0000"/>
                </a:solidFill>
              </a:rPr>
              <a:t>And </a:t>
            </a:r>
            <a:r>
              <a:rPr lang="es-ES" dirty="0" err="1" smtClean="0">
                <a:solidFill>
                  <a:srgbClr val="FF0000"/>
                </a:solidFill>
              </a:rPr>
              <a:t>you</a:t>
            </a:r>
            <a:r>
              <a:rPr lang="es-ES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</a:rPr>
              <a:t>¿ </a:t>
            </a:r>
            <a:r>
              <a:rPr lang="es-ES" b="1" dirty="0">
                <a:solidFill>
                  <a:schemeClr val="tx1"/>
                </a:solidFill>
              </a:rPr>
              <a:t>Qué hiciste el fin de semana pasado</a:t>
            </a:r>
            <a:r>
              <a:rPr lang="es-ES" b="1" dirty="0" smtClean="0">
                <a:solidFill>
                  <a:schemeClr val="tx1"/>
                </a:solidFill>
              </a:rPr>
              <a:t>? </a:t>
            </a:r>
            <a:r>
              <a:rPr lang="es-ES" dirty="0" err="1" smtClean="0">
                <a:solidFill>
                  <a:srgbClr val="FF0000"/>
                </a:solidFill>
              </a:rPr>
              <a:t>What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did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you</a:t>
            </a:r>
            <a:r>
              <a:rPr lang="es-ES" dirty="0" smtClean="0">
                <a:solidFill>
                  <a:srgbClr val="FF0000"/>
                </a:solidFill>
              </a:rPr>
              <a:t> do </a:t>
            </a:r>
            <a:r>
              <a:rPr lang="es-ES" dirty="0" err="1" smtClean="0">
                <a:solidFill>
                  <a:srgbClr val="FF0000"/>
                </a:solidFill>
              </a:rPr>
              <a:t>last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weekend</a:t>
            </a:r>
            <a:r>
              <a:rPr lang="es-ES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4641926" y="2449374"/>
            <a:ext cx="374573" cy="43884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us 20"/>
          <p:cNvSpPr/>
          <p:nvPr/>
        </p:nvSpPr>
        <p:spPr>
          <a:xfrm>
            <a:off x="5257034" y="3248315"/>
            <a:ext cx="374573" cy="43884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us 21"/>
          <p:cNvSpPr/>
          <p:nvPr/>
        </p:nvSpPr>
        <p:spPr>
          <a:xfrm>
            <a:off x="6130960" y="3967229"/>
            <a:ext cx="374573" cy="43884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530467" y="2338233"/>
            <a:ext cx="3635567" cy="4587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Pretérito</a:t>
            </a:r>
            <a:r>
              <a:rPr lang="en-GB" dirty="0" smtClean="0"/>
              <a:t> (Past tense sentence)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872142" y="3204823"/>
            <a:ext cx="3635567" cy="4587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Pretérito</a:t>
            </a:r>
            <a:r>
              <a:rPr lang="en-GB" dirty="0" smtClean="0"/>
              <a:t> (Past tense sentence)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883706" y="3991798"/>
            <a:ext cx="3635567" cy="4587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Pretérito</a:t>
            </a:r>
            <a:r>
              <a:rPr lang="en-GB" dirty="0" smtClean="0"/>
              <a:t> (Past tense sentence)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 rot="19144608">
            <a:off x="1169508" y="5502411"/>
            <a:ext cx="1817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Final</a:t>
            </a:r>
            <a:endParaRPr lang="en-GB" sz="2400" b="1" u="sng" dirty="0"/>
          </a:p>
        </p:txBody>
      </p:sp>
      <p:sp>
        <p:nvSpPr>
          <p:cNvPr id="29" name="Rectangle 28"/>
          <p:cNvSpPr/>
          <p:nvPr/>
        </p:nvSpPr>
        <p:spPr>
          <a:xfrm>
            <a:off x="435347" y="3258593"/>
            <a:ext cx="27172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. </a:t>
            </a:r>
            <a:r>
              <a:rPr lang="en-GB" sz="2400" dirty="0" err="1">
                <a:solidFill>
                  <a:prstClr val="black"/>
                </a:solidFill>
              </a:rPr>
              <a:t>Por</a:t>
            </a:r>
            <a:r>
              <a:rPr lang="en-GB" sz="2400" dirty="0">
                <a:solidFill>
                  <a:prstClr val="black"/>
                </a:solidFill>
              </a:rPr>
              <a:t> la </a:t>
            </a:r>
            <a:r>
              <a:rPr lang="en-GB" sz="2400" dirty="0" err="1" smtClean="0">
                <a:solidFill>
                  <a:prstClr val="black"/>
                </a:solidFill>
              </a:rPr>
              <a:t>tarde</a:t>
            </a:r>
            <a:r>
              <a:rPr lang="en-GB" sz="2400" dirty="0" smtClean="0">
                <a:solidFill>
                  <a:prstClr val="black"/>
                </a:solidFill>
              </a:rPr>
              <a:t>…..</a:t>
            </a: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1600" i="1" dirty="0" smtClean="0">
                <a:solidFill>
                  <a:srgbClr val="FF0000"/>
                </a:solidFill>
              </a:rPr>
              <a:t>In the afternoon</a:t>
            </a:r>
            <a:endParaRPr lang="en-GB" sz="1200" i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0383" y="2482875"/>
            <a:ext cx="27172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. </a:t>
            </a:r>
            <a:r>
              <a:rPr lang="en-GB" sz="2400" dirty="0" err="1">
                <a:solidFill>
                  <a:prstClr val="black"/>
                </a:solidFill>
              </a:rPr>
              <a:t>Por</a:t>
            </a:r>
            <a:r>
              <a:rPr lang="en-GB" sz="2400" dirty="0">
                <a:solidFill>
                  <a:prstClr val="black"/>
                </a:solidFill>
              </a:rPr>
              <a:t> la </a:t>
            </a:r>
            <a:r>
              <a:rPr lang="en-GB" sz="2400" dirty="0" err="1">
                <a:solidFill>
                  <a:prstClr val="black"/>
                </a:solidFill>
              </a:rPr>
              <a:t>mañana</a:t>
            </a:r>
            <a:r>
              <a:rPr lang="en-GB" sz="2400" dirty="0">
                <a:solidFill>
                  <a:prstClr val="black"/>
                </a:solidFill>
              </a:rPr>
              <a:t>…..</a:t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1600" i="1" dirty="0" smtClean="0">
                <a:solidFill>
                  <a:srgbClr val="FF0000"/>
                </a:solidFill>
              </a:rPr>
              <a:t>In the morning</a:t>
            </a:r>
            <a:endParaRPr lang="en-GB" sz="1200" i="1" dirty="0">
              <a:solidFill>
                <a:srgbClr val="FF0000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10907528" y="210239"/>
            <a:ext cx="1155403" cy="850763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133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 flipV="1">
            <a:off x="4264807" y="222383"/>
            <a:ext cx="36835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1" u="sng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Complementos</a:t>
            </a:r>
            <a:endParaRPr lang="en-GB" sz="4000" b="1" u="sng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Frame 5"/>
          <p:cNvSpPr/>
          <p:nvPr/>
        </p:nvSpPr>
        <p:spPr>
          <a:xfrm>
            <a:off x="3612332" y="262551"/>
            <a:ext cx="5060887" cy="8238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6125" y="1457696"/>
            <a:ext cx="5698750" cy="493981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centro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 la ciudad </a:t>
            </a:r>
            <a:r>
              <a:rPr lang="en-GB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the city centre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la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picina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the swimming pool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casa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at home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casa 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de Rachel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at Rachel’s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instituto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at school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parque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the park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polideportivo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the sport centre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iglesia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</a:t>
            </a:r>
            <a:r>
              <a:rPr lang="en-GB" b="1" i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the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church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biblioteca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</a:t>
            </a:r>
            <a:r>
              <a:rPr lang="en-GB" b="1" i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the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library</a:t>
            </a:r>
          </a:p>
          <a:p>
            <a:pPr lvl="0" eaLnBrk="1" hangingPunct="1">
              <a:spcBef>
                <a:spcPct val="50000"/>
              </a:spcBef>
            </a:pPr>
            <a:r>
              <a:rPr lang="en-GB" b="1" dirty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el </a:t>
            </a:r>
            <a:r>
              <a:rPr lang="en-GB" b="1" dirty="0" err="1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extranjero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abroad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el </a:t>
            </a:r>
            <a:r>
              <a:rPr lang="en-GB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campo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the countryside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266913" y="1665445"/>
            <a:ext cx="5837570" cy="452431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mis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amigos </a:t>
            </a:r>
            <a:r>
              <a:rPr lang="en-GB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</a:t>
            </a:r>
            <a:r>
              <a:rPr lang="en-GB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ith my friends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familia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family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hermano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brother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hermana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sister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banda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music group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panda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group of friends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perro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dog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mis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padres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parents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abuelo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grandfather</a:t>
            </a:r>
          </a:p>
          <a:p>
            <a:pPr lvl="0" eaLnBrk="1" hangingPunct="1">
              <a:spcBef>
                <a:spcPct val="500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vecino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neighbour</a:t>
            </a:r>
          </a:p>
          <a:p>
            <a:pPr lvl="0" eaLnBrk="1" hangingPunct="1">
              <a:spcBef>
                <a:spcPct val="50000"/>
              </a:spcBef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 mi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novio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/a </a:t>
            </a:r>
            <a:r>
              <a:rPr lang="en-GB" b="1" i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with my boyfriend/girlfriend</a:t>
            </a:r>
            <a:endParaRPr lang="en-GB" b="1" i="1" dirty="0">
              <a:solidFill>
                <a:srgbClr val="FF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539" y="1876566"/>
            <a:ext cx="1100373" cy="7961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326" y="2274617"/>
            <a:ext cx="1445854" cy="962150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3358079" y="85254"/>
            <a:ext cx="5569391" cy="1178459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76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248" y="1969933"/>
            <a:ext cx="4801835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Usually</a:t>
            </a:r>
          </a:p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never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1815" y="4787857"/>
            <a:ext cx="4355001" cy="196977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Yesterday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weekend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 smtClean="0">
                <a:latin typeface="Calibri"/>
              </a:rPr>
              <a:t>Anoche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Last night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0246" y="2039082"/>
            <a:ext cx="4970314" cy="2123658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kern="0" dirty="0" err="1" smtClean="0">
                <a:solidFill>
                  <a:sysClr val="windowText" lastClr="000000"/>
                </a:solidFill>
                <a:latin typeface="Calibri"/>
              </a:rPr>
              <a:t>Mañana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alibri"/>
              </a:rPr>
              <a:t>Tomorrow</a:t>
            </a:r>
            <a:endParaRPr lang="en-GB" sz="20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sz="2000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sz="2000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000" b="1" kern="0" dirty="0" err="1" smtClean="0">
                <a:solidFill>
                  <a:srgbClr val="000000"/>
                </a:solidFill>
                <a:latin typeface="Calibri"/>
              </a:rPr>
              <a:t>próximo</a:t>
            </a:r>
            <a:r>
              <a:rPr lang="en-GB" sz="2000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alibri"/>
              </a:rPr>
              <a:t>Next weekend</a:t>
            </a:r>
            <a:endParaRPr lang="en-GB" sz="20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sz="2000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2000" b="1" kern="0" dirty="0" err="1">
                <a:solidFill>
                  <a:srgbClr val="000000"/>
                </a:solidFill>
              </a:rPr>
              <a:t>próximo</a:t>
            </a:r>
            <a:r>
              <a:rPr lang="en-GB" sz="2000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2000" b="1" kern="0" dirty="0" smtClean="0">
                <a:solidFill>
                  <a:srgbClr val="FF0000"/>
                </a:solidFill>
                <a:latin typeface="Calibri"/>
              </a:rPr>
              <a:t>Next </a:t>
            </a:r>
            <a:r>
              <a:rPr lang="en-GB" sz="20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2000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sz="20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000" b="1" kern="0" dirty="0" smtClean="0">
                <a:solidFill>
                  <a:srgbClr val="000000"/>
                </a:solidFill>
                <a:latin typeface="Calibri"/>
              </a:rPr>
              <a:t>En </a:t>
            </a:r>
            <a:r>
              <a:rPr lang="en-GB" sz="2000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sz="2000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000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sz="2000" b="1" kern="0" dirty="0" smtClean="0">
                <a:solidFill>
                  <a:srgbClr val="000000"/>
                </a:solidFill>
                <a:latin typeface="Calibri"/>
              </a:rPr>
              <a:t> In </a:t>
            </a:r>
            <a:r>
              <a:rPr lang="en-GB" sz="2000" b="1" kern="0" dirty="0">
                <a:solidFill>
                  <a:srgbClr val="FF0000"/>
                </a:solidFill>
                <a:latin typeface="Calibri"/>
              </a:rPr>
              <a:t>t</a:t>
            </a:r>
            <a:r>
              <a:rPr lang="en-GB" sz="2000" b="1" kern="0" dirty="0" smtClean="0">
                <a:solidFill>
                  <a:srgbClr val="FF0000"/>
                </a:solidFill>
                <a:latin typeface="Calibri"/>
              </a:rPr>
              <a:t>hree days </a:t>
            </a:r>
          </a:p>
          <a:p>
            <a:pPr>
              <a:defRPr/>
            </a:pPr>
            <a:r>
              <a:rPr lang="en-GB" sz="2000" b="1" kern="0" dirty="0" err="1" smtClean="0">
                <a:solidFill>
                  <a:sysClr val="windowText" lastClr="000000"/>
                </a:solidFill>
              </a:rPr>
              <a:t>Mañana</a:t>
            </a:r>
            <a:r>
              <a:rPr lang="en-GB" sz="20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GB" sz="2000" b="1" kern="0" dirty="0" err="1" smtClean="0">
                <a:solidFill>
                  <a:sysClr val="windowText" lastClr="000000"/>
                </a:solidFill>
              </a:rPr>
              <a:t>por</a:t>
            </a:r>
            <a:r>
              <a:rPr lang="en-GB" sz="2000" b="1" kern="0" dirty="0" smtClean="0">
                <a:solidFill>
                  <a:sysClr val="windowText" lastClr="000000"/>
                </a:solidFill>
              </a:rPr>
              <a:t> la </a:t>
            </a:r>
            <a:r>
              <a:rPr lang="en-GB" sz="2000" b="1" kern="0" dirty="0" err="1" smtClean="0">
                <a:solidFill>
                  <a:sysClr val="windowText" lastClr="000000"/>
                </a:solidFill>
              </a:rPr>
              <a:t>noche</a:t>
            </a:r>
            <a:r>
              <a:rPr lang="en-GB" sz="2000" b="1" kern="0" dirty="0" smtClean="0">
                <a:solidFill>
                  <a:srgbClr val="FF0000"/>
                </a:solidFill>
                <a:latin typeface="Calibri"/>
              </a:rPr>
              <a:t> Tomorrow night</a:t>
            </a:r>
            <a:endParaRPr lang="en-GB" sz="20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1166" y="295664"/>
            <a:ext cx="6574237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lgDashDot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Expesiones</a:t>
            </a:r>
            <a:r>
              <a:rPr lang="en-GB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de </a:t>
            </a:r>
            <a:r>
              <a:rPr lang="en-GB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Tiempo</a:t>
            </a:r>
            <a:endParaRPr lang="en-GB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94" y="122503"/>
            <a:ext cx="1724297" cy="172429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618280" y="4243900"/>
            <a:ext cx="35420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pasado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02674" y="1419514"/>
            <a:ext cx="35420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futuro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97829" y="1371394"/>
            <a:ext cx="35420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presente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06927" y="2495099"/>
            <a:ext cx="16698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13476" y="5951883"/>
            <a:ext cx="9899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224663" y="3635230"/>
            <a:ext cx="15231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FUTURE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9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092166" y="1486283"/>
            <a:ext cx="3652525" cy="5053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dirty="0" smtClean="0"/>
              <a:t>	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B0F0"/>
                </a:solidFill>
              </a:rPr>
              <a:t>	el/</a:t>
            </a:r>
            <a:r>
              <a:rPr lang="en-GB" dirty="0" smtClean="0">
                <a:solidFill>
                  <a:srgbClr val="FF0066"/>
                </a:solidFill>
              </a:rPr>
              <a:t>la</a:t>
            </a:r>
            <a:r>
              <a:rPr lang="en-GB" dirty="0" smtClean="0">
                <a:solidFill>
                  <a:srgbClr val="CA26A7"/>
                </a:solidFill>
              </a:rPr>
              <a:t> </a:t>
            </a:r>
            <a:r>
              <a:rPr lang="en-GB" dirty="0" smtClean="0">
                <a:solidFill>
                  <a:srgbClr val="00B0F0"/>
                </a:solidFill>
              </a:rPr>
              <a:t>más…….de</a:t>
            </a:r>
            <a:endParaRPr lang="en-GB" dirty="0"/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he most…….</a:t>
            </a:r>
          </a:p>
          <a:p>
            <a:pPr>
              <a:buFontTx/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  ………</a:t>
            </a:r>
            <a:r>
              <a:rPr lang="en-GB" dirty="0" err="1" smtClean="0">
                <a:solidFill>
                  <a:srgbClr val="FF0000"/>
                </a:solidFill>
              </a:rPr>
              <a:t>ísim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smtClean="0">
                <a:solidFill>
                  <a:srgbClr val="FF0066"/>
                </a:solidFill>
              </a:rPr>
              <a:t>a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very…….</a:t>
            </a:r>
            <a:endParaRPr lang="en-GB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rgbClr val="00B0F0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456129" y="332777"/>
            <a:ext cx="4063933" cy="830997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>
                  <a:solidFill>
                    <a:srgbClr val="00B0F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Comparativos</a:t>
            </a:r>
            <a:endParaRPr lang="en-US" sz="4800" b="1" cap="none" spc="0" dirty="0">
              <a:ln>
                <a:solidFill>
                  <a:srgbClr val="00B0F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66646">
            <a:off x="1337717" y="1524003"/>
            <a:ext cx="1686502" cy="59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05" y="4505902"/>
            <a:ext cx="17367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74" y="2789816"/>
            <a:ext cx="17367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/>
          <p:nvPr/>
        </p:nvSpPr>
        <p:spPr>
          <a:xfrm>
            <a:off x="5167015" y="383162"/>
            <a:ext cx="3714478" cy="830997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>
                  <a:solidFill>
                    <a:srgbClr val="00B0F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Superla</a:t>
            </a:r>
            <a:r>
              <a:rPr lang="en-US" sz="4800" b="1" cap="none" spc="0" dirty="0" err="1" smtClean="0">
                <a:ln>
                  <a:solidFill>
                    <a:srgbClr val="00B0F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tivos</a:t>
            </a:r>
            <a:endParaRPr lang="en-US" sz="4800" b="1" cap="none" spc="0" dirty="0">
              <a:ln>
                <a:solidFill>
                  <a:srgbClr val="00B0F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5817" y="1509808"/>
            <a:ext cx="3932237" cy="50530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dirty="0" smtClean="0"/>
              <a:t>	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B0F0"/>
                </a:solidFill>
              </a:rPr>
              <a:t>	</a:t>
            </a:r>
            <a:r>
              <a:rPr lang="en-GB" dirty="0" err="1" smtClean="0">
                <a:solidFill>
                  <a:srgbClr val="00B0F0"/>
                </a:solidFill>
              </a:rPr>
              <a:t>más</a:t>
            </a:r>
            <a:r>
              <a:rPr lang="en-GB" dirty="0" smtClean="0">
                <a:solidFill>
                  <a:srgbClr val="00B0F0"/>
                </a:solidFill>
              </a:rPr>
              <a:t>…….</a:t>
            </a:r>
            <a:r>
              <a:rPr lang="en-GB" dirty="0" err="1" smtClean="0">
                <a:solidFill>
                  <a:srgbClr val="00B0F0"/>
                </a:solidFill>
              </a:rPr>
              <a:t>que</a:t>
            </a:r>
            <a:endParaRPr lang="en-GB" dirty="0"/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	more…… than</a:t>
            </a:r>
          </a:p>
          <a:p>
            <a:pPr>
              <a:buFontTx/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rgbClr val="00B0F0"/>
                </a:solidFill>
              </a:rPr>
              <a:t>menos</a:t>
            </a:r>
            <a:r>
              <a:rPr lang="en-GB" dirty="0" smtClean="0">
                <a:solidFill>
                  <a:srgbClr val="00B0F0"/>
                </a:solidFill>
              </a:rPr>
              <a:t> …….</a:t>
            </a:r>
            <a:r>
              <a:rPr lang="en-GB" dirty="0" err="1" smtClean="0">
                <a:solidFill>
                  <a:srgbClr val="00B0F0"/>
                </a:solidFill>
              </a:rPr>
              <a:t>que</a:t>
            </a:r>
            <a:endParaRPr lang="en-GB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smtClean="0">
                <a:solidFill>
                  <a:srgbClr val="00B0F0"/>
                </a:solidFill>
              </a:rPr>
              <a:t>  </a:t>
            </a:r>
            <a:r>
              <a:rPr lang="en-GB" dirty="0" smtClean="0">
                <a:solidFill>
                  <a:srgbClr val="FF0000"/>
                </a:solidFill>
              </a:rPr>
              <a:t>less…….. than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rgbClr val="00B0F0"/>
                </a:solidFill>
              </a:rPr>
              <a:t>	</a:t>
            </a:r>
          </a:p>
          <a:p>
            <a:pPr>
              <a:buFontTx/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rgbClr val="00B0F0"/>
                </a:solidFill>
              </a:rPr>
              <a:t>    tan……</a:t>
            </a:r>
            <a:r>
              <a:rPr lang="en-GB" dirty="0" err="1" smtClean="0">
                <a:solidFill>
                  <a:srgbClr val="00B0F0"/>
                </a:solidFill>
              </a:rPr>
              <a:t>como</a:t>
            </a:r>
            <a:endParaRPr lang="en-GB" dirty="0"/>
          </a:p>
          <a:p>
            <a:pPr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     as…….as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910" y="1256107"/>
            <a:ext cx="17367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8031737" y="1333374"/>
            <a:ext cx="3746737" cy="368921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8532736" y="1852488"/>
            <a:ext cx="32567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Del mundo </a:t>
            </a:r>
            <a:r>
              <a:rPr lang="es-ES" sz="2000" i="1" dirty="0" smtClean="0">
                <a:solidFill>
                  <a:srgbClr val="FF0000"/>
                </a:solidFill>
              </a:rPr>
              <a:t>of </a:t>
            </a:r>
            <a:r>
              <a:rPr lang="es-ES" sz="2000" i="1" dirty="0" err="1" smtClean="0">
                <a:solidFill>
                  <a:srgbClr val="FF0000"/>
                </a:solidFill>
              </a:rPr>
              <a:t>the</a:t>
            </a:r>
            <a:r>
              <a:rPr lang="es-ES" sz="2000" i="1" dirty="0" smtClean="0">
                <a:solidFill>
                  <a:srgbClr val="FF0000"/>
                </a:solidFill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</a:rPr>
              <a:t>world</a:t>
            </a:r>
            <a:endParaRPr lang="es-ES" sz="2000" i="1" dirty="0" smtClean="0">
              <a:solidFill>
                <a:srgbClr val="FF0000"/>
              </a:solidFill>
            </a:endParaRPr>
          </a:p>
          <a:p>
            <a:endParaRPr lang="es-ES" sz="2000" b="1" dirty="0" smtClean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FF0000"/>
                </a:solidFill>
              </a:rPr>
              <a:t>De la clase </a:t>
            </a:r>
            <a:r>
              <a:rPr lang="es-ES" sz="2000" i="1" dirty="0" smtClean="0">
                <a:solidFill>
                  <a:srgbClr val="FF0000"/>
                </a:solidFill>
              </a:rPr>
              <a:t>of </a:t>
            </a:r>
            <a:r>
              <a:rPr lang="es-ES" sz="2000" i="1" dirty="0" err="1" smtClean="0">
                <a:solidFill>
                  <a:srgbClr val="FF0000"/>
                </a:solidFill>
              </a:rPr>
              <a:t>the</a:t>
            </a:r>
            <a:r>
              <a:rPr lang="es-ES" sz="2000" i="1" dirty="0" smtClean="0">
                <a:solidFill>
                  <a:srgbClr val="FF0000"/>
                </a:solidFill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</a:rPr>
              <a:t>class</a:t>
            </a:r>
            <a:endParaRPr lang="es-ES" sz="2000" i="1" dirty="0" smtClean="0">
              <a:solidFill>
                <a:srgbClr val="FF0000"/>
              </a:solidFill>
            </a:endParaRPr>
          </a:p>
          <a:p>
            <a:endParaRPr lang="es-ES" sz="2000" b="1" dirty="0" smtClean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FF0000"/>
                </a:solidFill>
              </a:rPr>
              <a:t>De todos </a:t>
            </a:r>
            <a:r>
              <a:rPr lang="es-ES" sz="2000" i="1" dirty="0" smtClean="0">
                <a:solidFill>
                  <a:srgbClr val="FF0000"/>
                </a:solidFill>
              </a:rPr>
              <a:t>of </a:t>
            </a:r>
            <a:r>
              <a:rPr lang="es-ES" sz="2000" i="1" dirty="0" err="1" smtClean="0">
                <a:solidFill>
                  <a:srgbClr val="FF0000"/>
                </a:solidFill>
              </a:rPr>
              <a:t>all</a:t>
            </a:r>
            <a:endParaRPr lang="es-ES" sz="2000" i="1" dirty="0">
              <a:solidFill>
                <a:srgbClr val="FF0000"/>
              </a:solidFill>
            </a:endParaRPr>
          </a:p>
          <a:p>
            <a:endParaRPr lang="es-ES" sz="2000" b="1" dirty="0">
              <a:solidFill>
                <a:srgbClr val="FF0000"/>
              </a:solidFill>
            </a:endParaRPr>
          </a:p>
          <a:p>
            <a:r>
              <a:rPr lang="es-ES" sz="2000" b="1" dirty="0" smtClean="0">
                <a:solidFill>
                  <a:srgbClr val="FF0000"/>
                </a:solidFill>
              </a:rPr>
              <a:t>Del mercado </a:t>
            </a:r>
            <a:r>
              <a:rPr lang="es-ES" sz="2000" i="1" dirty="0" smtClean="0">
                <a:solidFill>
                  <a:srgbClr val="FF0000"/>
                </a:solidFill>
              </a:rPr>
              <a:t>in  </a:t>
            </a:r>
            <a:r>
              <a:rPr lang="es-ES" sz="2000" i="1" dirty="0" err="1" smtClean="0">
                <a:solidFill>
                  <a:srgbClr val="FF0000"/>
                </a:solidFill>
              </a:rPr>
              <a:t>the</a:t>
            </a:r>
            <a:r>
              <a:rPr lang="es-ES" sz="2000" i="1" dirty="0" smtClean="0">
                <a:solidFill>
                  <a:srgbClr val="FF0000"/>
                </a:solidFill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</a:rPr>
              <a:t>market</a:t>
            </a:r>
            <a:endParaRPr lang="es-ES" sz="2000" i="1" dirty="0" smtClean="0">
              <a:solidFill>
                <a:srgbClr val="FF0000"/>
              </a:solidFill>
            </a:endParaRPr>
          </a:p>
          <a:p>
            <a:endParaRPr lang="es-ES" sz="2000" i="1" dirty="0">
              <a:solidFill>
                <a:srgbClr val="FF0000"/>
              </a:solidFill>
            </a:endParaRPr>
          </a:p>
          <a:p>
            <a:r>
              <a:rPr lang="es-ES" sz="2000" b="1" dirty="0">
                <a:solidFill>
                  <a:srgbClr val="FF0000"/>
                </a:solidFill>
              </a:rPr>
              <a:t>De la </a:t>
            </a:r>
            <a:r>
              <a:rPr lang="es-ES" sz="2000" b="1" dirty="0" smtClean="0">
                <a:solidFill>
                  <a:srgbClr val="FF0000"/>
                </a:solidFill>
              </a:rPr>
              <a:t>panda </a:t>
            </a:r>
            <a:r>
              <a:rPr lang="es-ES" sz="2000" i="1" dirty="0" smtClean="0">
                <a:solidFill>
                  <a:srgbClr val="FF0000"/>
                </a:solidFill>
              </a:rPr>
              <a:t>of </a:t>
            </a:r>
            <a:r>
              <a:rPr lang="es-ES" sz="2000" i="1" dirty="0" err="1" smtClean="0">
                <a:solidFill>
                  <a:srgbClr val="FF0000"/>
                </a:solidFill>
              </a:rPr>
              <a:t>my</a:t>
            </a:r>
            <a:r>
              <a:rPr lang="es-ES" sz="2000" i="1" dirty="0" smtClean="0">
                <a:solidFill>
                  <a:srgbClr val="FF0000"/>
                </a:solidFill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</a:rPr>
              <a:t>gang</a:t>
            </a:r>
            <a:endParaRPr lang="es-ES" sz="2000" i="1" dirty="0">
              <a:solidFill>
                <a:srgbClr val="FF0000"/>
              </a:solidFill>
            </a:endParaRPr>
          </a:p>
          <a:p>
            <a:endParaRPr lang="es-ES" sz="2000" i="1" dirty="0">
              <a:solidFill>
                <a:srgbClr val="FF0000"/>
              </a:solidFill>
            </a:endParaRPr>
          </a:p>
        </p:txBody>
      </p:sp>
      <p:sp>
        <p:nvSpPr>
          <p:cNvPr id="6" name="5 Más"/>
          <p:cNvSpPr/>
          <p:nvPr/>
        </p:nvSpPr>
        <p:spPr>
          <a:xfrm>
            <a:off x="7024254" y="2332616"/>
            <a:ext cx="914400" cy="9144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668" y="2764783"/>
            <a:ext cx="17367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 Rectángulo redondeado"/>
          <p:cNvSpPr/>
          <p:nvPr/>
        </p:nvSpPr>
        <p:spPr>
          <a:xfrm>
            <a:off x="3087744" y="4556815"/>
            <a:ext cx="3231575" cy="207645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2 CuadroTexto"/>
          <p:cNvSpPr txBox="1"/>
          <p:nvPr/>
        </p:nvSpPr>
        <p:spPr>
          <a:xfrm>
            <a:off x="3212130" y="4564817"/>
            <a:ext cx="503356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smtClean="0">
                <a:solidFill>
                  <a:srgbClr val="00B050"/>
                </a:solidFill>
              </a:rPr>
              <a:t>Mejor que </a:t>
            </a:r>
            <a:r>
              <a:rPr lang="es-ES" i="1" smtClean="0">
                <a:solidFill>
                  <a:srgbClr val="00B050"/>
                </a:solidFill>
              </a:rPr>
              <a:t>better than</a:t>
            </a:r>
          </a:p>
          <a:p>
            <a:endParaRPr lang="es-ES" b="1" smtClean="0">
              <a:solidFill>
                <a:srgbClr val="00B050"/>
              </a:solidFill>
            </a:endParaRPr>
          </a:p>
          <a:p>
            <a:r>
              <a:rPr lang="es-ES" b="1" smtClean="0">
                <a:solidFill>
                  <a:srgbClr val="00B050"/>
                </a:solidFill>
              </a:rPr>
              <a:t>Peor que </a:t>
            </a:r>
            <a:r>
              <a:rPr lang="es-ES" i="1" smtClean="0">
                <a:solidFill>
                  <a:srgbClr val="00B050"/>
                </a:solidFill>
              </a:rPr>
              <a:t>worse than</a:t>
            </a:r>
          </a:p>
          <a:p>
            <a:endParaRPr lang="es-ES" b="1" smtClean="0">
              <a:solidFill>
                <a:srgbClr val="00B050"/>
              </a:solidFill>
            </a:endParaRPr>
          </a:p>
          <a:p>
            <a:r>
              <a:rPr lang="es-ES" b="1" smtClean="0">
                <a:solidFill>
                  <a:srgbClr val="00B050"/>
                </a:solidFill>
              </a:rPr>
              <a:t>El/La mejor </a:t>
            </a:r>
            <a:r>
              <a:rPr lang="es-ES" i="1" smtClean="0">
                <a:solidFill>
                  <a:srgbClr val="00B050"/>
                </a:solidFill>
              </a:rPr>
              <a:t>the best</a:t>
            </a:r>
          </a:p>
          <a:p>
            <a:endParaRPr lang="es-ES" i="1" smtClean="0">
              <a:solidFill>
                <a:srgbClr val="00B050"/>
              </a:solidFill>
            </a:endParaRPr>
          </a:p>
          <a:p>
            <a:r>
              <a:rPr lang="es-ES" b="1" smtClean="0">
                <a:solidFill>
                  <a:srgbClr val="00B050"/>
                </a:solidFill>
              </a:rPr>
              <a:t>El/La peor </a:t>
            </a:r>
            <a:r>
              <a:rPr lang="es-ES" i="1" smtClean="0">
                <a:solidFill>
                  <a:srgbClr val="00B050"/>
                </a:solidFill>
              </a:rPr>
              <a:t>the worst</a:t>
            </a:r>
            <a:endParaRPr lang="es-ES" i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032602">
            <a:off x="5143428" y="5237782"/>
            <a:ext cx="2969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Irregulares</a:t>
            </a:r>
            <a:endParaRPr lang="en-US" sz="3200" b="1" dirty="0">
              <a:ln>
                <a:solidFill>
                  <a:srgbClr val="00B050"/>
                </a:solidFill>
              </a:ln>
              <a:solidFill>
                <a:srgbClr val="92D050"/>
              </a:solid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3375"/>
            <a:ext cx="11959628" cy="679462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27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757</Words>
  <Application>Microsoft Office PowerPoint</Application>
  <PresentationFormat>Personalizado</PresentationFormat>
  <Paragraphs>217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Diapositiva 1</vt:lpstr>
      <vt:lpstr>Porque  Because   Ya que Because   Debido a Due to   A causa de/por Because of   Por eso/ Por lo que Because of that </vt:lpstr>
      <vt:lpstr>  Creo que I believe that   Pienso que I think that   Me parece que It seems to me that   Entiendo que I understand that 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</cp:lastModifiedBy>
  <cp:revision>23</cp:revision>
  <dcterms:created xsi:type="dcterms:W3CDTF">2014-04-01T13:09:24Z</dcterms:created>
  <dcterms:modified xsi:type="dcterms:W3CDTF">2015-10-04T20:34:37Z</dcterms:modified>
</cp:coreProperties>
</file>