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96" r:id="rId2"/>
    <p:sldId id="29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99"/>
    <a:srgbClr val="FF9900"/>
    <a:srgbClr val="66FF33"/>
    <a:srgbClr val="FFCC66"/>
    <a:srgbClr val="FF99FF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530" tIns="45765" rIns="91530" bIns="4576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530" tIns="45765" rIns="91530" bIns="45765" rtlCol="0"/>
          <a:lstStyle>
            <a:lvl1pPr algn="r">
              <a:defRPr sz="1200"/>
            </a:lvl1pPr>
          </a:lstStyle>
          <a:p>
            <a:fld id="{9E23AA23-6E2E-48E2-A9B6-4B392CCC9EE7}" type="datetimeFigureOut">
              <a:rPr lang="en-GB" smtClean="0"/>
              <a:pPr/>
              <a:t>25/09/2016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530" tIns="45765" rIns="91530" bIns="4576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530" tIns="45765" rIns="91530" bIns="45765" rtlCol="0" anchor="b"/>
          <a:lstStyle>
            <a:lvl1pPr algn="r">
              <a:defRPr sz="1200"/>
            </a:lvl1pPr>
          </a:lstStyle>
          <a:p>
            <a:fld id="{06852672-0F75-4BE8-B317-FA3EFD356981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33027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pPr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526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pPr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328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pPr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827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pPr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4273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pPr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7706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pPr/>
              <a:t>25/09/2016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081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pPr/>
              <a:t>25/09/2016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460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pPr/>
              <a:t>25/09/2016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125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pPr/>
              <a:t>25/09/2016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569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pPr/>
              <a:t>25/09/2016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367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pPr/>
              <a:t>25/09/2016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023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8DDD-DF64-43A6-B0A6-3FAA1EF8F899}" type="datetimeFigureOut">
              <a:rPr lang="en-GB" smtClean="0"/>
              <a:pPr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4CA6-45B5-4184-A85F-D01D2F54A1A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748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8468600"/>
              </p:ext>
            </p:extLst>
          </p:nvPr>
        </p:nvGraphicFramePr>
        <p:xfrm>
          <a:off x="467544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55189" y="307649"/>
            <a:ext cx="376450" cy="1657711"/>
          </a:xfrm>
          <a:prstGeom prst="rect">
            <a:avLst/>
          </a:prstGeom>
          <a:solidFill>
            <a:srgbClr val="FF9900"/>
          </a:solidFill>
        </p:spPr>
        <p:txBody>
          <a:bodyPr vert="wordArtVert" wrap="square" rtlCol="0">
            <a:spAutoFit/>
          </a:bodyPr>
          <a:lstStyle/>
          <a:p>
            <a:r>
              <a:rPr lang="en-GB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333837"/>
              </p:ext>
            </p:extLst>
          </p:nvPr>
        </p:nvGraphicFramePr>
        <p:xfrm>
          <a:off x="3099334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e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en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186672"/>
              </p:ext>
            </p:extLst>
          </p:nvPr>
        </p:nvGraphicFramePr>
        <p:xfrm>
          <a:off x="5652120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e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en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56310" y="164397"/>
            <a:ext cx="7884368" cy="1944216"/>
          </a:xfrm>
          <a:prstGeom prst="roundRect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2182192"/>
              </p:ext>
            </p:extLst>
          </p:nvPr>
        </p:nvGraphicFramePr>
        <p:xfrm>
          <a:off x="467544" y="2536719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aste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asteis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ó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aron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8184462" y="2362441"/>
            <a:ext cx="367216" cy="182632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s-E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PRETÉRITO</a:t>
            </a:r>
            <a:endParaRPr lang="en-GB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217591"/>
              </p:ext>
            </p:extLst>
          </p:nvPr>
        </p:nvGraphicFramePr>
        <p:xfrm>
          <a:off x="3131840" y="2502093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í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ió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ieron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0" name="Rounded Rectangle 29"/>
          <p:cNvSpPr/>
          <p:nvPr/>
        </p:nvSpPr>
        <p:spPr>
          <a:xfrm>
            <a:off x="156310" y="2276872"/>
            <a:ext cx="7884368" cy="1944216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629101"/>
              </p:ext>
            </p:extLst>
          </p:nvPr>
        </p:nvGraphicFramePr>
        <p:xfrm>
          <a:off x="5580112" y="2540991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í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ió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ieron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2479113"/>
              </p:ext>
            </p:extLst>
          </p:nvPr>
        </p:nvGraphicFramePr>
        <p:xfrm>
          <a:off x="472338" y="4642067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ARémos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ARéis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ARá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214513" y="4601850"/>
            <a:ext cx="376450" cy="1657711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45540" y="4458598"/>
            <a:ext cx="7884368" cy="1944216"/>
          </a:xfrm>
          <a:prstGeom prst="roundRect">
            <a:avLst/>
          </a:prstGeom>
          <a:noFill/>
          <a:ln w="57150">
            <a:solidFill>
              <a:srgbClr val="CC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6019818"/>
              </p:ext>
            </p:extLst>
          </p:nvPr>
        </p:nvGraphicFramePr>
        <p:xfrm>
          <a:off x="3010104" y="462739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ERémos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ERéis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ERá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5513798"/>
              </p:ext>
            </p:extLst>
          </p:nvPr>
        </p:nvGraphicFramePr>
        <p:xfrm>
          <a:off x="5508104" y="462739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IRémos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IRéis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IRá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67544" y="767173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4833" y="1120098"/>
            <a:ext cx="60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YOU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9536" y="155584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HE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19672" y="75076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WE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27527" y="1103691"/>
            <a:ext cx="80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0070C0"/>
                </a:solidFill>
              </a:rPr>
              <a:t>YOU ALL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05891" y="1473023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THEY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590963" y="307648"/>
            <a:ext cx="376450" cy="1657711"/>
          </a:xfrm>
          <a:prstGeom prst="rect">
            <a:avLst/>
          </a:prstGeom>
          <a:noFill/>
          <a:ln w="28575">
            <a:solidFill>
              <a:srgbClr val="FF9900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684284" y="2362441"/>
            <a:ext cx="376450" cy="1826322"/>
          </a:xfrm>
          <a:prstGeom prst="rect">
            <a:avLst/>
          </a:prstGeom>
          <a:noFill/>
          <a:ln w="28575">
            <a:solidFill>
              <a:srgbClr val="92D050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played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675568" y="4458598"/>
            <a:ext cx="376450" cy="2236884"/>
          </a:xfrm>
          <a:prstGeom prst="rect">
            <a:avLst/>
          </a:prstGeom>
          <a:noFill/>
          <a:ln w="28575">
            <a:solidFill>
              <a:srgbClr val="CC99FF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87009" y="6378714"/>
            <a:ext cx="65032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Let´s conjugate 			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Vamos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a 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conjugar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740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9246724"/>
              </p:ext>
            </p:extLst>
          </p:nvPr>
        </p:nvGraphicFramePr>
        <p:xfrm>
          <a:off x="467544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aba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abamos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abas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abaís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aba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aban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55189" y="307649"/>
            <a:ext cx="330732" cy="1657711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 vert="wordArtVert" wrap="square" rtlCol="0">
            <a:spAutoFit/>
          </a:bodyPr>
          <a:lstStyle/>
          <a:p>
            <a:r>
              <a:rPr lang="en-GB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IMPERFECTO</a:t>
            </a:r>
            <a:endParaRPr lang="en-GB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9982697"/>
              </p:ext>
            </p:extLst>
          </p:nvPr>
        </p:nvGraphicFramePr>
        <p:xfrm>
          <a:off x="3099334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</a:t>
                      </a:r>
                      <a:r>
                        <a:rPr lang="es-ES" sz="14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íais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56310" y="164397"/>
            <a:ext cx="7884368" cy="1944216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8184462" y="2362441"/>
            <a:ext cx="330732" cy="1826322"/>
          </a:xfrm>
          <a:prstGeom prst="rect">
            <a:avLst/>
          </a:prstGeom>
          <a:solidFill>
            <a:srgbClr val="FF99FF"/>
          </a:solidFill>
          <a:ln>
            <a:solidFill>
              <a:srgbClr val="92D050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s-E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CONDICIONAL</a:t>
            </a:r>
            <a:endParaRPr lang="en-GB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56310" y="2276872"/>
            <a:ext cx="7884368" cy="1944216"/>
          </a:xfrm>
          <a:prstGeom prst="roundRect">
            <a:avLst/>
          </a:prstGeom>
          <a:noFill/>
          <a:ln w="57150">
            <a:solidFill>
              <a:srgbClr val="FF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467544" y="767173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4833" y="1120098"/>
            <a:ext cx="60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YOU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9536" y="155584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HE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13016" y="75076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WE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87061" y="1230399"/>
            <a:ext cx="80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0070C0"/>
                </a:solidFill>
              </a:rPr>
              <a:t>YOU ALL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70957" y="1562152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THEY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569327" y="324512"/>
            <a:ext cx="568232" cy="1657711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playing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575768" y="2362441"/>
            <a:ext cx="568232" cy="1826322"/>
          </a:xfrm>
          <a:prstGeom prst="rect">
            <a:avLst/>
          </a:prstGeom>
          <a:noFill/>
          <a:ln w="28575">
            <a:solidFill>
              <a:srgbClr val="FF99FF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</a:t>
            </a:r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87009" y="6378714"/>
            <a:ext cx="65032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Let´s conjugate 			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Vamos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a 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conjugar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7892" y="1843723"/>
            <a:ext cx="3523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err="1" smtClean="0"/>
              <a:t>Descriptions</a:t>
            </a:r>
            <a:r>
              <a:rPr lang="es-ES" sz="1200" b="1" dirty="0" smtClean="0"/>
              <a:t> in </a:t>
            </a:r>
            <a:r>
              <a:rPr lang="es-ES" sz="1200" b="1" dirty="0" err="1" smtClean="0"/>
              <a:t>the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past</a:t>
            </a:r>
            <a:r>
              <a:rPr lang="es-ES" sz="1200" b="1" dirty="0" smtClean="0"/>
              <a:t>: I </a:t>
            </a:r>
            <a:r>
              <a:rPr lang="es-ES" sz="1200" b="1" dirty="0" err="1" smtClean="0"/>
              <a:t>was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playing</a:t>
            </a:r>
            <a:r>
              <a:rPr lang="es-ES" sz="1200" b="1" dirty="0" smtClean="0"/>
              <a:t>, I </a:t>
            </a:r>
            <a:r>
              <a:rPr lang="es-ES" sz="1200" b="1" dirty="0" err="1" smtClean="0"/>
              <a:t>used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to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play</a:t>
            </a:r>
            <a:endParaRPr lang="en-GB" sz="1200" b="1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6210498"/>
              </p:ext>
            </p:extLst>
          </p:nvPr>
        </p:nvGraphicFramePr>
        <p:xfrm>
          <a:off x="5585076" y="373211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</a:t>
                      </a:r>
                      <a:r>
                        <a:rPr lang="es-ES" sz="14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íais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699792" y="3931445"/>
            <a:ext cx="19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/>
              <a:t>Express </a:t>
            </a:r>
            <a:r>
              <a:rPr lang="es-ES" sz="1200" b="1" dirty="0" err="1" smtClean="0"/>
              <a:t>desire</a:t>
            </a:r>
            <a:r>
              <a:rPr lang="es-ES" sz="1200" b="1" dirty="0" smtClean="0"/>
              <a:t>: I </a:t>
            </a:r>
            <a:r>
              <a:rPr lang="es-ES" sz="1200" b="1" dirty="0" err="1" smtClean="0"/>
              <a:t>would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play</a:t>
            </a:r>
            <a:endParaRPr lang="en-GB" sz="1200" b="1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8866947"/>
              </p:ext>
            </p:extLst>
          </p:nvPr>
        </p:nvGraphicFramePr>
        <p:xfrm>
          <a:off x="424626" y="2517853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ARía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ARíamos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ARías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ARíais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ARía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ARían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306444"/>
              </p:ext>
            </p:extLst>
          </p:nvPr>
        </p:nvGraphicFramePr>
        <p:xfrm>
          <a:off x="3054220" y="2450918"/>
          <a:ext cx="2209968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121578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ERía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ERíamos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ERías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ERíais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ERía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ERían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8536795"/>
              </p:ext>
            </p:extLst>
          </p:nvPr>
        </p:nvGraphicFramePr>
        <p:xfrm>
          <a:off x="5652120" y="2437671"/>
          <a:ext cx="2209968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121578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IRía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IRíamos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IRías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IRíais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IRía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IRían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156310" y="4389347"/>
            <a:ext cx="2615490" cy="1847965"/>
          </a:xfrm>
          <a:prstGeom prst="roundRect">
            <a:avLst/>
          </a:prstGeom>
          <a:noFill/>
          <a:ln w="57150">
            <a:solidFill>
              <a:srgbClr val="66FF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2915816" y="4471045"/>
            <a:ext cx="476797" cy="1657711"/>
          </a:xfrm>
          <a:prstGeom prst="rect">
            <a:avLst/>
          </a:prstGeom>
          <a:solidFill>
            <a:srgbClr val="66FF33"/>
          </a:solidFill>
        </p:spPr>
        <p:txBody>
          <a:bodyPr vert="wordArtVert" wrap="square" rtlCol="0">
            <a:spAutoFit/>
          </a:bodyPr>
          <a:lstStyle/>
          <a:p>
            <a:r>
              <a:rPr lang="es-E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PRETERITO</a:t>
            </a:r>
          </a:p>
          <a:p>
            <a:r>
              <a:rPr lang="es-E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PERFECTO</a:t>
            </a:r>
            <a:endParaRPr lang="en-GB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5353445"/>
              </p:ext>
            </p:extLst>
          </p:nvPr>
        </p:nvGraphicFramePr>
        <p:xfrm>
          <a:off x="289777" y="4581128"/>
          <a:ext cx="1329895" cy="1249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2874"/>
                <a:gridCol w="667021"/>
              </a:tblGrid>
              <a:tr h="17914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+mn-lt"/>
                          <a:ea typeface="+mn-ea"/>
                        </a:rPr>
                        <a:t>HABER  =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+mn-ea"/>
                        </a:rPr>
                        <a:t> TO HAVE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he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hemos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7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has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</a:t>
                      </a:r>
                      <a:r>
                        <a:rPr lang="es-ES" sz="14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habeis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7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ha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han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Cross 3"/>
          <p:cNvSpPr/>
          <p:nvPr/>
        </p:nvSpPr>
        <p:spPr>
          <a:xfrm>
            <a:off x="1707837" y="5157192"/>
            <a:ext cx="312049" cy="288032"/>
          </a:xfrm>
          <a:prstGeom prst="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2252884"/>
              </p:ext>
            </p:extLst>
          </p:nvPr>
        </p:nvGraphicFramePr>
        <p:xfrm>
          <a:off x="2113790" y="4733959"/>
          <a:ext cx="564106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4106"/>
              </a:tblGrid>
              <a:tr h="177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ADO 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5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IDO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5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IDO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98607" y="5905673"/>
            <a:ext cx="2330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err="1" smtClean="0"/>
              <a:t>Just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finished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action</a:t>
            </a:r>
            <a:r>
              <a:rPr lang="es-ES" sz="1200" b="1" dirty="0" smtClean="0"/>
              <a:t>: I </a:t>
            </a:r>
            <a:r>
              <a:rPr lang="es-ES" sz="1200" b="1" dirty="0" err="1" smtClean="0"/>
              <a:t>have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played</a:t>
            </a:r>
            <a:endParaRPr lang="en-GB" sz="12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3727234" y="4389346"/>
            <a:ext cx="3149021" cy="1976724"/>
          </a:xfrm>
          <a:prstGeom prst="roundRect">
            <a:avLst/>
          </a:prstGeom>
          <a:noFill/>
          <a:ln w="57150">
            <a:solidFill>
              <a:srgbClr val="FF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8929075"/>
              </p:ext>
            </p:extLst>
          </p:nvPr>
        </p:nvGraphicFramePr>
        <p:xfrm>
          <a:off x="3851920" y="4714841"/>
          <a:ext cx="1584177" cy="1249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9619"/>
                <a:gridCol w="794558"/>
              </a:tblGrid>
              <a:tr h="11372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+mn-lt"/>
                          <a:ea typeface="+mn-ea"/>
                        </a:rPr>
                        <a:t>ESTAR  =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+mn-ea"/>
                        </a:rPr>
                        <a:t> TO BE(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+mn-ea"/>
                        </a:rPr>
                        <a:t>Temp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+mn-ea"/>
                        </a:rPr>
                        <a:t>.)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estoy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estamos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7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estás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estáis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6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está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están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869532" y="5951909"/>
            <a:ext cx="2619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err="1" smtClean="0"/>
              <a:t>Action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is</a:t>
            </a:r>
            <a:r>
              <a:rPr lang="es-ES" sz="1200" b="1" dirty="0" smtClean="0"/>
              <a:t> happening </a:t>
            </a:r>
            <a:r>
              <a:rPr lang="es-ES" sz="1200" b="1" dirty="0" err="1" smtClean="0"/>
              <a:t>now</a:t>
            </a:r>
            <a:r>
              <a:rPr lang="es-ES" sz="1200" b="1" dirty="0" smtClean="0"/>
              <a:t>: I am </a:t>
            </a:r>
            <a:r>
              <a:rPr lang="es-ES" sz="1200" b="1" dirty="0" err="1" smtClean="0"/>
              <a:t>playing</a:t>
            </a:r>
            <a:endParaRPr lang="en-GB" sz="1200" b="1" dirty="0"/>
          </a:p>
        </p:txBody>
      </p:sp>
      <p:sp>
        <p:nvSpPr>
          <p:cNvPr id="38" name="Cross 37"/>
          <p:cNvSpPr/>
          <p:nvPr/>
        </p:nvSpPr>
        <p:spPr>
          <a:xfrm>
            <a:off x="5508104" y="5169312"/>
            <a:ext cx="312049" cy="288032"/>
          </a:xfrm>
          <a:prstGeom prst="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021393" y="4524961"/>
            <a:ext cx="476797" cy="1657711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wrap="square" rtlCol="0">
            <a:spAutoFit/>
          </a:bodyPr>
          <a:lstStyle/>
          <a:p>
            <a:r>
              <a:rPr lang="es-E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 CONTINUO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5494923"/>
              </p:ext>
            </p:extLst>
          </p:nvPr>
        </p:nvGraphicFramePr>
        <p:xfrm>
          <a:off x="5974662" y="4779337"/>
          <a:ext cx="760624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60624"/>
              </a:tblGrid>
              <a:tr h="177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AnDO</a:t>
                      </a: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5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IenDO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5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IenDO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527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143</Words>
  <Application>Microsoft Office PowerPoint</Application>
  <PresentationFormat>Presentación en pantalla (4:3)</PresentationFormat>
  <Paragraphs>165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Diapositiva 1</vt:lpstr>
      <vt:lpstr>Diapositiva 2</vt:lpstr>
    </vt:vector>
  </TitlesOfParts>
  <Company>Birkdale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– el presente</dc:title>
  <dc:creator>Administrator</dc:creator>
  <cp:lastModifiedBy>Sara</cp:lastModifiedBy>
  <cp:revision>39</cp:revision>
  <cp:lastPrinted>2015-07-09T15:14:24Z</cp:lastPrinted>
  <dcterms:created xsi:type="dcterms:W3CDTF">2013-10-08T09:10:31Z</dcterms:created>
  <dcterms:modified xsi:type="dcterms:W3CDTF">2016-09-25T18:07:30Z</dcterms:modified>
</cp:coreProperties>
</file>