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256" r:id="rId2"/>
    <p:sldId id="281" r:id="rId3"/>
    <p:sldId id="274" r:id="rId4"/>
    <p:sldId id="275" r:id="rId5"/>
    <p:sldId id="273" r:id="rId6"/>
    <p:sldId id="278" r:id="rId7"/>
    <p:sldId id="280" r:id="rId8"/>
    <p:sldId id="279" r:id="rId9"/>
    <p:sldId id="276" r:id="rId10"/>
    <p:sldId id="277" r:id="rId11"/>
    <p:sldId id="301" r:id="rId12"/>
    <p:sldId id="293" r:id="rId13"/>
    <p:sldId id="325" r:id="rId14"/>
    <p:sldId id="323" r:id="rId15"/>
    <p:sldId id="294" r:id="rId16"/>
    <p:sldId id="304" r:id="rId17"/>
    <p:sldId id="300" r:id="rId18"/>
    <p:sldId id="302" r:id="rId19"/>
    <p:sldId id="305" r:id="rId20"/>
    <p:sldId id="306" r:id="rId21"/>
    <p:sldId id="391" r:id="rId22"/>
    <p:sldId id="307" r:id="rId23"/>
    <p:sldId id="308" r:id="rId24"/>
    <p:sldId id="309" r:id="rId25"/>
    <p:sldId id="310" r:id="rId26"/>
    <p:sldId id="313" r:id="rId27"/>
    <p:sldId id="311" r:id="rId28"/>
    <p:sldId id="314" r:id="rId29"/>
    <p:sldId id="287" r:id="rId30"/>
    <p:sldId id="288" r:id="rId31"/>
    <p:sldId id="257" r:id="rId32"/>
    <p:sldId id="258" r:id="rId33"/>
    <p:sldId id="260" r:id="rId34"/>
    <p:sldId id="259" r:id="rId35"/>
    <p:sldId id="317" r:id="rId36"/>
    <p:sldId id="315" r:id="rId37"/>
    <p:sldId id="296" r:id="rId38"/>
    <p:sldId id="337" r:id="rId39"/>
    <p:sldId id="318" r:id="rId40"/>
    <p:sldId id="316" r:id="rId41"/>
    <p:sldId id="320" r:id="rId42"/>
    <p:sldId id="376" r:id="rId43"/>
    <p:sldId id="375" r:id="rId44"/>
    <p:sldId id="374" r:id="rId45"/>
    <p:sldId id="373" r:id="rId46"/>
    <p:sldId id="372" r:id="rId47"/>
    <p:sldId id="371" r:id="rId48"/>
    <p:sldId id="370" r:id="rId49"/>
    <p:sldId id="377" r:id="rId50"/>
    <p:sldId id="321" r:id="rId51"/>
    <p:sldId id="326" r:id="rId52"/>
    <p:sldId id="327" r:id="rId53"/>
    <p:sldId id="328" r:id="rId54"/>
    <p:sldId id="329" r:id="rId55"/>
    <p:sldId id="330" r:id="rId56"/>
    <p:sldId id="262" r:id="rId57"/>
    <p:sldId id="331" r:id="rId58"/>
    <p:sldId id="332" r:id="rId59"/>
    <p:sldId id="333" r:id="rId60"/>
    <p:sldId id="334" r:id="rId61"/>
    <p:sldId id="335" r:id="rId62"/>
    <p:sldId id="336" r:id="rId63"/>
    <p:sldId id="319" r:id="rId64"/>
    <p:sldId id="339" r:id="rId65"/>
    <p:sldId id="383" r:id="rId66"/>
    <p:sldId id="348" r:id="rId67"/>
    <p:sldId id="346" r:id="rId68"/>
    <p:sldId id="351" r:id="rId69"/>
    <p:sldId id="349" r:id="rId70"/>
    <p:sldId id="347" r:id="rId71"/>
    <p:sldId id="384" r:id="rId72"/>
    <p:sldId id="352" r:id="rId73"/>
    <p:sldId id="345" r:id="rId74"/>
    <p:sldId id="353" r:id="rId75"/>
    <p:sldId id="354" r:id="rId76"/>
    <p:sldId id="343" r:id="rId77"/>
    <p:sldId id="382" r:id="rId78"/>
    <p:sldId id="355" r:id="rId79"/>
    <p:sldId id="356" r:id="rId80"/>
    <p:sldId id="357" r:id="rId81"/>
    <p:sldId id="358" r:id="rId82"/>
    <p:sldId id="359" r:id="rId83"/>
    <p:sldId id="360" r:id="rId84"/>
    <p:sldId id="344" r:id="rId85"/>
    <p:sldId id="380" r:id="rId86"/>
    <p:sldId id="363" r:id="rId87"/>
    <p:sldId id="379" r:id="rId88"/>
    <p:sldId id="342" r:id="rId89"/>
    <p:sldId id="365" r:id="rId90"/>
    <p:sldId id="381" r:id="rId91"/>
    <p:sldId id="367" r:id="rId92"/>
    <p:sldId id="392" r:id="rId93"/>
    <p:sldId id="366" r:id="rId94"/>
    <p:sldId id="341" r:id="rId95"/>
    <p:sldId id="387" r:id="rId96"/>
    <p:sldId id="385" r:id="rId97"/>
    <p:sldId id="369" r:id="rId98"/>
    <p:sldId id="340" r:id="rId99"/>
    <p:sldId id="368" r:id="rId100"/>
    <p:sldId id="388" r:id="rId101"/>
    <p:sldId id="389" r:id="rId102"/>
    <p:sldId id="390" r:id="rId103"/>
  </p:sldIdLst>
  <p:sldSz cx="9144000" cy="6858000" type="screen4x3"/>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EE5DE070-FC53-4560-8C2B-820AC3100350}" type="datetimeFigureOut">
              <a:rPr lang="en-GB" smtClean="0"/>
              <a:t>11/05/2016</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1E06113B-9502-4FA9-BDDF-A2359733755F}" type="slidenum">
              <a:rPr lang="en-GB" smtClean="0"/>
              <a:t>‹#›</a:t>
            </a:fld>
            <a:endParaRPr lang="en-GB"/>
          </a:p>
        </p:txBody>
      </p:sp>
    </p:spTree>
    <p:extLst>
      <p:ext uri="{BB962C8B-B14F-4D97-AF65-F5344CB8AC3E}">
        <p14:creationId xmlns:p14="http://schemas.microsoft.com/office/powerpoint/2010/main" val="13295960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3633"/>
          </a:xfrm>
          <a:prstGeom prst="rect">
            <a:avLst/>
          </a:prstGeom>
        </p:spPr>
        <p:txBody>
          <a:bodyPr vert="horz" lIns="91440" tIns="45720" rIns="91440" bIns="45720" rtlCol="0"/>
          <a:lstStyle>
            <a:lvl1pPr algn="r">
              <a:defRPr sz="1200"/>
            </a:lvl1pPr>
          </a:lstStyle>
          <a:p>
            <a:fld id="{30565F38-8879-483C-ABE9-3ADB9C7ABA3C}" type="datetimeFigureOut">
              <a:rPr lang="en-GB" smtClean="0"/>
              <a:pPr/>
              <a:t>11/05/2016</a:t>
            </a:fld>
            <a:endParaRPr lang="en-GB"/>
          </a:p>
        </p:txBody>
      </p:sp>
      <p:sp>
        <p:nvSpPr>
          <p:cNvPr id="4" name="Slide Image Placeholder 3"/>
          <p:cNvSpPr>
            <a:spLocks noGrp="1" noRot="1" noChangeAspect="1"/>
          </p:cNvSpPr>
          <p:nvPr>
            <p:ph type="sldImg" idx="2"/>
          </p:nvPr>
        </p:nvSpPr>
        <p:spPr>
          <a:xfrm>
            <a:off x="866775" y="739775"/>
            <a:ext cx="4935538" cy="37036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89515"/>
            <a:ext cx="5335270" cy="444269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6"/>
            <a:ext cx="2889938" cy="49363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6"/>
            <a:ext cx="2889938" cy="493633"/>
          </a:xfrm>
          <a:prstGeom prst="rect">
            <a:avLst/>
          </a:prstGeom>
        </p:spPr>
        <p:txBody>
          <a:bodyPr vert="horz" lIns="91440" tIns="45720" rIns="91440" bIns="45720" rtlCol="0" anchor="b"/>
          <a:lstStyle>
            <a:lvl1pPr algn="r">
              <a:defRPr sz="1200"/>
            </a:lvl1pPr>
          </a:lstStyle>
          <a:p>
            <a:fld id="{42C49FBC-F039-4F6B-969F-161E4BF23BB5}" type="slidenum">
              <a:rPr lang="en-GB" smtClean="0"/>
              <a:pPr/>
              <a:t>‹#›</a:t>
            </a:fld>
            <a:endParaRPr lang="en-GB"/>
          </a:p>
        </p:txBody>
      </p:sp>
    </p:spTree>
    <p:extLst>
      <p:ext uri="{BB962C8B-B14F-4D97-AF65-F5344CB8AC3E}">
        <p14:creationId xmlns:p14="http://schemas.microsoft.com/office/powerpoint/2010/main" val="162598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1. Communicator 2.</a:t>
            </a:r>
            <a:r>
              <a:rPr lang="en-GB" baseline="0" dirty="0" smtClean="0"/>
              <a:t> can learn new things – just like riding a bike 3. can concentrate and focus 4. another feather in my cap 5. spots mistakes/proof reader 6. problem solver 7. quick thinker 8.  culture aware 9. learn another language 10. employability</a:t>
            </a:r>
            <a:endParaRPr lang="en-GB" dirty="0"/>
          </a:p>
        </p:txBody>
      </p:sp>
      <p:sp>
        <p:nvSpPr>
          <p:cNvPr id="4" name="Slide Number Placeholder 3"/>
          <p:cNvSpPr>
            <a:spLocks noGrp="1"/>
          </p:cNvSpPr>
          <p:nvPr>
            <p:ph type="sldNum" sz="quarter" idx="10"/>
          </p:nvPr>
        </p:nvSpPr>
        <p:spPr/>
        <p:txBody>
          <a:bodyPr/>
          <a:lstStyle/>
          <a:p>
            <a:fld id="{4818323B-4620-43A0-B754-3DF845CABB95}" type="slidenum">
              <a:rPr lang="en-GB" smtClean="0"/>
              <a:pPr/>
              <a:t>2</a:t>
            </a:fld>
            <a:endParaRPr lang="en-GB"/>
          </a:p>
        </p:txBody>
      </p:sp>
    </p:spTree>
    <p:extLst>
      <p:ext uri="{BB962C8B-B14F-4D97-AF65-F5344CB8AC3E}">
        <p14:creationId xmlns:p14="http://schemas.microsoft.com/office/powerpoint/2010/main" val="4199882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smtClean="0"/>
          </a:p>
        </p:txBody>
      </p:sp>
      <p:sp>
        <p:nvSpPr>
          <p:cNvPr id="2662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45B6E6A-F1DA-42C3-AAFE-F380E3E04892}" type="slidenum">
              <a:rPr lang="en-GB"/>
              <a:pPr fontAlgn="base">
                <a:spcBef>
                  <a:spcPct val="0"/>
                </a:spcBef>
                <a:spcAft>
                  <a:spcPct val="0"/>
                </a:spcAft>
              </a:pPr>
              <a:t>93</a:t>
            </a:fld>
            <a:endParaRPr lang="en-GB"/>
          </a:p>
        </p:txBody>
      </p:sp>
    </p:spTree>
    <p:extLst>
      <p:ext uri="{BB962C8B-B14F-4D97-AF65-F5344CB8AC3E}">
        <p14:creationId xmlns:p14="http://schemas.microsoft.com/office/powerpoint/2010/main" val="301502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43</a:t>
            </a:fld>
            <a:endParaRPr lang="en-US"/>
          </a:p>
        </p:txBody>
      </p:sp>
    </p:spTree>
    <p:extLst>
      <p:ext uri="{BB962C8B-B14F-4D97-AF65-F5344CB8AC3E}">
        <p14:creationId xmlns:p14="http://schemas.microsoft.com/office/powerpoint/2010/main" val="1943592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44</a:t>
            </a:fld>
            <a:endParaRPr lang="en-US"/>
          </a:p>
        </p:txBody>
      </p:sp>
    </p:spTree>
    <p:extLst>
      <p:ext uri="{BB962C8B-B14F-4D97-AF65-F5344CB8AC3E}">
        <p14:creationId xmlns:p14="http://schemas.microsoft.com/office/powerpoint/2010/main" val="1765029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45</a:t>
            </a:fld>
            <a:endParaRPr lang="en-US"/>
          </a:p>
        </p:txBody>
      </p:sp>
    </p:spTree>
    <p:extLst>
      <p:ext uri="{BB962C8B-B14F-4D97-AF65-F5344CB8AC3E}">
        <p14:creationId xmlns:p14="http://schemas.microsoft.com/office/powerpoint/2010/main" val="3528306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46</a:t>
            </a:fld>
            <a:endParaRPr lang="en-US"/>
          </a:p>
        </p:txBody>
      </p:sp>
    </p:spTree>
    <p:extLst>
      <p:ext uri="{BB962C8B-B14F-4D97-AF65-F5344CB8AC3E}">
        <p14:creationId xmlns:p14="http://schemas.microsoft.com/office/powerpoint/2010/main" val="4282225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47</a:t>
            </a:fld>
            <a:endParaRPr lang="en-US"/>
          </a:p>
        </p:txBody>
      </p:sp>
    </p:spTree>
    <p:extLst>
      <p:ext uri="{BB962C8B-B14F-4D97-AF65-F5344CB8AC3E}">
        <p14:creationId xmlns:p14="http://schemas.microsoft.com/office/powerpoint/2010/main" val="860205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This</a:t>
            </a:r>
            <a:r>
              <a:rPr lang="en-GB" baseline="0" dirty="0" smtClean="0"/>
              <a:t> bar timer, will start when anywhere on the slide is clicked. The bar will move from left to right and the word ‘End’ will appear at the end, accompanied by a ‘Deep Gong’ sound. It is possible to change the duration of this timer to any time, by entering the animation settings, and changing the timing for ‘rectangle 3’. Note the time has to be entered as a number of seconds – so if you want 2mins &amp; 30secs – this is entered as 150 (60X2 + 30 = 150).</a:t>
            </a:r>
          </a:p>
        </p:txBody>
      </p:sp>
      <p:sp>
        <p:nvSpPr>
          <p:cNvPr id="4" name="Slide Number Placeholder 3"/>
          <p:cNvSpPr>
            <a:spLocks noGrp="1"/>
          </p:cNvSpPr>
          <p:nvPr>
            <p:ph type="sldNum" sz="quarter" idx="10"/>
          </p:nvPr>
        </p:nvSpPr>
        <p:spPr/>
        <p:txBody>
          <a:bodyPr/>
          <a:lstStyle/>
          <a:p>
            <a:pPr>
              <a:defRPr/>
            </a:pPr>
            <a:fld id="{8DB25F53-CE1C-4883-A9C6-41FCDABA94B6}" type="slidenum">
              <a:rPr lang="en-US" smtClean="0"/>
              <a:pPr>
                <a:defRPr/>
              </a:pPr>
              <a:t>48</a:t>
            </a:fld>
            <a:endParaRPr lang="en-US"/>
          </a:p>
        </p:txBody>
      </p:sp>
    </p:spTree>
    <p:extLst>
      <p:ext uri="{BB962C8B-B14F-4D97-AF65-F5344CB8AC3E}">
        <p14:creationId xmlns:p14="http://schemas.microsoft.com/office/powerpoint/2010/main" val="279093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Consonant game slide – mini plenary – post it note game. </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B6A73-F7B9-443A-AC7A-149A7B54528F}" type="slidenum">
              <a:rPr lang="en-GB"/>
              <a:pPr fontAlgn="base">
                <a:spcBef>
                  <a:spcPct val="0"/>
                </a:spcBef>
                <a:spcAft>
                  <a:spcPct val="0"/>
                </a:spcAft>
              </a:pPr>
              <a:t>91</a:t>
            </a:fld>
            <a:endParaRPr lang="en-GB"/>
          </a:p>
        </p:txBody>
      </p:sp>
    </p:spTree>
    <p:extLst>
      <p:ext uri="{BB962C8B-B14F-4D97-AF65-F5344CB8AC3E}">
        <p14:creationId xmlns:p14="http://schemas.microsoft.com/office/powerpoint/2010/main" val="317232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GB" smtClean="0"/>
              <a:t>Consonant game slide – mini plenary – post it note game. </a:t>
            </a:r>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CAB6A73-F7B9-443A-AC7A-149A7B54528F}" type="slidenum">
              <a:rPr lang="en-GB"/>
              <a:pPr fontAlgn="base">
                <a:spcBef>
                  <a:spcPct val="0"/>
                </a:spcBef>
                <a:spcAft>
                  <a:spcPct val="0"/>
                </a:spcAft>
              </a:pPr>
              <a:t>92</a:t>
            </a:fld>
            <a:endParaRPr lang="en-GB"/>
          </a:p>
        </p:txBody>
      </p:sp>
    </p:spTree>
    <p:extLst>
      <p:ext uri="{BB962C8B-B14F-4D97-AF65-F5344CB8AC3E}">
        <p14:creationId xmlns:p14="http://schemas.microsoft.com/office/powerpoint/2010/main" val="689351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366861-A7BE-4F4F-B341-F40BAC4CF5CA}" type="datetimeFigureOut">
              <a:rPr lang="en-GB" smtClean="0"/>
              <a:pPr/>
              <a:t>11/05/2016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8C941E-C965-4E91-8F05-EAAEDAF9AB8D}"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66861-A7BE-4F4F-B341-F40BAC4CF5CA}" type="datetimeFigureOut">
              <a:rPr lang="en-GB" smtClean="0"/>
              <a:pPr/>
              <a:t>11/05/2016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8C941E-C965-4E91-8F05-EAAEDAF9AB8D}"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igitaldialects.com/Spanish.htm"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igitaldialects.com/Spanish.ht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digitaldialects.com/Spanish/Daysmonths.ht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studyspanish.com/lessons/time.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dynamo.dictionary.com/games/107031/spanish-opinion-words/match"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donquijote.org/spanishlanguage/tes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www.linguascope.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4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www.atantot-extra.co.uk/resources/resource.php?l=es&amp;r=afc368c2af790d9ba43b3be6e8bc8812"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bbc.co.uk/schools/gcsebitesize/spanish/listeningh/1_h_list_school_rev1.shtml"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hyperlink" Target="http://www.linguascope.com/" TargetMode="Externa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www.bbc.co.uk/schools/gcsebitesize/spanish/listeningf/5_f_list_jobs_rev1.s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hyperlink" Target="http://www.atantot-extra.co.uk/resources/resource.php?l=es&amp;r=f450455a6ef657968eccc4d89b73e584" TargetMode="Externa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hyperlink" Target="http://www.bbc.co.uk/schools/gcsebitesize/spanish/listeningf/3_f_list_freetime_rev1.shtml" TargetMode="Externa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hyperlink" Target="http://www.bbc.co.uk/schools/gcsebitesize/spanish/listeningf/2_f_list_holidays_rev1.shtml" TargetMode="Externa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www.bbc.co.uk/schools/gcsebitesize/spanish/readingf/holidays/quiz/q41689363/"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www.atantot-extra.co.uk/resources/resource.php?l=es&amp;r=de57dec6b0a064b56cad21acd294b4a5"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hyperlink" Target="http://www.bbc.co.uk/schools/gcsebitesize/spanish/listeningf/4_f_list_outandabout_rev1.shtml" TargetMode="Externa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www.atantot-extra.co.uk/resources/resource.php?l=es&amp;r=259f71f285320e53dea428c5f8694811"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hyperlink" Target="http://www.linguascope.com/"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hyperlink" Target="http://www.atantot-extra.co.uk/resources/resource.php?l=es&amp;r=91ef5a571ac59c5d68546cc609d0e489" TargetMode="Externa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www.linguascope.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hyperlink" Target="http://www.atantot-extra.co.uk/resources/menu_resource.php?l=es&amp;c=3&amp;s=26" TargetMode="Externa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emf"/><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wmf"/><Relationship Id="rId4" Type="http://schemas.openxmlformats.org/officeDocument/2006/relationships/image" Target="../media/image29.emf"/><Relationship Id="rId9" Type="http://schemas.openxmlformats.org/officeDocument/2006/relationships/image" Target="../media/image34.wmf"/><Relationship Id="rId14" Type="http://schemas.openxmlformats.org/officeDocument/2006/relationships/image" Target="../media/image39.gif"/></Relationships>
</file>

<file path=ppt/slides/_rels/slide92.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emf"/><Relationship Id="rId3" Type="http://schemas.openxmlformats.org/officeDocument/2006/relationships/image" Target="../media/image28.emf"/><Relationship Id="rId7" Type="http://schemas.openxmlformats.org/officeDocument/2006/relationships/image" Target="../media/image32.emf"/><Relationship Id="rId12"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1.jpeg"/><Relationship Id="rId11" Type="http://schemas.openxmlformats.org/officeDocument/2006/relationships/image" Target="../media/image36.emf"/><Relationship Id="rId5" Type="http://schemas.openxmlformats.org/officeDocument/2006/relationships/image" Target="../media/image30.emf"/><Relationship Id="rId10" Type="http://schemas.openxmlformats.org/officeDocument/2006/relationships/image" Target="../media/image35.wmf"/><Relationship Id="rId4" Type="http://schemas.openxmlformats.org/officeDocument/2006/relationships/image" Target="../media/image29.emf"/><Relationship Id="rId9" Type="http://schemas.openxmlformats.org/officeDocument/2006/relationships/image" Target="../media/image34.wmf"/><Relationship Id="rId14" Type="http://schemas.openxmlformats.org/officeDocument/2006/relationships/image" Target="../media/image39.gif"/></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www.digitaldialects.com/Spanish/Food.htm"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hyperlink" Target="http://www.atantot-extra.co.uk/resources/menu_category.php?l=es&amp;c=3"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www.linguascope.com/"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hyperlink" Target="http://www.linguascope.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GCSE Spanish Revision</a:t>
            </a:r>
            <a:endParaRPr lang="en-GB" dirty="0"/>
          </a:p>
        </p:txBody>
      </p:sp>
      <p:sp>
        <p:nvSpPr>
          <p:cNvPr id="3" name="Subtitle 2"/>
          <p:cNvSpPr>
            <a:spLocks noGrp="1"/>
          </p:cNvSpPr>
          <p:nvPr>
            <p:ph type="subTitle" idx="1"/>
          </p:nvPr>
        </p:nvSpPr>
        <p:spPr/>
        <p:txBody>
          <a:bodyPr/>
          <a:lstStyle/>
          <a:p>
            <a:r>
              <a:rPr lang="en-GB" dirty="0" smtClean="0"/>
              <a:t>el once de </a:t>
            </a:r>
            <a:r>
              <a:rPr lang="en-GB" dirty="0" err="1" smtClean="0"/>
              <a:t>abril</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9 subtopics?</a:t>
            </a:r>
            <a:endParaRPr lang="en-GB" dirty="0"/>
          </a:p>
        </p:txBody>
      </p:sp>
      <p:graphicFrame>
        <p:nvGraphicFramePr>
          <p:cNvPr id="4" name="Content Placeholder 3"/>
          <p:cNvGraphicFramePr>
            <a:graphicFrameLocks noGrp="1"/>
          </p:cNvGraphicFramePr>
          <p:nvPr>
            <p:ph idx="1"/>
          </p:nvPr>
        </p:nvGraphicFramePr>
        <p:xfrm>
          <a:off x="457200" y="1600200"/>
          <a:ext cx="8229600" cy="4349080"/>
        </p:xfrm>
        <a:graphic>
          <a:graphicData uri="http://schemas.openxmlformats.org/drawingml/2006/table">
            <a:tbl>
              <a:tblPr firstRow="1" bandRow="1">
                <a:tableStyleId>{5940675A-B579-460E-94D1-54222C63F5DA}</a:tableStyleId>
              </a:tblPr>
              <a:tblGrid>
                <a:gridCol w="2057400"/>
                <a:gridCol w="2057400"/>
                <a:gridCol w="2057400"/>
                <a:gridCol w="2057400"/>
              </a:tblGrid>
              <a:tr h="1087270">
                <a:tc>
                  <a:txBody>
                    <a:bodyPr/>
                    <a:lstStyle/>
                    <a:p>
                      <a:r>
                        <a:rPr lang="en-GB" sz="2000" b="1" dirty="0" smtClean="0"/>
                        <a:t>LIFESTYLE</a:t>
                      </a:r>
                      <a:endParaRPr lang="en-GB" sz="2000" b="1" dirty="0"/>
                    </a:p>
                  </a:txBody>
                  <a:tcPr/>
                </a:tc>
                <a:tc>
                  <a:txBody>
                    <a:bodyPr/>
                    <a:lstStyle/>
                    <a:p>
                      <a:pPr algn="ctr">
                        <a:buNone/>
                      </a:pPr>
                      <a:r>
                        <a:rPr lang="en-GB" sz="2000" b="1" dirty="0" smtClean="0">
                          <a:solidFill>
                            <a:srgbClr val="FF0000"/>
                          </a:solidFill>
                        </a:rPr>
                        <a:t>Health </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Food and Drink</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Relationship and Choices</a:t>
                      </a:r>
                      <a:endParaRPr lang="en-GB" sz="2000" dirty="0" smtClean="0">
                        <a:solidFill>
                          <a:srgbClr val="FF0000"/>
                        </a:solidFill>
                      </a:endParaRPr>
                    </a:p>
                    <a:p>
                      <a:pPr algn="ctr"/>
                      <a:endParaRPr lang="en-GB" dirty="0"/>
                    </a:p>
                  </a:txBody>
                  <a:tcPr/>
                </a:tc>
              </a:tr>
              <a:tr h="1087270">
                <a:tc>
                  <a:txBody>
                    <a:bodyPr/>
                    <a:lstStyle/>
                    <a:p>
                      <a:r>
                        <a:rPr lang="en-GB" sz="2000" b="1" dirty="0" smtClean="0"/>
                        <a:t>LEISURE</a:t>
                      </a:r>
                      <a:r>
                        <a:rPr lang="en-GB" sz="2000" b="1" baseline="0" dirty="0" smtClean="0"/>
                        <a:t> </a:t>
                      </a:r>
                      <a:endParaRPr lang="en-GB" sz="2000" b="1" dirty="0"/>
                    </a:p>
                  </a:txBody>
                  <a:tcPr/>
                </a:tc>
                <a:tc>
                  <a:txBody>
                    <a:bodyPr/>
                    <a:lstStyle/>
                    <a:p>
                      <a:pPr algn="ctr">
                        <a:buNone/>
                      </a:pPr>
                      <a:r>
                        <a:rPr lang="en-GB" sz="2000" b="1" dirty="0" smtClean="0">
                          <a:solidFill>
                            <a:srgbClr val="FF0000"/>
                          </a:solidFill>
                        </a:rPr>
                        <a:t>Free Time and the Media</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Holidays</a:t>
                      </a:r>
                      <a:endParaRPr lang="en-GB" sz="2000" dirty="0" smtClean="0">
                        <a:solidFill>
                          <a:srgbClr val="FF0000"/>
                        </a:solidFill>
                      </a:endParaRPr>
                    </a:p>
                    <a:p>
                      <a:pPr algn="ctr"/>
                      <a:endParaRPr lang="en-GB" sz="2000" dirty="0">
                        <a:solidFill>
                          <a:srgbClr val="FF0000"/>
                        </a:solidFill>
                      </a:endParaRPr>
                    </a:p>
                  </a:txBody>
                  <a:tcPr/>
                </a:tc>
                <a:tc>
                  <a:txBody>
                    <a:bodyPr/>
                    <a:lstStyle/>
                    <a:p>
                      <a:endParaRPr lang="en-GB" dirty="0"/>
                    </a:p>
                  </a:txBody>
                  <a:tcPr>
                    <a:solidFill>
                      <a:schemeClr val="bg1">
                        <a:lumMod val="85000"/>
                      </a:schemeClr>
                    </a:solidFill>
                  </a:tcPr>
                </a:tc>
              </a:tr>
              <a:tr h="1087270">
                <a:tc>
                  <a:txBody>
                    <a:bodyPr/>
                    <a:lstStyle/>
                    <a:p>
                      <a:r>
                        <a:rPr lang="fr-FR" sz="2000" b="1" dirty="0" smtClean="0"/>
                        <a:t>HOME AND ENVIRONMENT</a:t>
                      </a:r>
                      <a:endParaRPr lang="en-GB" sz="2000" b="1" dirty="0"/>
                    </a:p>
                  </a:txBody>
                  <a:tcPr/>
                </a:tc>
                <a:tc>
                  <a:txBody>
                    <a:bodyPr/>
                    <a:lstStyle/>
                    <a:p>
                      <a:pPr algn="ctr">
                        <a:buNone/>
                      </a:pPr>
                      <a:r>
                        <a:rPr lang="en-GB" sz="2000" b="1" dirty="0" smtClean="0">
                          <a:solidFill>
                            <a:srgbClr val="FF0000"/>
                          </a:solidFill>
                        </a:rPr>
                        <a:t>Home and Local Area</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err="1" smtClean="0">
                          <a:solidFill>
                            <a:srgbClr val="FF0000"/>
                          </a:solidFill>
                        </a:rPr>
                        <a:t>Environment</a:t>
                      </a:r>
                      <a:endParaRPr lang="en-GB" sz="2000" dirty="0" smtClean="0">
                        <a:solidFill>
                          <a:srgbClr val="FF0000"/>
                        </a:solidFill>
                      </a:endParaRPr>
                    </a:p>
                    <a:p>
                      <a:pPr algn="ctr"/>
                      <a:endParaRPr lang="en-GB" sz="2000" dirty="0">
                        <a:solidFill>
                          <a:srgbClr val="FF0000"/>
                        </a:solidFill>
                      </a:endParaRPr>
                    </a:p>
                  </a:txBody>
                  <a:tcPr/>
                </a:tc>
                <a:tc>
                  <a:txBody>
                    <a:bodyPr/>
                    <a:lstStyle/>
                    <a:p>
                      <a:endParaRPr lang="en-GB" dirty="0"/>
                    </a:p>
                  </a:txBody>
                  <a:tcPr>
                    <a:solidFill>
                      <a:schemeClr val="bg1">
                        <a:lumMod val="85000"/>
                      </a:schemeClr>
                    </a:solidFill>
                  </a:tcPr>
                </a:tc>
              </a:tr>
              <a:tr h="1087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EDUCATION </a:t>
                      </a:r>
                    </a:p>
                    <a:p>
                      <a:endParaRPr lang="en-GB" sz="2000" b="1"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School/college and future plans</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Current and Future Jobs</a:t>
                      </a:r>
                      <a:endParaRPr lang="en-GB" sz="2000" dirty="0" smtClean="0">
                        <a:solidFill>
                          <a:srgbClr val="FF0000"/>
                        </a:solidFill>
                      </a:endParaRPr>
                    </a:p>
                    <a:p>
                      <a:pPr algn="ctr"/>
                      <a:endParaRPr lang="en-GB" sz="2000" dirty="0">
                        <a:solidFill>
                          <a:srgbClr val="FF0000"/>
                        </a:solidFill>
                      </a:endParaRPr>
                    </a:p>
                  </a:txBody>
                  <a:tcPr/>
                </a:tc>
                <a:tc>
                  <a:txBody>
                    <a:bodyPr/>
                    <a:lstStyle/>
                    <a:p>
                      <a:endParaRPr lang="en-GB"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TOP 3 TIPS </a:t>
            </a:r>
            <a:endParaRPr lang="en-GB" dirty="0"/>
          </a:p>
        </p:txBody>
      </p:sp>
      <p:sp>
        <p:nvSpPr>
          <p:cNvPr id="6" name="Content Placeholder 5"/>
          <p:cNvSpPr>
            <a:spLocks noGrp="1"/>
          </p:cNvSpPr>
          <p:nvPr>
            <p:ph idx="1"/>
          </p:nvPr>
        </p:nvSpPr>
        <p:spPr/>
        <p:txBody>
          <a:bodyPr/>
          <a:lstStyle/>
          <a:p>
            <a:pPr algn="ctr">
              <a:buNone/>
            </a:pPr>
            <a:r>
              <a:rPr lang="en-GB" b="1" dirty="0" smtClean="0">
                <a:solidFill>
                  <a:srgbClr val="FF0000"/>
                </a:solidFill>
              </a:rPr>
              <a:t>REVISE and LEARN vocabulary</a:t>
            </a:r>
          </a:p>
          <a:p>
            <a:pPr algn="ctr">
              <a:buNone/>
            </a:pPr>
            <a:r>
              <a:rPr lang="en-GB" b="1" dirty="0" smtClean="0">
                <a:solidFill>
                  <a:srgbClr val="0000FF"/>
                </a:solidFill>
              </a:rPr>
              <a:t>SHORT and REGULAR language practice</a:t>
            </a:r>
          </a:p>
          <a:p>
            <a:pPr algn="ctr">
              <a:buNone/>
            </a:pPr>
            <a:r>
              <a:rPr lang="en-GB" b="1" dirty="0" smtClean="0">
                <a:solidFill>
                  <a:srgbClr val="00B050"/>
                </a:solidFill>
              </a:rPr>
              <a:t>UNPICK the exam questions </a:t>
            </a:r>
          </a:p>
          <a:p>
            <a:pPr>
              <a:buNone/>
            </a:pPr>
            <a:endParaRPr lang="en-GB" dirty="0"/>
          </a:p>
        </p:txBody>
      </p:sp>
      <p:sp>
        <p:nvSpPr>
          <p:cNvPr id="97282" name="AutoShape 2" descr="data:image/jpeg;base64,/9j/4AAQSkZJRgABAQAAAQABAAD/2wCEAAkGBhMQDxUQExQWFRUWEx4YGBgXGBweHRsgHhcbHBoZFx4dHSYhGhwjHR0dIC8iIygpLC4sGiAxNTArNScrLCkBCQoKDgwOGg8PGi0kHyQyKSopLDAtMCosLCwsMC8sMDQsLSwuLC0pLywtLCwpKSwsKSwsLC0sLCwsLCwsLCwsLP/AABEIALYBFQMBIgACEQEDEQH/xAAcAAEAAwEBAQEBAAAAAAAAAAAABQYHBAMCAQj/xABSEAACAQMDAgIFBwcHBwoHAAABAgMABBEFEiEGMRNBByJRYZEUFjJScYHSFSNCQ1SCwhczYnOSodE0cpOxsrPhGCQ1NlOUo7TB0wglY3TD4/D/xAAaAQEAAwEBAQAAAAAAAAAAAAAAAgMEAQUG/8QAMxEAAgIBAwIEBAQFBQAAAAAAAAECESEDEjEEQVFhcYETIpHwMqGx0RQjQsHhBTNSYvH/2gAMAwEAAhEDEQA/AMNpSlAKUrourCSIIXQqHXcuR9IHsR7q5a4Bz0rpsNNlnbZEjOwBJCjyHn//AHtFWDoroCbUy7K6xQxfzkr9hxnAHmccnkADue2ep26XJxtIq1T6dD3RsBqAVfAZtoO8bsmTw/o9/pcVYOo/RK9tZtewXMV1En0/D8hkAkYZg2M8jIIqz2n/AFQi/rl/86amo+JFy8DNeqejrjTZEjuAoLqWXawbgHB7e+oOto9M+hy3up2dtCu53ifGeAAJCSzHyAHJqCf0LEl4Yr+2kuUXLQA4I9ozkkfeo784o4u8BTVZM0pVs6d6DFyJRNd29o8UpjaOdgrZHfgkcA8faKluofRC9pYve/K4ZEVVYbQfXDMoG09jnOa5tZ3cuDPaUpUSQpSlAKUpQClKUApSlAKUpQClKUApSlAKUpQClKUApSlAWLpL9Z+7/FSnSX6z93+KlAV2lKUBLdNWttJMVunKR7CQQcetkYHY+Wa0DXdM090gE8pVVhAiIbG5MDB+ic+XPFZTWi6TptrDHardBp5rgLsDEsqK2NoAJwAMj285xXmdbGpRnuffC9PuzNrKmpWz20o6XZSePHcEsFIxuJyD7ggyadI9Om5s7u9ubqW208ysWjjY/nDkHkcr5qo4JJ48qidIsLSS/ubKWL6crCJlONm0ucD2cfaOAMV2dNddpp0Nxpd3bi5t/FYYBwQQQCOe6kqGHYg/3W9Gox1JW23S58PYQWXV3j6Fy0FrI9P6j8hWcRhJd3jlSxbwRyNvAGMVxWv/AFQi/r1/86airb0xwRBrVNPjFkyFfBD4Y5+kWbaQdw47Z/pGoNPSKBpC6YIPoybxJ4nHE/i427c/0e/vr09yLNrNvuAPy9Hnv+T5Mf8AeY8/3VmVt1dpltqJlj0+6N0szjiYsS7FlYbcnJJJGMedRWvel6SfULe+hh8JoUZCjPvDhmJYNhV4IOPgalH9LliJTdppii7PPiFx9IjBbIXJPvABPtru5M4otHFp3Tp13XZpGheGEOHmV+GHAAQ8DDuQfsGT5V5el3rQXUwsbfAtrc7fV+izgbcjHG1R6q/efMV09P8AppNvHKJbUTSTTPJI4k2btwAC42NwqjaOe1ReqdbWE0MkUekxRSOhVHWTJUkYDACMZI9lRtVySp3lFGpX06EHBBB9hr0hs5HVnVGZUGXIUkKD2LEDA++qyw8aUpQClKUAr2s7N5pFjjUs7HAA868an+hbox6hCVUvklSB3wVIJ+7v9gNV6snCEpLlJnJOlZ0fycX3/Zr/AKRP8a49W6OubWLxZUULkDIdTye3ANXTU9H1bxnMVxmMsSvrheCeBjHGO33VAdTabqSW5a5l3xBhkbweeccV52j1WpOUbnDPbNlMZtvlFPpSleqXilKUApSlAKUpQClKUApSlAWLpL9Z+7/FSnSX6z93+KlAV2lKUB9rCx5Ck/YDV/0TW7WaO3+VK8c1tgI+1sELjGcA+wZBH2HmvjQ9curTTElWKJoQTglyG5kI5A/pVPWusajJGsi28O11DDMp7EZHn7K8bqtVztNKk2k9yX35ox6s2+3vZGvf6fbTPdx75pmLMAA3BbOcZUBRzjPJxWdXlyZZXkb6TuWP2k5Na4NQ1L9ng/03/Gsl1FmM0hYAMZG3AdgdxyB99WdA7b7vGdyl+nBLQ5f72c9KUr1TUKUpQCpXpP8A6Qtf/uov94tRVdOm3DxzxyRjLpIrIMZywYFRjz5xxXVyckrTRtHUVpp2qXMllIfCu4ztV8AM3qgjac4kHP0ThvZjvUHY9IT6dp+qpLghoU2Op4YAvn3gjIyD7fOufWvRvdTJNqNzNGk3htM0aKT9FM4zkAH1ccZGfOvV9Uvn0BpC8VzG6FHJJ8WIbsesQcP5Hn1hu8xyNb5bks5PPWIpRlatX6+RltKluldNS5vI4ZM7WLZwcHhGPf7RU51P6O5IMywZli7kfpr8PpD3j4edeXPqdOGotOTps3OaTplNr9VcnAqwW+kRnSZLkr+dW4CBsntheMZx5mrL6GLVRNd3fh+LLbWpkhT2tz9Hz3cbRj63txVunNajaXZ0HLDZSbvp+5hCNJbzRhzhC8bruPsXI5PuFSnSEc1vqcSGJhIGKsjjawBU7iQ2MELz93vq59adUz3eiWV7IVWb5c5G1cAFN23AOe2B3zXZ1/b3F3aaVdYMd9KChI9Rsbc5PmoAy3uDn7Ka8FLTkvJ8kXK1T8yJ1TpnUmnkaK6PhliVzK64B5xgDAx249lQPUmg6hFbl7ifxIwwyvis3JPBwRirCvRt9jnUXB88NJ+IVG9V6G9vZEz3ksrtIAiljsPtypzkgZOcjyrxNDWW+MVKL4WIuyqMspWvoUGlKV7xqFKUoBSlKAUpSgFKUoBSlKAsXSX6z93+KlOkv1n7v8VKArtKUoDo/KEvh+D4j+H9TcdvfPbOO/NX3RdPMVpHPd3s0Sso8NFlKgLj1R5k8YOAOBis6rRzpsWr2kGyYJLDHsZSM+QByM5x6uQRnv8ADz+tpKN4i3l198+Jn1sV2Xc6hax3SsLPUJ/EAyAZnI+8MA2PeO1ZlcKwdg+dwYhs9855z781o2j9Hppsnyu4nXCA4AGO4I8zljgnAA71nuoXXizSS4xvkZsezLE4/vqHRNbpKDuOM13/ALnNGre12jnpSlemaRSlKAVJdNXiQ3tvK/0EnRm9wDgk/d3qNqydG9ITXs0biJntxOqysCAAMgsM5B+ifL21KKbeCE2lF2ai3Sc7XV/ch0kju7NkhO7sWUbV9m3jgg4xioKw6dbR9JvmupE3XEexEU59ba6jnzbL547Bc59kfqnSmqW9zLHYi4S3DnwwkxAx97/669ZOjpn0u6nv1l+UxetFJJKW9UAEqBuIAPI59ox2rU+eM59DCuFclTr1KV0nqSW97FNISEUtkgZ7owHH2mpXT+p7q1lknjR3tmlZsMrbMM5wQ2PUbny+8Go7ouwSe/ijkAK5JIPY7VLAH3ZFWzVtfkurHUFdQghdEVecgeJj1vfwPZXgdS4/F2uN2op34N0q88mudbqrwPPqvXraXTmEY8OSWRZDGUKsfa/bDAgD1h3qG9GbXw1BTYAGTad4f6GzI3eJ/RzjtznGOcV33E7XWhGSZRugkVYmxjKgovH3EjjvtHmKlfQfOGe9tVcRzzWuIn8wQGBI88gsrceSE+VXdBFRjKK7N97ORxFluX0oTnURpb2dv44l2b/Gbww2M7h+aLf+vlVW6n1q9i1uFtS2IihhH4efCCuCpZSeT62NxbnjsAAKgH9EGq+IV+T55+n4ke0+/Jf/AI1dOu9JEr6TptxLvmjhczMpyxGxMckZ9YoRk8nGfOtfUU9KW/imcaiiuwWSpqF3aSSgi8iLI/flmJUewkc455wMd6+NW0ZrLR5Ibh1djKDCBnjlchcgHtuPHbJ9tJ4tEjdkYNuVip/nu4OD2PtqM6putOkg/wCbl2mDDG4ynA8/pnFeLDdKccSr5b+Xuu93jzIq21z27FOpSle4ahSlKAUpSgFKUoBSlKAUpX6BQFh6S/Wfu/xUp0l+s/d/ipQHPp3SFzcWkt7GgMMJIdt6gjaoY4UnJ4YdhULW0eizTWuenry3TG6WWVF3HAyYYsZPsqsa16HpobRrqG4huRGCXERPAHLFTyG2jkjg48qm4YtEFLNMp2iaJJeSmKLbuClvWOBgED/1q6a30BI6QCBYkZIQshzjcwAy2QOfPmvDon0c3NxAb43K2cOCBIzEFhnBPBUBMjGSw5HnUj6QNH1C0igmE4kg2hPFgdxuJ+i0o3HJbHDAkfEZwa+j1EpqWm1X39Sqe5yW1nP0z0HLFcbrlYpIyhXBJY5PYgEY933nzqgX0arK6qcqHYA+0AkD+6tSvPRdqCOVn1FUt9o3SvK4XJJGzaxGTxnkgc9+4qndddByaVJGGdZUlUlHUEfRxuBB7EZB7ng1Zo6GtCTnqO+OCWnd22cWsdH3NpbQXUqqI5wDGQ4J5UMMgcjgioSr31V01fLa6cj3DXK3CjwIRn1Mxx4UZ47MF+6pWP0GuAqSXtuk7rlYu+fsOQWx7QpHFatrfBZuXcy+lXTR/Rbcz6hLp8jJDJFH4m45ZWG5VBTHcHdnPuIPPFR3SHRUmpXb2iSIjIjMWbODtdVwMDPdq5tZ20VyrF0p1tcWDKsbEw+KHePC+v2BAYqSCQMcVLaR6I7u7txPC8Tfnmi2kkEbWKs5JGMZHYZOPLyrhOhjTNYhgnkjcRzRM7KTtAJVjnIHbz+ypRtO+CEtsk08l81OTW2jlvFkS2iCtIsLhGdVVc4J8I+tgdiQfbiqpr1xq1xpi3U03iW0nLBAoIw+0eIFUcbh7SO2cVebnRb1rvUWbdJFLZulvhwRkgYQLn1T35xg9881A6FoM+naPqBvMRrLFhIywJ3FWUHAJALEr7/V57VqlFvx7mGEopXi8Ge9M200l3GsDBZckqW7DAJOeDxgEYxVub0m7dyS2qM2cPtb1WIOOxU8faTXn0DrVmnhRNGFn9f88wUD9I/SLZHq+r2r1uOqdK3tm03HccsI4yDz3B3857181rv4uq4z0m647d358GqXzSzE4uqtUubuxS42pHbeJjYjEsCMgF+AMd8AY7jjkVTbe4aNw6MyMpyrKSCD5EEcg1bupOsLeW0+S20JjUuGOQqjg54Ck8k4591ePSHQ5vYbuV/ETwLYyphM72AJC8+3HlzW3o4tQrbty6Xl5k4YjlUWjUOqtQi0O2vhfTmSaZ42B8PAC78FW2b8+r3LHvVG0HUi2oRz3E7g79zysSzZCnGSck5wF+w0mu717RLJlkMEbl0Xw+zHOTnbk9zwT51K9b9DLYW9ncI7utzFuYOu1lbCsRjyGGAwcnKnnmtWpHfFx8qO0ljxJnUbXR55WlafazHJ2lgCfM42Hk1B9RadpqW5a2mZ5dwwCxPGef0B5e+qlV2sLTGiMYo/Eknm2MQMkAHjt7CB/arzZaP8Pte+TylV4/Qg47KyylBa/K0641NdJS2tIo1eSTBl9pycHt3JOQM5wF7VU+vtPSC/kWMAKQGwOwJHOPYM8/fV2j1XxZ1tpO2n41j2JR1Nz4K7SlK2lp1RaVM8TTrFI0SnDSBGKqeOGYDAPI+I9tdd70reQxrLLbTIjEBWaNgCT2HI7nyHnWq+ie/a36fvZ0ALRSSyLuGRlYI2GR7MgV39H9aXUmg3l9K4kmikkKFlGBhI2XgADAZiRViiitzZjep9LXdrGss9vLEjcBnQgZ9hz2PuPNfGm9OXVypaC3mlUHBMcbMPsyBjNa7Z6pNf9LXMlw/iSGQruYDyli29gOxNTnWNlPAtva2V/a2EcUeNsrhGbBwCMg5Xg59pJzmmw5vfB/Pw0yYy+AIpPFzjw9jb8gZI24znHPajaXMFdzFIFjba5KNhGzja5xhTnjBrfLiW3m1PS5xPby3QEkcxgdW3f81c5wDkKGzjP1sVA9WdTTXetLopCLam5jWRQozJykjFm7jJ9mPfmm06ptmX6f0fe3Efiw2s0ieTLGxB/wA049b7qmfR1qtzYX7tFaSXEoiZGiAYMvroSSApIwQByP0qtnpQ9Il5aal8mtpPBjhRPVVVwxKBuQR9EAhQvbipP0d9XLqmuNceAIWFhsfDbt5E0XrfRGODgd+AOaJK8HG3VtGdaLcGSe5kZdpaTcV+qSzkj7u1K9NN/wAqu/64/wC29flVlpbehifmtqGDg75O39VDn+6vr0BElrxDzGUTI8skuP7xmq50X6R49PsZLR7bxxLMWcMwClGRVZcYPrer9nNSl76U7WCykttNtDbmUEM7EcZGCRySzYyASQB7KtTWGVtPKJH0lkr09pyx/wA2Vi3Y7E/J8rn79x+2nTuW6QuRJnaHbw8+6SIrt93iZ+/NV/pn0oLDZfILy2W6gH0ctggZyFOQcgHsRgj/AFeXWHpM+V2yWVtAttbIQSgIJbByBwAFXPOOcnnNNy5FPgsf/wAQcp8a1XJ27HOM8Z3gZx7cU9OH+Sab/mN/u4KqHpD68GrSROIfB8NGXG/dnLZz9FcV1dWdWS6zDbxRWjj5MuGKEyZ3KijICDbynnnvRtOwk1Rpsagy6Bu/7ByPtFlHj++sy9Ic8vzhlKlvEWeMR47jCps2/wBxH21aPSfey2Vto7Kdk8CZx7CkUIII8xkEH281y/yxWkjpczaarXSD1ZA44I7EEqSMeWckeRrsq4ZxXyaUyr+X1I+l+TWz9guk2/xVmXoSX/5zcH/6L/7+Oo3Q/SbctrBvfBErSx+CIVOMJkMoQ4OCCMkn2t2zxcLrrh9M/Ppp9vFC7+ukcn5xnOSrMwj24GCMYPfvVctfTUkpSp9kNrSo8nuWj6WumRip8eQZBwcNdqrDPvBI+w1jum6e9xNHBHjfI4Rc9sk4591X7qHqOa10uTS5bfHjSM6zLJleZlkK42ZyMY7juDVK6Yldb63Me3f46bd3C5LgDdjnHt91cU46lOLtHcpM2Cyig0xFt59VlDqo9XcmF44Cq0bsox2ye1QPXnTpu7Q3tvfPdRxcsjMpAH6RXYFAYA5IKg48/IyfVfoo+WXb3KXAj8TBZWUnBwASCCODjPaurQPR01pZXVv8oUtcqE3FTtUYYHjdkkhm8/ZW1xk7i1j1PPU4Rqalnvj6mN6JqQtrhJigkC59U9jlSPYfbnt5Vbv5TE/Yo/7Q/wDbr11TowaO0V2ZEusy+H4QXGd0b4PJbOCPZ7KsFu07ru/JsK+55IwfvAjOPvr57r4whNfEheP+Vf3Ncpwl81X70QHVOqLdaUs8UKKDKFk4GUI8gQBkHPf3jj2WvoP0uTTxm0NvvljtgLdYldi7IuAJOcKvAy3AHNU3rnW5xCLV7UW6M27IYMGxzhSoAHOCfPtUr6ECSb9YSBcm0/Mk47+tzz7HMZq//T4uOn4Jt1m8ep1RWzJM6J6ZNUvZDHb2McrAZIUyYA9rEuAv3mqT6Tepr66uEivYRbmIHbGAQPWxl8knfnaBkHHHHnV2mEugaKsCcajeTfoYZhzj1cZ3FVwoxn1pDjNRfpfEh0/TGuv8r8N/EzjdjCfSx55xn3lvfXoO6OxrdhFC0XpeW7jkkjKARD1txIPYnjAPkKsfQsN+sDPbeCY2c+rKTwwAyRjtxjz8qpUF7JGCEdlDdwrEA/bg81aOkOnrm4iZ0uGghDEcM3J4yQAwHs5JrzOrT2S3tVirVndTh2yd07p2/jvGvJBBK5Uj1nIA4GNvq8Yxjjyql9VxTreSfKCplOCdvbBUbQPcBgfdV4HRFxkA6jJzzj1ske787XNaejR9UvbpLafi38MO05dmLMGGAQpzgoRzWfo9RS1cNPHZNUl6kNN3L/BnNK1n/k6Xn7Rb/CX8FP8Ak6Xn7Rb/AAl/BXrmk5uhuobaHp+/t5JkSWTxtiE+s26BVXA88kEV59JdRW0XTt9avMizSPIUjOctlIgMce0H4VUOsukpNLuvksrq7bFfKZxhs/WAPlUFUtxDaadoXU9tH0zcWjTKtwzsVj53HLxkEcY8j5+VTOvHT+oYYLhr2K0uI02yLJt8+SAGZcgNkhgTw3PPbGKU3DZ3Nb0+60ix1Owjt5FbwhJ8ouizbWLQuFHfb9I91GBlRk81Vur+olXXpL63ZZFSdJEIPDbVTjPsOCKptKOR1RNj6gttH1mZL5r8WzFFEsTABjt8vWxhgPVyNwOBj39XTnWWmLrWYfBt7aKyMQkKhPFbxYzk8An1RgFuTgnzrEqV3cc2di2aRKGuLplOQZcg+0FnINftcnSX6z93+KlQJldpSlAK1X0V30drpl7eLCs1xCykr2bw8DscEqo9djgfo/ZWVVonol6nFq0kMdk9zPKeGjIBCADKnIOFzgkkgdvdU4OmRlwTH8vp/Yk/03/66r2qel27a7NzbAW26JY2X1ZA21nIJ3J39c9hWoO8gXd+QkPuD2pPwA5+6sa9IOtR3V5uS1+SbIxG0ZAU7gzElgFXB5A5GeKnNySyyKSfY+o1utZnaa4myEUBnYDCjkhUUYA8z5DuT35+NS6XihuIIvH/ADcqk+IQMDvjGDgg8efnXR0oq3FpPZbwjuwZc+eMce/6Pb3+6pjVui5J1t03qoihCOeT281GOfvIrxtTqXHVanKlnt5c+eSqU6lTdHN0ppBs9SaF2Us0DeE3kckc49uA2R7jXre6JeSaa0UivJN8r3csGJXZjcDnG3NLyzS+1COKOUqtvDl5EPIw36J7Z5HPlz7K9umtQuZzNI92y20JI3lE3MByDlkOPVwTkZ5FZZyn/u2rSi3afnVV4+BfBtxTZw9U2zQaTbwTEeKJMgZyQAH4z54DKPZ2qo6Vp5uLiKBTgySKgJ8txAyfsqwda6XxHeJO88cvqhnPIIzwOBxweMDBBqA0e6eK5iljG50lVlUAnJDAgYHJyePvr0uiS+Hd8tt9s3lUdldYNUl0XS447yyih3z29o7tK4ydwTyOeGBIOFAAqt6Vo1pfaPMyRmO6tELu+eJBlm58vogjtkFRyQat66zpRlnkmMlpPcQGKeORXUgMBkgbSN2MesO/fHNV7V+pdOsbGa007dI867ZJDu7YIOSwGTgkAKMDcT9vryUecVkwQcuFd4/z7FY9HyqdRi3eW4j7Qhx9/n9tSHUl7qYuXGZ1Xcdgj3BdufVxt4PGPf7arOj2kstxGkPEhb1SDjBHO7PljGc+6rxrPWd3Yyrbs8E7bAWbaRg5Iw21hzxnsO/avA6iL+OnFKTrh/qapr5sZJGx0+W8sYIL7crS3kUakgCTa0irnBHDbS/cdhzVW1jRzp+tG1tZpIykqIkufXG9UyTt25+keOMirLdGdNQsLqa4jktRdRneuERPXB3NyRjAPrFj2ParRqvTujXN+b99RQSGRX2rcQbcoFA7gnHqjzrR0EV8JtVlt47eRCDozX0gWtzY6riW6e4mjEbrK4OR2ZRglsAHy7VIek6wZraw1CWaWWa6gLPv27VwsbBYlVVCrlzxz/rq+dU9N6Pqd2bmTUUDsqrtjnhx6owMAgmqn6Ybq1Ftp9rbTpMLdHQ7XViAFiVd+3sTtPkOxrc1Vk4ytoy+rvockd1pMtp4ixyRsZAGP0gPW+8dxx2IBqJ6UlsVEnyxSxyuzG/37voke7vVigfRnYKkLsx7BVmJ+AavL6rUv5dssNO0rQ1JdqZ9Wui/lK3tJ4JQksCLG/fI2HgjHIPmPI578VKyXmlfLbs3c0kb+HGEMTSDLhX3hvDBBI/Njn3++uR7PTYgXNtcIMckx3Cj7zmuz0YaXYzapc3Uce6G2thIisCfW4ywDE5Iw2M+ZB8hVPSfNq381K6tVy7q7z5EdPMu5G9DXmltbMdRu7hJ/FIAWSbGzauD6qMO+7zqzrD0+U3i7vSg7sGuto+0+Fiqj0jph1/XXmljCxFjPMq5xtGAqZ7nc20E8E5Y8Verr02JFqIsIrdWtllEBZWx57CUUDbsB7DzA8s8euaDJevDZm9PyKV5Ydi+tIWJ3Y9YZdQcD7KrtXT0u9PR2WrSxwqFjdVkCjsu4esB7BuBIHkCBVLoBSlKAUpSgFKUoCxdJfrP3f4qU6S/Wfu/xUoCu0pSgFaz6LWki0e/uLRA92HAUYycBVIwPPG52A8yvn2qldFdDy6rJJHE6IY0DEvu5y2ONoNaP0t6MNT02UyQXVuNwwyMshVwO24bR28iCCMnnk1ZBO7Iya4Kbp3XOtG4CpJPI+7+baPIPtBXbwPhj3V3enKJRfwtgCR7VTIB7Q7gZ9vAxn2KK1mUauVwPkIPtPygj4f8awr0laXcwX5+VzLNLJGHLJkADLKFAIGMbewHbFSkmonFljpfSbY20l1c5IR9uBu4+jg4XkklsfdUi2p6WRg+IR7CZsf7Vc/Rhiis7ieXLLkI6AZGOMHHtJYjPur9/Kulf9g39k/+5Xhaly1JXvdPtwUSzJ8+x8abr9pbXxaJSLd4dj8NwSc5wTkjgdvfTqDX7ZbVbGzJ8Nm3SOQfbnHOCTnGfcoFcidSQW1549rCNnhbCrZHJOSe59gqT/lRb9nj/tH/AArstKe9TjBvjmSWV4rxRpjwcfVt/bpaw2Nu/iiNi7P5Z9bz7fpE8duKrmkH/nMXr+F+dT84f0PWHr8/V7/dVw681D5RZ20yKBG5J/pBsEbfZjg8+6qJWron/Kus279bydZtPU+jaTfzCeS+jSTaFYxzRANjsSDnB8vsx7KrOu9G6VFayyw3wkkVMonixHcfZgDJ+6rd0D0k2p9Nm1kZUBuGeB1BJUqefEGB57hweze4Z4P+TnL+2R/6JvxV6UtRP+kzx0XGkpMzzofUUt7+N3ICnKknsNykAn3ZxU3q3o0uHnd43jZXcsCzEHk554579x3qLu+iWj1Y6Z4gYq+C4GBjYHJAPmB5e2rHqBto7C5Fo8wa3KKW8WQDJcA49YKfMcKB7K8XqZOGsnpvLpPFqrxfhk7N1LBydQWgsNKFm8geV5d+B5DucZ528d8DJJqXU2bWNnb3WB4sI2MeNpAXPrfonkd+D51WNU0qCfThfQ7w6FUmDsTuOFBbknnJB44wewxXa/St7fWlt/MBEi/N8uGIYD6fBGeB2rPKMXFb518zt8O67fkRpVl9zr0noeWz1KGRT4kO5vXHdfUbG8eX2jj7O1UjXf8AK5/65/8AbNaR03o+pWY8MtDLH5IzsNv+a2w4Hu5H2VmmsEm5mLABvFfIByAdxyAfOtHRzlPVk3JSpJWvV8onptuXJx1f+nNRFnpD3UKK8vi7XJ8u2N2OdoBHGe7VUNB0OS9uFt4tu9gSNxwPVUscnB8hWp9GdKXdrbvG8EW4u3LS4LgcDgRt6vfGT+l2Fa+q0NTV01sjuyseJHWnFKmVTTvSdcmVFdI2VmAIVSG5OPV9Y8/dUrD1Smia3JIiboZIws0a4GN2GJUdsggNg8HJHGcjqs9eZrw2iacBOh5G5Btx+kW2YC8jnPORjORUxq8VzEjTGyhm28uElDOMDnIMIJwPZk1i09HXhqb9PRaVU1a+8Fe9RlhV7nDqvpU06ztZY9ItzFNP9JygQJwfWHrMSwydoGFBOfca16L7vS7d5Lu/ZvFhZWgTBYMeTkKByykDG5gOfhBX3TUzWh1PCCGSU4UN6wy7DGMYxkGvhOkZjZC/yghL7cluR6+zJGO2a9hRl4eZp3x8fL3P3rbqltSvpLsjaGwEXOdqqMKCfM+Z95NQVT3UXRVzY+H4gVhLwjRncCeOOw5OQR7a8+o+kp7DwxOUDSAkKrZYYxncPLnj7QfZRwkuUFOLqnyQtKUqJMUpSgFKUoCxdJfrP3f4qU6S/Wfu/wAVKArtKUoD7imZeVJH2HFar6N7Z7zR7+2hl23TuuCWIO3ClRnuASHXI+tzWT1oPot0IXMd20TTR3kcYaB0dkXJB9ViOOSFGCeQT7DU4ckZcHzZ+j7XI5VZFkRlYEP46YHv/nDx91dPpm03dqSeEm6U2yNP4ak+tlgCQBxlQO/ltr0bUepcbdt37OIVz8QmfvqrtqV9p1w7ToyzSqGbxw25hk4bkgnkEZ91R1W1B7FnzIu+x0dG6jFDHKJIpXLnadqFlK47MM4z38vOpb5TYfsUn+gP4qgeldXu0DxW0ayZbc2QeOMd9wAH21Yfypqv7PH/AHf+5Xja8GtRu6v/ALV+RTNfM/3I+11BU1EfJbQndDs8Nxs53ZL85wMDv9tS1z1fJHdC0a0iEhZV+nx6+Mc7O3NemkSyjUsXBjEr2eE2ZwPXzjnueGPHcCqhd9HXxlO6J3Ynl8gg+/dn/XUFHS1J1qUqS5bz+a4NEPwokvSBqVwSkEsSxIDuXadwbyyDgdvZgHnnyqm1eetEeLTrWGdg04Yk85OMHz88ZUZ88eeKpKRE9gT9grf0VfBVLx44eefckaZ0Z09p1ppiarqStMJpSkMK5wdpIJIDLk5VvpHAAHckV26ppmnW3Uz2c1sDbyxxxoiEgRvIseH4IPfI4PG4nmuXozqGwn01dK1RZI1ikMkMqhuNxJIJUEqcs3cEEHnBAq3azqegtfflWSZ5512lY0VyuUACkLsHPAPrNjNbAZjrFmNE1x0G50ifIzjcUkTIz5bgre7JFT0K6Y8M6JchFuWVmBYAqVbdhQy8c/b7qpfWvUTahfzXbLs3sNqnuqqoVQfftAz781B1k1+lWq91tPHHk7X0ZXKG7JdeotYtILI2FmS4dwzuc+RB74GScL2GABXxp3R2oSQo8cuEZAyjxWGARkcDtVNrRdE02O3s47i8uplDgeHGsjgBccABeScYPGAMis+tH+H00ou233W5tkZLYsHd0r01fwXGZpA8TKVdTIzZ44wD2OfP2ZrNdShVJ5EU5VZGAOc5AYgHPnxWkLb2d+GitruZZNpwDJLg8eayfSHtwazO6t2jkaNuGRip+0HBrnRNynJyw8YqvcaeW7LX6J/+lov8yT/dNXTrGoS/OPdvYlbxUXnsu8LtHuxxjzyfbXJ6Kmxq0PvWQf8AhNVt1bqLSrbUpZpLeU3MUh5XBVmA4cAuAD9o789+a92CvTWayVTdajxeC4GONLy7l5DfJIixX6QA8fke/Crj/NFUHpjqPStPmaaKW8Yuu1g6oQeQckDGSMd/efbUZpnpQdNRlu5EzFMoRowfoqv0NueCRz3wDubtnjvg6v0mzdri0tpTOQQofhFz3xlzgeXAzjjIzVr1IvKaxZUtKUbTTd1wdOtyI3TQaMYQ3TFR7FNxLtHwxXi//VRf63/85rj0br61NgbO+gklHiM42YAJLl+fWUqQzHtnivvVvSFa3NiLLwHgTxV4j2kLGrgnGSMuRnyxnzqG6Lzfaie2SxX9Vls9GLPc6dGLmMMsM35hm7nb2I/zDlQfZx+jWU9X3s819M1wNsgcqV8lA4Cr/RA7Hz7+dT3UvpD3yWws1aGG1wyK2BlhxyATkbfV787mz3rm6/6ktNQeOeFJEm27ZAwXaQBxghiSR2yQMjHbFR1JJx2p8fmS04yjPc1z+X/pUaUpWY1ilKUApSlAWLpL9Z+7/FSnSX6z93+KlAV2lKUAq7+jfUNUUyw6cqsCVaQsqbRjIXLPwM88eePdVIrWPRc8r6Pfw2jbbveGTBAbBCgYJ7HhwD5EjtmpwWSMuCb3dTey3/8AA/xqheli3uUvIvlc0csptlJ8NAoUbn9Ugd+cnPmCO1XAXWp3uk2dzZTStPC8kc6hxuYh/VL7jh8ADg54f7arvpqsAl5BKQFmmtlaZVPG8eqSPhj92py/CRXJwdIO40+48D+fDgjsTjAxwe/G/HvrqfUrySzt54GZ2BZZQFBJIbjIx2wOce0VSbDUpIG3xOUOMcefuI7GunSeoZ7XIibAbkggEZ9uD2P2V5Op0rcnJU83n0pp/qiEtN23guGodOfKNRjbeYiYBLIQeVKkL6p8jnHPuJr16b1G5uDM73RW2hJHibI9zAZIOWTj1cEkgnkVA9O9VmO9aW6JYSRmNjj6I4IwB5cdh7Sa6eoNetktVsbMnw2bdI5B9uccgEnIGfcoFZZ6Oo2tJq8KnVpLvz37ItgtsUmc/WmkgCO8Sdp45eNznJBHl2HHB4wMYNXj0K3uoR2k4tLeCVDONxkmKENsHAA7jGKpnVt5BHaQ2UD+KqMWaTyJ9bgEcHlieO3FQmldT3dopS3uJYVY5IjdlBOMZIB74r0OkcnpK/Ou2OxI/pH8ra3+xWn/AHpv8KflbW/2K0/703+FZr0Ro2uapCbhdRmhi3FVZ5ZCWI7lQPIHjJI5z7KtMHo21jeu/WZduRu2tLnGecZOM/bWoGQ+kqWZtWuGuESOUsu5Ubco/NpjDefGDVZqw9fxoup3CpPJcKrgeLI25mIVQ2WAAbDZXIHZRVeoBWjQW9tq1nBGZhFNAmzBx7FH0SRuB2g5B45rOavGn9UWEkEcF1bnKIE3gA9hjORtYfZzWHrIyajKCdp8rt7Pkr1E+USml9KW2mSfKp7kMUB2jAXuCOBuJY4J4FZ5qd5408k2Mb5GfHs3MTj++rx/J/bXaGWznIHsdSR9mcAj4GqJeWxikeJsZRypx2yDg493FQ6NxlKUnJuXDtVS9DmnTd3k7OndcayuUuUVWZM4DZwdylT2IPnXnrWqtdXElwwCtI5Yhc4GfZnmuGlelbqizarsUpSuHRSlKAUpSgFKUoBSlKAUpSgLF0l+s/d/ipTpL9Z+7/FSgK7SlKAVffRf0hLctJefKWtIYeGlRtrHjLKDkBVAwSTkcjg+VCrWPRTozX+l31kxCxO64Ycsr4ByV7FfUXzHYjzyJwVsjLgnOn9I021YpZau8bycY8WFlY+WVaPax+znms09JGj3VtfsLqUzs6hllPG5eQOP0cEEbRwMccVb19AE2ebqPH9W/wDjVm689GUmpSxOLhEWKERgOrFjgklmIPc5qxxbXBFNJmA116T/AJRF/Wr/ALQr16g0g2l1LbFg5icpuHAOPMVyWs/hyK+M7WDY+w5rPJYaLCy+kVCdRfg/QT/ZFffpGslS7QRoFBhBIVQBne4zwO+AKkP5Vn/Z1/tn/Cn8qz/s6/2z/hXkaa6mGz+X+FV+JZ4/Y6cmu5/ItmP6bf65KptWTqfrNr6NYzGE2tuyGJzxj2VW63dLCUYPeqbbf1Zw1q0A1DpPwIZlSWyd5ZYycFkBlfsO4IcEHtuTHHerFF01Nqk2nazZXCIViiScEtkGM+uBtB3EgspVsZGD2asEBrps9VmhDCKWSMN9II7Ln7cEZ++tQLN6XDEdaujDjbuXdt7b9i+J9+/OffmqfSlAKvWmdQadaW8ZWASz7AX9Xs2OfWftz9UGqLSqdbRWskpN15Or9SMo7uS2ar6SbqbiMiFfYn0v7R5+GKqruWJYkkk5JPJJPcmvmld09HT0lUFQUUuBSlKtJClKUApSlAKUpQClKUApSlAKUpQFi6S/Wfu/xUp0l+s/d/ipQHN81ZfrJ8T+GnzVl+snxP4aUoB81ZfrJ8T+GvpemJh2ZB9hb8NKUB+/Nyf66/2m/wAK/D0xMe7J8T+GlKA+fmrL9ZPifw0+asv1k+J/DSlAPmrL9ZPifw0+asv1k+J/DSlAPmrL9ZPifw0+asv1k+J/DSlAPmrL9ZPifw0+asv1k+J/DSlAPmrL9ZPifw0+asv1k+J/DSlAPmrL9ZPifw0+asv1k+J/DSlAPmrL9ZPifw0+asv1k+J/DSlAPmrL9ZPifw0+asv1k+J/DSlAPmrL9ZPifw0+asv1k+J/DSlAPmrL9ZPifw0+asv1k+J/DSlAPmrL9ZPifw0+asv1k+J/DSlAPmrL9ZPifw0+asv1k+J/DSlAPmrL9ZPifw0+asv1k+J/DSlAPmrL9ZPifw0+asv1k+J/DSlAT3THTkq+JynO3zP9L+jX5SlA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 name="Picture 2" descr="http://spanish-smithj.wikispaces.com/file/view/Dillon_wordle.png/161395927/Dillon_wordle.png"/>
          <p:cNvPicPr>
            <a:picLocks noChangeAspect="1" noChangeArrowheads="1"/>
          </p:cNvPicPr>
          <p:nvPr/>
        </p:nvPicPr>
        <p:blipFill>
          <a:blip r:embed="rId2" cstate="print"/>
          <a:srcRect/>
          <a:stretch>
            <a:fillRect/>
          </a:stretch>
        </p:blipFill>
        <p:spPr bwMode="auto">
          <a:xfrm>
            <a:off x="2411760" y="3717032"/>
            <a:ext cx="4159424" cy="2568129"/>
          </a:xfrm>
          <a:prstGeom prst="rect">
            <a:avLst/>
          </a:prstGeom>
          <a:noFill/>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have you learned today?</a:t>
            </a:r>
            <a:endParaRPr lang="en-GB" dirty="0"/>
          </a:p>
        </p:txBody>
      </p:sp>
      <p:sp>
        <p:nvSpPr>
          <p:cNvPr id="3" name="Content Placeholder 2"/>
          <p:cNvSpPr>
            <a:spLocks noGrp="1"/>
          </p:cNvSpPr>
          <p:nvPr>
            <p:ph idx="1"/>
          </p:nvPr>
        </p:nvSpPr>
        <p:spPr/>
        <p:txBody>
          <a:bodyPr/>
          <a:lstStyle/>
          <a:p>
            <a:endParaRPr lang="en-GB"/>
          </a:p>
        </p:txBody>
      </p:sp>
      <p:pic>
        <p:nvPicPr>
          <p:cNvPr id="125954" name="Picture 2" descr="http://vincentloy.files.wordpress.com/2011/04/thinking_7_tnb.png"/>
          <p:cNvPicPr>
            <a:picLocks noChangeAspect="1" noChangeArrowheads="1"/>
          </p:cNvPicPr>
          <p:nvPr/>
        </p:nvPicPr>
        <p:blipFill>
          <a:blip r:embed="rId2" cstate="print"/>
          <a:srcRect/>
          <a:stretch>
            <a:fillRect/>
          </a:stretch>
        </p:blipFill>
        <p:spPr bwMode="auto">
          <a:xfrm>
            <a:off x="2771800" y="2348880"/>
            <a:ext cx="3333750" cy="2724151"/>
          </a:xfrm>
          <a:prstGeom prst="rect">
            <a:avLst/>
          </a:prstGeom>
          <a:noFill/>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2000" r="-12000"/>
          </a:stretch>
        </a:blipFill>
        <a:effectLst/>
      </p:bgPr>
    </p:bg>
    <p:spTree>
      <p:nvGrpSpPr>
        <p:cNvPr id="1" name=""/>
        <p:cNvGrpSpPr/>
        <p:nvPr/>
      </p:nvGrpSpPr>
      <p:grpSpPr>
        <a:xfrm>
          <a:off x="0" y="0"/>
          <a:ext cx="0" cy="0"/>
          <a:chOff x="0" y="0"/>
          <a:chExt cx="0" cy="0"/>
        </a:xfrm>
      </p:grpSpPr>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TOP 3 TIPS </a:t>
            </a:r>
            <a:endParaRPr lang="en-GB" dirty="0"/>
          </a:p>
        </p:txBody>
      </p:sp>
      <p:sp>
        <p:nvSpPr>
          <p:cNvPr id="6" name="Content Placeholder 5"/>
          <p:cNvSpPr>
            <a:spLocks noGrp="1"/>
          </p:cNvSpPr>
          <p:nvPr>
            <p:ph idx="1"/>
          </p:nvPr>
        </p:nvSpPr>
        <p:spPr/>
        <p:txBody>
          <a:bodyPr/>
          <a:lstStyle/>
          <a:p>
            <a:pPr algn="ctr">
              <a:buNone/>
            </a:pPr>
            <a:r>
              <a:rPr lang="en-GB" b="1" dirty="0" smtClean="0">
                <a:solidFill>
                  <a:srgbClr val="FF0000"/>
                </a:solidFill>
              </a:rPr>
              <a:t>REVISE and LEARN vocabulary</a:t>
            </a:r>
          </a:p>
          <a:p>
            <a:pPr algn="ctr">
              <a:buNone/>
            </a:pPr>
            <a:r>
              <a:rPr lang="en-GB" b="1" dirty="0" smtClean="0">
                <a:solidFill>
                  <a:srgbClr val="0000FF"/>
                </a:solidFill>
              </a:rPr>
              <a:t>SHORT and REGULAR language practice</a:t>
            </a:r>
          </a:p>
          <a:p>
            <a:pPr algn="ctr">
              <a:buNone/>
            </a:pPr>
            <a:r>
              <a:rPr lang="en-GB" b="1" dirty="0" smtClean="0">
                <a:solidFill>
                  <a:srgbClr val="00B050"/>
                </a:solidFill>
              </a:rPr>
              <a:t>UNPICK the exam questions </a:t>
            </a:r>
          </a:p>
          <a:p>
            <a:pPr>
              <a:buNone/>
            </a:pPr>
            <a:endParaRPr lang="en-GB" dirty="0"/>
          </a:p>
        </p:txBody>
      </p:sp>
      <p:pic>
        <p:nvPicPr>
          <p:cNvPr id="80898" name="Picture 2" descr="http://spanish-smithj.wikispaces.com/file/view/Dillon_wordle.png/161395927/Dillon_wordle.png"/>
          <p:cNvPicPr>
            <a:picLocks noChangeAspect="1" noChangeArrowheads="1"/>
          </p:cNvPicPr>
          <p:nvPr/>
        </p:nvPicPr>
        <p:blipFill>
          <a:blip r:embed="rId2" cstate="print"/>
          <a:srcRect/>
          <a:stretch>
            <a:fillRect/>
          </a:stretch>
        </p:blipFill>
        <p:spPr bwMode="auto">
          <a:xfrm>
            <a:off x="2411760" y="3717032"/>
            <a:ext cx="4159424" cy="256812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980728"/>
            <a:ext cx="7772400" cy="1470025"/>
          </a:xfrm>
        </p:spPr>
        <p:txBody>
          <a:bodyPr/>
          <a:lstStyle/>
          <a:p>
            <a:r>
              <a:rPr lang="en-GB" dirty="0" smtClean="0">
                <a:solidFill>
                  <a:srgbClr val="0000FF"/>
                </a:solidFill>
              </a:rPr>
              <a:t>IT’S ALL ABOUT </a:t>
            </a:r>
            <a:r>
              <a:rPr lang="en-GB" b="1" dirty="0" smtClean="0">
                <a:solidFill>
                  <a:srgbClr val="0000FF"/>
                </a:solidFill>
              </a:rPr>
              <a:t>VOCABULARY</a:t>
            </a:r>
            <a:endParaRPr lang="en-GB" b="1" dirty="0">
              <a:solidFill>
                <a:srgbClr val="0000FF"/>
              </a:solidFill>
            </a:endParaRPr>
          </a:p>
        </p:txBody>
      </p:sp>
      <p:pic>
        <p:nvPicPr>
          <p:cNvPr id="60420" name="Picture 4" descr="http://learnenglish.britishcouncil.org/en/sites/podcasts/files/imagecache/header_small/image/iStock_000010676885XSmall_0.jpg"/>
          <p:cNvPicPr>
            <a:picLocks noChangeAspect="1" noChangeArrowheads="1"/>
          </p:cNvPicPr>
          <p:nvPr/>
        </p:nvPicPr>
        <p:blipFill>
          <a:blip r:embed="rId2" cstate="print"/>
          <a:srcRect/>
          <a:stretch>
            <a:fillRect/>
          </a:stretch>
        </p:blipFill>
        <p:spPr bwMode="auto">
          <a:xfrm>
            <a:off x="2267744" y="2636912"/>
            <a:ext cx="4752528" cy="3573329"/>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Vocabulary </a:t>
            </a:r>
            <a:br>
              <a:rPr lang="en-GB" dirty="0" smtClean="0"/>
            </a:br>
            <a:endParaRPr lang="en-GB" dirty="0"/>
          </a:p>
        </p:txBody>
      </p:sp>
      <p:sp>
        <p:nvSpPr>
          <p:cNvPr id="3" name="Content Placeholder 2"/>
          <p:cNvSpPr>
            <a:spLocks noGrp="1"/>
          </p:cNvSpPr>
          <p:nvPr>
            <p:ph idx="1"/>
          </p:nvPr>
        </p:nvSpPr>
        <p:spPr>
          <a:xfrm>
            <a:off x="457200" y="1600201"/>
            <a:ext cx="8229600" cy="964703"/>
          </a:xfrm>
        </p:spPr>
        <p:txBody>
          <a:bodyPr/>
          <a:lstStyle/>
          <a:p>
            <a:pPr algn="ctr">
              <a:buNone/>
            </a:pPr>
            <a:r>
              <a:rPr lang="en-GB" dirty="0" smtClean="0">
                <a:hlinkClick r:id="rId2"/>
              </a:rPr>
              <a:t>http://www.digitaldialects.com/Spanish.htm</a:t>
            </a:r>
            <a:endParaRPr lang="en-GB" dirty="0"/>
          </a:p>
        </p:txBody>
      </p:sp>
      <p:sp>
        <p:nvSpPr>
          <p:cNvPr id="4" name="Content Placeholder 2"/>
          <p:cNvSpPr txBox="1">
            <a:spLocks/>
          </p:cNvSpPr>
          <p:nvPr/>
        </p:nvSpPr>
        <p:spPr>
          <a:xfrm>
            <a:off x="467544" y="2708920"/>
            <a:ext cx="8229600" cy="964703"/>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GB" sz="3200" dirty="0" smtClean="0"/>
              <a:t>Vocabulary Builders 1 and 2 </a:t>
            </a:r>
            <a:endParaRPr kumimoji="0" lang="en-GB"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92162" name="Picture 2" descr="http://skolepedia.wikispaces.com/file/view/Digital_Dialects2/223682742/570x314/Digital_Dialects2"/>
          <p:cNvPicPr>
            <a:picLocks noChangeAspect="1" noChangeArrowheads="1"/>
          </p:cNvPicPr>
          <p:nvPr/>
        </p:nvPicPr>
        <p:blipFill>
          <a:blip r:embed="rId3" cstate="print"/>
          <a:srcRect/>
          <a:stretch>
            <a:fillRect/>
          </a:stretch>
        </p:blipFill>
        <p:spPr bwMode="auto">
          <a:xfrm>
            <a:off x="2267744" y="3933056"/>
            <a:ext cx="3986808" cy="220603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55576" y="980728"/>
            <a:ext cx="7772400" cy="1470025"/>
          </a:xfrm>
        </p:spPr>
        <p:txBody>
          <a:bodyPr/>
          <a:lstStyle/>
          <a:p>
            <a:r>
              <a:rPr lang="en-GB" dirty="0" smtClean="0">
                <a:solidFill>
                  <a:srgbClr val="0000FF"/>
                </a:solidFill>
              </a:rPr>
              <a:t>KNOW THE BASICS</a:t>
            </a:r>
            <a:endParaRPr lang="en-GB" dirty="0">
              <a:solidFill>
                <a:srgbClr val="0000FF"/>
              </a:solidFill>
            </a:endParaRPr>
          </a:p>
        </p:txBody>
      </p:sp>
      <p:pic>
        <p:nvPicPr>
          <p:cNvPr id="60418" name="Picture 2" descr="http://blog.jugnoo.com/wp-content/uploads/2012/09/basics.jpg"/>
          <p:cNvPicPr>
            <a:picLocks noChangeAspect="1" noChangeArrowheads="1"/>
          </p:cNvPicPr>
          <p:nvPr/>
        </p:nvPicPr>
        <p:blipFill>
          <a:blip r:embed="rId2" cstate="print"/>
          <a:srcRect/>
          <a:stretch>
            <a:fillRect/>
          </a:stretch>
        </p:blipFill>
        <p:spPr bwMode="auto">
          <a:xfrm>
            <a:off x="2267744" y="3212976"/>
            <a:ext cx="4379640" cy="194346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00FF"/>
                </a:solidFill>
              </a:rPr>
              <a:t>KNOW THE BASICS</a:t>
            </a:r>
            <a:endParaRPr lang="en-GB" dirty="0"/>
          </a:p>
        </p:txBody>
      </p:sp>
      <p:sp>
        <p:nvSpPr>
          <p:cNvPr id="3" name="Content Placeholder 2"/>
          <p:cNvSpPr>
            <a:spLocks noGrp="1"/>
          </p:cNvSpPr>
          <p:nvPr>
            <p:ph idx="1"/>
          </p:nvPr>
        </p:nvSpPr>
        <p:spPr/>
        <p:txBody>
          <a:bodyPr/>
          <a:lstStyle/>
          <a:p>
            <a:pPr algn="ctr">
              <a:buNone/>
            </a:pPr>
            <a:r>
              <a:rPr lang="en-GB" dirty="0" smtClean="0"/>
              <a:t>Days of the Week</a:t>
            </a:r>
          </a:p>
          <a:p>
            <a:pPr algn="ctr">
              <a:buNone/>
            </a:pPr>
            <a:r>
              <a:rPr lang="en-GB" dirty="0" smtClean="0">
                <a:solidFill>
                  <a:srgbClr val="0000FF"/>
                </a:solidFill>
              </a:rPr>
              <a:t>Months</a:t>
            </a:r>
          </a:p>
          <a:p>
            <a:pPr algn="ctr">
              <a:buNone/>
            </a:pPr>
            <a:r>
              <a:rPr lang="en-GB" dirty="0" smtClean="0"/>
              <a:t>Numbers</a:t>
            </a:r>
          </a:p>
          <a:p>
            <a:pPr algn="ctr">
              <a:buNone/>
            </a:pPr>
            <a:r>
              <a:rPr lang="en-GB" dirty="0" smtClean="0">
                <a:solidFill>
                  <a:srgbClr val="0000FF"/>
                </a:solidFill>
              </a:rPr>
              <a:t>The Time </a:t>
            </a:r>
          </a:p>
          <a:p>
            <a:pPr algn="ctr">
              <a:buNone/>
            </a:pPr>
            <a:r>
              <a:rPr lang="en-GB" dirty="0" smtClean="0"/>
              <a:t>Time phrases</a:t>
            </a:r>
          </a:p>
          <a:p>
            <a:pPr algn="ctr">
              <a:buNone/>
            </a:pPr>
            <a:r>
              <a:rPr lang="en-GB" dirty="0" smtClean="0">
                <a:solidFill>
                  <a:srgbClr val="0000FF"/>
                </a:solidFill>
              </a:rPr>
              <a:t>Opinions</a:t>
            </a:r>
          </a:p>
          <a:p>
            <a:pPr algn="ctr">
              <a:buNone/>
            </a:pPr>
            <a:r>
              <a:rPr lang="en-GB" dirty="0" smtClean="0"/>
              <a:t>Greetings</a:t>
            </a:r>
          </a:p>
          <a:p>
            <a:pPr>
              <a:buNone/>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Phrases and Greetings </a:t>
            </a:r>
            <a:br>
              <a:rPr lang="en-GB" dirty="0" smtClean="0"/>
            </a:br>
            <a:endParaRPr lang="en-GB" dirty="0"/>
          </a:p>
        </p:txBody>
      </p:sp>
      <p:sp>
        <p:nvSpPr>
          <p:cNvPr id="3" name="Content Placeholder 2"/>
          <p:cNvSpPr>
            <a:spLocks noGrp="1"/>
          </p:cNvSpPr>
          <p:nvPr>
            <p:ph idx="1"/>
          </p:nvPr>
        </p:nvSpPr>
        <p:spPr>
          <a:xfrm>
            <a:off x="457200" y="1600201"/>
            <a:ext cx="8229600" cy="964703"/>
          </a:xfrm>
        </p:spPr>
        <p:txBody>
          <a:bodyPr/>
          <a:lstStyle/>
          <a:p>
            <a:pPr algn="ctr">
              <a:buNone/>
            </a:pPr>
            <a:r>
              <a:rPr lang="en-GB" dirty="0" smtClean="0">
                <a:hlinkClick r:id="rId2"/>
              </a:rPr>
              <a:t>http://www.digitaldialects.com/Spanish.htm</a:t>
            </a:r>
            <a:endParaRPr lang="en-GB" dirty="0"/>
          </a:p>
        </p:txBody>
      </p:sp>
      <p:sp>
        <p:nvSpPr>
          <p:cNvPr id="4" name="Content Placeholder 2"/>
          <p:cNvSpPr txBox="1">
            <a:spLocks/>
          </p:cNvSpPr>
          <p:nvPr/>
        </p:nvSpPr>
        <p:spPr>
          <a:xfrm>
            <a:off x="467544" y="2708920"/>
            <a:ext cx="8229600" cy="964703"/>
          </a:xfrm>
          <a:prstGeom prst="rect">
            <a:avLst/>
          </a:prstGeom>
        </p:spPr>
        <p:txBody>
          <a:bodyPr vert="horz" lIns="91440" tIns="45720" rIns="91440" bIns="45720" rtlCol="0">
            <a:normAutofit fontScale="92500" lnSpcReduction="20000"/>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GB" sz="3200" dirty="0" smtClean="0"/>
              <a:t>Phrases and Greetings 1 and 2 </a:t>
            </a:r>
            <a:r>
              <a:rPr kumimoji="0" lang="en-GB" sz="32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en-GB" sz="3200" b="0" i="0" u="none" strike="noStrike" kern="1200" cap="none" spc="0" normalizeH="0" baseline="0" noProof="0" dirty="0" smtClean="0">
                <a:ln>
                  <a:noFill/>
                </a:ln>
                <a:solidFill>
                  <a:schemeClr val="tx1"/>
                </a:solidFill>
                <a:effectLst/>
                <a:uLnTx/>
                <a:uFillTx/>
                <a:latin typeface="+mn-lt"/>
                <a:ea typeface="+mn-ea"/>
                <a:cs typeface="+mn-cs"/>
              </a:rPr>
              <a:t>Audio</a:t>
            </a:r>
            <a:endParaRPr kumimoji="0" lang="en-GB"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2" descr="http://skolepedia.wikispaces.com/file/view/Digital_Dialects2/223682742/570x314/Digital_Dialects2"/>
          <p:cNvPicPr>
            <a:picLocks noChangeAspect="1" noChangeArrowheads="1"/>
          </p:cNvPicPr>
          <p:nvPr/>
        </p:nvPicPr>
        <p:blipFill>
          <a:blip r:embed="rId3" cstate="print"/>
          <a:srcRect/>
          <a:stretch>
            <a:fillRect/>
          </a:stretch>
        </p:blipFill>
        <p:spPr bwMode="auto">
          <a:xfrm>
            <a:off x="2267744" y="3933056"/>
            <a:ext cx="3986808" cy="220603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Days and Months</a:t>
            </a:r>
            <a:endParaRPr lang="en-GB" dirty="0"/>
          </a:p>
        </p:txBody>
      </p:sp>
      <p:sp>
        <p:nvSpPr>
          <p:cNvPr id="4" name="Content Placeholder 3"/>
          <p:cNvSpPr>
            <a:spLocks noGrp="1"/>
          </p:cNvSpPr>
          <p:nvPr>
            <p:ph idx="1"/>
          </p:nvPr>
        </p:nvSpPr>
        <p:spPr/>
        <p:txBody>
          <a:bodyPr>
            <a:normAutofit/>
          </a:bodyPr>
          <a:lstStyle/>
          <a:p>
            <a:pPr algn="ctr">
              <a:buNone/>
            </a:pPr>
            <a:r>
              <a:rPr lang="en-GB" sz="2400" dirty="0" smtClean="0">
                <a:hlinkClick r:id="rId2"/>
              </a:rPr>
              <a:t>http://www.digitaldialects.com/Spanish/Daysmonths.htm</a:t>
            </a:r>
            <a:endParaRPr lang="en-GB" sz="2400" dirty="0"/>
          </a:p>
        </p:txBody>
      </p:sp>
      <p:pic>
        <p:nvPicPr>
          <p:cNvPr id="5" name="Picture 2" descr="http://skolepedia.wikispaces.com/file/view/Digital_Dialects2/223682742/570x314/Digital_Dialects2"/>
          <p:cNvPicPr>
            <a:picLocks noChangeAspect="1" noChangeArrowheads="1"/>
          </p:cNvPicPr>
          <p:nvPr/>
        </p:nvPicPr>
        <p:blipFill>
          <a:blip r:embed="rId3" cstate="print"/>
          <a:srcRect/>
          <a:stretch>
            <a:fillRect/>
          </a:stretch>
        </p:blipFill>
        <p:spPr bwMode="auto">
          <a:xfrm>
            <a:off x="2267744" y="3933056"/>
            <a:ext cx="3986808" cy="2206034"/>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Numbers</a:t>
            </a:r>
            <a:endParaRPr lang="en-GB" dirty="0"/>
          </a:p>
        </p:txBody>
      </p:sp>
      <p:sp>
        <p:nvSpPr>
          <p:cNvPr id="3" name="Content Placeholder 2"/>
          <p:cNvSpPr>
            <a:spLocks noGrp="1"/>
          </p:cNvSpPr>
          <p:nvPr>
            <p:ph idx="1"/>
          </p:nvPr>
        </p:nvSpPr>
        <p:spPr/>
        <p:txBody>
          <a:bodyPr/>
          <a:lstStyle/>
          <a:p>
            <a:pPr algn="ctr">
              <a:buNone/>
            </a:pPr>
            <a:r>
              <a:rPr lang="en-GB" dirty="0" smtClean="0"/>
              <a:t>DEVISE a double page revision aid on numbers!</a:t>
            </a:r>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Time </a:t>
            </a:r>
            <a:endParaRPr lang="en-GB" dirty="0"/>
          </a:p>
        </p:txBody>
      </p:sp>
      <p:sp>
        <p:nvSpPr>
          <p:cNvPr id="3" name="Content Placeholder 2"/>
          <p:cNvSpPr>
            <a:spLocks noGrp="1"/>
          </p:cNvSpPr>
          <p:nvPr>
            <p:ph idx="1"/>
          </p:nvPr>
        </p:nvSpPr>
        <p:spPr/>
        <p:txBody>
          <a:bodyPr>
            <a:normAutofit/>
          </a:bodyPr>
          <a:lstStyle/>
          <a:p>
            <a:pPr algn="ctr">
              <a:buNone/>
            </a:pPr>
            <a:r>
              <a:rPr lang="en-GB" sz="2800" dirty="0" smtClean="0">
                <a:hlinkClick r:id="rId2"/>
              </a:rPr>
              <a:t>http://www.studyspanish.com/lessons/time.htm</a:t>
            </a:r>
            <a:endParaRPr lang="en-GB"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620688"/>
          <a:ext cx="8229600" cy="5688633"/>
        </p:xfrm>
        <a:graphic>
          <a:graphicData uri="http://schemas.openxmlformats.org/drawingml/2006/table">
            <a:tbl>
              <a:tblPr firstRow="1" bandRow="1">
                <a:tableStyleId>{5940675A-B579-460E-94D1-54222C63F5DA}</a:tableStyleId>
              </a:tblPr>
              <a:tblGrid>
                <a:gridCol w="2057400"/>
                <a:gridCol w="2057400"/>
                <a:gridCol w="2057400"/>
                <a:gridCol w="2057400"/>
              </a:tblGrid>
              <a:tr h="1896211">
                <a:tc>
                  <a:txBody>
                    <a:bodyPr/>
                    <a:lstStyle/>
                    <a:p>
                      <a:r>
                        <a:rPr lang="en-GB" sz="2400" b="1" dirty="0" smtClean="0"/>
                        <a:t>1</a:t>
                      </a:r>
                      <a:endParaRPr lang="en-GB" sz="2400" b="1" dirty="0"/>
                    </a:p>
                  </a:txBody>
                  <a:tcPr/>
                </a:tc>
                <a:tc>
                  <a:txBody>
                    <a:bodyPr/>
                    <a:lstStyle/>
                    <a:p>
                      <a:r>
                        <a:rPr lang="en-GB" sz="2400" b="1" dirty="0" smtClean="0"/>
                        <a:t>2</a:t>
                      </a:r>
                      <a:endParaRPr lang="en-GB" sz="2400" b="1" dirty="0"/>
                    </a:p>
                  </a:txBody>
                  <a:tcPr/>
                </a:tc>
                <a:tc>
                  <a:txBody>
                    <a:bodyPr/>
                    <a:lstStyle/>
                    <a:p>
                      <a:r>
                        <a:rPr lang="en-GB" sz="2400" b="1" dirty="0" smtClean="0"/>
                        <a:t>3</a:t>
                      </a:r>
                      <a:endParaRPr lang="en-GB" sz="2400" b="1" dirty="0"/>
                    </a:p>
                  </a:txBody>
                  <a:tcPr/>
                </a:tc>
                <a:tc>
                  <a:txBody>
                    <a:bodyPr/>
                    <a:lstStyle/>
                    <a:p>
                      <a:r>
                        <a:rPr lang="en-GB" sz="2400" b="1" dirty="0" smtClean="0"/>
                        <a:t>4</a:t>
                      </a:r>
                      <a:endParaRPr lang="en-GB" sz="2400" b="1" dirty="0"/>
                    </a:p>
                  </a:txBody>
                  <a:tcPr/>
                </a:tc>
              </a:tr>
              <a:tr h="1896211">
                <a:tc>
                  <a:txBody>
                    <a:bodyPr/>
                    <a:lstStyle/>
                    <a:p>
                      <a:r>
                        <a:rPr lang="en-GB" sz="2400" b="1" dirty="0" smtClean="0"/>
                        <a:t>10</a:t>
                      </a:r>
                      <a:endParaRPr lang="en-GB" sz="2400" b="1" dirty="0"/>
                    </a:p>
                  </a:txBody>
                  <a:tcPr/>
                </a:tc>
                <a:tc gridSpan="2">
                  <a:txBody>
                    <a:bodyPr/>
                    <a:lstStyle/>
                    <a:p>
                      <a:pPr algn="ctr"/>
                      <a:endParaRPr lang="en-GB" sz="1400" b="1" dirty="0" smtClean="0"/>
                    </a:p>
                    <a:p>
                      <a:pPr algn="ctr"/>
                      <a:r>
                        <a:rPr lang="en-GB" sz="2800" b="1" dirty="0" smtClean="0">
                          <a:solidFill>
                            <a:srgbClr val="0000FF"/>
                          </a:solidFill>
                        </a:rPr>
                        <a:t>TEN GOOD REASONS </a:t>
                      </a:r>
                    </a:p>
                    <a:p>
                      <a:pPr algn="ctr"/>
                      <a:r>
                        <a:rPr lang="en-GB" sz="2800" b="1" dirty="0" smtClean="0">
                          <a:solidFill>
                            <a:srgbClr val="0000FF"/>
                          </a:solidFill>
                        </a:rPr>
                        <a:t>TO KNOW</a:t>
                      </a:r>
                      <a:r>
                        <a:rPr lang="en-GB" sz="2800" b="1" baseline="0" dirty="0" smtClean="0">
                          <a:solidFill>
                            <a:srgbClr val="0000FF"/>
                          </a:solidFill>
                        </a:rPr>
                        <a:t> A </a:t>
                      </a:r>
                    </a:p>
                    <a:p>
                      <a:pPr algn="ctr"/>
                      <a:r>
                        <a:rPr lang="en-GB" sz="2800" b="1" baseline="0" dirty="0" smtClean="0">
                          <a:solidFill>
                            <a:srgbClr val="0000FF"/>
                          </a:solidFill>
                        </a:rPr>
                        <a:t>FOREIGN LANGUAGE</a:t>
                      </a:r>
                      <a:endParaRPr lang="en-GB" sz="2800" b="1" dirty="0">
                        <a:solidFill>
                          <a:srgbClr val="0000FF"/>
                        </a:solidFill>
                      </a:endParaRPr>
                    </a:p>
                  </a:txBody>
                  <a:tcPr/>
                </a:tc>
                <a:tc hMerge="1">
                  <a:txBody>
                    <a:bodyPr/>
                    <a:lstStyle/>
                    <a:p>
                      <a:endParaRPr lang="en-GB"/>
                    </a:p>
                  </a:txBody>
                  <a:tcPr/>
                </a:tc>
                <a:tc>
                  <a:txBody>
                    <a:bodyPr/>
                    <a:lstStyle/>
                    <a:p>
                      <a:r>
                        <a:rPr lang="en-GB" sz="2400" b="1" dirty="0" smtClean="0"/>
                        <a:t>5</a:t>
                      </a:r>
                      <a:endParaRPr lang="en-GB" sz="2400" b="1" dirty="0"/>
                    </a:p>
                  </a:txBody>
                  <a:tcPr/>
                </a:tc>
              </a:tr>
              <a:tr h="1896211">
                <a:tc>
                  <a:txBody>
                    <a:bodyPr/>
                    <a:lstStyle/>
                    <a:p>
                      <a:r>
                        <a:rPr lang="en-GB" sz="2400" b="1" dirty="0" smtClean="0"/>
                        <a:t>9</a:t>
                      </a:r>
                      <a:endParaRPr lang="en-GB" sz="2400" b="1" dirty="0"/>
                    </a:p>
                  </a:txBody>
                  <a:tcPr/>
                </a:tc>
                <a:tc>
                  <a:txBody>
                    <a:bodyPr/>
                    <a:lstStyle/>
                    <a:p>
                      <a:r>
                        <a:rPr lang="en-GB" sz="2400" b="1" dirty="0" smtClean="0"/>
                        <a:t>8</a:t>
                      </a:r>
                      <a:endParaRPr lang="en-GB" sz="2400" b="1" dirty="0"/>
                    </a:p>
                  </a:txBody>
                  <a:tcPr/>
                </a:tc>
                <a:tc>
                  <a:txBody>
                    <a:bodyPr/>
                    <a:lstStyle/>
                    <a:p>
                      <a:r>
                        <a:rPr lang="en-GB" sz="2400" b="1" dirty="0" smtClean="0"/>
                        <a:t>7</a:t>
                      </a:r>
                      <a:endParaRPr lang="en-GB" sz="2400" b="1" dirty="0"/>
                    </a:p>
                  </a:txBody>
                  <a:tcPr/>
                </a:tc>
                <a:tc>
                  <a:txBody>
                    <a:bodyPr/>
                    <a:lstStyle/>
                    <a:p>
                      <a:r>
                        <a:rPr lang="en-GB" sz="2400" b="1" dirty="0" smtClean="0"/>
                        <a:t>6</a:t>
                      </a:r>
                      <a:endParaRPr lang="en-GB" sz="2400" b="1" dirty="0"/>
                    </a:p>
                  </a:txBody>
                  <a:tcPr/>
                </a:tc>
              </a:tr>
            </a:tbl>
          </a:graphicData>
        </a:graphic>
      </p:graphicFrame>
      <p:pic>
        <p:nvPicPr>
          <p:cNvPr id="1026" name="Picture 2" descr="http://t0.gstatic.com/images?q=tbn:ANd9GcTS9OMVDkISsMUxGbLxJHmuGGuNbNRwPPZvOflhMc56dREsVcxPcw"/>
          <p:cNvPicPr>
            <a:picLocks noChangeAspect="1" noChangeArrowheads="1"/>
          </p:cNvPicPr>
          <p:nvPr/>
        </p:nvPicPr>
        <p:blipFill>
          <a:blip r:embed="rId3" cstate="print"/>
          <a:srcRect/>
          <a:stretch>
            <a:fillRect/>
          </a:stretch>
        </p:blipFill>
        <p:spPr bwMode="auto">
          <a:xfrm>
            <a:off x="4860032" y="4581128"/>
            <a:ext cx="1608724" cy="1471812"/>
          </a:xfrm>
          <a:prstGeom prst="rect">
            <a:avLst/>
          </a:prstGeom>
          <a:noFill/>
        </p:spPr>
      </p:pic>
      <p:pic>
        <p:nvPicPr>
          <p:cNvPr id="1028" name="Picture 4" descr="http://4.bp.blogspot.com/_Zb_xwXAgX-E/Sr0QoJlsSUI/AAAAAAAABZQ/qSkbxZVjVe0/s400/feather-in-cap.jpg"/>
          <p:cNvPicPr>
            <a:picLocks noChangeAspect="1" noChangeArrowheads="1"/>
          </p:cNvPicPr>
          <p:nvPr/>
        </p:nvPicPr>
        <p:blipFill>
          <a:blip r:embed="rId4" cstate="print"/>
          <a:srcRect/>
          <a:stretch>
            <a:fillRect/>
          </a:stretch>
        </p:blipFill>
        <p:spPr bwMode="auto">
          <a:xfrm>
            <a:off x="6948264" y="980728"/>
            <a:ext cx="1512168" cy="1361728"/>
          </a:xfrm>
          <a:prstGeom prst="rect">
            <a:avLst/>
          </a:prstGeom>
          <a:noFill/>
        </p:spPr>
      </p:pic>
      <p:pic>
        <p:nvPicPr>
          <p:cNvPr id="1030" name="Picture 6" descr="http://image.guardian.co.uk/sys-images/Guardian/General/Pictures/1999/12/03/50euror.jpg"/>
          <p:cNvPicPr>
            <a:picLocks noChangeAspect="1" noChangeArrowheads="1"/>
          </p:cNvPicPr>
          <p:nvPr/>
        </p:nvPicPr>
        <p:blipFill>
          <a:blip r:embed="rId5" cstate="print"/>
          <a:srcRect/>
          <a:stretch>
            <a:fillRect/>
          </a:stretch>
        </p:blipFill>
        <p:spPr bwMode="auto">
          <a:xfrm>
            <a:off x="539552" y="3068960"/>
            <a:ext cx="1807097" cy="1030611"/>
          </a:xfrm>
          <a:prstGeom prst="rect">
            <a:avLst/>
          </a:prstGeom>
          <a:noFill/>
        </p:spPr>
      </p:pic>
      <p:pic>
        <p:nvPicPr>
          <p:cNvPr id="1032" name="Picture 8" descr="http://lh6.ggpht.com/-VFb-1D38qyY/T6MvZFaSelI/AAAAAAAAC7w/KD4dEjzwDX0/problem-solving-skills-max_thumb%25255B2%25255D.jpg?imgmax=800"/>
          <p:cNvPicPr>
            <a:picLocks noChangeAspect="1" noChangeArrowheads="1"/>
          </p:cNvPicPr>
          <p:nvPr/>
        </p:nvPicPr>
        <p:blipFill>
          <a:blip r:embed="rId6" cstate="print"/>
          <a:srcRect/>
          <a:stretch>
            <a:fillRect/>
          </a:stretch>
        </p:blipFill>
        <p:spPr bwMode="auto">
          <a:xfrm>
            <a:off x="6948264" y="4581128"/>
            <a:ext cx="1572791" cy="1591349"/>
          </a:xfrm>
          <a:prstGeom prst="rect">
            <a:avLst/>
          </a:prstGeom>
          <a:noFill/>
        </p:spPr>
      </p:pic>
      <p:pic>
        <p:nvPicPr>
          <p:cNvPr id="1034" name="Picture 10" descr="http://1.bp.blogspot.com/-XcwZYElMfik/TggDZc9VDvI/AAAAAAAABY4/XJvPgoMxJHs/s1600/communicate.jpg"/>
          <p:cNvPicPr>
            <a:picLocks noChangeAspect="1" noChangeArrowheads="1"/>
          </p:cNvPicPr>
          <p:nvPr/>
        </p:nvPicPr>
        <p:blipFill>
          <a:blip r:embed="rId7" cstate="print"/>
          <a:srcRect/>
          <a:stretch>
            <a:fillRect/>
          </a:stretch>
        </p:blipFill>
        <p:spPr bwMode="auto">
          <a:xfrm>
            <a:off x="683568" y="1052736"/>
            <a:ext cx="1655507" cy="1241630"/>
          </a:xfrm>
          <a:prstGeom prst="rect">
            <a:avLst/>
          </a:prstGeom>
          <a:noFill/>
        </p:spPr>
      </p:pic>
      <p:pic>
        <p:nvPicPr>
          <p:cNvPr id="1036" name="Picture 12" descr="http://honestrooster.files.wordpress.com/2008/10/a2930chef-to-go-posters.jpg"/>
          <p:cNvPicPr>
            <a:picLocks noChangeAspect="1" noChangeArrowheads="1"/>
          </p:cNvPicPr>
          <p:nvPr/>
        </p:nvPicPr>
        <p:blipFill>
          <a:blip r:embed="rId8" cstate="print"/>
          <a:srcRect/>
          <a:stretch>
            <a:fillRect/>
          </a:stretch>
        </p:blipFill>
        <p:spPr bwMode="auto">
          <a:xfrm>
            <a:off x="2987824" y="764704"/>
            <a:ext cx="1301168" cy="1621954"/>
          </a:xfrm>
          <a:prstGeom prst="rect">
            <a:avLst/>
          </a:prstGeom>
          <a:noFill/>
        </p:spPr>
      </p:pic>
      <p:pic>
        <p:nvPicPr>
          <p:cNvPr id="1038" name="Picture 14" descr="http://screenshots.en.sftcdn.net/blog/en/2007/03/polyglot.jpg"/>
          <p:cNvPicPr>
            <a:picLocks noChangeAspect="1" noChangeArrowheads="1"/>
          </p:cNvPicPr>
          <p:nvPr/>
        </p:nvPicPr>
        <p:blipFill>
          <a:blip r:embed="rId9" cstate="print"/>
          <a:srcRect/>
          <a:stretch>
            <a:fillRect/>
          </a:stretch>
        </p:blipFill>
        <p:spPr bwMode="auto">
          <a:xfrm>
            <a:off x="827584" y="4653136"/>
            <a:ext cx="1428750" cy="1447801"/>
          </a:xfrm>
          <a:prstGeom prst="rect">
            <a:avLst/>
          </a:prstGeom>
          <a:noFill/>
        </p:spPr>
      </p:pic>
      <p:pic>
        <p:nvPicPr>
          <p:cNvPr id="1040" name="Picture 16" descr="http://puhuaschool.com/wp-content/uploads/2012/09/memory-and-concentration.jpg"/>
          <p:cNvPicPr>
            <a:picLocks noChangeAspect="1" noChangeArrowheads="1"/>
          </p:cNvPicPr>
          <p:nvPr/>
        </p:nvPicPr>
        <p:blipFill>
          <a:blip r:embed="rId10" cstate="print"/>
          <a:srcRect/>
          <a:stretch>
            <a:fillRect/>
          </a:stretch>
        </p:blipFill>
        <p:spPr bwMode="auto">
          <a:xfrm>
            <a:off x="5076056" y="811128"/>
            <a:ext cx="1296144" cy="1526401"/>
          </a:xfrm>
          <a:prstGeom prst="rect">
            <a:avLst/>
          </a:prstGeom>
          <a:noFill/>
        </p:spPr>
      </p:pic>
      <p:pic>
        <p:nvPicPr>
          <p:cNvPr id="15" name="Picture 7" descr="birdbush"/>
          <p:cNvPicPr>
            <a:picLocks noChangeAspect="1" noChangeArrowheads="1"/>
          </p:cNvPicPr>
          <p:nvPr/>
        </p:nvPicPr>
        <p:blipFill>
          <a:blip r:embed="rId11" cstate="print"/>
          <a:srcRect/>
          <a:stretch>
            <a:fillRect/>
          </a:stretch>
        </p:blipFill>
        <p:spPr>
          <a:xfrm>
            <a:off x="6948264" y="2780928"/>
            <a:ext cx="1649760" cy="1431167"/>
          </a:xfrm>
          <a:prstGeom prst="rect">
            <a:avLst/>
          </a:prstGeom>
          <a:noFill/>
        </p:spPr>
      </p:pic>
      <p:pic>
        <p:nvPicPr>
          <p:cNvPr id="1042" name="Picture 18" descr="http://www.martapuigsamper.com/en/wp-content/uploads/2012/12/crosscultural-boosters1.jpg"/>
          <p:cNvPicPr>
            <a:picLocks noChangeAspect="1" noChangeArrowheads="1"/>
          </p:cNvPicPr>
          <p:nvPr/>
        </p:nvPicPr>
        <p:blipFill>
          <a:blip r:embed="rId12" cstate="print"/>
          <a:srcRect/>
          <a:stretch>
            <a:fillRect/>
          </a:stretch>
        </p:blipFill>
        <p:spPr bwMode="auto">
          <a:xfrm>
            <a:off x="2699792" y="4797152"/>
            <a:ext cx="1728192" cy="129884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34"/>
                                        </p:tgtEl>
                                        <p:attrNameLst>
                                          <p:attrName>style.visibility</p:attrName>
                                        </p:attrNameLst>
                                      </p:cBhvr>
                                      <p:to>
                                        <p:strVal val="visible"/>
                                      </p:to>
                                    </p:set>
                                    <p:animEffect transition="in" filter="blinds(horizontal)">
                                      <p:cBhvr>
                                        <p:cTn id="7" dur="500"/>
                                        <p:tgtEl>
                                          <p:spTgt spid="10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36"/>
                                        </p:tgtEl>
                                        <p:attrNameLst>
                                          <p:attrName>style.visibility</p:attrName>
                                        </p:attrNameLst>
                                      </p:cBhvr>
                                      <p:to>
                                        <p:strVal val="visible"/>
                                      </p:to>
                                    </p:set>
                                    <p:animEffect transition="in" filter="blinds(horizontal)">
                                      <p:cBhvr>
                                        <p:cTn id="12" dur="500"/>
                                        <p:tgtEl>
                                          <p:spTgt spid="103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40"/>
                                        </p:tgtEl>
                                        <p:attrNameLst>
                                          <p:attrName>style.visibility</p:attrName>
                                        </p:attrNameLst>
                                      </p:cBhvr>
                                      <p:to>
                                        <p:strVal val="visible"/>
                                      </p:to>
                                    </p:set>
                                    <p:animEffect transition="in" filter="blinds(horizontal)">
                                      <p:cBhvr>
                                        <p:cTn id="17" dur="500"/>
                                        <p:tgtEl>
                                          <p:spTgt spid="104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blinds(horizontal)">
                                      <p:cBhvr>
                                        <p:cTn id="22" dur="500"/>
                                        <p:tgtEl>
                                          <p:spTgt spid="102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linds(horizont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blinds(horizontal)">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blinds(horizontal)">
                                      <p:cBhvr>
                                        <p:cTn id="37" dur="500"/>
                                        <p:tgtEl>
                                          <p:spTgt spid="102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042"/>
                                        </p:tgtEl>
                                        <p:attrNameLst>
                                          <p:attrName>style.visibility</p:attrName>
                                        </p:attrNameLst>
                                      </p:cBhvr>
                                      <p:to>
                                        <p:strVal val="visible"/>
                                      </p:to>
                                    </p:set>
                                    <p:animEffect transition="in" filter="blinds(horizontal)">
                                      <p:cBhvr>
                                        <p:cTn id="42" dur="500"/>
                                        <p:tgtEl>
                                          <p:spTgt spid="1042"/>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038"/>
                                        </p:tgtEl>
                                        <p:attrNameLst>
                                          <p:attrName>style.visibility</p:attrName>
                                        </p:attrNameLst>
                                      </p:cBhvr>
                                      <p:to>
                                        <p:strVal val="visible"/>
                                      </p:to>
                                    </p:set>
                                    <p:animEffect transition="in" filter="blinds(horizontal)">
                                      <p:cBhvr>
                                        <p:cTn id="47" dur="500"/>
                                        <p:tgtEl>
                                          <p:spTgt spid="103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30"/>
                                        </p:tgtEl>
                                        <p:attrNameLst>
                                          <p:attrName>style.visibility</p:attrName>
                                        </p:attrNameLst>
                                      </p:cBhvr>
                                      <p:to>
                                        <p:strVal val="visible"/>
                                      </p:to>
                                    </p:set>
                                    <p:animEffect transition="in" filter="blinds(horizontal)">
                                      <p:cBhvr>
                                        <p:cTn id="52"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phrases</a:t>
            </a:r>
            <a:endParaRPr lang="en-GB" dirty="0"/>
          </a:p>
        </p:txBody>
      </p:sp>
      <p:graphicFrame>
        <p:nvGraphicFramePr>
          <p:cNvPr id="4" name="Content Placeholder 3"/>
          <p:cNvGraphicFramePr>
            <a:graphicFrameLocks noGrp="1"/>
          </p:cNvGraphicFramePr>
          <p:nvPr>
            <p:ph idx="1"/>
          </p:nvPr>
        </p:nvGraphicFramePr>
        <p:xfrm>
          <a:off x="457200" y="1600200"/>
          <a:ext cx="8229600" cy="4709120"/>
        </p:xfrm>
        <a:graphic>
          <a:graphicData uri="http://schemas.openxmlformats.org/drawingml/2006/table">
            <a:tbl>
              <a:tblPr firstRow="1" bandRow="1">
                <a:tableStyleId>{5940675A-B579-460E-94D1-54222C63F5DA}</a:tableStyleId>
              </a:tblPr>
              <a:tblGrid>
                <a:gridCol w="2057400"/>
                <a:gridCol w="2057400"/>
                <a:gridCol w="2057400"/>
                <a:gridCol w="2057400"/>
              </a:tblGrid>
              <a:tr h="816421">
                <a:tc>
                  <a:txBody>
                    <a:bodyPr/>
                    <a:lstStyle/>
                    <a:p>
                      <a:pPr algn="ctr"/>
                      <a:r>
                        <a:rPr lang="en-GB" sz="2400" dirty="0" err="1" smtClean="0"/>
                        <a:t>ahora</a:t>
                      </a:r>
                      <a:endParaRPr lang="en-GB" sz="2400" dirty="0"/>
                    </a:p>
                  </a:txBody>
                  <a:tcPr/>
                </a:tc>
                <a:tc>
                  <a:txBody>
                    <a:bodyPr/>
                    <a:lstStyle/>
                    <a:p>
                      <a:pPr algn="ctr"/>
                      <a:r>
                        <a:rPr lang="en-GB" sz="2400" b="0" i="0" u="none" kern="1200" dirty="0" err="1" smtClean="0">
                          <a:solidFill>
                            <a:schemeClr val="tx1"/>
                          </a:solidFill>
                          <a:latin typeface="+mn-lt"/>
                          <a:ea typeface="+mn-ea"/>
                          <a:cs typeface="+mn-cs"/>
                        </a:rPr>
                        <a:t>es</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mediodía</a:t>
                      </a:r>
                      <a:endParaRPr lang="en-GB" sz="2400" u="none" dirty="0"/>
                    </a:p>
                  </a:txBody>
                  <a:tcPr/>
                </a:tc>
                <a:tc>
                  <a:txBody>
                    <a:bodyPr/>
                    <a:lstStyle/>
                    <a:p>
                      <a:pPr algn="ctr"/>
                      <a:r>
                        <a:rPr lang="en-GB" sz="2400" dirty="0" err="1" smtClean="0"/>
                        <a:t>anteayer</a:t>
                      </a:r>
                      <a:endParaRPr lang="en-GB" sz="2400" dirty="0"/>
                    </a:p>
                  </a:txBody>
                  <a:tcPr/>
                </a:tc>
                <a:tc>
                  <a:txBody>
                    <a:bodyPr/>
                    <a:lstStyle/>
                    <a:p>
                      <a:pPr algn="ctr"/>
                      <a:r>
                        <a:rPr lang="en-GB" sz="2400" dirty="0" err="1" smtClean="0"/>
                        <a:t>ayer</a:t>
                      </a:r>
                      <a:endParaRPr lang="en-GB" sz="2400" dirty="0"/>
                    </a:p>
                  </a:txBody>
                  <a:tcPr/>
                </a:tc>
              </a:tr>
              <a:tr h="816421">
                <a:tc>
                  <a:txBody>
                    <a:bodyPr/>
                    <a:lstStyle/>
                    <a:p>
                      <a:pPr algn="ctr"/>
                      <a:r>
                        <a:rPr lang="en-GB" sz="2400" dirty="0" err="1" smtClean="0"/>
                        <a:t>después</a:t>
                      </a:r>
                      <a:endParaRPr lang="en-GB" sz="2400" dirty="0"/>
                    </a:p>
                  </a:txBody>
                  <a:tcPr/>
                </a:tc>
                <a:tc>
                  <a:txBody>
                    <a:bodyPr/>
                    <a:lstStyle/>
                    <a:p>
                      <a:pPr algn="ctr"/>
                      <a:r>
                        <a:rPr lang="en-GB" sz="2400" dirty="0" err="1" smtClean="0"/>
                        <a:t>hoy</a:t>
                      </a:r>
                      <a:endParaRPr lang="en-GB" sz="2400" dirty="0"/>
                    </a:p>
                  </a:txBody>
                  <a:tcPr/>
                </a:tc>
                <a:tc>
                  <a:txBody>
                    <a:bodyPr/>
                    <a:lstStyle/>
                    <a:p>
                      <a:pPr algn="ctr"/>
                      <a:r>
                        <a:rPr lang="en-GB" sz="2400" dirty="0" err="1" smtClean="0"/>
                        <a:t>manaña</a:t>
                      </a:r>
                      <a:endParaRPr lang="en-GB" sz="2400" dirty="0"/>
                    </a:p>
                  </a:txBody>
                  <a:tcPr/>
                </a:tc>
                <a:tc>
                  <a:txBody>
                    <a:bodyPr/>
                    <a:lstStyle/>
                    <a:p>
                      <a:pPr algn="ctr"/>
                      <a:r>
                        <a:rPr lang="en-GB" sz="2400" dirty="0" smtClean="0"/>
                        <a:t>pronto</a:t>
                      </a:r>
                      <a:endParaRPr lang="en-GB" sz="2400" dirty="0"/>
                    </a:p>
                  </a:txBody>
                  <a:tcPr/>
                </a:tc>
              </a:tr>
              <a:tr h="1025426">
                <a:tc>
                  <a:txBody>
                    <a:bodyPr/>
                    <a:lstStyle/>
                    <a:p>
                      <a:pPr algn="ctr"/>
                      <a:r>
                        <a:rPr lang="en-GB" sz="2400" b="0" i="0" u="none" kern="1200" dirty="0" err="1" smtClean="0">
                          <a:solidFill>
                            <a:schemeClr val="tx1"/>
                          </a:solidFill>
                          <a:latin typeface="+mn-lt"/>
                          <a:ea typeface="+mn-ea"/>
                          <a:cs typeface="+mn-cs"/>
                        </a:rPr>
                        <a:t>pasado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mañana</a:t>
                      </a:r>
                      <a:r>
                        <a:rPr lang="en-GB" sz="2400" b="0" i="0" u="none" kern="1200" dirty="0" smtClean="0">
                          <a:solidFill>
                            <a:schemeClr val="tx1"/>
                          </a:solidFill>
                          <a:latin typeface="+mn-lt"/>
                          <a:ea typeface="+mn-ea"/>
                          <a:cs typeface="+mn-cs"/>
                        </a:rPr>
                        <a:t> </a:t>
                      </a:r>
                      <a:endParaRPr lang="en-GB" sz="2400" u="none" dirty="0"/>
                    </a:p>
                  </a:txBody>
                  <a:tcPr/>
                </a:tc>
                <a:tc>
                  <a:txBody>
                    <a:bodyPr/>
                    <a:lstStyle/>
                    <a:p>
                      <a:pPr algn="ctr"/>
                      <a:r>
                        <a:rPr lang="en-GB" sz="2400" b="0" i="0" u="none" kern="1200" dirty="0" smtClean="0">
                          <a:solidFill>
                            <a:schemeClr val="tx1"/>
                          </a:solidFill>
                          <a:latin typeface="+mn-lt"/>
                          <a:ea typeface="+mn-ea"/>
                          <a:cs typeface="+mn-cs"/>
                        </a:rPr>
                        <a:t> el </a:t>
                      </a:r>
                      <a:r>
                        <a:rPr lang="en-GB" sz="2400" b="0" i="0" u="none" kern="1200" dirty="0" err="1" smtClean="0">
                          <a:solidFill>
                            <a:schemeClr val="tx1"/>
                          </a:solidFill>
                          <a:latin typeface="+mn-lt"/>
                          <a:ea typeface="+mn-ea"/>
                          <a:cs typeface="+mn-cs"/>
                        </a:rPr>
                        <a:t>lunes</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pasado</a:t>
                      </a:r>
                      <a:r>
                        <a:rPr lang="en-GB" sz="2400" b="0" i="0" u="none" kern="1200" dirty="0" smtClean="0">
                          <a:solidFill>
                            <a:schemeClr val="tx1"/>
                          </a:solidFill>
                          <a:latin typeface="+mn-lt"/>
                          <a:ea typeface="+mn-ea"/>
                          <a:cs typeface="+mn-cs"/>
                        </a:rPr>
                        <a:t> </a:t>
                      </a:r>
                      <a:endParaRPr lang="en-GB" sz="2400" u="none"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anoche</a:t>
                      </a:r>
                      <a:endParaRPr lang="en-GB" sz="2400" dirty="0" smtClean="0"/>
                    </a:p>
                    <a:p>
                      <a:pPr algn="ctr"/>
                      <a:endParaRPr lang="en-GB" sz="2400" u="none" dirty="0"/>
                    </a:p>
                  </a:txBody>
                  <a:tcPr/>
                </a:tc>
                <a:tc>
                  <a:txBody>
                    <a:bodyPr/>
                    <a:lstStyle/>
                    <a:p>
                      <a:pPr algn="ct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tarde</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hace</a:t>
                      </a:r>
                      <a:r>
                        <a:rPr lang="en-GB" sz="2400" b="0" i="0" u="none" kern="1200" dirty="0" smtClean="0">
                          <a:solidFill>
                            <a:schemeClr val="tx1"/>
                          </a:solidFill>
                          <a:latin typeface="+mn-lt"/>
                          <a:ea typeface="+mn-ea"/>
                          <a:cs typeface="+mn-cs"/>
                        </a:rPr>
                        <a:t> dos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meses</a:t>
                      </a:r>
                      <a:endParaRPr lang="en-GB" sz="2400" u="none" dirty="0"/>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noche</a:t>
                      </a:r>
                      <a:endParaRPr lang="en-GB" sz="2400" u="none" dirty="0"/>
                    </a:p>
                  </a:txBody>
                  <a:tcPr/>
                </a:tc>
                <a:tc>
                  <a:txBody>
                    <a:bodyPr/>
                    <a:lstStyle/>
                    <a:p>
                      <a:pPr algn="ctr"/>
                      <a:r>
                        <a:rPr lang="en-GB" sz="2400" b="0" i="0" u="none" kern="1200" dirty="0" smtClean="0">
                          <a:solidFill>
                            <a:schemeClr val="tx1"/>
                          </a:solidFill>
                          <a:latin typeface="+mn-lt"/>
                          <a:ea typeface="+mn-ea"/>
                          <a:cs typeface="+mn-cs"/>
                        </a:rPr>
                        <a:t>el </a:t>
                      </a:r>
                      <a:r>
                        <a:rPr lang="en-GB" sz="2400" b="0" i="0" u="none" kern="1200" dirty="0" err="1" smtClean="0">
                          <a:solidFill>
                            <a:schemeClr val="tx1"/>
                          </a:solidFill>
                          <a:latin typeface="+mn-lt"/>
                          <a:ea typeface="+mn-ea"/>
                          <a:cs typeface="+mn-cs"/>
                        </a:rPr>
                        <a:t>próximo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mes</a:t>
                      </a:r>
                      <a:endParaRPr lang="en-GB" sz="2400" u="none" dirty="0"/>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mañana</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este</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año</a:t>
                      </a:r>
                      <a:endParaRPr lang="en-GB" sz="2400" u="none" dirty="0"/>
                    </a:p>
                  </a:txBody>
                  <a:tcPr/>
                </a:tc>
                <a:tc>
                  <a:txBody>
                    <a:bodyPr/>
                    <a:lstStyle/>
                    <a:p>
                      <a:pPr algn="ctr"/>
                      <a:r>
                        <a:rPr lang="en-GB" sz="2400" b="0" i="0" u="none" kern="1200" dirty="0" smtClean="0">
                          <a:solidFill>
                            <a:schemeClr val="tx1"/>
                          </a:solidFill>
                          <a:latin typeface="+mn-lt"/>
                          <a:ea typeface="+mn-ea"/>
                          <a:cs typeface="+mn-cs"/>
                        </a:rPr>
                        <a:t>el </a:t>
                      </a:r>
                      <a:r>
                        <a:rPr lang="en-GB" sz="2400" b="0" i="0" u="none" kern="1200" dirty="0" err="1" smtClean="0">
                          <a:solidFill>
                            <a:schemeClr val="tx1"/>
                          </a:solidFill>
                          <a:latin typeface="+mn-lt"/>
                          <a:ea typeface="+mn-ea"/>
                          <a:cs typeface="+mn-cs"/>
                        </a:rPr>
                        <a:t>próximo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año</a:t>
                      </a:r>
                      <a:r>
                        <a:rPr lang="en-GB" sz="2400" b="0" i="0" u="none" kern="1200" dirty="0" smtClean="0">
                          <a:solidFill>
                            <a:schemeClr val="tx1"/>
                          </a:solidFill>
                          <a:latin typeface="+mn-lt"/>
                          <a:ea typeface="+mn-ea"/>
                          <a:cs typeface="+mn-cs"/>
                        </a:rPr>
                        <a:t> </a:t>
                      </a:r>
                      <a:endParaRPr lang="en-GB" sz="2400" u="none" dirty="0"/>
                    </a:p>
                  </a:txBody>
                  <a:tcPr/>
                </a:tc>
                <a:tc>
                  <a:txBody>
                    <a:bodyPr/>
                    <a:lstStyle/>
                    <a:p>
                      <a:pPr algn="ct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semana</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pasada</a:t>
                      </a:r>
                      <a:endParaRPr lang="en-GB" sz="2400" u="non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semana</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que</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viene</a:t>
                      </a:r>
                      <a:endParaRPr lang="en-GB" sz="2400" u="none" dirty="0" smtClean="0"/>
                    </a:p>
                  </a:txBody>
                  <a:tcP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phrases</a:t>
            </a:r>
            <a:endParaRPr lang="en-GB" dirty="0"/>
          </a:p>
        </p:txBody>
      </p:sp>
      <p:graphicFrame>
        <p:nvGraphicFramePr>
          <p:cNvPr id="4" name="Content Placeholder 3"/>
          <p:cNvGraphicFramePr>
            <a:graphicFrameLocks noGrp="1"/>
          </p:cNvGraphicFramePr>
          <p:nvPr>
            <p:ph idx="1"/>
          </p:nvPr>
        </p:nvGraphicFramePr>
        <p:xfrm>
          <a:off x="457200" y="1600200"/>
          <a:ext cx="8229600" cy="4709120"/>
        </p:xfrm>
        <a:graphic>
          <a:graphicData uri="http://schemas.openxmlformats.org/drawingml/2006/table">
            <a:tbl>
              <a:tblPr firstRow="1" bandRow="1">
                <a:tableStyleId>{5940675A-B579-460E-94D1-54222C63F5DA}</a:tableStyleId>
              </a:tblPr>
              <a:tblGrid>
                <a:gridCol w="2057400"/>
                <a:gridCol w="2057400"/>
                <a:gridCol w="2057400"/>
                <a:gridCol w="2057400"/>
              </a:tblGrid>
              <a:tr h="816421">
                <a:tc>
                  <a:txBody>
                    <a:bodyPr/>
                    <a:lstStyle/>
                    <a:p>
                      <a:pPr algn="ctr"/>
                      <a:r>
                        <a:rPr lang="en-GB" sz="2400" dirty="0" err="1" smtClean="0"/>
                        <a:t>ahora</a:t>
                      </a:r>
                      <a:endParaRPr lang="en-GB" sz="2400" dirty="0"/>
                    </a:p>
                  </a:txBody>
                  <a:tcPr/>
                </a:tc>
                <a:tc>
                  <a:txBody>
                    <a:bodyPr/>
                    <a:lstStyle/>
                    <a:p>
                      <a:pPr algn="ctr"/>
                      <a:r>
                        <a:rPr lang="en-GB" sz="2400" b="0" i="0" u="none" kern="1200" dirty="0" err="1" smtClean="0">
                          <a:solidFill>
                            <a:schemeClr val="tx1"/>
                          </a:solidFill>
                          <a:latin typeface="+mn-lt"/>
                          <a:ea typeface="+mn-ea"/>
                          <a:cs typeface="+mn-cs"/>
                        </a:rPr>
                        <a:t>es</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mediodía</a:t>
                      </a:r>
                      <a:endParaRPr lang="en-GB" sz="2400" u="none" dirty="0"/>
                    </a:p>
                  </a:txBody>
                  <a:tcPr/>
                </a:tc>
                <a:tc>
                  <a:txBody>
                    <a:bodyPr/>
                    <a:lstStyle/>
                    <a:p>
                      <a:pPr algn="ctr"/>
                      <a:r>
                        <a:rPr lang="en-GB" sz="2400" dirty="0" err="1" smtClean="0"/>
                        <a:t>anteayer</a:t>
                      </a:r>
                      <a:endParaRPr lang="en-GB" sz="2400" dirty="0"/>
                    </a:p>
                  </a:txBody>
                  <a:tcPr/>
                </a:tc>
                <a:tc>
                  <a:txBody>
                    <a:bodyPr/>
                    <a:lstStyle/>
                    <a:p>
                      <a:pPr algn="ctr"/>
                      <a:r>
                        <a:rPr lang="en-GB" sz="2400" dirty="0" err="1" smtClean="0"/>
                        <a:t>ayer</a:t>
                      </a:r>
                      <a:endParaRPr lang="en-GB" sz="2400" dirty="0"/>
                    </a:p>
                  </a:txBody>
                  <a:tcPr/>
                </a:tc>
              </a:tr>
              <a:tr h="816421">
                <a:tc>
                  <a:txBody>
                    <a:bodyPr/>
                    <a:lstStyle/>
                    <a:p>
                      <a:pPr algn="ctr"/>
                      <a:r>
                        <a:rPr lang="en-GB" sz="2400" dirty="0" err="1" smtClean="0"/>
                        <a:t>después</a:t>
                      </a:r>
                      <a:endParaRPr lang="en-GB" sz="2400" dirty="0"/>
                    </a:p>
                  </a:txBody>
                  <a:tcPr/>
                </a:tc>
                <a:tc>
                  <a:txBody>
                    <a:bodyPr/>
                    <a:lstStyle/>
                    <a:p>
                      <a:pPr algn="ctr"/>
                      <a:r>
                        <a:rPr lang="en-GB" sz="2400" dirty="0" err="1" smtClean="0"/>
                        <a:t>hoy</a:t>
                      </a:r>
                      <a:endParaRPr lang="en-GB" sz="2400" dirty="0"/>
                    </a:p>
                  </a:txBody>
                  <a:tcPr/>
                </a:tc>
                <a:tc>
                  <a:txBody>
                    <a:bodyPr/>
                    <a:lstStyle/>
                    <a:p>
                      <a:pPr algn="ctr"/>
                      <a:r>
                        <a:rPr lang="en-GB" sz="2400" dirty="0" err="1" smtClean="0"/>
                        <a:t>manaña</a:t>
                      </a:r>
                      <a:endParaRPr lang="en-GB" sz="2400" dirty="0"/>
                    </a:p>
                  </a:txBody>
                  <a:tcPr/>
                </a:tc>
                <a:tc>
                  <a:txBody>
                    <a:bodyPr/>
                    <a:lstStyle/>
                    <a:p>
                      <a:pPr algn="ctr"/>
                      <a:r>
                        <a:rPr lang="en-GB" sz="2400" dirty="0" smtClean="0"/>
                        <a:t>pronto</a:t>
                      </a:r>
                      <a:endParaRPr lang="en-GB" sz="2400" dirty="0"/>
                    </a:p>
                  </a:txBody>
                  <a:tcPr/>
                </a:tc>
              </a:tr>
              <a:tr h="1025426">
                <a:tc>
                  <a:txBody>
                    <a:bodyPr/>
                    <a:lstStyle/>
                    <a:p>
                      <a:pPr algn="ctr"/>
                      <a:r>
                        <a:rPr lang="en-GB" sz="2400" b="0" i="0" u="none" kern="1200" dirty="0" err="1" smtClean="0">
                          <a:solidFill>
                            <a:schemeClr val="tx1"/>
                          </a:solidFill>
                          <a:latin typeface="+mn-lt"/>
                          <a:ea typeface="+mn-ea"/>
                          <a:cs typeface="+mn-cs"/>
                        </a:rPr>
                        <a:t>pasado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mañana</a:t>
                      </a:r>
                      <a:r>
                        <a:rPr lang="en-GB" sz="2400" b="0" i="0" u="none" kern="1200" dirty="0" smtClean="0">
                          <a:solidFill>
                            <a:schemeClr val="tx1"/>
                          </a:solidFill>
                          <a:latin typeface="+mn-lt"/>
                          <a:ea typeface="+mn-ea"/>
                          <a:cs typeface="+mn-cs"/>
                        </a:rPr>
                        <a:t> </a:t>
                      </a:r>
                      <a:endParaRPr lang="en-GB" sz="2400" u="none" dirty="0"/>
                    </a:p>
                  </a:txBody>
                  <a:tcPr/>
                </a:tc>
                <a:tc>
                  <a:txBody>
                    <a:bodyPr/>
                    <a:lstStyle/>
                    <a:p>
                      <a:pPr algn="ctr"/>
                      <a:r>
                        <a:rPr lang="en-GB" sz="2400" b="0" i="0" u="none" kern="1200" dirty="0" smtClean="0">
                          <a:solidFill>
                            <a:schemeClr val="tx1"/>
                          </a:solidFill>
                          <a:latin typeface="+mn-lt"/>
                          <a:ea typeface="+mn-ea"/>
                          <a:cs typeface="+mn-cs"/>
                        </a:rPr>
                        <a:t> el </a:t>
                      </a:r>
                      <a:r>
                        <a:rPr lang="en-GB" sz="2400" b="0" i="0" u="none" kern="1200" dirty="0" err="1" smtClean="0">
                          <a:solidFill>
                            <a:schemeClr val="tx1"/>
                          </a:solidFill>
                          <a:latin typeface="+mn-lt"/>
                          <a:ea typeface="+mn-ea"/>
                          <a:cs typeface="+mn-cs"/>
                        </a:rPr>
                        <a:t>lunes</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pasado</a:t>
                      </a:r>
                      <a:r>
                        <a:rPr lang="en-GB" sz="2400" b="0" i="0" u="none" kern="1200" dirty="0" smtClean="0">
                          <a:solidFill>
                            <a:schemeClr val="tx1"/>
                          </a:solidFill>
                          <a:latin typeface="+mn-lt"/>
                          <a:ea typeface="+mn-ea"/>
                          <a:cs typeface="+mn-cs"/>
                        </a:rPr>
                        <a:t> </a:t>
                      </a:r>
                      <a:endParaRPr lang="en-GB" sz="2400" u="none"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anoche</a:t>
                      </a:r>
                      <a:endParaRPr lang="en-GB" sz="2400" dirty="0" smtClean="0"/>
                    </a:p>
                    <a:p>
                      <a:pPr algn="ctr"/>
                      <a:endParaRPr lang="en-GB" sz="2400" u="none" dirty="0"/>
                    </a:p>
                  </a:txBody>
                  <a:tcPr/>
                </a:tc>
                <a:tc>
                  <a:txBody>
                    <a:bodyPr/>
                    <a:lstStyle/>
                    <a:p>
                      <a:pPr algn="ct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tarde</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hace</a:t>
                      </a:r>
                      <a:r>
                        <a:rPr lang="en-GB" sz="2400" b="0" i="0" u="none" kern="1200" dirty="0" smtClean="0">
                          <a:solidFill>
                            <a:schemeClr val="tx1"/>
                          </a:solidFill>
                          <a:latin typeface="+mn-lt"/>
                          <a:ea typeface="+mn-ea"/>
                          <a:cs typeface="+mn-cs"/>
                        </a:rPr>
                        <a:t> dos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meses</a:t>
                      </a:r>
                      <a:endParaRPr lang="en-GB" sz="2400" u="none" dirty="0"/>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noche</a:t>
                      </a:r>
                      <a:endParaRPr lang="en-GB" sz="2400" u="none" dirty="0"/>
                    </a:p>
                  </a:txBody>
                  <a:tcPr/>
                </a:tc>
                <a:tc>
                  <a:txBody>
                    <a:bodyPr/>
                    <a:lstStyle/>
                    <a:p>
                      <a:pPr algn="ctr"/>
                      <a:r>
                        <a:rPr lang="en-GB" sz="2400" b="0" i="0" u="none" kern="1200" dirty="0" smtClean="0">
                          <a:solidFill>
                            <a:schemeClr val="tx1"/>
                          </a:solidFill>
                          <a:latin typeface="+mn-lt"/>
                          <a:ea typeface="+mn-ea"/>
                          <a:cs typeface="+mn-cs"/>
                        </a:rPr>
                        <a:t>el </a:t>
                      </a:r>
                      <a:r>
                        <a:rPr lang="en-GB" sz="2400" b="0" i="0" u="none" kern="1200" dirty="0" err="1" smtClean="0">
                          <a:solidFill>
                            <a:schemeClr val="tx1"/>
                          </a:solidFill>
                          <a:latin typeface="+mn-lt"/>
                          <a:ea typeface="+mn-ea"/>
                          <a:cs typeface="+mn-cs"/>
                        </a:rPr>
                        <a:t>próximo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mes</a:t>
                      </a:r>
                      <a:endParaRPr lang="en-GB" sz="2400" u="none" dirty="0"/>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mañana</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este</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año</a:t>
                      </a:r>
                      <a:endParaRPr lang="en-GB" sz="2400" u="none" dirty="0"/>
                    </a:p>
                  </a:txBody>
                  <a:tcPr/>
                </a:tc>
                <a:tc>
                  <a:txBody>
                    <a:bodyPr/>
                    <a:lstStyle/>
                    <a:p>
                      <a:pPr algn="ctr"/>
                      <a:r>
                        <a:rPr lang="en-GB" sz="2400" b="0" i="0" u="none" kern="1200" dirty="0" smtClean="0">
                          <a:solidFill>
                            <a:schemeClr val="tx1"/>
                          </a:solidFill>
                          <a:latin typeface="+mn-lt"/>
                          <a:ea typeface="+mn-ea"/>
                          <a:cs typeface="+mn-cs"/>
                        </a:rPr>
                        <a:t>el </a:t>
                      </a:r>
                      <a:r>
                        <a:rPr lang="en-GB" sz="2400" b="0" i="0" u="none" kern="1200" dirty="0" err="1" smtClean="0">
                          <a:solidFill>
                            <a:schemeClr val="tx1"/>
                          </a:solidFill>
                          <a:latin typeface="+mn-lt"/>
                          <a:ea typeface="+mn-ea"/>
                          <a:cs typeface="+mn-cs"/>
                        </a:rPr>
                        <a:t>próximo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año</a:t>
                      </a:r>
                      <a:r>
                        <a:rPr lang="en-GB" sz="2400" b="0" i="0" u="none" kern="1200" dirty="0" smtClean="0">
                          <a:solidFill>
                            <a:schemeClr val="tx1"/>
                          </a:solidFill>
                          <a:latin typeface="+mn-lt"/>
                          <a:ea typeface="+mn-ea"/>
                          <a:cs typeface="+mn-cs"/>
                        </a:rPr>
                        <a:t> </a:t>
                      </a:r>
                      <a:endParaRPr lang="en-GB" sz="2400" u="none" dirty="0"/>
                    </a:p>
                  </a:txBody>
                  <a:tcPr/>
                </a:tc>
                <a:tc>
                  <a:txBody>
                    <a:bodyPr/>
                    <a:lstStyle/>
                    <a:p>
                      <a:pPr algn="ct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semana</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pasada</a:t>
                      </a:r>
                      <a:endParaRPr lang="en-GB" sz="2400" u="non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semana</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que</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viene</a:t>
                      </a:r>
                      <a:endParaRPr lang="en-GB" sz="2400" u="none" dirty="0" smtClean="0"/>
                    </a:p>
                  </a:txBody>
                  <a:tcPr/>
                </a:tc>
              </a:tr>
            </a:tbl>
          </a:graphicData>
        </a:graphic>
      </p:graphicFrame>
    </p:spTree>
    <p:extLst>
      <p:ext uri="{BB962C8B-B14F-4D97-AF65-F5344CB8AC3E}">
        <p14:creationId xmlns:p14="http://schemas.microsoft.com/office/powerpoint/2010/main" val="4069459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phrases - </a:t>
            </a:r>
            <a:r>
              <a:rPr lang="en-GB" dirty="0" smtClean="0">
                <a:solidFill>
                  <a:srgbClr val="0000FF"/>
                </a:solidFill>
              </a:rPr>
              <a:t>Past</a:t>
            </a:r>
            <a:endParaRPr lang="en-GB" dirty="0">
              <a:solidFill>
                <a:srgbClr val="0000FF"/>
              </a:solidFill>
            </a:endParaRPr>
          </a:p>
        </p:txBody>
      </p:sp>
      <p:graphicFrame>
        <p:nvGraphicFramePr>
          <p:cNvPr id="4" name="Content Placeholder 3"/>
          <p:cNvGraphicFramePr>
            <a:graphicFrameLocks noGrp="1"/>
          </p:cNvGraphicFramePr>
          <p:nvPr>
            <p:ph idx="1"/>
          </p:nvPr>
        </p:nvGraphicFramePr>
        <p:xfrm>
          <a:off x="457200" y="1600200"/>
          <a:ext cx="8229600" cy="4709120"/>
        </p:xfrm>
        <a:graphic>
          <a:graphicData uri="http://schemas.openxmlformats.org/drawingml/2006/table">
            <a:tbl>
              <a:tblPr firstRow="1" bandRow="1">
                <a:tableStyleId>{5940675A-B579-460E-94D1-54222C63F5DA}</a:tableStyleId>
              </a:tblPr>
              <a:tblGrid>
                <a:gridCol w="2057400"/>
                <a:gridCol w="2057400"/>
                <a:gridCol w="2057400"/>
                <a:gridCol w="2057400"/>
              </a:tblGrid>
              <a:tr h="816421">
                <a:tc>
                  <a:txBody>
                    <a:bodyPr/>
                    <a:lstStyle/>
                    <a:p>
                      <a:pPr algn="ctr"/>
                      <a:r>
                        <a:rPr lang="en-GB" sz="2400" dirty="0" err="1" smtClean="0"/>
                        <a:t>ahora</a:t>
                      </a:r>
                      <a:endParaRPr lang="en-GB" sz="2400" dirty="0"/>
                    </a:p>
                  </a:txBody>
                  <a:tcPr/>
                </a:tc>
                <a:tc>
                  <a:txBody>
                    <a:bodyPr/>
                    <a:lstStyle/>
                    <a:p>
                      <a:pPr algn="ctr"/>
                      <a:r>
                        <a:rPr lang="en-GB" sz="2400" b="0" i="0" u="none" kern="1200" dirty="0" err="1" smtClean="0">
                          <a:solidFill>
                            <a:schemeClr val="tx1"/>
                          </a:solidFill>
                          <a:latin typeface="+mn-lt"/>
                          <a:ea typeface="+mn-ea"/>
                          <a:cs typeface="+mn-cs"/>
                        </a:rPr>
                        <a:t>es</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mediodía</a:t>
                      </a:r>
                      <a:endParaRPr lang="en-GB" sz="2400" u="none" dirty="0"/>
                    </a:p>
                  </a:txBody>
                  <a:tcPr/>
                </a:tc>
                <a:tc>
                  <a:txBody>
                    <a:bodyPr/>
                    <a:lstStyle/>
                    <a:p>
                      <a:pPr algn="ctr"/>
                      <a:r>
                        <a:rPr lang="en-GB" sz="2400" dirty="0" err="1" smtClean="0"/>
                        <a:t>anteayer</a:t>
                      </a:r>
                      <a:endParaRPr lang="en-GB" sz="2400" dirty="0"/>
                    </a:p>
                  </a:txBody>
                  <a:tcPr/>
                </a:tc>
                <a:tc>
                  <a:txBody>
                    <a:bodyPr/>
                    <a:lstStyle/>
                    <a:p>
                      <a:pPr algn="ctr"/>
                      <a:r>
                        <a:rPr lang="en-GB" sz="2400" dirty="0" err="1" smtClean="0"/>
                        <a:t>ayer</a:t>
                      </a:r>
                      <a:endParaRPr lang="en-GB" sz="2400" dirty="0"/>
                    </a:p>
                  </a:txBody>
                  <a:tcPr/>
                </a:tc>
              </a:tr>
              <a:tr h="816421">
                <a:tc>
                  <a:txBody>
                    <a:bodyPr/>
                    <a:lstStyle/>
                    <a:p>
                      <a:pPr algn="ctr"/>
                      <a:r>
                        <a:rPr lang="en-GB" sz="2400" dirty="0" err="1" smtClean="0"/>
                        <a:t>después</a:t>
                      </a:r>
                      <a:endParaRPr lang="en-GB" sz="2400" dirty="0"/>
                    </a:p>
                  </a:txBody>
                  <a:tcPr/>
                </a:tc>
                <a:tc>
                  <a:txBody>
                    <a:bodyPr/>
                    <a:lstStyle/>
                    <a:p>
                      <a:pPr algn="ctr"/>
                      <a:r>
                        <a:rPr lang="en-GB" sz="2400" dirty="0" err="1" smtClean="0"/>
                        <a:t>hoy</a:t>
                      </a:r>
                      <a:endParaRPr lang="en-GB" sz="2400" dirty="0"/>
                    </a:p>
                  </a:txBody>
                  <a:tcPr/>
                </a:tc>
                <a:tc>
                  <a:txBody>
                    <a:bodyPr/>
                    <a:lstStyle/>
                    <a:p>
                      <a:pPr algn="ctr"/>
                      <a:r>
                        <a:rPr lang="en-GB" sz="2400" dirty="0" err="1" smtClean="0"/>
                        <a:t>manaña</a:t>
                      </a:r>
                      <a:endParaRPr lang="en-GB" sz="2400" dirty="0"/>
                    </a:p>
                  </a:txBody>
                  <a:tcPr/>
                </a:tc>
                <a:tc>
                  <a:txBody>
                    <a:bodyPr/>
                    <a:lstStyle/>
                    <a:p>
                      <a:pPr algn="ctr"/>
                      <a:r>
                        <a:rPr lang="en-GB" sz="2400" dirty="0" smtClean="0"/>
                        <a:t>pronto</a:t>
                      </a:r>
                      <a:endParaRPr lang="en-GB" sz="2400" dirty="0"/>
                    </a:p>
                  </a:txBody>
                  <a:tcPr/>
                </a:tc>
              </a:tr>
              <a:tr h="1025426">
                <a:tc>
                  <a:txBody>
                    <a:bodyPr/>
                    <a:lstStyle/>
                    <a:p>
                      <a:pPr algn="ctr"/>
                      <a:r>
                        <a:rPr lang="en-GB" sz="2400" b="0" i="0" u="none" kern="1200" dirty="0" err="1" smtClean="0">
                          <a:solidFill>
                            <a:schemeClr val="tx1"/>
                          </a:solidFill>
                          <a:latin typeface="+mn-lt"/>
                          <a:ea typeface="+mn-ea"/>
                          <a:cs typeface="+mn-cs"/>
                        </a:rPr>
                        <a:t>pasado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mañana</a:t>
                      </a:r>
                      <a:r>
                        <a:rPr lang="en-GB" sz="2400" b="0" i="0" u="none" kern="1200" dirty="0" smtClean="0">
                          <a:solidFill>
                            <a:schemeClr val="tx1"/>
                          </a:solidFill>
                          <a:latin typeface="+mn-lt"/>
                          <a:ea typeface="+mn-ea"/>
                          <a:cs typeface="+mn-cs"/>
                        </a:rPr>
                        <a:t> </a:t>
                      </a:r>
                      <a:endParaRPr lang="en-GB" sz="2400" u="none" dirty="0"/>
                    </a:p>
                  </a:txBody>
                  <a:tcPr/>
                </a:tc>
                <a:tc>
                  <a:txBody>
                    <a:bodyPr/>
                    <a:lstStyle/>
                    <a:p>
                      <a:pPr algn="ctr"/>
                      <a:r>
                        <a:rPr lang="en-GB" sz="2400" b="0" i="0" u="none" kern="1200" dirty="0" smtClean="0">
                          <a:solidFill>
                            <a:schemeClr val="tx1"/>
                          </a:solidFill>
                          <a:latin typeface="+mn-lt"/>
                          <a:ea typeface="+mn-ea"/>
                          <a:cs typeface="+mn-cs"/>
                        </a:rPr>
                        <a:t> el </a:t>
                      </a:r>
                      <a:r>
                        <a:rPr lang="en-GB" sz="2400" b="0" i="0" u="none" kern="1200" dirty="0" err="1" smtClean="0">
                          <a:solidFill>
                            <a:schemeClr val="tx1"/>
                          </a:solidFill>
                          <a:latin typeface="+mn-lt"/>
                          <a:ea typeface="+mn-ea"/>
                          <a:cs typeface="+mn-cs"/>
                        </a:rPr>
                        <a:t>lunes</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pasado</a:t>
                      </a:r>
                      <a:r>
                        <a:rPr lang="en-GB" sz="2400" b="0" i="0" u="none" kern="1200" dirty="0" smtClean="0">
                          <a:solidFill>
                            <a:schemeClr val="tx1"/>
                          </a:solidFill>
                          <a:latin typeface="+mn-lt"/>
                          <a:ea typeface="+mn-ea"/>
                          <a:cs typeface="+mn-cs"/>
                        </a:rPr>
                        <a:t> </a:t>
                      </a:r>
                      <a:endParaRPr lang="en-GB" sz="2400" u="none"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t>anoche</a:t>
                      </a:r>
                      <a:endParaRPr lang="en-GB" sz="2400" dirty="0" smtClean="0"/>
                    </a:p>
                    <a:p>
                      <a:pPr algn="ctr"/>
                      <a:endParaRPr lang="en-GB" sz="2400" u="none" dirty="0"/>
                    </a:p>
                  </a:txBody>
                  <a:tcPr/>
                </a:tc>
                <a:tc>
                  <a:txBody>
                    <a:bodyPr/>
                    <a:lstStyle/>
                    <a:p>
                      <a:pPr algn="ct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tarde</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hace</a:t>
                      </a:r>
                      <a:r>
                        <a:rPr lang="en-GB" sz="2400" b="0" i="0" u="none" kern="1200" dirty="0" smtClean="0">
                          <a:solidFill>
                            <a:schemeClr val="tx1"/>
                          </a:solidFill>
                          <a:latin typeface="+mn-lt"/>
                          <a:ea typeface="+mn-ea"/>
                          <a:cs typeface="+mn-cs"/>
                        </a:rPr>
                        <a:t> dos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meses</a:t>
                      </a:r>
                      <a:endParaRPr lang="en-GB" sz="2400" u="none" dirty="0"/>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noche</a:t>
                      </a:r>
                      <a:endParaRPr lang="en-GB" sz="2400" u="none" dirty="0"/>
                    </a:p>
                  </a:txBody>
                  <a:tcPr/>
                </a:tc>
                <a:tc>
                  <a:txBody>
                    <a:bodyPr/>
                    <a:lstStyle/>
                    <a:p>
                      <a:pPr algn="ctr"/>
                      <a:r>
                        <a:rPr lang="en-GB" sz="2400" b="0" i="0" u="none" kern="1200" dirty="0" smtClean="0">
                          <a:solidFill>
                            <a:schemeClr val="tx1"/>
                          </a:solidFill>
                          <a:latin typeface="+mn-lt"/>
                          <a:ea typeface="+mn-ea"/>
                          <a:cs typeface="+mn-cs"/>
                        </a:rPr>
                        <a:t>el </a:t>
                      </a:r>
                      <a:r>
                        <a:rPr lang="en-GB" sz="2400" b="0" i="0" u="none" kern="1200" dirty="0" err="1" smtClean="0">
                          <a:solidFill>
                            <a:schemeClr val="tx1"/>
                          </a:solidFill>
                          <a:latin typeface="+mn-lt"/>
                          <a:ea typeface="+mn-ea"/>
                          <a:cs typeface="+mn-cs"/>
                        </a:rPr>
                        <a:t>próximo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mes</a:t>
                      </a:r>
                      <a:endParaRPr lang="en-GB" sz="2400" u="none" dirty="0"/>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mañana</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este</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año</a:t>
                      </a:r>
                      <a:endParaRPr lang="en-GB" sz="2400" u="none" dirty="0"/>
                    </a:p>
                  </a:txBody>
                  <a:tcPr/>
                </a:tc>
                <a:tc>
                  <a:txBody>
                    <a:bodyPr/>
                    <a:lstStyle/>
                    <a:p>
                      <a:pPr algn="ctr"/>
                      <a:r>
                        <a:rPr lang="en-GB" sz="2400" b="0" i="0" u="none" kern="1200" dirty="0" smtClean="0">
                          <a:solidFill>
                            <a:schemeClr val="tx1"/>
                          </a:solidFill>
                          <a:latin typeface="+mn-lt"/>
                          <a:ea typeface="+mn-ea"/>
                          <a:cs typeface="+mn-cs"/>
                        </a:rPr>
                        <a:t>el </a:t>
                      </a:r>
                      <a:r>
                        <a:rPr lang="en-GB" sz="2400" b="0" i="0" u="none" kern="1200" dirty="0" err="1" smtClean="0">
                          <a:solidFill>
                            <a:schemeClr val="tx1"/>
                          </a:solidFill>
                          <a:latin typeface="+mn-lt"/>
                          <a:ea typeface="+mn-ea"/>
                          <a:cs typeface="+mn-cs"/>
                        </a:rPr>
                        <a:t>próximo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año</a:t>
                      </a:r>
                      <a:r>
                        <a:rPr lang="en-GB" sz="2400" b="0" i="0" u="none" kern="1200" dirty="0" smtClean="0">
                          <a:solidFill>
                            <a:schemeClr val="tx1"/>
                          </a:solidFill>
                          <a:latin typeface="+mn-lt"/>
                          <a:ea typeface="+mn-ea"/>
                          <a:cs typeface="+mn-cs"/>
                        </a:rPr>
                        <a:t> </a:t>
                      </a:r>
                      <a:endParaRPr lang="en-GB" sz="2400" u="none" dirty="0"/>
                    </a:p>
                  </a:txBody>
                  <a:tcPr/>
                </a:tc>
                <a:tc>
                  <a:txBody>
                    <a:bodyPr/>
                    <a:lstStyle/>
                    <a:p>
                      <a:pPr algn="ct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semana</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pasada</a:t>
                      </a:r>
                      <a:endParaRPr lang="en-GB" sz="2400" u="non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semana</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que</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viene</a:t>
                      </a:r>
                      <a:endParaRPr lang="en-GB" sz="2400" u="none" dirty="0" smtClean="0"/>
                    </a:p>
                  </a:txBody>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phrases - </a:t>
            </a:r>
            <a:r>
              <a:rPr lang="en-GB" dirty="0" smtClean="0">
                <a:solidFill>
                  <a:srgbClr val="0000FF"/>
                </a:solidFill>
              </a:rPr>
              <a:t>Past</a:t>
            </a:r>
            <a:endParaRPr lang="en-GB" dirty="0">
              <a:solidFill>
                <a:srgbClr val="0000FF"/>
              </a:solidFill>
            </a:endParaRPr>
          </a:p>
        </p:txBody>
      </p:sp>
      <p:graphicFrame>
        <p:nvGraphicFramePr>
          <p:cNvPr id="4" name="Content Placeholder 3"/>
          <p:cNvGraphicFramePr>
            <a:graphicFrameLocks noGrp="1"/>
          </p:cNvGraphicFramePr>
          <p:nvPr>
            <p:ph idx="1"/>
          </p:nvPr>
        </p:nvGraphicFramePr>
        <p:xfrm>
          <a:off x="457200" y="1600200"/>
          <a:ext cx="8229600" cy="4709120"/>
        </p:xfrm>
        <a:graphic>
          <a:graphicData uri="http://schemas.openxmlformats.org/drawingml/2006/table">
            <a:tbl>
              <a:tblPr firstRow="1" bandRow="1">
                <a:tableStyleId>{5940675A-B579-460E-94D1-54222C63F5DA}</a:tableStyleId>
              </a:tblPr>
              <a:tblGrid>
                <a:gridCol w="2057400"/>
                <a:gridCol w="2057400"/>
                <a:gridCol w="2057400"/>
                <a:gridCol w="2057400"/>
              </a:tblGrid>
              <a:tr h="816421">
                <a:tc>
                  <a:txBody>
                    <a:bodyPr/>
                    <a:lstStyle/>
                    <a:p>
                      <a:pPr algn="ctr"/>
                      <a:r>
                        <a:rPr lang="en-GB" sz="2400" dirty="0" err="1" smtClean="0"/>
                        <a:t>ahora</a:t>
                      </a:r>
                      <a:endParaRPr lang="en-GB" sz="2400" dirty="0"/>
                    </a:p>
                  </a:txBody>
                  <a:tcPr/>
                </a:tc>
                <a:tc>
                  <a:txBody>
                    <a:bodyPr/>
                    <a:lstStyle/>
                    <a:p>
                      <a:pPr algn="ctr"/>
                      <a:r>
                        <a:rPr lang="en-GB" sz="2400" b="0" i="0" u="none" kern="1200" dirty="0" err="1" smtClean="0">
                          <a:solidFill>
                            <a:schemeClr val="tx1"/>
                          </a:solidFill>
                          <a:latin typeface="+mn-lt"/>
                          <a:ea typeface="+mn-ea"/>
                          <a:cs typeface="+mn-cs"/>
                        </a:rPr>
                        <a:t>es</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mediodía</a:t>
                      </a:r>
                      <a:endParaRPr lang="en-GB" sz="2400" u="none" dirty="0"/>
                    </a:p>
                  </a:txBody>
                  <a:tcPr/>
                </a:tc>
                <a:tc>
                  <a:txBody>
                    <a:bodyPr/>
                    <a:lstStyle/>
                    <a:p>
                      <a:pPr algn="ctr"/>
                      <a:r>
                        <a:rPr lang="en-GB" sz="2400" dirty="0" err="1" smtClean="0">
                          <a:solidFill>
                            <a:srgbClr val="0000FF"/>
                          </a:solidFill>
                        </a:rPr>
                        <a:t>anteayer</a:t>
                      </a:r>
                      <a:endParaRPr lang="en-GB" sz="2400" dirty="0">
                        <a:solidFill>
                          <a:srgbClr val="0000FF"/>
                        </a:solidFill>
                      </a:endParaRPr>
                    </a:p>
                  </a:txBody>
                  <a:tcPr/>
                </a:tc>
                <a:tc>
                  <a:txBody>
                    <a:bodyPr/>
                    <a:lstStyle/>
                    <a:p>
                      <a:pPr algn="ctr"/>
                      <a:r>
                        <a:rPr lang="en-GB" sz="2400" dirty="0" err="1" smtClean="0">
                          <a:solidFill>
                            <a:srgbClr val="0000FF"/>
                          </a:solidFill>
                        </a:rPr>
                        <a:t>ayer</a:t>
                      </a:r>
                      <a:endParaRPr lang="en-GB" sz="2400" dirty="0">
                        <a:solidFill>
                          <a:srgbClr val="0000FF"/>
                        </a:solidFill>
                      </a:endParaRPr>
                    </a:p>
                  </a:txBody>
                  <a:tcPr/>
                </a:tc>
              </a:tr>
              <a:tr h="816421">
                <a:tc>
                  <a:txBody>
                    <a:bodyPr/>
                    <a:lstStyle/>
                    <a:p>
                      <a:pPr algn="ctr"/>
                      <a:r>
                        <a:rPr lang="en-GB" sz="2400" dirty="0" err="1" smtClean="0"/>
                        <a:t>después</a:t>
                      </a:r>
                      <a:endParaRPr lang="en-GB" sz="2400" dirty="0"/>
                    </a:p>
                  </a:txBody>
                  <a:tcPr/>
                </a:tc>
                <a:tc>
                  <a:txBody>
                    <a:bodyPr/>
                    <a:lstStyle/>
                    <a:p>
                      <a:pPr algn="ctr"/>
                      <a:r>
                        <a:rPr lang="en-GB" sz="2400" dirty="0" err="1" smtClean="0"/>
                        <a:t>hoy</a:t>
                      </a:r>
                      <a:endParaRPr lang="en-GB" sz="2400" dirty="0"/>
                    </a:p>
                  </a:txBody>
                  <a:tcPr/>
                </a:tc>
                <a:tc>
                  <a:txBody>
                    <a:bodyPr/>
                    <a:lstStyle/>
                    <a:p>
                      <a:pPr algn="ctr"/>
                      <a:r>
                        <a:rPr lang="en-GB" sz="2400" dirty="0" err="1" smtClean="0"/>
                        <a:t>manaña</a:t>
                      </a:r>
                      <a:endParaRPr lang="en-GB" sz="2400" dirty="0"/>
                    </a:p>
                  </a:txBody>
                  <a:tcPr/>
                </a:tc>
                <a:tc>
                  <a:txBody>
                    <a:bodyPr/>
                    <a:lstStyle/>
                    <a:p>
                      <a:pPr algn="ctr"/>
                      <a:r>
                        <a:rPr lang="en-GB" sz="2400" dirty="0" smtClean="0"/>
                        <a:t>pronto</a:t>
                      </a:r>
                      <a:endParaRPr lang="en-GB" sz="2400" dirty="0"/>
                    </a:p>
                  </a:txBody>
                  <a:tcPr/>
                </a:tc>
              </a:tr>
              <a:tr h="1025426">
                <a:tc>
                  <a:txBody>
                    <a:bodyPr/>
                    <a:lstStyle/>
                    <a:p>
                      <a:pPr algn="ctr"/>
                      <a:r>
                        <a:rPr lang="en-GB" sz="2400" b="0" i="0" u="none" kern="1200" dirty="0" err="1" smtClean="0">
                          <a:solidFill>
                            <a:schemeClr val="tx1"/>
                          </a:solidFill>
                          <a:latin typeface="+mn-lt"/>
                          <a:ea typeface="+mn-ea"/>
                          <a:cs typeface="+mn-cs"/>
                        </a:rPr>
                        <a:t>pasado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mañana</a:t>
                      </a:r>
                      <a:r>
                        <a:rPr lang="en-GB" sz="2400" b="0" i="0" u="none" kern="1200" dirty="0" smtClean="0">
                          <a:solidFill>
                            <a:srgbClr val="0000FF"/>
                          </a:solidFill>
                          <a:latin typeface="+mn-lt"/>
                          <a:ea typeface="+mn-ea"/>
                          <a:cs typeface="+mn-cs"/>
                        </a:rPr>
                        <a:t> </a:t>
                      </a:r>
                      <a:endParaRPr lang="en-GB" sz="2400" u="none" dirty="0">
                        <a:solidFill>
                          <a:srgbClr val="0000FF"/>
                        </a:solidFill>
                      </a:endParaRPr>
                    </a:p>
                  </a:txBody>
                  <a:tcPr/>
                </a:tc>
                <a:tc>
                  <a:txBody>
                    <a:bodyPr/>
                    <a:lstStyle/>
                    <a:p>
                      <a:pPr algn="ctr"/>
                      <a:r>
                        <a:rPr lang="en-GB" sz="2400" b="0" i="0" u="none" kern="1200" dirty="0" smtClean="0">
                          <a:solidFill>
                            <a:srgbClr val="0000FF"/>
                          </a:solidFill>
                          <a:latin typeface="+mn-lt"/>
                          <a:ea typeface="+mn-ea"/>
                          <a:cs typeface="+mn-cs"/>
                        </a:rPr>
                        <a:t> el </a:t>
                      </a:r>
                      <a:r>
                        <a:rPr lang="en-GB" sz="2400" b="0" i="0" u="none" kern="1200" dirty="0" err="1" smtClean="0">
                          <a:solidFill>
                            <a:srgbClr val="0000FF"/>
                          </a:solidFill>
                          <a:latin typeface="+mn-lt"/>
                          <a:ea typeface="+mn-ea"/>
                          <a:cs typeface="+mn-cs"/>
                        </a:rPr>
                        <a:t>lunes</a:t>
                      </a:r>
                      <a:r>
                        <a:rPr lang="en-GB" sz="2400" b="0" i="0" u="none" kern="1200" dirty="0" smtClean="0">
                          <a:solidFill>
                            <a:srgbClr val="0000FF"/>
                          </a:solidFill>
                          <a:latin typeface="+mn-lt"/>
                          <a:ea typeface="+mn-ea"/>
                          <a:cs typeface="+mn-cs"/>
                        </a:rPr>
                        <a:t> </a:t>
                      </a:r>
                    </a:p>
                    <a:p>
                      <a:pPr algn="ctr"/>
                      <a:r>
                        <a:rPr lang="en-GB" sz="2400" b="0" i="0" u="none" kern="1200" dirty="0" err="1" smtClean="0">
                          <a:solidFill>
                            <a:srgbClr val="0000FF"/>
                          </a:solidFill>
                          <a:latin typeface="+mn-lt"/>
                          <a:ea typeface="+mn-ea"/>
                          <a:cs typeface="+mn-cs"/>
                        </a:rPr>
                        <a:t>pasado</a:t>
                      </a:r>
                      <a:r>
                        <a:rPr lang="en-GB" sz="2400" b="0" i="0" u="none" kern="1200" dirty="0" smtClean="0">
                          <a:solidFill>
                            <a:srgbClr val="0000FF"/>
                          </a:solidFill>
                          <a:latin typeface="+mn-lt"/>
                          <a:ea typeface="+mn-ea"/>
                          <a:cs typeface="+mn-cs"/>
                        </a:rPr>
                        <a:t> </a:t>
                      </a:r>
                      <a:endParaRPr lang="en-GB" sz="2400" u="none" dirty="0" smtClean="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solidFill>
                            <a:srgbClr val="0000FF"/>
                          </a:solidFill>
                        </a:rPr>
                        <a:t>anoche</a:t>
                      </a:r>
                      <a:endParaRPr lang="en-GB" sz="2400" dirty="0" smtClean="0">
                        <a:solidFill>
                          <a:srgbClr val="0000FF"/>
                        </a:solidFill>
                      </a:endParaRPr>
                    </a:p>
                    <a:p>
                      <a:pPr algn="ctr"/>
                      <a:endParaRPr lang="en-GB" sz="2400" u="none" dirty="0"/>
                    </a:p>
                  </a:txBody>
                  <a:tcPr/>
                </a:tc>
                <a:tc>
                  <a:txBody>
                    <a:bodyPr/>
                    <a:lstStyle/>
                    <a:p>
                      <a:pPr algn="ct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tarde</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0000FF"/>
                          </a:solidFill>
                          <a:latin typeface="+mn-lt"/>
                          <a:ea typeface="+mn-ea"/>
                          <a:cs typeface="+mn-cs"/>
                        </a:rPr>
                        <a:t>hace</a:t>
                      </a:r>
                      <a:r>
                        <a:rPr lang="en-GB" sz="2400" b="0" i="0" u="none" kern="1200" dirty="0" smtClean="0">
                          <a:solidFill>
                            <a:srgbClr val="0000FF"/>
                          </a:solidFill>
                          <a:latin typeface="+mn-lt"/>
                          <a:ea typeface="+mn-ea"/>
                          <a:cs typeface="+mn-cs"/>
                        </a:rPr>
                        <a:t> dos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0000FF"/>
                          </a:solidFill>
                          <a:latin typeface="+mn-lt"/>
                          <a:ea typeface="+mn-ea"/>
                          <a:cs typeface="+mn-cs"/>
                        </a:rPr>
                        <a:t>meses</a:t>
                      </a:r>
                      <a:endParaRPr lang="en-GB" sz="2400" u="none" dirty="0">
                        <a:solidFill>
                          <a:srgbClr val="0000FF"/>
                        </a:solidFill>
                      </a:endParaRPr>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noche</a:t>
                      </a:r>
                      <a:endParaRPr lang="en-GB" sz="2400" u="none" dirty="0"/>
                    </a:p>
                  </a:txBody>
                  <a:tcPr/>
                </a:tc>
                <a:tc>
                  <a:txBody>
                    <a:bodyPr/>
                    <a:lstStyle/>
                    <a:p>
                      <a:pPr algn="ctr"/>
                      <a:r>
                        <a:rPr lang="en-GB" sz="2400" b="0" i="0" u="none" kern="1200" dirty="0" smtClean="0">
                          <a:solidFill>
                            <a:schemeClr val="tx1"/>
                          </a:solidFill>
                          <a:latin typeface="+mn-lt"/>
                          <a:ea typeface="+mn-ea"/>
                          <a:cs typeface="+mn-cs"/>
                        </a:rPr>
                        <a:t>el </a:t>
                      </a:r>
                      <a:r>
                        <a:rPr lang="en-GB" sz="2400" b="0" i="0" u="none" kern="1200" dirty="0" err="1" smtClean="0">
                          <a:solidFill>
                            <a:schemeClr val="tx1"/>
                          </a:solidFill>
                          <a:latin typeface="+mn-lt"/>
                          <a:ea typeface="+mn-ea"/>
                          <a:cs typeface="+mn-cs"/>
                        </a:rPr>
                        <a:t>próximo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mes</a:t>
                      </a:r>
                      <a:endParaRPr lang="en-GB" sz="2400" u="none" dirty="0"/>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mañana</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este</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año</a:t>
                      </a:r>
                      <a:endParaRPr lang="en-GB" sz="2400" u="none" dirty="0"/>
                    </a:p>
                  </a:txBody>
                  <a:tcPr/>
                </a:tc>
                <a:tc>
                  <a:txBody>
                    <a:bodyPr/>
                    <a:lstStyle/>
                    <a:p>
                      <a:pPr algn="ctr"/>
                      <a:r>
                        <a:rPr lang="en-GB" sz="2400" b="0" i="0" u="none" kern="1200" dirty="0" smtClean="0">
                          <a:solidFill>
                            <a:schemeClr val="tx1"/>
                          </a:solidFill>
                          <a:latin typeface="+mn-lt"/>
                          <a:ea typeface="+mn-ea"/>
                          <a:cs typeface="+mn-cs"/>
                        </a:rPr>
                        <a:t>el </a:t>
                      </a:r>
                      <a:r>
                        <a:rPr lang="en-GB" sz="2400" b="0" i="0" u="none" kern="1200" dirty="0" err="1" smtClean="0">
                          <a:solidFill>
                            <a:schemeClr val="tx1"/>
                          </a:solidFill>
                          <a:latin typeface="+mn-lt"/>
                          <a:ea typeface="+mn-ea"/>
                          <a:cs typeface="+mn-cs"/>
                        </a:rPr>
                        <a:t>próximo</a:t>
                      </a:r>
                      <a:r>
                        <a:rPr lang="en-GB" sz="2400" b="0" i="0" u="none" kern="1200" dirty="0" smtClean="0">
                          <a:solidFill>
                            <a:schemeClr val="tx1"/>
                          </a:solidFill>
                          <a:latin typeface="+mn-lt"/>
                          <a:ea typeface="+mn-ea"/>
                          <a:cs typeface="+mn-cs"/>
                        </a:rPr>
                        <a:t> </a:t>
                      </a:r>
                    </a:p>
                    <a:p>
                      <a:pPr algn="ctr"/>
                      <a:r>
                        <a:rPr lang="en-GB" sz="2400" b="0" i="0" u="none" kern="1200" dirty="0" err="1" smtClean="0">
                          <a:solidFill>
                            <a:schemeClr val="tx1"/>
                          </a:solidFill>
                          <a:latin typeface="+mn-lt"/>
                          <a:ea typeface="+mn-ea"/>
                          <a:cs typeface="+mn-cs"/>
                        </a:rPr>
                        <a:t>año</a:t>
                      </a:r>
                      <a:r>
                        <a:rPr lang="en-GB" sz="2400" b="0" i="0" u="none" kern="1200" dirty="0" smtClean="0">
                          <a:solidFill>
                            <a:schemeClr val="tx1"/>
                          </a:solidFill>
                          <a:latin typeface="+mn-lt"/>
                          <a:ea typeface="+mn-ea"/>
                          <a:cs typeface="+mn-cs"/>
                        </a:rPr>
                        <a:t> </a:t>
                      </a:r>
                      <a:endParaRPr lang="en-GB" sz="2400" u="none" dirty="0"/>
                    </a:p>
                  </a:txBody>
                  <a:tcPr/>
                </a:tc>
                <a:tc>
                  <a:txBody>
                    <a:bodyPr/>
                    <a:lstStyle/>
                    <a:p>
                      <a:pPr algn="ctr"/>
                      <a:r>
                        <a:rPr lang="en-GB" sz="2400" b="0" i="0" u="none" kern="1200" dirty="0" smtClean="0">
                          <a:solidFill>
                            <a:srgbClr val="0000FF"/>
                          </a:solidFill>
                          <a:latin typeface="+mn-lt"/>
                          <a:ea typeface="+mn-ea"/>
                          <a:cs typeface="+mn-cs"/>
                        </a:rPr>
                        <a:t>la </a:t>
                      </a:r>
                      <a:r>
                        <a:rPr lang="en-GB" sz="2400" b="0" i="0" u="none" kern="1200" dirty="0" err="1" smtClean="0">
                          <a:solidFill>
                            <a:srgbClr val="0000FF"/>
                          </a:solidFill>
                          <a:latin typeface="+mn-lt"/>
                          <a:ea typeface="+mn-ea"/>
                          <a:cs typeface="+mn-cs"/>
                        </a:rPr>
                        <a:t>semana</a:t>
                      </a:r>
                      <a:r>
                        <a:rPr lang="en-GB" sz="2400" b="0" i="0" u="none" kern="1200" dirty="0" smtClean="0">
                          <a:solidFill>
                            <a:srgbClr val="0000FF"/>
                          </a:solidFill>
                          <a:latin typeface="+mn-lt"/>
                          <a:ea typeface="+mn-ea"/>
                          <a:cs typeface="+mn-cs"/>
                        </a:rPr>
                        <a:t> </a:t>
                      </a:r>
                    </a:p>
                    <a:p>
                      <a:pPr algn="ctr"/>
                      <a:r>
                        <a:rPr lang="en-GB" sz="2400" b="0" i="0" u="none" kern="1200" dirty="0" err="1" smtClean="0">
                          <a:solidFill>
                            <a:srgbClr val="0000FF"/>
                          </a:solidFill>
                          <a:latin typeface="+mn-lt"/>
                          <a:ea typeface="+mn-ea"/>
                          <a:cs typeface="+mn-cs"/>
                        </a:rPr>
                        <a:t>pasada</a:t>
                      </a:r>
                      <a:endParaRPr lang="en-GB" sz="2400" u="none"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semana</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que</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viene</a:t>
                      </a:r>
                      <a:endParaRPr lang="en-GB" sz="2400" u="none" dirty="0" smtClean="0"/>
                    </a:p>
                  </a:txBody>
                  <a:tcPr/>
                </a:tc>
              </a:tr>
            </a:tbl>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phrases - </a:t>
            </a:r>
            <a:r>
              <a:rPr lang="en-GB" dirty="0" smtClean="0">
                <a:solidFill>
                  <a:srgbClr val="FF0000"/>
                </a:solidFill>
              </a:rPr>
              <a:t>Future</a:t>
            </a:r>
            <a:endParaRPr lang="en-GB" dirty="0">
              <a:solidFill>
                <a:srgbClr val="FF0000"/>
              </a:solidFill>
            </a:endParaRPr>
          </a:p>
        </p:txBody>
      </p:sp>
      <p:graphicFrame>
        <p:nvGraphicFramePr>
          <p:cNvPr id="4" name="Content Placeholder 3"/>
          <p:cNvGraphicFramePr>
            <a:graphicFrameLocks noGrp="1"/>
          </p:cNvGraphicFramePr>
          <p:nvPr>
            <p:ph idx="1"/>
          </p:nvPr>
        </p:nvGraphicFramePr>
        <p:xfrm>
          <a:off x="457200" y="1600200"/>
          <a:ext cx="8229600" cy="4709120"/>
        </p:xfrm>
        <a:graphic>
          <a:graphicData uri="http://schemas.openxmlformats.org/drawingml/2006/table">
            <a:tbl>
              <a:tblPr firstRow="1" bandRow="1">
                <a:tableStyleId>{5940675A-B579-460E-94D1-54222C63F5DA}</a:tableStyleId>
              </a:tblPr>
              <a:tblGrid>
                <a:gridCol w="2057400"/>
                <a:gridCol w="2057400"/>
                <a:gridCol w="2057400"/>
                <a:gridCol w="2057400"/>
              </a:tblGrid>
              <a:tr h="816421">
                <a:tc>
                  <a:txBody>
                    <a:bodyPr/>
                    <a:lstStyle/>
                    <a:p>
                      <a:pPr algn="ctr"/>
                      <a:r>
                        <a:rPr lang="en-GB" sz="2400" dirty="0" err="1" smtClean="0"/>
                        <a:t>ahora</a:t>
                      </a:r>
                      <a:endParaRPr lang="en-GB" sz="2400" dirty="0"/>
                    </a:p>
                  </a:txBody>
                  <a:tcPr/>
                </a:tc>
                <a:tc>
                  <a:txBody>
                    <a:bodyPr/>
                    <a:lstStyle/>
                    <a:p>
                      <a:pPr algn="ctr"/>
                      <a:r>
                        <a:rPr lang="en-GB" sz="2400" b="0" i="0" u="none" kern="1200" dirty="0" err="1" smtClean="0">
                          <a:solidFill>
                            <a:schemeClr val="tx1"/>
                          </a:solidFill>
                          <a:latin typeface="+mn-lt"/>
                          <a:ea typeface="+mn-ea"/>
                          <a:cs typeface="+mn-cs"/>
                        </a:rPr>
                        <a:t>es</a:t>
                      </a:r>
                      <a:r>
                        <a:rPr lang="en-GB" sz="2400" b="0" i="0" u="none" kern="1200" dirty="0" smtClean="0">
                          <a:solidFill>
                            <a:schemeClr val="tx1"/>
                          </a:solidFill>
                          <a:latin typeface="+mn-lt"/>
                          <a:ea typeface="+mn-ea"/>
                          <a:cs typeface="+mn-cs"/>
                        </a:rPr>
                        <a:t> </a:t>
                      </a:r>
                      <a:r>
                        <a:rPr lang="en-GB" sz="2400" b="0" i="0" u="none" kern="1200" dirty="0" err="1" smtClean="0">
                          <a:solidFill>
                            <a:schemeClr val="tx1"/>
                          </a:solidFill>
                          <a:latin typeface="+mn-lt"/>
                          <a:ea typeface="+mn-ea"/>
                          <a:cs typeface="+mn-cs"/>
                        </a:rPr>
                        <a:t>mediodía</a:t>
                      </a:r>
                      <a:endParaRPr lang="en-GB" sz="2400" u="none" dirty="0"/>
                    </a:p>
                  </a:txBody>
                  <a:tcPr/>
                </a:tc>
                <a:tc>
                  <a:txBody>
                    <a:bodyPr/>
                    <a:lstStyle/>
                    <a:p>
                      <a:pPr algn="ctr"/>
                      <a:r>
                        <a:rPr lang="en-GB" sz="2400" dirty="0" err="1" smtClean="0">
                          <a:solidFill>
                            <a:srgbClr val="0000FF"/>
                          </a:solidFill>
                        </a:rPr>
                        <a:t>anteayer</a:t>
                      </a:r>
                      <a:endParaRPr lang="en-GB" sz="2400" dirty="0">
                        <a:solidFill>
                          <a:srgbClr val="0000FF"/>
                        </a:solidFill>
                      </a:endParaRPr>
                    </a:p>
                  </a:txBody>
                  <a:tcPr/>
                </a:tc>
                <a:tc>
                  <a:txBody>
                    <a:bodyPr/>
                    <a:lstStyle/>
                    <a:p>
                      <a:pPr algn="ctr"/>
                      <a:r>
                        <a:rPr lang="en-GB" sz="2400" dirty="0" err="1" smtClean="0">
                          <a:solidFill>
                            <a:srgbClr val="0000FF"/>
                          </a:solidFill>
                        </a:rPr>
                        <a:t>ayer</a:t>
                      </a:r>
                      <a:endParaRPr lang="en-GB" sz="2400" dirty="0">
                        <a:solidFill>
                          <a:srgbClr val="0000FF"/>
                        </a:solidFill>
                      </a:endParaRPr>
                    </a:p>
                  </a:txBody>
                  <a:tcPr/>
                </a:tc>
              </a:tr>
              <a:tr h="816421">
                <a:tc>
                  <a:txBody>
                    <a:bodyPr/>
                    <a:lstStyle/>
                    <a:p>
                      <a:pPr algn="ctr"/>
                      <a:r>
                        <a:rPr lang="en-GB" sz="2400" dirty="0" err="1" smtClean="0">
                          <a:solidFill>
                            <a:srgbClr val="FF0000"/>
                          </a:solidFill>
                        </a:rPr>
                        <a:t>después</a:t>
                      </a:r>
                      <a:endParaRPr lang="en-GB" sz="2400" dirty="0">
                        <a:solidFill>
                          <a:srgbClr val="FF0000"/>
                        </a:solidFill>
                      </a:endParaRPr>
                    </a:p>
                  </a:txBody>
                  <a:tcPr/>
                </a:tc>
                <a:tc>
                  <a:txBody>
                    <a:bodyPr/>
                    <a:lstStyle/>
                    <a:p>
                      <a:pPr algn="ctr"/>
                      <a:r>
                        <a:rPr lang="en-GB" sz="2400" dirty="0" err="1" smtClean="0"/>
                        <a:t>hoy</a:t>
                      </a:r>
                      <a:endParaRPr lang="en-GB" sz="2400" dirty="0"/>
                    </a:p>
                  </a:txBody>
                  <a:tcPr/>
                </a:tc>
                <a:tc>
                  <a:txBody>
                    <a:bodyPr/>
                    <a:lstStyle/>
                    <a:p>
                      <a:pPr algn="ctr"/>
                      <a:r>
                        <a:rPr lang="en-GB" sz="2400" dirty="0" err="1" smtClean="0">
                          <a:solidFill>
                            <a:srgbClr val="FF0000"/>
                          </a:solidFill>
                        </a:rPr>
                        <a:t>manaña</a:t>
                      </a:r>
                      <a:endParaRPr lang="en-GB" sz="2400" dirty="0">
                        <a:solidFill>
                          <a:srgbClr val="FF0000"/>
                        </a:solidFill>
                      </a:endParaRPr>
                    </a:p>
                  </a:txBody>
                  <a:tcPr/>
                </a:tc>
                <a:tc>
                  <a:txBody>
                    <a:bodyPr/>
                    <a:lstStyle/>
                    <a:p>
                      <a:pPr algn="ctr"/>
                      <a:r>
                        <a:rPr lang="en-GB" sz="2400" dirty="0" smtClean="0">
                          <a:solidFill>
                            <a:srgbClr val="FF0000"/>
                          </a:solidFill>
                        </a:rPr>
                        <a:t>pronto</a:t>
                      </a:r>
                      <a:endParaRPr lang="en-GB" sz="2400" dirty="0">
                        <a:solidFill>
                          <a:srgbClr val="FF0000"/>
                        </a:solidFill>
                      </a:endParaRPr>
                    </a:p>
                  </a:txBody>
                  <a:tcPr/>
                </a:tc>
              </a:tr>
              <a:tr h="1025426">
                <a:tc>
                  <a:txBody>
                    <a:bodyPr/>
                    <a:lstStyle/>
                    <a:p>
                      <a:pPr algn="ctr"/>
                      <a:r>
                        <a:rPr lang="en-GB" sz="2400" b="0" i="0" u="none" kern="1200" dirty="0" err="1" smtClean="0">
                          <a:solidFill>
                            <a:srgbClr val="FF0000"/>
                          </a:solidFill>
                          <a:latin typeface="+mn-lt"/>
                          <a:ea typeface="+mn-ea"/>
                          <a:cs typeface="+mn-cs"/>
                        </a:rPr>
                        <a:t>pasado</a:t>
                      </a:r>
                      <a:r>
                        <a:rPr lang="en-GB" sz="2400" b="0" i="0" u="none" kern="1200" dirty="0" smtClean="0">
                          <a:solidFill>
                            <a:srgbClr val="FF0000"/>
                          </a:solidFill>
                          <a:latin typeface="+mn-lt"/>
                          <a:ea typeface="+mn-ea"/>
                          <a:cs typeface="+mn-cs"/>
                        </a:rPr>
                        <a:t> </a:t>
                      </a:r>
                    </a:p>
                    <a:p>
                      <a:pPr algn="ctr"/>
                      <a:r>
                        <a:rPr lang="en-GB" sz="2400" b="0" i="0" u="none" kern="1200" dirty="0" err="1" smtClean="0">
                          <a:solidFill>
                            <a:srgbClr val="FF0000"/>
                          </a:solidFill>
                          <a:latin typeface="+mn-lt"/>
                          <a:ea typeface="+mn-ea"/>
                          <a:cs typeface="+mn-cs"/>
                        </a:rPr>
                        <a:t>mañana</a:t>
                      </a:r>
                      <a:r>
                        <a:rPr lang="en-GB" sz="2400" b="0" i="0" u="none" kern="1200" dirty="0" smtClean="0">
                          <a:solidFill>
                            <a:srgbClr val="FF0000"/>
                          </a:solidFill>
                          <a:latin typeface="+mn-lt"/>
                          <a:ea typeface="+mn-ea"/>
                          <a:cs typeface="+mn-cs"/>
                        </a:rPr>
                        <a:t> </a:t>
                      </a:r>
                      <a:endParaRPr lang="en-GB" sz="2400" u="none" dirty="0">
                        <a:solidFill>
                          <a:srgbClr val="FF0000"/>
                        </a:solidFill>
                      </a:endParaRPr>
                    </a:p>
                  </a:txBody>
                  <a:tcPr/>
                </a:tc>
                <a:tc>
                  <a:txBody>
                    <a:bodyPr/>
                    <a:lstStyle/>
                    <a:p>
                      <a:pPr algn="ctr"/>
                      <a:r>
                        <a:rPr lang="en-GB" sz="2400" b="0" i="0" u="none" kern="1200" dirty="0" smtClean="0">
                          <a:solidFill>
                            <a:srgbClr val="0000FF"/>
                          </a:solidFill>
                          <a:latin typeface="+mn-lt"/>
                          <a:ea typeface="+mn-ea"/>
                          <a:cs typeface="+mn-cs"/>
                        </a:rPr>
                        <a:t> el </a:t>
                      </a:r>
                      <a:r>
                        <a:rPr lang="en-GB" sz="2400" b="0" i="0" u="none" kern="1200" dirty="0" err="1" smtClean="0">
                          <a:solidFill>
                            <a:srgbClr val="0000FF"/>
                          </a:solidFill>
                          <a:latin typeface="+mn-lt"/>
                          <a:ea typeface="+mn-ea"/>
                          <a:cs typeface="+mn-cs"/>
                        </a:rPr>
                        <a:t>lunes</a:t>
                      </a:r>
                      <a:r>
                        <a:rPr lang="en-GB" sz="2400" b="0" i="0" u="none" kern="1200" dirty="0" smtClean="0">
                          <a:solidFill>
                            <a:srgbClr val="0000FF"/>
                          </a:solidFill>
                          <a:latin typeface="+mn-lt"/>
                          <a:ea typeface="+mn-ea"/>
                          <a:cs typeface="+mn-cs"/>
                        </a:rPr>
                        <a:t> </a:t>
                      </a:r>
                    </a:p>
                    <a:p>
                      <a:pPr algn="ctr"/>
                      <a:r>
                        <a:rPr lang="en-GB" sz="2400" b="0" i="0" u="none" kern="1200" dirty="0" err="1" smtClean="0">
                          <a:solidFill>
                            <a:srgbClr val="0000FF"/>
                          </a:solidFill>
                          <a:latin typeface="+mn-lt"/>
                          <a:ea typeface="+mn-ea"/>
                          <a:cs typeface="+mn-cs"/>
                        </a:rPr>
                        <a:t>pasado</a:t>
                      </a:r>
                      <a:r>
                        <a:rPr lang="en-GB" sz="2400" b="0" i="0" u="none" kern="1200" dirty="0" smtClean="0">
                          <a:solidFill>
                            <a:srgbClr val="0000FF"/>
                          </a:solidFill>
                          <a:latin typeface="+mn-lt"/>
                          <a:ea typeface="+mn-ea"/>
                          <a:cs typeface="+mn-cs"/>
                        </a:rPr>
                        <a:t> </a:t>
                      </a:r>
                      <a:endParaRPr lang="en-GB" sz="2400" u="none" dirty="0" smtClean="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solidFill>
                            <a:srgbClr val="0000FF"/>
                          </a:solidFill>
                        </a:rPr>
                        <a:t>anoche</a:t>
                      </a:r>
                      <a:endParaRPr lang="en-GB" sz="2400" dirty="0" smtClean="0">
                        <a:solidFill>
                          <a:srgbClr val="0000FF"/>
                        </a:solidFill>
                      </a:endParaRPr>
                    </a:p>
                    <a:p>
                      <a:pPr algn="ctr"/>
                      <a:endParaRPr lang="en-GB" sz="2400" u="none" dirty="0"/>
                    </a:p>
                  </a:txBody>
                  <a:tcPr/>
                </a:tc>
                <a:tc>
                  <a:txBody>
                    <a:bodyPr/>
                    <a:lstStyle/>
                    <a:p>
                      <a:pPr algn="ctr"/>
                      <a:r>
                        <a:rPr lang="en-GB" sz="2400" b="0" i="0" u="none" kern="1200" dirty="0" smtClean="0">
                          <a:solidFill>
                            <a:schemeClr val="tx1"/>
                          </a:solidFill>
                          <a:latin typeface="+mn-lt"/>
                          <a:ea typeface="+mn-ea"/>
                          <a:cs typeface="+mn-cs"/>
                        </a:rPr>
                        <a:t>la </a:t>
                      </a:r>
                      <a:r>
                        <a:rPr lang="en-GB" sz="2400" b="0" i="0" u="none" kern="1200" dirty="0" err="1" smtClean="0">
                          <a:solidFill>
                            <a:schemeClr val="tx1"/>
                          </a:solidFill>
                          <a:latin typeface="+mn-lt"/>
                          <a:ea typeface="+mn-ea"/>
                          <a:cs typeface="+mn-cs"/>
                        </a:rPr>
                        <a:t>tarde</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0000FF"/>
                          </a:solidFill>
                          <a:latin typeface="+mn-lt"/>
                          <a:ea typeface="+mn-ea"/>
                          <a:cs typeface="+mn-cs"/>
                        </a:rPr>
                        <a:t>hace</a:t>
                      </a:r>
                      <a:r>
                        <a:rPr lang="en-GB" sz="2400" b="0" i="0" u="none" kern="1200" dirty="0" smtClean="0">
                          <a:solidFill>
                            <a:srgbClr val="0000FF"/>
                          </a:solidFill>
                          <a:latin typeface="+mn-lt"/>
                          <a:ea typeface="+mn-ea"/>
                          <a:cs typeface="+mn-cs"/>
                        </a:rPr>
                        <a:t> dos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0000FF"/>
                          </a:solidFill>
                          <a:latin typeface="+mn-lt"/>
                          <a:ea typeface="+mn-ea"/>
                          <a:cs typeface="+mn-cs"/>
                        </a:rPr>
                        <a:t>meses</a:t>
                      </a:r>
                      <a:endParaRPr lang="en-GB" sz="2400" u="none" dirty="0">
                        <a:solidFill>
                          <a:srgbClr val="0000FF"/>
                        </a:solidFill>
                      </a:endParaRPr>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noche</a:t>
                      </a:r>
                      <a:endParaRPr lang="en-GB" sz="2400" u="none" dirty="0"/>
                    </a:p>
                  </a:txBody>
                  <a:tcPr/>
                </a:tc>
                <a:tc>
                  <a:txBody>
                    <a:bodyPr/>
                    <a:lstStyle/>
                    <a:p>
                      <a:pPr algn="ctr"/>
                      <a:r>
                        <a:rPr lang="en-GB" sz="2400" b="0" i="0" u="none" kern="1200" dirty="0" smtClean="0">
                          <a:solidFill>
                            <a:srgbClr val="FF0000"/>
                          </a:solidFill>
                          <a:latin typeface="+mn-lt"/>
                          <a:ea typeface="+mn-ea"/>
                          <a:cs typeface="+mn-cs"/>
                        </a:rPr>
                        <a:t>el </a:t>
                      </a:r>
                      <a:r>
                        <a:rPr lang="en-GB" sz="2400" b="0" i="0" u="none" kern="1200" dirty="0" err="1" smtClean="0">
                          <a:solidFill>
                            <a:srgbClr val="FF0000"/>
                          </a:solidFill>
                          <a:latin typeface="+mn-lt"/>
                          <a:ea typeface="+mn-ea"/>
                          <a:cs typeface="+mn-cs"/>
                        </a:rPr>
                        <a:t>próximo</a:t>
                      </a:r>
                      <a:r>
                        <a:rPr lang="en-GB" sz="2400" b="0" i="0" u="none" kern="1200" dirty="0" smtClean="0">
                          <a:solidFill>
                            <a:srgbClr val="FF0000"/>
                          </a:solidFill>
                          <a:latin typeface="+mn-lt"/>
                          <a:ea typeface="+mn-ea"/>
                          <a:cs typeface="+mn-cs"/>
                        </a:rPr>
                        <a:t> </a:t>
                      </a:r>
                    </a:p>
                    <a:p>
                      <a:pPr algn="ctr"/>
                      <a:r>
                        <a:rPr lang="en-GB" sz="2400" b="0" i="0" u="none" kern="1200" dirty="0" err="1" smtClean="0">
                          <a:solidFill>
                            <a:srgbClr val="FF0000"/>
                          </a:solidFill>
                          <a:latin typeface="+mn-lt"/>
                          <a:ea typeface="+mn-ea"/>
                          <a:cs typeface="+mn-cs"/>
                        </a:rPr>
                        <a:t>mes</a:t>
                      </a:r>
                      <a:endParaRPr lang="en-GB" sz="2400" u="none" dirty="0">
                        <a:solidFill>
                          <a:srgbClr val="FF0000"/>
                        </a:solidFill>
                      </a:endParaRPr>
                    </a:p>
                  </a:txBody>
                  <a:tcPr/>
                </a:tc>
                <a:tc>
                  <a:txBody>
                    <a:bodyPr/>
                    <a:lstStyle/>
                    <a:p>
                      <a:pPr algn="ctr"/>
                      <a:r>
                        <a:rPr lang="en-GB" sz="2400" b="0" i="0" u="none" kern="1200" dirty="0" smtClean="0">
                          <a:solidFill>
                            <a:schemeClr val="tx1"/>
                          </a:solidFill>
                          <a:latin typeface="+mn-lt"/>
                          <a:ea typeface="+mn-ea"/>
                          <a:cs typeface="+mn-cs"/>
                        </a:rPr>
                        <a:t> la </a:t>
                      </a:r>
                      <a:r>
                        <a:rPr lang="en-GB" sz="2400" b="0" i="0" u="none" kern="1200" dirty="0" err="1" smtClean="0">
                          <a:solidFill>
                            <a:schemeClr val="tx1"/>
                          </a:solidFill>
                          <a:latin typeface="+mn-lt"/>
                          <a:ea typeface="+mn-ea"/>
                          <a:cs typeface="+mn-cs"/>
                        </a:rPr>
                        <a:t>mañana</a:t>
                      </a:r>
                      <a:r>
                        <a:rPr lang="en-GB" sz="2400" b="0" i="0" u="none" kern="1200" dirty="0" smtClean="0">
                          <a:solidFill>
                            <a:schemeClr val="tx1"/>
                          </a:solidFill>
                          <a:latin typeface="+mn-lt"/>
                          <a:ea typeface="+mn-ea"/>
                          <a:cs typeface="+mn-cs"/>
                        </a:rPr>
                        <a:t> </a:t>
                      </a:r>
                      <a:endParaRPr lang="en-GB" sz="2400" u="none" dirty="0"/>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FF0000"/>
                          </a:solidFill>
                          <a:latin typeface="+mn-lt"/>
                          <a:ea typeface="+mn-ea"/>
                          <a:cs typeface="+mn-cs"/>
                        </a:rPr>
                        <a:t>este</a:t>
                      </a:r>
                      <a:r>
                        <a:rPr lang="en-GB" sz="2400" b="0" i="0" u="none" kern="1200" dirty="0" smtClean="0">
                          <a:solidFill>
                            <a:srgbClr val="FF0000"/>
                          </a:solidFill>
                          <a:latin typeface="+mn-lt"/>
                          <a:ea typeface="+mn-ea"/>
                          <a:cs typeface="+mn-cs"/>
                        </a:rPr>
                        <a:t> </a:t>
                      </a:r>
                      <a:r>
                        <a:rPr lang="en-GB" sz="2400" b="0" i="0" u="none" kern="1200" dirty="0" err="1" smtClean="0">
                          <a:solidFill>
                            <a:srgbClr val="FF0000"/>
                          </a:solidFill>
                          <a:latin typeface="+mn-lt"/>
                          <a:ea typeface="+mn-ea"/>
                          <a:cs typeface="+mn-cs"/>
                        </a:rPr>
                        <a:t>año</a:t>
                      </a:r>
                      <a:endParaRPr lang="en-GB" sz="2400" u="none" dirty="0">
                        <a:solidFill>
                          <a:srgbClr val="FF0000"/>
                        </a:solidFill>
                      </a:endParaRPr>
                    </a:p>
                  </a:txBody>
                  <a:tcPr/>
                </a:tc>
                <a:tc>
                  <a:txBody>
                    <a:bodyPr/>
                    <a:lstStyle/>
                    <a:p>
                      <a:pPr algn="ctr"/>
                      <a:r>
                        <a:rPr lang="en-GB" sz="2400" b="0" i="0" u="none" kern="1200" dirty="0" smtClean="0">
                          <a:solidFill>
                            <a:srgbClr val="FF0000"/>
                          </a:solidFill>
                          <a:latin typeface="+mn-lt"/>
                          <a:ea typeface="+mn-ea"/>
                          <a:cs typeface="+mn-cs"/>
                        </a:rPr>
                        <a:t>el </a:t>
                      </a:r>
                      <a:r>
                        <a:rPr lang="en-GB" sz="2400" b="0" i="0" u="none" kern="1200" dirty="0" err="1" smtClean="0">
                          <a:solidFill>
                            <a:srgbClr val="FF0000"/>
                          </a:solidFill>
                          <a:latin typeface="+mn-lt"/>
                          <a:ea typeface="+mn-ea"/>
                          <a:cs typeface="+mn-cs"/>
                        </a:rPr>
                        <a:t>próximo</a:t>
                      </a:r>
                      <a:r>
                        <a:rPr lang="en-GB" sz="2400" b="0" i="0" u="none" kern="1200" dirty="0" smtClean="0">
                          <a:solidFill>
                            <a:srgbClr val="FF0000"/>
                          </a:solidFill>
                          <a:latin typeface="+mn-lt"/>
                          <a:ea typeface="+mn-ea"/>
                          <a:cs typeface="+mn-cs"/>
                        </a:rPr>
                        <a:t> </a:t>
                      </a:r>
                    </a:p>
                    <a:p>
                      <a:pPr algn="ctr"/>
                      <a:r>
                        <a:rPr lang="en-GB" sz="2400" b="0" i="0" u="none" kern="1200" dirty="0" err="1" smtClean="0">
                          <a:solidFill>
                            <a:srgbClr val="FF0000"/>
                          </a:solidFill>
                          <a:latin typeface="+mn-lt"/>
                          <a:ea typeface="+mn-ea"/>
                          <a:cs typeface="+mn-cs"/>
                        </a:rPr>
                        <a:t>año</a:t>
                      </a:r>
                      <a:r>
                        <a:rPr lang="en-GB" sz="2400" b="0" i="0" u="none" kern="1200" dirty="0" smtClean="0">
                          <a:solidFill>
                            <a:srgbClr val="FF0000"/>
                          </a:solidFill>
                          <a:latin typeface="+mn-lt"/>
                          <a:ea typeface="+mn-ea"/>
                          <a:cs typeface="+mn-cs"/>
                        </a:rPr>
                        <a:t> </a:t>
                      </a:r>
                      <a:endParaRPr lang="en-GB" sz="2400" u="none" dirty="0">
                        <a:solidFill>
                          <a:srgbClr val="FF0000"/>
                        </a:solidFill>
                      </a:endParaRPr>
                    </a:p>
                  </a:txBody>
                  <a:tcPr/>
                </a:tc>
                <a:tc>
                  <a:txBody>
                    <a:bodyPr/>
                    <a:lstStyle/>
                    <a:p>
                      <a:pPr algn="ctr"/>
                      <a:r>
                        <a:rPr lang="en-GB" sz="2400" b="0" i="0" u="none" kern="1200" dirty="0" smtClean="0">
                          <a:solidFill>
                            <a:srgbClr val="0000FF"/>
                          </a:solidFill>
                          <a:latin typeface="+mn-lt"/>
                          <a:ea typeface="+mn-ea"/>
                          <a:cs typeface="+mn-cs"/>
                        </a:rPr>
                        <a:t>la </a:t>
                      </a:r>
                      <a:r>
                        <a:rPr lang="en-GB" sz="2400" b="0" i="0" u="none" kern="1200" dirty="0" err="1" smtClean="0">
                          <a:solidFill>
                            <a:srgbClr val="0000FF"/>
                          </a:solidFill>
                          <a:latin typeface="+mn-lt"/>
                          <a:ea typeface="+mn-ea"/>
                          <a:cs typeface="+mn-cs"/>
                        </a:rPr>
                        <a:t>semana</a:t>
                      </a:r>
                      <a:r>
                        <a:rPr lang="en-GB" sz="2400" b="0" i="0" u="none" kern="1200" dirty="0" smtClean="0">
                          <a:solidFill>
                            <a:srgbClr val="0000FF"/>
                          </a:solidFill>
                          <a:latin typeface="+mn-lt"/>
                          <a:ea typeface="+mn-ea"/>
                          <a:cs typeface="+mn-cs"/>
                        </a:rPr>
                        <a:t> </a:t>
                      </a:r>
                    </a:p>
                    <a:p>
                      <a:pPr algn="ctr"/>
                      <a:r>
                        <a:rPr lang="en-GB" sz="2400" b="0" i="0" u="none" kern="1200" dirty="0" err="1" smtClean="0">
                          <a:solidFill>
                            <a:srgbClr val="0000FF"/>
                          </a:solidFill>
                          <a:latin typeface="+mn-lt"/>
                          <a:ea typeface="+mn-ea"/>
                          <a:cs typeface="+mn-cs"/>
                        </a:rPr>
                        <a:t>pasada</a:t>
                      </a:r>
                      <a:endParaRPr lang="en-GB" sz="2400" u="none"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smtClean="0">
                          <a:solidFill>
                            <a:srgbClr val="FF0000"/>
                          </a:solidFill>
                          <a:latin typeface="+mn-lt"/>
                          <a:ea typeface="+mn-ea"/>
                          <a:cs typeface="+mn-cs"/>
                        </a:rPr>
                        <a:t>la </a:t>
                      </a:r>
                      <a:r>
                        <a:rPr lang="en-GB" sz="2400" b="0" i="0" u="none" kern="1200" dirty="0" err="1" smtClean="0">
                          <a:solidFill>
                            <a:srgbClr val="FF0000"/>
                          </a:solidFill>
                          <a:latin typeface="+mn-lt"/>
                          <a:ea typeface="+mn-ea"/>
                          <a:cs typeface="+mn-cs"/>
                        </a:rPr>
                        <a:t>semana</a:t>
                      </a:r>
                      <a:r>
                        <a:rPr lang="en-GB" sz="2400" b="0" i="0" u="none" kern="1200" dirty="0" smtClean="0">
                          <a:solidFill>
                            <a:srgbClr val="FF0000"/>
                          </a:solidFill>
                          <a:latin typeface="+mn-lt"/>
                          <a:ea typeface="+mn-ea"/>
                          <a:cs typeface="+mn-cs"/>
                        </a:rPr>
                        <a:t> </a:t>
                      </a:r>
                      <a:r>
                        <a:rPr lang="en-GB" sz="2400" b="0" i="0" u="none" kern="1200" dirty="0" err="1" smtClean="0">
                          <a:solidFill>
                            <a:srgbClr val="FF0000"/>
                          </a:solidFill>
                          <a:latin typeface="+mn-lt"/>
                          <a:ea typeface="+mn-ea"/>
                          <a:cs typeface="+mn-cs"/>
                        </a:rPr>
                        <a:t>que</a:t>
                      </a:r>
                      <a:r>
                        <a:rPr lang="en-GB" sz="2400" b="0" i="0" u="none" kern="1200" dirty="0" smtClean="0">
                          <a:solidFill>
                            <a:srgbClr val="FF0000"/>
                          </a:solidFill>
                          <a:latin typeface="+mn-lt"/>
                          <a:ea typeface="+mn-ea"/>
                          <a:cs typeface="+mn-cs"/>
                        </a:rPr>
                        <a:t> </a:t>
                      </a:r>
                      <a:r>
                        <a:rPr lang="en-GB" sz="2400" b="0" i="0" u="none" kern="1200" dirty="0" err="1" smtClean="0">
                          <a:solidFill>
                            <a:srgbClr val="FF0000"/>
                          </a:solidFill>
                          <a:latin typeface="+mn-lt"/>
                          <a:ea typeface="+mn-ea"/>
                          <a:cs typeface="+mn-cs"/>
                        </a:rPr>
                        <a:t>viene</a:t>
                      </a:r>
                      <a:endParaRPr lang="en-GB" sz="2400" u="none" dirty="0" smtClean="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phrases - </a:t>
            </a:r>
            <a:r>
              <a:rPr lang="en-GB" dirty="0" smtClean="0">
                <a:solidFill>
                  <a:srgbClr val="00B050"/>
                </a:solidFill>
              </a:rPr>
              <a:t>Present</a:t>
            </a:r>
            <a:endParaRPr lang="en-GB" dirty="0">
              <a:solidFill>
                <a:srgbClr val="00B050"/>
              </a:solidFill>
            </a:endParaRPr>
          </a:p>
        </p:txBody>
      </p:sp>
      <p:graphicFrame>
        <p:nvGraphicFramePr>
          <p:cNvPr id="4" name="Content Placeholder 3"/>
          <p:cNvGraphicFramePr>
            <a:graphicFrameLocks noGrp="1"/>
          </p:cNvGraphicFramePr>
          <p:nvPr>
            <p:ph idx="1"/>
          </p:nvPr>
        </p:nvGraphicFramePr>
        <p:xfrm>
          <a:off x="457200" y="1600200"/>
          <a:ext cx="8229600" cy="4709120"/>
        </p:xfrm>
        <a:graphic>
          <a:graphicData uri="http://schemas.openxmlformats.org/drawingml/2006/table">
            <a:tbl>
              <a:tblPr firstRow="1" bandRow="1">
                <a:tableStyleId>{5940675A-B579-460E-94D1-54222C63F5DA}</a:tableStyleId>
              </a:tblPr>
              <a:tblGrid>
                <a:gridCol w="2057400"/>
                <a:gridCol w="2057400"/>
                <a:gridCol w="2057400"/>
                <a:gridCol w="2057400"/>
              </a:tblGrid>
              <a:tr h="816421">
                <a:tc>
                  <a:txBody>
                    <a:bodyPr/>
                    <a:lstStyle/>
                    <a:p>
                      <a:pPr algn="ctr"/>
                      <a:r>
                        <a:rPr lang="en-GB" sz="2400" dirty="0" err="1" smtClean="0">
                          <a:solidFill>
                            <a:srgbClr val="00B050"/>
                          </a:solidFill>
                        </a:rPr>
                        <a:t>ahora</a:t>
                      </a:r>
                      <a:endParaRPr lang="en-GB" sz="2400" dirty="0">
                        <a:solidFill>
                          <a:srgbClr val="00B050"/>
                        </a:solidFill>
                      </a:endParaRPr>
                    </a:p>
                  </a:txBody>
                  <a:tcPr/>
                </a:tc>
                <a:tc>
                  <a:txBody>
                    <a:bodyPr/>
                    <a:lstStyle/>
                    <a:p>
                      <a:pPr algn="ctr"/>
                      <a:r>
                        <a:rPr lang="en-GB" sz="2400" b="0" i="0" u="none" kern="1200" dirty="0" err="1" smtClean="0">
                          <a:solidFill>
                            <a:srgbClr val="00B050"/>
                          </a:solidFill>
                          <a:latin typeface="+mn-lt"/>
                          <a:ea typeface="+mn-ea"/>
                          <a:cs typeface="+mn-cs"/>
                        </a:rPr>
                        <a:t>es</a:t>
                      </a:r>
                      <a:r>
                        <a:rPr lang="en-GB" sz="2400" b="0" i="0" u="none" kern="1200" dirty="0" smtClean="0">
                          <a:solidFill>
                            <a:srgbClr val="00B050"/>
                          </a:solidFill>
                          <a:latin typeface="+mn-lt"/>
                          <a:ea typeface="+mn-ea"/>
                          <a:cs typeface="+mn-cs"/>
                        </a:rPr>
                        <a:t> </a:t>
                      </a:r>
                      <a:r>
                        <a:rPr lang="en-GB" sz="2400" b="0" i="0" u="none" kern="1200" dirty="0" err="1" smtClean="0">
                          <a:solidFill>
                            <a:srgbClr val="00B050"/>
                          </a:solidFill>
                          <a:latin typeface="+mn-lt"/>
                          <a:ea typeface="+mn-ea"/>
                          <a:cs typeface="+mn-cs"/>
                        </a:rPr>
                        <a:t>mediodía</a:t>
                      </a:r>
                      <a:endParaRPr lang="en-GB" sz="2400" u="none" dirty="0">
                        <a:solidFill>
                          <a:srgbClr val="00B050"/>
                        </a:solidFill>
                      </a:endParaRPr>
                    </a:p>
                  </a:txBody>
                  <a:tcPr/>
                </a:tc>
                <a:tc>
                  <a:txBody>
                    <a:bodyPr/>
                    <a:lstStyle/>
                    <a:p>
                      <a:pPr algn="ctr"/>
                      <a:r>
                        <a:rPr lang="en-GB" sz="2400" dirty="0" err="1" smtClean="0">
                          <a:solidFill>
                            <a:srgbClr val="0000FF"/>
                          </a:solidFill>
                        </a:rPr>
                        <a:t>anteayer</a:t>
                      </a:r>
                      <a:endParaRPr lang="en-GB" sz="2400" dirty="0">
                        <a:solidFill>
                          <a:srgbClr val="0000FF"/>
                        </a:solidFill>
                      </a:endParaRPr>
                    </a:p>
                  </a:txBody>
                  <a:tcPr/>
                </a:tc>
                <a:tc>
                  <a:txBody>
                    <a:bodyPr/>
                    <a:lstStyle/>
                    <a:p>
                      <a:pPr algn="ctr"/>
                      <a:r>
                        <a:rPr lang="en-GB" sz="2400" dirty="0" err="1" smtClean="0">
                          <a:solidFill>
                            <a:srgbClr val="0000FF"/>
                          </a:solidFill>
                        </a:rPr>
                        <a:t>ayer</a:t>
                      </a:r>
                      <a:endParaRPr lang="en-GB" sz="2400" dirty="0">
                        <a:solidFill>
                          <a:srgbClr val="0000FF"/>
                        </a:solidFill>
                      </a:endParaRPr>
                    </a:p>
                  </a:txBody>
                  <a:tcPr/>
                </a:tc>
              </a:tr>
              <a:tr h="816421">
                <a:tc>
                  <a:txBody>
                    <a:bodyPr/>
                    <a:lstStyle/>
                    <a:p>
                      <a:pPr algn="ctr"/>
                      <a:r>
                        <a:rPr lang="en-GB" sz="2400" dirty="0" err="1" smtClean="0">
                          <a:solidFill>
                            <a:srgbClr val="FF0000"/>
                          </a:solidFill>
                        </a:rPr>
                        <a:t>después</a:t>
                      </a:r>
                      <a:endParaRPr lang="en-GB" sz="2400" dirty="0">
                        <a:solidFill>
                          <a:srgbClr val="FF0000"/>
                        </a:solidFill>
                      </a:endParaRPr>
                    </a:p>
                  </a:txBody>
                  <a:tcPr/>
                </a:tc>
                <a:tc>
                  <a:txBody>
                    <a:bodyPr/>
                    <a:lstStyle/>
                    <a:p>
                      <a:pPr algn="ctr"/>
                      <a:r>
                        <a:rPr lang="en-GB" sz="2400" dirty="0" err="1" smtClean="0">
                          <a:solidFill>
                            <a:srgbClr val="00B050"/>
                          </a:solidFill>
                        </a:rPr>
                        <a:t>hoy</a:t>
                      </a:r>
                      <a:endParaRPr lang="en-GB" sz="2400" dirty="0">
                        <a:solidFill>
                          <a:srgbClr val="00B050"/>
                        </a:solidFill>
                      </a:endParaRPr>
                    </a:p>
                  </a:txBody>
                  <a:tcPr/>
                </a:tc>
                <a:tc>
                  <a:txBody>
                    <a:bodyPr/>
                    <a:lstStyle/>
                    <a:p>
                      <a:pPr algn="ctr"/>
                      <a:r>
                        <a:rPr lang="en-GB" sz="2400" dirty="0" err="1" smtClean="0">
                          <a:solidFill>
                            <a:srgbClr val="FF0000"/>
                          </a:solidFill>
                        </a:rPr>
                        <a:t>manaña</a:t>
                      </a:r>
                      <a:endParaRPr lang="en-GB" sz="2400" dirty="0">
                        <a:solidFill>
                          <a:srgbClr val="FF0000"/>
                        </a:solidFill>
                      </a:endParaRPr>
                    </a:p>
                  </a:txBody>
                  <a:tcPr/>
                </a:tc>
                <a:tc>
                  <a:txBody>
                    <a:bodyPr/>
                    <a:lstStyle/>
                    <a:p>
                      <a:pPr algn="ctr"/>
                      <a:r>
                        <a:rPr lang="en-GB" sz="2400" dirty="0" smtClean="0">
                          <a:solidFill>
                            <a:srgbClr val="FF0000"/>
                          </a:solidFill>
                        </a:rPr>
                        <a:t>pronto</a:t>
                      </a:r>
                      <a:endParaRPr lang="en-GB" sz="2400" dirty="0">
                        <a:solidFill>
                          <a:srgbClr val="FF0000"/>
                        </a:solidFill>
                      </a:endParaRPr>
                    </a:p>
                  </a:txBody>
                  <a:tcPr/>
                </a:tc>
              </a:tr>
              <a:tr h="1025426">
                <a:tc>
                  <a:txBody>
                    <a:bodyPr/>
                    <a:lstStyle/>
                    <a:p>
                      <a:pPr algn="ctr"/>
                      <a:r>
                        <a:rPr lang="en-GB" sz="2400" b="0" i="0" u="none" kern="1200" dirty="0" err="1" smtClean="0">
                          <a:solidFill>
                            <a:srgbClr val="FF0000"/>
                          </a:solidFill>
                          <a:latin typeface="+mn-lt"/>
                          <a:ea typeface="+mn-ea"/>
                          <a:cs typeface="+mn-cs"/>
                        </a:rPr>
                        <a:t>pasado</a:t>
                      </a:r>
                      <a:r>
                        <a:rPr lang="en-GB" sz="2400" b="0" i="0" u="none" kern="1200" dirty="0" smtClean="0">
                          <a:solidFill>
                            <a:srgbClr val="FF0000"/>
                          </a:solidFill>
                          <a:latin typeface="+mn-lt"/>
                          <a:ea typeface="+mn-ea"/>
                          <a:cs typeface="+mn-cs"/>
                        </a:rPr>
                        <a:t> </a:t>
                      </a:r>
                    </a:p>
                    <a:p>
                      <a:pPr algn="ctr"/>
                      <a:r>
                        <a:rPr lang="en-GB" sz="2400" b="0" i="0" u="none" kern="1200" dirty="0" err="1" smtClean="0">
                          <a:solidFill>
                            <a:srgbClr val="FF0000"/>
                          </a:solidFill>
                          <a:latin typeface="+mn-lt"/>
                          <a:ea typeface="+mn-ea"/>
                          <a:cs typeface="+mn-cs"/>
                        </a:rPr>
                        <a:t>mañana</a:t>
                      </a:r>
                      <a:r>
                        <a:rPr lang="en-GB" sz="2400" b="0" i="0" u="none" kern="1200" dirty="0" smtClean="0">
                          <a:solidFill>
                            <a:srgbClr val="FF0000"/>
                          </a:solidFill>
                          <a:latin typeface="+mn-lt"/>
                          <a:ea typeface="+mn-ea"/>
                          <a:cs typeface="+mn-cs"/>
                        </a:rPr>
                        <a:t> </a:t>
                      </a:r>
                      <a:endParaRPr lang="en-GB" sz="2400" u="none" dirty="0">
                        <a:solidFill>
                          <a:srgbClr val="FF0000"/>
                        </a:solidFill>
                      </a:endParaRPr>
                    </a:p>
                  </a:txBody>
                  <a:tcPr/>
                </a:tc>
                <a:tc>
                  <a:txBody>
                    <a:bodyPr/>
                    <a:lstStyle/>
                    <a:p>
                      <a:pPr algn="ctr"/>
                      <a:r>
                        <a:rPr lang="en-GB" sz="2400" b="0" i="0" u="none" kern="1200" dirty="0" smtClean="0">
                          <a:solidFill>
                            <a:srgbClr val="0000FF"/>
                          </a:solidFill>
                          <a:latin typeface="+mn-lt"/>
                          <a:ea typeface="+mn-ea"/>
                          <a:cs typeface="+mn-cs"/>
                        </a:rPr>
                        <a:t> el </a:t>
                      </a:r>
                      <a:r>
                        <a:rPr lang="en-GB" sz="2400" b="0" i="0" u="none" kern="1200" dirty="0" err="1" smtClean="0">
                          <a:solidFill>
                            <a:srgbClr val="0000FF"/>
                          </a:solidFill>
                          <a:latin typeface="+mn-lt"/>
                          <a:ea typeface="+mn-ea"/>
                          <a:cs typeface="+mn-cs"/>
                        </a:rPr>
                        <a:t>lunes</a:t>
                      </a:r>
                      <a:r>
                        <a:rPr lang="en-GB" sz="2400" b="0" i="0" u="none" kern="1200" dirty="0" smtClean="0">
                          <a:solidFill>
                            <a:srgbClr val="0000FF"/>
                          </a:solidFill>
                          <a:latin typeface="+mn-lt"/>
                          <a:ea typeface="+mn-ea"/>
                          <a:cs typeface="+mn-cs"/>
                        </a:rPr>
                        <a:t> </a:t>
                      </a:r>
                    </a:p>
                    <a:p>
                      <a:pPr algn="ctr"/>
                      <a:r>
                        <a:rPr lang="en-GB" sz="2400" b="0" i="0" u="none" kern="1200" dirty="0" err="1" smtClean="0">
                          <a:solidFill>
                            <a:srgbClr val="0000FF"/>
                          </a:solidFill>
                          <a:latin typeface="+mn-lt"/>
                          <a:ea typeface="+mn-ea"/>
                          <a:cs typeface="+mn-cs"/>
                        </a:rPr>
                        <a:t>pasado</a:t>
                      </a:r>
                      <a:r>
                        <a:rPr lang="en-GB" sz="2400" b="0" i="0" u="none" kern="1200" dirty="0" smtClean="0">
                          <a:solidFill>
                            <a:srgbClr val="0000FF"/>
                          </a:solidFill>
                          <a:latin typeface="+mn-lt"/>
                          <a:ea typeface="+mn-ea"/>
                          <a:cs typeface="+mn-cs"/>
                        </a:rPr>
                        <a:t> </a:t>
                      </a:r>
                      <a:endParaRPr lang="en-GB" sz="2400" u="none" dirty="0" smtClean="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err="1" smtClean="0">
                          <a:solidFill>
                            <a:srgbClr val="0000FF"/>
                          </a:solidFill>
                        </a:rPr>
                        <a:t>anoche</a:t>
                      </a:r>
                      <a:endParaRPr lang="en-GB" sz="2400" dirty="0" smtClean="0">
                        <a:solidFill>
                          <a:srgbClr val="0000FF"/>
                        </a:solidFill>
                      </a:endParaRPr>
                    </a:p>
                    <a:p>
                      <a:pPr algn="ctr"/>
                      <a:endParaRPr lang="en-GB" sz="2400" u="none" dirty="0"/>
                    </a:p>
                  </a:txBody>
                  <a:tcPr/>
                </a:tc>
                <a:tc>
                  <a:txBody>
                    <a:bodyPr/>
                    <a:lstStyle/>
                    <a:p>
                      <a:pPr algn="ctr"/>
                      <a:r>
                        <a:rPr lang="en-GB" sz="2400" b="0" i="0" u="none" kern="1200" dirty="0" smtClean="0">
                          <a:solidFill>
                            <a:srgbClr val="00B050"/>
                          </a:solidFill>
                          <a:latin typeface="+mn-lt"/>
                          <a:ea typeface="+mn-ea"/>
                          <a:cs typeface="+mn-cs"/>
                        </a:rPr>
                        <a:t>la </a:t>
                      </a:r>
                      <a:r>
                        <a:rPr lang="en-GB" sz="2400" b="0" i="0" u="none" kern="1200" dirty="0" err="1" smtClean="0">
                          <a:solidFill>
                            <a:srgbClr val="00B050"/>
                          </a:solidFill>
                          <a:latin typeface="+mn-lt"/>
                          <a:ea typeface="+mn-ea"/>
                          <a:cs typeface="+mn-cs"/>
                        </a:rPr>
                        <a:t>tarde</a:t>
                      </a:r>
                      <a:r>
                        <a:rPr lang="en-GB" sz="2400" b="0" i="0" u="none" kern="1200" dirty="0" smtClean="0">
                          <a:solidFill>
                            <a:srgbClr val="00B050"/>
                          </a:solidFill>
                          <a:latin typeface="+mn-lt"/>
                          <a:ea typeface="+mn-ea"/>
                          <a:cs typeface="+mn-cs"/>
                        </a:rPr>
                        <a:t> </a:t>
                      </a:r>
                      <a:endParaRPr lang="en-GB" sz="2400" u="none" dirty="0">
                        <a:solidFill>
                          <a:srgbClr val="00B050"/>
                        </a:solidFill>
                      </a:endParaRPr>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0000FF"/>
                          </a:solidFill>
                          <a:latin typeface="+mn-lt"/>
                          <a:ea typeface="+mn-ea"/>
                          <a:cs typeface="+mn-cs"/>
                        </a:rPr>
                        <a:t>hace</a:t>
                      </a:r>
                      <a:r>
                        <a:rPr lang="en-GB" sz="2400" b="0" i="0" u="none" kern="1200" dirty="0" smtClean="0">
                          <a:solidFill>
                            <a:srgbClr val="0000FF"/>
                          </a:solidFill>
                          <a:latin typeface="+mn-lt"/>
                          <a:ea typeface="+mn-ea"/>
                          <a:cs typeface="+mn-cs"/>
                        </a:rPr>
                        <a:t> dos </a:t>
                      </a:r>
                    </a:p>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0000FF"/>
                          </a:solidFill>
                          <a:latin typeface="+mn-lt"/>
                          <a:ea typeface="+mn-ea"/>
                          <a:cs typeface="+mn-cs"/>
                        </a:rPr>
                        <a:t>meses</a:t>
                      </a:r>
                      <a:endParaRPr lang="en-GB" sz="2400" u="none" dirty="0">
                        <a:solidFill>
                          <a:srgbClr val="0000FF"/>
                        </a:solidFill>
                      </a:endParaRPr>
                    </a:p>
                  </a:txBody>
                  <a:tcPr/>
                </a:tc>
                <a:tc>
                  <a:txBody>
                    <a:bodyPr/>
                    <a:lstStyle/>
                    <a:p>
                      <a:pPr algn="ctr"/>
                      <a:r>
                        <a:rPr lang="en-GB" sz="2400" b="0" i="0" u="none" kern="1200" dirty="0" smtClean="0">
                          <a:solidFill>
                            <a:schemeClr val="tx1"/>
                          </a:solidFill>
                          <a:latin typeface="+mn-lt"/>
                          <a:ea typeface="+mn-ea"/>
                          <a:cs typeface="+mn-cs"/>
                        </a:rPr>
                        <a:t> </a:t>
                      </a:r>
                      <a:r>
                        <a:rPr lang="en-GB" sz="2400" b="0" i="0" u="none" kern="1200" dirty="0" smtClean="0">
                          <a:solidFill>
                            <a:srgbClr val="00B050"/>
                          </a:solidFill>
                          <a:latin typeface="+mn-lt"/>
                          <a:ea typeface="+mn-ea"/>
                          <a:cs typeface="+mn-cs"/>
                        </a:rPr>
                        <a:t>la </a:t>
                      </a:r>
                      <a:r>
                        <a:rPr lang="en-GB" sz="2400" b="0" i="0" u="none" kern="1200" dirty="0" err="1" smtClean="0">
                          <a:solidFill>
                            <a:srgbClr val="00B050"/>
                          </a:solidFill>
                          <a:latin typeface="+mn-lt"/>
                          <a:ea typeface="+mn-ea"/>
                          <a:cs typeface="+mn-cs"/>
                        </a:rPr>
                        <a:t>noche</a:t>
                      </a:r>
                      <a:endParaRPr lang="en-GB" sz="2400" u="none" dirty="0">
                        <a:solidFill>
                          <a:srgbClr val="00B050"/>
                        </a:solidFill>
                      </a:endParaRPr>
                    </a:p>
                  </a:txBody>
                  <a:tcPr/>
                </a:tc>
                <a:tc>
                  <a:txBody>
                    <a:bodyPr/>
                    <a:lstStyle/>
                    <a:p>
                      <a:pPr algn="ctr"/>
                      <a:r>
                        <a:rPr lang="en-GB" sz="2400" b="0" i="0" u="none" kern="1200" dirty="0" smtClean="0">
                          <a:solidFill>
                            <a:srgbClr val="FF0000"/>
                          </a:solidFill>
                          <a:latin typeface="+mn-lt"/>
                          <a:ea typeface="+mn-ea"/>
                          <a:cs typeface="+mn-cs"/>
                        </a:rPr>
                        <a:t>el </a:t>
                      </a:r>
                      <a:r>
                        <a:rPr lang="en-GB" sz="2400" b="0" i="0" u="none" kern="1200" dirty="0" err="1" smtClean="0">
                          <a:solidFill>
                            <a:srgbClr val="FF0000"/>
                          </a:solidFill>
                          <a:latin typeface="+mn-lt"/>
                          <a:ea typeface="+mn-ea"/>
                          <a:cs typeface="+mn-cs"/>
                        </a:rPr>
                        <a:t>próximo</a:t>
                      </a:r>
                      <a:r>
                        <a:rPr lang="en-GB" sz="2400" b="0" i="0" u="none" kern="1200" dirty="0" smtClean="0">
                          <a:solidFill>
                            <a:srgbClr val="FF0000"/>
                          </a:solidFill>
                          <a:latin typeface="+mn-lt"/>
                          <a:ea typeface="+mn-ea"/>
                          <a:cs typeface="+mn-cs"/>
                        </a:rPr>
                        <a:t> </a:t>
                      </a:r>
                    </a:p>
                    <a:p>
                      <a:pPr algn="ctr"/>
                      <a:r>
                        <a:rPr lang="en-GB" sz="2400" b="0" i="0" u="none" kern="1200" dirty="0" err="1" smtClean="0">
                          <a:solidFill>
                            <a:srgbClr val="FF0000"/>
                          </a:solidFill>
                          <a:latin typeface="+mn-lt"/>
                          <a:ea typeface="+mn-ea"/>
                          <a:cs typeface="+mn-cs"/>
                        </a:rPr>
                        <a:t>mes</a:t>
                      </a:r>
                      <a:endParaRPr lang="en-GB" sz="2400" u="none" dirty="0">
                        <a:solidFill>
                          <a:srgbClr val="FF0000"/>
                        </a:solidFill>
                      </a:endParaRPr>
                    </a:p>
                  </a:txBody>
                  <a:tcPr/>
                </a:tc>
                <a:tc>
                  <a:txBody>
                    <a:bodyPr/>
                    <a:lstStyle/>
                    <a:p>
                      <a:pPr algn="ctr"/>
                      <a:r>
                        <a:rPr lang="en-GB" sz="2400" b="0" i="0" u="none" kern="1200" dirty="0" smtClean="0">
                          <a:solidFill>
                            <a:srgbClr val="00B050"/>
                          </a:solidFill>
                          <a:latin typeface="+mn-lt"/>
                          <a:ea typeface="+mn-ea"/>
                          <a:cs typeface="+mn-cs"/>
                        </a:rPr>
                        <a:t> la </a:t>
                      </a:r>
                      <a:r>
                        <a:rPr lang="en-GB" sz="2400" b="0" i="0" u="none" kern="1200" dirty="0" err="1" smtClean="0">
                          <a:solidFill>
                            <a:srgbClr val="00B050"/>
                          </a:solidFill>
                          <a:latin typeface="+mn-lt"/>
                          <a:ea typeface="+mn-ea"/>
                          <a:cs typeface="+mn-cs"/>
                        </a:rPr>
                        <a:t>mañana</a:t>
                      </a:r>
                      <a:r>
                        <a:rPr lang="en-GB" sz="2400" b="0" i="0" u="none" kern="1200" dirty="0" smtClean="0">
                          <a:solidFill>
                            <a:srgbClr val="00B050"/>
                          </a:solidFill>
                          <a:latin typeface="+mn-lt"/>
                          <a:ea typeface="+mn-ea"/>
                          <a:cs typeface="+mn-cs"/>
                        </a:rPr>
                        <a:t> </a:t>
                      </a:r>
                      <a:endParaRPr lang="en-GB" sz="2400" u="none" dirty="0">
                        <a:solidFill>
                          <a:srgbClr val="00B050"/>
                        </a:solidFill>
                      </a:endParaRPr>
                    </a:p>
                  </a:txBody>
                  <a:tcPr/>
                </a:tc>
              </a:tr>
              <a:tr h="102542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FF0000"/>
                          </a:solidFill>
                          <a:latin typeface="+mn-lt"/>
                          <a:ea typeface="+mn-ea"/>
                          <a:cs typeface="+mn-cs"/>
                        </a:rPr>
                        <a:t>este</a:t>
                      </a:r>
                      <a:r>
                        <a:rPr lang="en-GB" sz="2400" b="0" i="0" u="none" kern="1200" dirty="0" smtClean="0">
                          <a:solidFill>
                            <a:srgbClr val="FF0000"/>
                          </a:solidFill>
                          <a:latin typeface="+mn-lt"/>
                          <a:ea typeface="+mn-ea"/>
                          <a:cs typeface="+mn-cs"/>
                        </a:rPr>
                        <a:t> </a:t>
                      </a:r>
                      <a:r>
                        <a:rPr lang="en-GB" sz="2400" b="0" i="0" u="none" kern="1200" dirty="0" err="1" smtClean="0">
                          <a:solidFill>
                            <a:srgbClr val="FF0000"/>
                          </a:solidFill>
                          <a:latin typeface="+mn-lt"/>
                          <a:ea typeface="+mn-ea"/>
                          <a:cs typeface="+mn-cs"/>
                        </a:rPr>
                        <a:t>año</a:t>
                      </a:r>
                      <a:endParaRPr lang="en-GB" sz="2400" u="none" dirty="0">
                        <a:solidFill>
                          <a:srgbClr val="FF0000"/>
                        </a:solidFill>
                      </a:endParaRPr>
                    </a:p>
                  </a:txBody>
                  <a:tcPr/>
                </a:tc>
                <a:tc>
                  <a:txBody>
                    <a:bodyPr/>
                    <a:lstStyle/>
                    <a:p>
                      <a:pPr algn="ctr"/>
                      <a:r>
                        <a:rPr lang="en-GB" sz="2400" b="0" i="0" u="none" kern="1200" dirty="0" smtClean="0">
                          <a:solidFill>
                            <a:srgbClr val="FF0000"/>
                          </a:solidFill>
                          <a:latin typeface="+mn-lt"/>
                          <a:ea typeface="+mn-ea"/>
                          <a:cs typeface="+mn-cs"/>
                        </a:rPr>
                        <a:t>el </a:t>
                      </a:r>
                      <a:r>
                        <a:rPr lang="en-GB" sz="2400" b="0" i="0" u="none" kern="1200" dirty="0" err="1" smtClean="0">
                          <a:solidFill>
                            <a:srgbClr val="FF0000"/>
                          </a:solidFill>
                          <a:latin typeface="+mn-lt"/>
                          <a:ea typeface="+mn-ea"/>
                          <a:cs typeface="+mn-cs"/>
                        </a:rPr>
                        <a:t>próximo</a:t>
                      </a:r>
                      <a:r>
                        <a:rPr lang="en-GB" sz="2400" b="0" i="0" u="none" kern="1200" dirty="0" smtClean="0">
                          <a:solidFill>
                            <a:srgbClr val="FF0000"/>
                          </a:solidFill>
                          <a:latin typeface="+mn-lt"/>
                          <a:ea typeface="+mn-ea"/>
                          <a:cs typeface="+mn-cs"/>
                        </a:rPr>
                        <a:t> </a:t>
                      </a:r>
                    </a:p>
                    <a:p>
                      <a:pPr algn="ctr"/>
                      <a:r>
                        <a:rPr lang="en-GB" sz="2400" b="0" i="0" u="none" kern="1200" dirty="0" err="1" smtClean="0">
                          <a:solidFill>
                            <a:srgbClr val="FF0000"/>
                          </a:solidFill>
                          <a:latin typeface="+mn-lt"/>
                          <a:ea typeface="+mn-ea"/>
                          <a:cs typeface="+mn-cs"/>
                        </a:rPr>
                        <a:t>año</a:t>
                      </a:r>
                      <a:r>
                        <a:rPr lang="en-GB" sz="2400" b="0" i="0" u="none" kern="1200" dirty="0" smtClean="0">
                          <a:solidFill>
                            <a:srgbClr val="FF0000"/>
                          </a:solidFill>
                          <a:latin typeface="+mn-lt"/>
                          <a:ea typeface="+mn-ea"/>
                          <a:cs typeface="+mn-cs"/>
                        </a:rPr>
                        <a:t> </a:t>
                      </a:r>
                      <a:endParaRPr lang="en-GB" sz="2400" u="none" dirty="0">
                        <a:solidFill>
                          <a:srgbClr val="FF0000"/>
                        </a:solidFill>
                      </a:endParaRPr>
                    </a:p>
                  </a:txBody>
                  <a:tcPr/>
                </a:tc>
                <a:tc>
                  <a:txBody>
                    <a:bodyPr/>
                    <a:lstStyle/>
                    <a:p>
                      <a:pPr algn="ctr"/>
                      <a:r>
                        <a:rPr lang="en-GB" sz="2400" b="0" i="0" u="none" kern="1200" dirty="0" smtClean="0">
                          <a:solidFill>
                            <a:srgbClr val="0000FF"/>
                          </a:solidFill>
                          <a:latin typeface="+mn-lt"/>
                          <a:ea typeface="+mn-ea"/>
                          <a:cs typeface="+mn-cs"/>
                        </a:rPr>
                        <a:t>la </a:t>
                      </a:r>
                      <a:r>
                        <a:rPr lang="en-GB" sz="2400" b="0" i="0" u="none" kern="1200" dirty="0" err="1" smtClean="0">
                          <a:solidFill>
                            <a:srgbClr val="0000FF"/>
                          </a:solidFill>
                          <a:latin typeface="+mn-lt"/>
                          <a:ea typeface="+mn-ea"/>
                          <a:cs typeface="+mn-cs"/>
                        </a:rPr>
                        <a:t>semana</a:t>
                      </a:r>
                      <a:r>
                        <a:rPr lang="en-GB" sz="2400" b="0" i="0" u="none" kern="1200" dirty="0" smtClean="0">
                          <a:solidFill>
                            <a:srgbClr val="0000FF"/>
                          </a:solidFill>
                          <a:latin typeface="+mn-lt"/>
                          <a:ea typeface="+mn-ea"/>
                          <a:cs typeface="+mn-cs"/>
                        </a:rPr>
                        <a:t> </a:t>
                      </a:r>
                    </a:p>
                    <a:p>
                      <a:pPr algn="ctr"/>
                      <a:r>
                        <a:rPr lang="en-GB" sz="2400" b="0" i="0" u="none" kern="1200" dirty="0" err="1" smtClean="0">
                          <a:solidFill>
                            <a:srgbClr val="0000FF"/>
                          </a:solidFill>
                          <a:latin typeface="+mn-lt"/>
                          <a:ea typeface="+mn-ea"/>
                          <a:cs typeface="+mn-cs"/>
                        </a:rPr>
                        <a:t>pasada</a:t>
                      </a:r>
                      <a:endParaRPr lang="en-GB" sz="2400" u="none"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smtClean="0">
                          <a:solidFill>
                            <a:srgbClr val="FF0000"/>
                          </a:solidFill>
                          <a:latin typeface="+mn-lt"/>
                          <a:ea typeface="+mn-ea"/>
                          <a:cs typeface="+mn-cs"/>
                        </a:rPr>
                        <a:t>la </a:t>
                      </a:r>
                      <a:r>
                        <a:rPr lang="en-GB" sz="2400" b="0" i="0" u="none" kern="1200" dirty="0" err="1" smtClean="0">
                          <a:solidFill>
                            <a:srgbClr val="FF0000"/>
                          </a:solidFill>
                          <a:latin typeface="+mn-lt"/>
                          <a:ea typeface="+mn-ea"/>
                          <a:cs typeface="+mn-cs"/>
                        </a:rPr>
                        <a:t>semana</a:t>
                      </a:r>
                      <a:r>
                        <a:rPr lang="en-GB" sz="2400" b="0" i="0" u="none" kern="1200" dirty="0" smtClean="0">
                          <a:solidFill>
                            <a:srgbClr val="FF0000"/>
                          </a:solidFill>
                          <a:latin typeface="+mn-lt"/>
                          <a:ea typeface="+mn-ea"/>
                          <a:cs typeface="+mn-cs"/>
                        </a:rPr>
                        <a:t> </a:t>
                      </a:r>
                      <a:r>
                        <a:rPr lang="en-GB" sz="2400" b="0" i="0" u="none" kern="1200" dirty="0" err="1" smtClean="0">
                          <a:solidFill>
                            <a:srgbClr val="FF0000"/>
                          </a:solidFill>
                          <a:latin typeface="+mn-lt"/>
                          <a:ea typeface="+mn-ea"/>
                          <a:cs typeface="+mn-cs"/>
                        </a:rPr>
                        <a:t>que</a:t>
                      </a:r>
                      <a:r>
                        <a:rPr lang="en-GB" sz="2400" b="0" i="0" u="none" kern="1200" dirty="0" smtClean="0">
                          <a:solidFill>
                            <a:srgbClr val="FF0000"/>
                          </a:solidFill>
                          <a:latin typeface="+mn-lt"/>
                          <a:ea typeface="+mn-ea"/>
                          <a:cs typeface="+mn-cs"/>
                        </a:rPr>
                        <a:t> </a:t>
                      </a:r>
                      <a:r>
                        <a:rPr lang="en-GB" sz="2400" b="0" i="0" u="none" kern="1200" dirty="0" err="1" smtClean="0">
                          <a:solidFill>
                            <a:srgbClr val="FF0000"/>
                          </a:solidFill>
                          <a:latin typeface="+mn-lt"/>
                          <a:ea typeface="+mn-ea"/>
                          <a:cs typeface="+mn-cs"/>
                        </a:rPr>
                        <a:t>viene</a:t>
                      </a:r>
                      <a:endParaRPr lang="en-GB" sz="2400" u="none" dirty="0" smtClean="0">
                        <a:solidFill>
                          <a:srgbClr val="FF0000"/>
                        </a:solidFill>
                      </a:endParaRPr>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Opinions </a:t>
            </a:r>
            <a:endParaRPr lang="en-GB" dirty="0"/>
          </a:p>
        </p:txBody>
      </p:sp>
      <p:sp>
        <p:nvSpPr>
          <p:cNvPr id="3" name="Content Placeholder 2"/>
          <p:cNvSpPr>
            <a:spLocks noGrp="1"/>
          </p:cNvSpPr>
          <p:nvPr>
            <p:ph idx="1"/>
          </p:nvPr>
        </p:nvSpPr>
        <p:spPr/>
        <p:txBody>
          <a:bodyPr/>
          <a:lstStyle/>
          <a:p>
            <a:pPr algn="ctr">
              <a:buNone/>
            </a:pPr>
            <a:r>
              <a:rPr lang="en-GB" dirty="0" smtClean="0"/>
              <a:t>MAKE a list of all opinion words you know</a:t>
            </a:r>
          </a:p>
          <a:p>
            <a:pPr algn="ctr">
              <a:buNone/>
            </a:pPr>
            <a:endParaRPr lang="en-GB" dirty="0" smtClean="0"/>
          </a:p>
          <a:p>
            <a:pPr algn="ctr">
              <a:buNone/>
            </a:pPr>
            <a:r>
              <a:rPr lang="en-GB" dirty="0" smtClean="0">
                <a:solidFill>
                  <a:srgbClr val="0000FF"/>
                </a:solidFill>
              </a:rPr>
              <a:t>POSITIVE</a:t>
            </a:r>
          </a:p>
          <a:p>
            <a:pPr algn="ctr">
              <a:buNone/>
            </a:pPr>
            <a:r>
              <a:rPr lang="en-GB" dirty="0" smtClean="0">
                <a:solidFill>
                  <a:srgbClr val="0000FF"/>
                </a:solidFill>
              </a:rPr>
              <a:t>NEGATIVE</a:t>
            </a:r>
          </a:p>
          <a:p>
            <a:pPr algn="ctr">
              <a:buNone/>
            </a:pPr>
            <a:r>
              <a:rPr lang="en-GB" dirty="0" smtClean="0">
                <a:solidFill>
                  <a:srgbClr val="0000FF"/>
                </a:solidFill>
              </a:rPr>
              <a:t>NEUTRAL</a:t>
            </a:r>
            <a:endParaRPr lang="en-GB" dirty="0">
              <a:solidFill>
                <a:srgbClr val="0000FF"/>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Opinions </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http://dynamo.dictionary.com/games/107031/spanish-opinion-words/match</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Opinions </a:t>
            </a:r>
            <a:endParaRPr lang="en-GB" dirty="0"/>
          </a:p>
        </p:txBody>
      </p:sp>
      <p:sp>
        <p:nvSpPr>
          <p:cNvPr id="3" name="Content Placeholder 2"/>
          <p:cNvSpPr>
            <a:spLocks noGrp="1"/>
          </p:cNvSpPr>
          <p:nvPr>
            <p:ph idx="1"/>
          </p:nvPr>
        </p:nvSpPr>
        <p:spPr/>
        <p:txBody>
          <a:bodyPr/>
          <a:lstStyle/>
          <a:p>
            <a:pPr algn="ctr">
              <a:buNone/>
            </a:pPr>
            <a:r>
              <a:rPr lang="en-GB" dirty="0" smtClean="0"/>
              <a:t>Now ADD new words to your lists</a:t>
            </a:r>
          </a:p>
          <a:p>
            <a:pPr algn="ctr">
              <a:buNone/>
            </a:pPr>
            <a:endParaRPr lang="en-GB" dirty="0" smtClean="0"/>
          </a:p>
          <a:p>
            <a:pPr algn="ctr">
              <a:buNone/>
            </a:pPr>
            <a:r>
              <a:rPr lang="en-GB" dirty="0" smtClean="0">
                <a:solidFill>
                  <a:srgbClr val="0000FF"/>
                </a:solidFill>
              </a:rPr>
              <a:t>POSITIVE</a:t>
            </a:r>
          </a:p>
          <a:p>
            <a:pPr algn="ctr">
              <a:buNone/>
            </a:pPr>
            <a:r>
              <a:rPr lang="en-GB" dirty="0" smtClean="0">
                <a:solidFill>
                  <a:srgbClr val="0000FF"/>
                </a:solidFill>
              </a:rPr>
              <a:t>NEGATIVE</a:t>
            </a:r>
          </a:p>
          <a:p>
            <a:pPr algn="ctr">
              <a:buNone/>
            </a:pPr>
            <a:r>
              <a:rPr lang="en-GB" dirty="0" smtClean="0">
                <a:solidFill>
                  <a:srgbClr val="0000FF"/>
                </a:solidFill>
              </a:rPr>
              <a:t>NEUTRAL</a:t>
            </a:r>
            <a:endParaRPr lang="en-GB" dirty="0">
              <a:solidFill>
                <a:srgbClr val="0000FF"/>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764704"/>
            <a:ext cx="7772400" cy="1470025"/>
          </a:xfrm>
        </p:spPr>
        <p:txBody>
          <a:bodyPr/>
          <a:lstStyle/>
          <a:p>
            <a:r>
              <a:rPr lang="en-GB" b="1" dirty="0" smtClean="0"/>
              <a:t>TOP TIPS</a:t>
            </a:r>
            <a:endParaRPr lang="en-GB" b="1" dirty="0"/>
          </a:p>
        </p:txBody>
      </p:sp>
      <p:pic>
        <p:nvPicPr>
          <p:cNvPr id="56322" name="Picture 2" descr="http://sd.keepcalm-o-matic.co.uk/i/keep-calm-and-start-the-countdown.png"/>
          <p:cNvPicPr>
            <a:picLocks noChangeAspect="1" noChangeArrowheads="1"/>
          </p:cNvPicPr>
          <p:nvPr/>
        </p:nvPicPr>
        <p:blipFill>
          <a:blip r:embed="rId2" cstate="print"/>
          <a:srcRect/>
          <a:stretch>
            <a:fillRect/>
          </a:stretch>
        </p:blipFill>
        <p:spPr bwMode="auto">
          <a:xfrm>
            <a:off x="3779912" y="4005064"/>
            <a:ext cx="1522455" cy="1776197"/>
          </a:xfrm>
          <a:prstGeom prst="rect">
            <a:avLst/>
          </a:prstGeom>
          <a:noFill/>
        </p:spPr>
      </p:pic>
      <p:sp>
        <p:nvSpPr>
          <p:cNvPr id="5" name="Title 3"/>
          <p:cNvSpPr txBox="1">
            <a:spLocks/>
          </p:cNvSpPr>
          <p:nvPr/>
        </p:nvSpPr>
        <p:spPr>
          <a:xfrm>
            <a:off x="611560" y="242088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chemeClr val="tx1"/>
                </a:solidFill>
                <a:effectLst/>
                <a:uLnTx/>
                <a:uFillTx/>
                <a:latin typeface="+mj-lt"/>
                <a:ea typeface="+mj-ea"/>
                <a:cs typeface="+mj-cs"/>
              </a:rPr>
              <a:t>THREE SKILLS TO DEVELOP</a:t>
            </a:r>
            <a:endParaRPr kumimoji="0" lang="en-GB"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0000FF"/>
                </a:solidFill>
              </a:rPr>
              <a:t>What are the four main topic areas </a:t>
            </a:r>
            <a:br>
              <a:rPr lang="en-GB" sz="3600" dirty="0" smtClean="0">
                <a:solidFill>
                  <a:srgbClr val="0000FF"/>
                </a:solidFill>
              </a:rPr>
            </a:br>
            <a:r>
              <a:rPr lang="en-GB" sz="3600" dirty="0" smtClean="0">
                <a:solidFill>
                  <a:srgbClr val="0000FF"/>
                </a:solidFill>
              </a:rPr>
              <a:t>for revision?</a:t>
            </a:r>
            <a:endParaRPr lang="en-GB" sz="3600" dirty="0">
              <a:solidFill>
                <a:srgbClr val="0000FF"/>
              </a:solidFill>
            </a:endParaRPr>
          </a:p>
        </p:txBody>
      </p:sp>
      <p:graphicFrame>
        <p:nvGraphicFramePr>
          <p:cNvPr id="4" name="Content Placeholder 3"/>
          <p:cNvGraphicFramePr>
            <a:graphicFrameLocks noGrp="1"/>
          </p:cNvGraphicFramePr>
          <p:nvPr>
            <p:ph idx="1"/>
          </p:nvPr>
        </p:nvGraphicFramePr>
        <p:xfrm>
          <a:off x="457200" y="1600200"/>
          <a:ext cx="8229600" cy="4349080"/>
        </p:xfrm>
        <a:graphic>
          <a:graphicData uri="http://schemas.openxmlformats.org/drawingml/2006/table">
            <a:tbl>
              <a:tblPr firstRow="1" bandRow="1">
                <a:tableStyleId>{5940675A-B579-460E-94D1-54222C63F5DA}</a:tableStyleId>
              </a:tblPr>
              <a:tblGrid>
                <a:gridCol w="2057400"/>
                <a:gridCol w="2057400"/>
                <a:gridCol w="2057400"/>
                <a:gridCol w="2057400"/>
              </a:tblGrid>
              <a:tr h="1087270">
                <a:tc>
                  <a:txBody>
                    <a:bodyPr/>
                    <a:lstStyle/>
                    <a:p>
                      <a:endParaRPr lang="en-GB" sz="2000" b="1" dirty="0"/>
                    </a:p>
                  </a:txBody>
                  <a:tcPr>
                    <a:solidFill>
                      <a:srgbClr val="FF99CC"/>
                    </a:solidFill>
                  </a:tcPr>
                </a:tc>
                <a:tc>
                  <a:txBody>
                    <a:bodyPr/>
                    <a:lstStyle/>
                    <a:p>
                      <a:pPr algn="ctr"/>
                      <a:endParaRPr lang="en-GB" sz="2000" dirty="0">
                        <a:solidFill>
                          <a:srgbClr val="FF0000"/>
                        </a:solidFill>
                      </a:endParaRPr>
                    </a:p>
                  </a:txBody>
                  <a:tcPr/>
                </a:tc>
                <a:tc>
                  <a:txBody>
                    <a:bodyPr/>
                    <a:lstStyle/>
                    <a:p>
                      <a:endParaRPr lang="en-GB" dirty="0"/>
                    </a:p>
                  </a:txBody>
                  <a:tcPr/>
                </a:tc>
                <a:tc>
                  <a:txBody>
                    <a:bodyPr/>
                    <a:lstStyle/>
                    <a:p>
                      <a:pPr algn="ctr"/>
                      <a:endParaRPr lang="en-GB" dirty="0"/>
                    </a:p>
                  </a:txBody>
                  <a:tcPr/>
                </a:tc>
              </a:tr>
              <a:tr h="1087270">
                <a:tc>
                  <a:txBody>
                    <a:bodyPr/>
                    <a:lstStyle/>
                    <a:p>
                      <a:endParaRPr lang="en-GB" dirty="0"/>
                    </a:p>
                  </a:txBody>
                  <a:tcPr>
                    <a:solidFill>
                      <a:srgbClr val="FF99CC"/>
                    </a:solidFill>
                  </a:tcPr>
                </a:tc>
                <a:tc>
                  <a:txBody>
                    <a:bodyPr/>
                    <a:lstStyle/>
                    <a:p>
                      <a:pPr algn="ctr"/>
                      <a:endParaRPr lang="en-GB" sz="2000" dirty="0">
                        <a:solidFill>
                          <a:srgbClr val="FF0000"/>
                        </a:solidFill>
                      </a:endParaRPr>
                    </a:p>
                  </a:txBody>
                  <a:tcPr/>
                </a:tc>
                <a:tc>
                  <a:txBody>
                    <a:bodyPr/>
                    <a:lstStyle/>
                    <a:p>
                      <a:endParaRPr lang="en-GB"/>
                    </a:p>
                  </a:txBody>
                  <a:tcPr/>
                </a:tc>
                <a:tc>
                  <a:txBody>
                    <a:bodyPr/>
                    <a:lstStyle/>
                    <a:p>
                      <a:endParaRPr lang="en-GB" dirty="0"/>
                    </a:p>
                  </a:txBody>
                  <a:tcPr>
                    <a:solidFill>
                      <a:schemeClr val="bg1">
                        <a:lumMod val="85000"/>
                      </a:schemeClr>
                    </a:solidFill>
                  </a:tcPr>
                </a:tc>
              </a:tr>
              <a:tr h="1087270">
                <a:tc>
                  <a:txBody>
                    <a:bodyPr/>
                    <a:lstStyle/>
                    <a:p>
                      <a:endParaRPr lang="en-GB" dirty="0"/>
                    </a:p>
                  </a:txBody>
                  <a:tcPr>
                    <a:solidFill>
                      <a:srgbClr val="FF99CC"/>
                    </a:solidFill>
                  </a:tcPr>
                </a:tc>
                <a:tc>
                  <a:txBody>
                    <a:bodyPr/>
                    <a:lstStyle/>
                    <a:p>
                      <a:pPr algn="ctr"/>
                      <a:endParaRPr lang="en-GB" sz="2000" dirty="0">
                        <a:solidFill>
                          <a:srgbClr val="FF0000"/>
                        </a:solidFill>
                      </a:endParaRPr>
                    </a:p>
                  </a:txBody>
                  <a:tcPr/>
                </a:tc>
                <a:tc>
                  <a:txBody>
                    <a:bodyPr/>
                    <a:lstStyle/>
                    <a:p>
                      <a:endParaRPr lang="en-GB" dirty="0"/>
                    </a:p>
                  </a:txBody>
                  <a:tcPr/>
                </a:tc>
                <a:tc>
                  <a:txBody>
                    <a:bodyPr/>
                    <a:lstStyle/>
                    <a:p>
                      <a:endParaRPr lang="en-GB" dirty="0"/>
                    </a:p>
                  </a:txBody>
                  <a:tcPr>
                    <a:solidFill>
                      <a:schemeClr val="bg1">
                        <a:lumMod val="85000"/>
                      </a:schemeClr>
                    </a:solidFill>
                  </a:tcPr>
                </a:tc>
              </a:tr>
              <a:tr h="1087270">
                <a:tc>
                  <a:txBody>
                    <a:bodyPr/>
                    <a:lstStyle/>
                    <a:p>
                      <a:endParaRPr lang="en-GB" dirty="0"/>
                    </a:p>
                  </a:txBody>
                  <a:tcPr>
                    <a:solidFill>
                      <a:srgbClr val="FF99CC"/>
                    </a:solidFill>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764704"/>
            <a:ext cx="7772400" cy="1470025"/>
          </a:xfrm>
        </p:spPr>
        <p:txBody>
          <a:bodyPr/>
          <a:lstStyle/>
          <a:p>
            <a:r>
              <a:rPr lang="en-GB" b="1" dirty="0" smtClean="0"/>
              <a:t>TOP TIP 1</a:t>
            </a:r>
            <a:endParaRPr lang="en-GB" b="1" dirty="0"/>
          </a:p>
        </p:txBody>
      </p:sp>
      <p:pic>
        <p:nvPicPr>
          <p:cNvPr id="1026" name="Picture 2" descr="http://www.woodbridgehigh.co.uk/_files/images/SchoolInformation/2012/keep_calm.png"/>
          <p:cNvPicPr>
            <a:picLocks noChangeAspect="1" noChangeArrowheads="1"/>
          </p:cNvPicPr>
          <p:nvPr/>
        </p:nvPicPr>
        <p:blipFill>
          <a:blip r:embed="rId2" cstate="print"/>
          <a:srcRect/>
          <a:stretch>
            <a:fillRect/>
          </a:stretch>
        </p:blipFill>
        <p:spPr bwMode="auto">
          <a:xfrm>
            <a:off x="3779912" y="3789040"/>
            <a:ext cx="1710976" cy="2448272"/>
          </a:xfrm>
          <a:prstGeom prst="rect">
            <a:avLst/>
          </a:prstGeom>
          <a:noFill/>
        </p:spPr>
      </p:pic>
      <p:sp>
        <p:nvSpPr>
          <p:cNvPr id="5" name="Title 3"/>
          <p:cNvSpPr txBox="1">
            <a:spLocks/>
          </p:cNvSpPr>
          <p:nvPr/>
        </p:nvSpPr>
        <p:spPr>
          <a:xfrm>
            <a:off x="611560" y="206084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00FF"/>
                </a:solidFill>
                <a:effectLst/>
                <a:uLnTx/>
                <a:uFillTx/>
                <a:latin typeface="+mj-lt"/>
                <a:ea typeface="+mj-ea"/>
                <a:cs typeface="+mj-cs"/>
              </a:rPr>
              <a:t>PREDICT</a:t>
            </a:r>
            <a:endParaRPr kumimoji="0" lang="en-GB" sz="44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PREDICT</a:t>
            </a:r>
            <a:endParaRPr lang="en-GB" dirty="0"/>
          </a:p>
        </p:txBody>
      </p:sp>
      <p:sp>
        <p:nvSpPr>
          <p:cNvPr id="3" name="Content Placeholder 2"/>
          <p:cNvSpPr>
            <a:spLocks noGrp="1"/>
          </p:cNvSpPr>
          <p:nvPr>
            <p:ph idx="1"/>
          </p:nvPr>
        </p:nvSpPr>
        <p:spPr/>
        <p:txBody>
          <a:bodyPr/>
          <a:lstStyle/>
          <a:p>
            <a:pPr algn="ctr">
              <a:buNone/>
            </a:pPr>
            <a:r>
              <a:rPr lang="en-GB" dirty="0" smtClean="0"/>
              <a:t>As you read the question, try to predict the sort of information that may be in the passage. It will help focus your mind.</a:t>
            </a:r>
            <a:endParaRPr lang="en-GB" dirty="0"/>
          </a:p>
        </p:txBody>
      </p:sp>
      <p:sp>
        <p:nvSpPr>
          <p:cNvPr id="7170" name="AutoShape 2" descr="data:image/jpeg;base64,/9j/4AAQSkZJRgABAQAAAQABAAD/2wCEAAkGBhQSERUUEhIVFRUWFBcUGBcXGBQXFRgWFBQVFRUXFRQXHCYfFxojGhQUHy8gIycpLCwsFR4xNTAqNSYrLCkBCQoKDgwOGg8PGiokHyQsKSwpKSopKSkpLCksKSwsLCwsLCwsLCksLCwsLCwpLCksKSwsKSksLCwsLCwsLCkpKf/AABEIALcBFAMBIgACEQEDEQH/xAAcAAABBQEBAQAAAAAAAAAAAAAAAQIDBAUGBwj/xABIEAABAwIDBAUJBwIDBQkAAAABAAIRAyEEEjEFQVFhBiJxgZEHEzKhscHR4fAUQlJicoKSI6IVsvEIRFPC0hYzNENUc3SDs//EABkBAAMBAQEAAAAAAAAAAAAAAAABAgMEBf/EACwRAAICAQMCBgEEAwEAAAAAAAABAhEDEiExBEETIjJRYZEUcYGhsSNC0QX/2gAMAwEAAhEDEQA/APEgEQhqVIsIRCVCYCQlhCEAEIhCEAKAltw9iQJQgQ9nYFPScDJIAtDRGpjsUbMsXBnkfipKDcubeIkiNw4Eix10WcmaRKxpESCL8PX7FrtxDaTKYDWFzmgmQDHCZ3qnUo9QuDSTM8xJ3/W9UzXmxnlyU+od6TXZtBoJlretwa2xBBkfV5U3+J06hILWNJ0Ia0CeBEaH1LBYd3JOkHTTgdQq0kuRsnHNFnU2Hj1Wg+IAlWWFj2ZWsbMg+iJ8eC59jzv7P9eKuUasCZ3c9dylxGpDarWsd1gDwAi/arlTGhw6zabGxoGtk+pZAfq4mSmPJIB7fVHxT0WCnXBuUcdTd1RTEGJOVsk8BAt3K6WsyENbTbMgucGyeTRBgc1y9Otl0OvsUjdpOAiTHA6KXjfYpTXcs7QpaNbBGthBM743BQZBpEnW1gONyEyhVJdDbk/W9dHhdkMdSa5rP6rD1mEkyJ4Tod3YlOejkcVq4MuvSaGjKM2hmLCREA6u04bis+qBNgPcuirYNrqU0i0NzZXMM+cpvEjKTvB4xuWLjaGU8J07Pr3p45JkzRThGVOhGVbGY2EQlSIASEQlQgBIQlKRAxjkJXoQSxQlQAlhAwQiEsJgIhKAiECBEIhLCAET6YQ0K7h6MxIEco96mTpDirIchA0spMDme8QcoFyXQQLa5TY9hWrQwLQ0u6ptxB96zcdi5YGiACSTG/t4diwUtXBu40izXpM9Jri7iXZB2RlcRH1Cy3vDptqdY1UuzqYMkidBHgSp8TQAiRlEDTtkxwQqi6Ie5UdhgBF54/JOGDaBqZ4/JWmYbOCQYuQDB0G+J3+5PNC5FrCzr3vAtxiSnr+SaEoYBp3uvG4CLXtdT4XZbTqXOG8RlGgNiDJ8BorWAIgNcC4xEiButrMaDcdVJiMO+g4uBDxrBHV4W36A68Fi5ye1lpJFDE7HpyIzAcN3ib8dFXxGzaYj0gL6XkyOOnyWk+apDndWDIDNBNrzrbsUOPeX9QgNGsgCTN+Fk1KVrcGkZ1XZoiwNtY19alOHptaDkzRczv5GFPUrFrQ2Ac1i86iOQGvwVWTlDZkQZMX4AetXcnyxUjaoFr7saGFoiQIBB3EgWm1lHADg9tTISDMFtxGhnnug3G5ZLszGANcYzQQY0MD3etTYurDw4NkGWkNHG9otx8Vno35L1bEleSS4vEukzEOJ3m1j2KpWcXWPK6djscJaGgga9aAdSN3YpW4km1hzCtJpJj2exm1KZFiExXcayDY+xU4XTF2jBqmNhEJYRCYhIQlhJCABIlQgCN4Qh6VAmKEqQJwTGIhKEqBCJUIQAISoTEKHK07F9UyL8RbXsVVFQ2USVlRdC1q5O8wn0GSQD2eyFWbewT6lYnkeVu0+ISoqxzMQabjA7irjmlzhJm7WiLann61luqEmTqtXCulw5gn26+BUzVbhHfYs4d8N6wiJ+XtCsGmXaMI7rG9oUNCoA6XWvbmQfkrtCDUB0vPvuud7GqRZ+zCnT61nm8amAL6cpQ6q5wAaA4m9zAvz+tFX2heo6839W6FNgqzcwbMEcQdb6HfqofuN0I9rmgh7Q0xmsZEcj7lReXGJAiJBkTcCxC0doV2tcWmTbdJg840+apudGthpz0uI8U17gU8QDMRIBvEW7BvUFdhHowYJB5xGit1YJJboT2eKrVQ1w6vetES0MDs8iMsGJnUj6CTEZmuAJsW247gfYnU8zSRlkEgz3eO9UqzzUdI3bt/aArS3+CXsLinW0vxUtCrMd3qCSv6NxFjrxKq0HXVVcR8MvYx2a/iTvP1uVMlSOfxv2pritIqkZS3YyEJyRUIRCVCQxqE5IgCOohLUQmSKEqGpUigQlQmIRKhCABKgBO82eBQIRqc5s2CGUiTAjxCWo8s6pGuqTKWxUzQgVJKdVZHZuUQQK9ySjTkrToEjKAYiR46+1U8JTutHCiJ6pJB3LObNYxJmSIjjvAP3pGvaVpOoC2fe0QLRxJI37vWqmEe1zoMiIkaaraxTA7KANFzyN1G0yngsGDnltgJ9Y3bvkrFSnmbBNtNBeFs4TCNay0mbkneq2CbFR0ttu4Du4qGivD4MirgzTJm3InfHBJiaJIY/QadsQJ7YOvJbW0hL2y2d3Pj7lNtGkPMmQLDT4cE6Y/D5OWLJacuovPhv7h4Km1kmOc+E6rWGMY1saTu1J7lQfXA0Y4d0RyVJMjShpY0Rfx9ixKtJucmTEzAHPtWwWlwJAtu96oihL4KuG1kuFjsbWmlpGkD4nis2k2CrONN8u4XTGNEGVtFUiMj3FyJiflKaQrMBEIQmAJISoQAiEqEgIqiEtXVImIeFI2gSJAst3D7LIcGFh85DSGgSXSwODQOYMg8uanayLtZpEwCQ08CDoO1Z6zbQYdHZj3CbCOJvflvU9PZY3n67rrSIgNdkN5G8DMDeOAgiyWviASXNYGA2yt0EAaF08j4pamx6Uim3ANGoA8PaVLUwTWhstFxm7pj1wdUCtIkfW/T2cUCrMTceBgDQH63ItjpDSBuFvUBomYygIBzBwImOHEdqY6tbRwB17B3cb96qYusTdto0jddPcWxXxGCi7fD4KNlaQWuHYeHxVl1YiQRHEcxr9c1WrvvuO9WjNoiLyLblGnOKamZl/APl3NbL2FrMzeMlc9g6mV4Pcuqw75ELGaOvF5kU6G084OamTrMC0N4ntVvZe0w25Di0mG5hJzCJAI1ADhPaFGMG+m4mnBB1adLpMHhi12ZtKHbpJIB7N/eUtMWmD1pnSYDaYcIsFLQwsPL9xm17fV1h0mOlxfEkWi0HuW5sx2Zt9RZZSjR0wlfI3aVAOIdOg8TOh5QsHam3KhsQGtG4XMe5a+OPWg6C6yWse0OGRpa6ZBEnl1tZVQiu5nkb7FWntYtd1KBL3AGTrBEiOUcFS+3F7oykEm4PzV+jhywk0qUEzdxmOwAK3hNm5Zc+7jvVyUUZwU2QfZsjI1mVi1sYGOPFb+OfAXIYqpLyeaWONlZZaFsWaFXUmCRcd6M9sx/bz59ip0myVabS847WALDs5LaqOa7LFGs912DTwVinRDvSAJOnZ2paLdA1wYJi5gk8eX+qsDFebecpFpFwDY2mCNbm8blNl0u5SdgQdBHLXsTK2zHtJsbW0jRX8LjGklpALrnNe2lgNOV1adUB1m99JdoDZs8N51hLU0GhM5x9MjUQkXSfYpBnUTwvBvfQ/MKm/Y+YEiAOM6wQDA3m6pTIcDGhCnr4Qt5jiPhuUCsgjq6pEtXVIgR2e18ecuDxDDDzQbTcRrmojzf+UjxVPEYuCQzqte2Q0E2g773Mh3ivS9q+T+njMHhzScKVQUaT9Oo5zqVOcwGhOUXHrXmu1uj2JwhAr0i0B/VdGZjp4PEjdoeK5YNPY7JWtytSxhOYOJcA0wDJgyPgqpx4LSwNj73HTnwhROxJ85BtLoJHAm6ZRyZ3daLOj2Ba0ZWJTxEgifjNt/Ae5SivA+t3+qz6brxzUrahkXFuPz5q6IUi07EAQLzeToLxFuEKF77Wt9E6o85A03A7jYE8rKOo7SbRaN9ilQWROemPKDqmkKyGxCkUlKg5xhrS4ncASfALTpdE8W7TC1u9jgPEgJWlyJRb4RkrodmYiWha/R/yZvrQa1QU5+42HVO/c31q/wBO+hjNnuoClny1GOPXcHOzNInRogQ5tlm5xk6R1ww5Ma1SVFbD1labdY+DrytWis2qOqLUkOrMAUuynGSB2qvj9BGpVvZuFKRn3IsRd91IxgITMZQIMqTDg5UFKrGvbCqYiurFcrX8nuIojHNFfJD2lrDUALBUJBbM2BMEA80VZbaijhNo15tK5t+pX0ft7Z+MpVi4MDmXgANiNwNlyOK2fRfP2jZ9MuOrmhzHeLCFMc6js0LJ0ksiUotM8iogz3K1hac8uPYvSK+wdnOZlbhX038RVqSP5EjxCyank7JbOGxDXH/h1BkeOx0lru2y0WeDOZ9Lkhu0crXffWwMDTd7U2viCWxmjhoBw8dVoY3orjG2dhq1uDHOHc5sgrHx2EeyA9j2fqa5vqctFTMXaLGCfkaSYzEamTFwN2/tV7D1Movq7QGOcZz4jvWTRdBzH63X9iH4gn4cRbXkIBCGrBM1246x3iAZtNt8m4MEjwWoyvSrFsZ6YgWAaWtaPSIkjnZc0MU24IufAb9PrQLTw7m+gA5znBsFovBkkQNd3goki0y55sZopuJDoAkQSSL6TvkdgVGvsQudDA5zr+iDEtkm/YJXR4TohiHlnm6FaHgBz304DJJuJ1EQT3rdwXRDFuDcOaZp4c1BUqOLmyS0EEhocYLgVDyVwX4d8nluM2PVaR1DcSCIIIzEWIsbg+CF6f5RcI2lXosY0Na3DNAA0AFWqhXHI2rMpQSdHSbF2tloUP8A2aQ8KbVuM2hTqtyvAcDYhwBB7QVx+w4fQpCf/Kp/5Gq1Uw1Rl2yvPfJ3qqKHSHyS0arvO4WoKLtSwyWH9JF2esLz7avk5xuGJc+iXsEnPT67dDrFx3gL1XC9IC2zwQt3BbaY8araOaSMpYUz5jIup59vtG4fRX0FtXolgcQ7PVoUsxuXCWE/qyET2lUh0SwNOCxmGaRvcA88vTJW35K9jFdO/c8Sw2zqtZ39NjqjuDA50DS8aBdDs3yeVnXrubSG8enUP7WmB3ler0fNNBaazXN/C2zR3Nsnt2rRptJYwmOA95UPqJPjY0j08VzucHg+j2Do2OFdVP4qrnT/AAbACutp4Zt2YGiOZZmj+RK09oeUKjo/DggcQJ7iLrJrdOMOf+6w4nnm+KzuT7s64RguUi9htrVvRZSaAdzWBo8GhWKezq1cw9wawatzAR2iVg1emOII/ptDRyHuVE7QxdTQkA8AB7AkkdMZafSj1nY5weDbLngkDcJK4rp7Vo4/EMrPxWRjWltOm1gJaJ6xc4uu4kDQbgsXDdGMZWEdeDrr61rbE8m2aq2nUrtDnaMBDqhG85BJaOZgLaLlVRMZxi5asr/kwsd0ZaxjauHqOqsLhTdLcpD3AkAQTmkNPguz6OeS/E1QHVYotMHrXeR+gad5C9Q2L0Zo4amxjGA5DmBIvmiMw4GJHeVrrpjDbzHlZMq1Pw+DkMF5L8I2POB1Uj8RyjwbHtW3h+i2Fp+jh6Y/aCfErUQrpGDk2Uzsah/wKX8GfBUsV0PwlQXw7BzaMh/thbKEUK2eb7e8kocCcNUg/gqe54HtC8r6QdHK+GqZa9NzOBOh5tcLHuX04qu0tl0sRTNOsxr2HUEesHUHmEtKNFll3PLvJJ07FXNhMTVLngzS84ZzNiCxpOpETHA8l6Bj9lU3as13iJXjflE8lL8HNfClz6IMn8dIzaY1HB3irfk28pOKq4ing68VQ7MGvcYqDKxzoP45DYvB5pThsaY8nm5pnfYvorSeOpDuVg4Lma3Qp+fqw0T6RMR8VP0h6eU2PAphxfMEODRB4Rr3yuQ2l5RnuzBk5pI1PHcuBxTex6sZ5Irf+TrMVhGYVoLsXUaRrA6vgDPrVzBYqjVaJrNqNcPvXB7WmQvKalXF4n0pjmrmG2ZVpicxAHcPBJpISjKR6DjujWzH2fRw8/lGR3iyCs8+SvZzxLWvH6alT3grF6MYepXqElpcG2Lt3iu9OJZhmTUdAjvTUpe5zzxxX6mNg/Jds5hnzDnn876hHgIC6XB7OpURFGixn6WgeJ1KyMF0xZWMUz4i6mrY9zjY2Uyd8kqNGq+oZ1UgqDesN+OyiXXhc9tbpgGg7uClDM/yoPH2qnBH/hx/+tZC8+6R9IHVauYnRuX+5x96F3Qj5Ucc61M0ejPTLzZa1xsABPYAF32B6b0nWK8NCs4bHOYZBSnhT3RpDL2Z65tjG57t3rM2fXrMd6Vua5/ZvSXMIcVLW2yVhoa2Ntfc72ht50aSRutBHeq3/a5pdD8K22/eVw2E2+9rtVtUNuMqGH9U8dUtFFKVnSHbuGeIdNMnkE/BUMPUn+uJ5uj1Lk8fQJByweBXIbRFSm6ZIVRhY3NLk9R2x0DY9he2qywmSRHisPDdAazIdNJzT+F4kdodHqlcX/jNctDczi2RaTuvHZZarenNYDKRPaqcJVRUZpOzvavR9uHomtXzBg1yMdUPg2QBzJAXN1/KZRpgjC4WTufWIgcxTZr3uS7C8oz6erj2K1jzs/GS51DzT9S+icsni5kFp8EQUY+pBlnkmqiznRt7H7Rqso+de8vcGtpMhjJP5GQI5lfRHQToNS2dQytAdVcB52pF3HgODRuHeVwHkx2ZgcFXfV86Xvc3KwuA6gPpm282ExpPFexYfEteMzHBwO8GQuuMovg8zJCcX5iRCEKjMEIQgAQhCABCEIAbUphwIIBBEEG4IOoIXgXlO6EP2biGYvCEtpl4c0jWlUHWDZ4WJHYQvf1R23seniqFShVEsqNLTxB3OHMGCOxNAfNm2PKG3Ewa2Dp+djrPY9zA48SyDHcVzlfpM+f6TGUv0jM7+TvcE/pLsR+ExNWhUHWpuLeRG4jkRB71jCmSYAkkwAOellPhx5o3WfI1VnoHQvymeYili2+cp7qmUF7L/e/G31jnovTNqYzD+aDn02Q5odaRLSJFoBEheYdGuh4w8V8W2XCCyiYMHUOq7uHU8eCl6S9Nc0tFz4rlyJSdROzG5xVyOrf09pU2ZaeRgAs1th6lw/SXpk6q6xkLnKRBfNV4phxjeSATcwLgLe2r0Oe3L5oiowtDhUbdpB0IPj4KdKi9y/VdD+i+3wKgLpDRrC7at0qo5czH8oOq86rbMFGnfUrAOJcDZxT8NSexlqrk9MxnTAG0rlOkW2Q8W1XNGu7iVNhsK6ode8q1jUTNybKtV0lCs4vAFhiZtPrPwQt00c8luVUJriklOidQ8OhXsNj+Kz5Swk1ZSkbFXFjcof8AESBz3KhTqkFPq1cxsIUaTRSNbB9J6jTe4XR4XaeHxLIqAA8rFcHlhW6OEfGZgNuCmUUa43JnZ7P2RhqbwS57qZO4NLhwgEiU3b20MCKMjB12Vi6BL6ZoRvh4GYn8u6dVyzNpARIObjOnctjCbXa5hZUh7HatPHcRwcOIUKNO2aObeydGQcZh3H0KjPB3wU+Hw+YhtGoHFxgNEhxJ0AadTyCdiuijnS7DnO38LrVByG53d4Lc8kmxy/a+Ga9pBpudVIIII82wuFj+bKtlGL4ZhLNkh6kUcJicRQdHXYZ3ggr3TyV7Qr1qRdVBygAZiILnTx3gDfzXbV8EyoIqMY/9TQ72hS06YaAGgADQAQPAIWNJ2TPPqjpochCFocwIQhAAhCEACEIQAIQhAHiH+0HsANfRxTR6YNJ5/MzrMJ5luYfsWNsXo1S2dQp4muC+tUYHiI/pteJGU7nZT6XO0b/UPLLs/wA7smsd9MsqDueGn+15XgrunL3YZtCszP5sZGPDodkFg1wIIdG46qckXKOxv084xnch23OkjnvOQuDSTDS4kDvOvauZrYq9tePwSVsRmNhA+tSqzlMcdGmXPfpFLpXrfRyocLshheSTUc6q0H7rXWaBwmM37l5hsXZjsRXp0m6veGzwBNz3CT3Lv/KJtNrS2kz0GANA3Q0ZQPABTl4oOnXMjkdtbXNQkLJa5sXnwHxSV6xc6SoSrjDYmeTzbD3PG5amzcTaFjwp6TiLhEo7Exm2zQ2lUlw/T7ykVPEYiSOz3lCEtiZPcqpqd8E1WZCylaUkIQA6UoTAiUqLUi9SriIIXSU6zquEcyiA2qPSgdZ9Matadx38xZcg160NlbTdRqNe06EHwWconTjntRUbU4ifUU9jxMtPiug23shuIBxOFEz1qtIasdve0DVp1PBcwVaqRm3KDpmxg9sOab39S9U8l23WPxlEMpk1CHNcT1g1hbcgkZm6aTC8Xpl3Mga74+C9H8h22C3adOnYNqMqNsLkhhcLm/3Sp8Pe0XLOtFM+kghCFocgIQhAAhCEACEIQAIQhAAhCEAc55RWzsvGf/Hf6hK+Sa+q+rPKvixT2TijPpMFMdr3tb7CV8o1jdUuBdxqY5OlMKktnddCsI3DUH4ypZzgadEb40e//lH7lze2doGo8ukntXXdLMZR8wzzDg6mKbGt5NDQABz1nnK4B7/asYrVK2duRrHBRiJNiipoPr6+SM3V70jzYdi3OAarNA2PZ7J+SgBv3e5T4f4j2FAEBbp2e9CXN9d6EgGNPs+SREoAQAiexvsKQM4KanhHnRjvApWUot8IgCRXG7JqfgPeQPen/wCDVOAH7m/FLVH3NV0+V/6v6KMq9hNmve0uAEbp3xwTm7Fdvcwd/wAAtLDAtaG+cbA017/XJ71E57bHV03SNz/yppFHZu0qlB+Zji0grpcZs+jiKL8VlAewZntYYZUkiSR912+BY33i+RiMKxwu8Txj5qMMa1pZ512U6wAJ33us9V7nS8Djts18i09rOaRlho3NaIHgNVq7B2pSw2Ko4kt826nUa+G/eg9YZN0iRu1WSG0tznDn1Z8VE6jh97qh7x8E4uuCslyjplT/AFZ7Njv9oVkxQwpI41Hx/a0W8VFhfL6+f6mHpx+VzgfXK8cNXDjRrz+75Jv+I0xpSntc4+9aW3wcax4o+qvtn0Ts7y2YJ4/qB9M9gcPEX9S2KPlS2a7/AHpo/U149y+WX7WO5jGjk0e9WsLt2BBAHNoAKrzIz0YZOk6PqM+UbZ//AKpp7G1D7GqnifKrgWaPqP8A003/APMAvmmriajrtq5uRMHwNlH5iudWu7yB70WLwY3spM+kML5YcE90FtdnN1MR/a4ldVs7b+HriaVZj+QIDu9pgjwXyM3C1eXe5vxVim2q3R7Qf1tRfyg8BviMj7BQvkM7WxTNHv8A2vJ/ylSs6QY06VK383j2lOzPwXdb/R9boXykNvbRaJ+0Vh/9zvc5Qv6dbQZ/vVftFR5HqKLQSwSjyn9Hrf8AtCbYDMHRoA3q1S8j8tMf9Tx4FfPpouOjXHsBWztDpnia5Br1XVS0QC/rECZgE6JmG6RlplzZHafmlKTXCNMOHC/XOv2MZ7SLEEFRwutp7aw9UQ5uU/mAI8VHiMFSbfI2+/dHJZ+L7o6X0ClvjmmjmS60d6t4PAhwBcYHrMbgpsVhaZNuqfV8kuJcerH3QABwhU53wZw6XS257pewVcKwWDbbjJVetg59EH2q7h6uexBniAnSWG+inU0dksGKauqXwjIdSLTBEW3qSiYtwd8lsNpT2KtXwjd0g747Z07k1lXc5sn/AJ8krg7RmVG3Pf7UJa9Pra63QtbR57g06ZapYalbM87rAEbuxTfaaLfRYCeJk+1CFnpvlnWsuheWK+v+jxtfhA7Amna3P2oQl4cTT8zKNO0ed+9QPxxO9IhCgjOfU5GQ1MUeKYK5QhaUjleWbd2H2gpWuJQhFIcZyk6bJPs53vA/l7gkNAfjHg74IQpNml7f2O+xj8bfB3wTHYWPvD1/BCEWwcI+39kLmpJQhWjmkqYocrDMe4CJkcDdKhA4zlHhkrdpfkb4FTM2uB9xn8R8EIUuKN49RNFin0gI0DR+1vwTjt3kz+A+CEKdCN49XkJG7eduyjsaPgmO2mCZOTty/BqEJaUaflTIn46kTcMP7B8Ew42l+Bv8PmhCekxfVSvhfQn2yj+Bv8fmnO2w0ANDBA019yEI0IPy5rhJfsVztBpMmm3+74qwNqNiLDsEewIQhwQodVkT7fQ1m0yDZ3t+CsjaLXax4fJIhS4I3j1U/gaMc0aEeB+Ca7HN5eDkIS0Ip9XP4KOKqNJtGnDmUIQtEtjhnkbk2f/Z"/>
          <p:cNvSpPr>
            <a:spLocks noChangeAspect="1" noChangeArrowheads="1"/>
          </p:cNvSpPr>
          <p:nvPr/>
        </p:nvSpPr>
        <p:spPr bwMode="auto">
          <a:xfrm>
            <a:off x="155575" y="-830263"/>
            <a:ext cx="2628900" cy="1743076"/>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7172" name="Picture 4" descr="http://www.hardwoodparoxysm.com/wp-content/uploads/2012/04/predict.jpg"/>
          <p:cNvPicPr>
            <a:picLocks noChangeAspect="1" noChangeArrowheads="1"/>
          </p:cNvPicPr>
          <p:nvPr/>
        </p:nvPicPr>
        <p:blipFill>
          <a:blip r:embed="rId2" cstate="print"/>
          <a:srcRect/>
          <a:stretch>
            <a:fillRect/>
          </a:stretch>
        </p:blipFill>
        <p:spPr bwMode="auto">
          <a:xfrm>
            <a:off x="2987824" y="4077072"/>
            <a:ext cx="3400053" cy="2256036"/>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PREDICT</a:t>
            </a:r>
            <a:endParaRPr lang="en-GB" dirty="0"/>
          </a:p>
        </p:txBody>
      </p:sp>
      <p:sp>
        <p:nvSpPr>
          <p:cNvPr id="5" name="Content Placeholder 4"/>
          <p:cNvSpPr>
            <a:spLocks noGrp="1"/>
          </p:cNvSpPr>
          <p:nvPr>
            <p:ph sz="half" idx="1"/>
          </p:nvPr>
        </p:nvSpPr>
        <p:spPr/>
        <p:txBody>
          <a:bodyPr/>
          <a:lstStyle/>
          <a:p>
            <a:pPr algn="ctr">
              <a:buNone/>
            </a:pPr>
            <a:r>
              <a:rPr lang="en-GB" dirty="0" smtClean="0">
                <a:solidFill>
                  <a:srgbClr val="FF0000"/>
                </a:solidFill>
              </a:rPr>
              <a:t>Anna is talking about </a:t>
            </a:r>
          </a:p>
          <a:p>
            <a:pPr algn="ctr">
              <a:buNone/>
            </a:pPr>
            <a:r>
              <a:rPr lang="en-GB" dirty="0" smtClean="0">
                <a:solidFill>
                  <a:srgbClr val="FF0000"/>
                </a:solidFill>
              </a:rPr>
              <a:t>what she does in the </a:t>
            </a:r>
          </a:p>
          <a:p>
            <a:pPr algn="ctr">
              <a:buNone/>
            </a:pPr>
            <a:r>
              <a:rPr lang="en-GB" dirty="0" smtClean="0">
                <a:solidFill>
                  <a:srgbClr val="FF0000"/>
                </a:solidFill>
              </a:rPr>
              <a:t>evening.</a:t>
            </a:r>
            <a:r>
              <a:rPr lang="en-GB" dirty="0" smtClean="0"/>
              <a:t> </a:t>
            </a:r>
          </a:p>
          <a:p>
            <a:pPr algn="ctr">
              <a:buNone/>
            </a:pPr>
            <a:endParaRPr lang="en-GB" dirty="0"/>
          </a:p>
          <a:p>
            <a:pPr algn="ctr">
              <a:buNone/>
            </a:pPr>
            <a:endParaRPr lang="en-GB" dirty="0" smtClean="0"/>
          </a:p>
          <a:p>
            <a:pPr algn="ctr">
              <a:buNone/>
            </a:pPr>
            <a:endParaRPr lang="en-GB" dirty="0"/>
          </a:p>
          <a:p>
            <a:pPr algn="ctr">
              <a:buNone/>
            </a:pPr>
            <a:r>
              <a:rPr lang="en-GB" dirty="0" smtClean="0"/>
              <a:t>What words might you </a:t>
            </a:r>
          </a:p>
          <a:p>
            <a:pPr algn="ctr">
              <a:buNone/>
            </a:pPr>
            <a:r>
              <a:rPr lang="en-GB" dirty="0" smtClean="0"/>
              <a:t>expect to hear?</a:t>
            </a:r>
          </a:p>
          <a:p>
            <a:pPr>
              <a:buNone/>
            </a:pPr>
            <a:endParaRPr lang="en-GB" dirty="0">
              <a:solidFill>
                <a:srgbClr val="FF0000"/>
              </a:solidFill>
            </a:endParaRPr>
          </a:p>
        </p:txBody>
      </p:sp>
      <p:sp>
        <p:nvSpPr>
          <p:cNvPr id="6" name="Content Placeholder 5"/>
          <p:cNvSpPr>
            <a:spLocks noGrp="1"/>
          </p:cNvSpPr>
          <p:nvPr>
            <p:ph sz="half" idx="2"/>
          </p:nvPr>
        </p:nvSpPr>
        <p:spPr/>
        <p:txBody>
          <a:bodyPr/>
          <a:lstStyle/>
          <a:p>
            <a:pPr>
              <a:buNone/>
            </a:pPr>
            <a:endParaRPr lang="en-GB" dirty="0" smtClean="0"/>
          </a:p>
          <a:p>
            <a:pPr>
              <a:buNone/>
            </a:pPr>
            <a:endParaRPr lang="en-GB" dirty="0"/>
          </a:p>
        </p:txBody>
      </p:sp>
      <p:pic>
        <p:nvPicPr>
          <p:cNvPr id="10242" name="Picture 2" descr="http://4.bp.blogspot.com/_fJexKRAUVQU/TF1gGxDV7-I/AAAAAAAAAS4/9O3NFBIq1Zg/s1600/vlcsnap-2010-08-06-22h55m17s94.png"/>
          <p:cNvPicPr>
            <a:picLocks noChangeAspect="1" noChangeArrowheads="1"/>
          </p:cNvPicPr>
          <p:nvPr/>
        </p:nvPicPr>
        <p:blipFill>
          <a:blip r:embed="rId2" cstate="print"/>
          <a:srcRect/>
          <a:stretch>
            <a:fillRect/>
          </a:stretch>
        </p:blipFill>
        <p:spPr bwMode="auto">
          <a:xfrm>
            <a:off x="5436096" y="2492896"/>
            <a:ext cx="2841384" cy="2132113"/>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PREDICT</a:t>
            </a:r>
            <a:endParaRPr lang="en-GB" dirty="0"/>
          </a:p>
        </p:txBody>
      </p:sp>
      <p:sp>
        <p:nvSpPr>
          <p:cNvPr id="5" name="Content Placeholder 4"/>
          <p:cNvSpPr>
            <a:spLocks noGrp="1"/>
          </p:cNvSpPr>
          <p:nvPr>
            <p:ph sz="half" idx="1"/>
          </p:nvPr>
        </p:nvSpPr>
        <p:spPr/>
        <p:txBody>
          <a:bodyPr/>
          <a:lstStyle/>
          <a:p>
            <a:pPr algn="ctr">
              <a:buNone/>
            </a:pPr>
            <a:r>
              <a:rPr lang="en-GB" dirty="0" smtClean="0">
                <a:solidFill>
                  <a:srgbClr val="FF0000"/>
                </a:solidFill>
              </a:rPr>
              <a:t>Juan talks about the </a:t>
            </a:r>
          </a:p>
          <a:p>
            <a:pPr algn="ctr">
              <a:buNone/>
            </a:pPr>
            <a:r>
              <a:rPr lang="en-GB" dirty="0" smtClean="0">
                <a:solidFill>
                  <a:srgbClr val="FF0000"/>
                </a:solidFill>
              </a:rPr>
              <a:t>advantages and </a:t>
            </a:r>
          </a:p>
          <a:p>
            <a:pPr algn="ctr">
              <a:buNone/>
            </a:pPr>
            <a:r>
              <a:rPr lang="en-GB" dirty="0" smtClean="0">
                <a:solidFill>
                  <a:srgbClr val="FF0000"/>
                </a:solidFill>
              </a:rPr>
              <a:t>disadvantages of holidays.</a:t>
            </a:r>
            <a:endParaRPr lang="en-GB" dirty="0" smtClean="0"/>
          </a:p>
          <a:p>
            <a:pPr>
              <a:buNone/>
            </a:pPr>
            <a:endParaRPr lang="en-GB" dirty="0"/>
          </a:p>
          <a:p>
            <a:pPr>
              <a:buNone/>
            </a:pPr>
            <a:endParaRPr lang="en-GB" dirty="0" smtClean="0"/>
          </a:p>
          <a:p>
            <a:pPr>
              <a:buNone/>
            </a:pPr>
            <a:endParaRPr lang="en-GB" dirty="0"/>
          </a:p>
          <a:p>
            <a:pPr algn="ctr">
              <a:buNone/>
            </a:pPr>
            <a:r>
              <a:rPr lang="en-GB" dirty="0" smtClean="0"/>
              <a:t>What things will he </a:t>
            </a:r>
          </a:p>
          <a:p>
            <a:pPr algn="ctr">
              <a:buNone/>
            </a:pPr>
            <a:r>
              <a:rPr lang="en-GB" dirty="0" smtClean="0"/>
              <a:t>talk about?</a:t>
            </a:r>
          </a:p>
          <a:p>
            <a:pPr>
              <a:buNone/>
            </a:pPr>
            <a:endParaRPr lang="en-GB" dirty="0">
              <a:solidFill>
                <a:srgbClr val="FF0000"/>
              </a:solidFill>
            </a:endParaRPr>
          </a:p>
        </p:txBody>
      </p:sp>
      <p:sp>
        <p:nvSpPr>
          <p:cNvPr id="6" name="Content Placeholder 5"/>
          <p:cNvSpPr>
            <a:spLocks noGrp="1"/>
          </p:cNvSpPr>
          <p:nvPr>
            <p:ph sz="half" idx="2"/>
          </p:nvPr>
        </p:nvSpPr>
        <p:spPr/>
        <p:txBody>
          <a:bodyPr/>
          <a:lstStyle/>
          <a:p>
            <a:pPr>
              <a:buNone/>
            </a:pPr>
            <a:endParaRPr lang="en-GB" dirty="0" smtClean="0"/>
          </a:p>
          <a:p>
            <a:pPr>
              <a:buNone/>
            </a:pPr>
            <a:endParaRPr lang="en-GB" dirty="0"/>
          </a:p>
        </p:txBody>
      </p:sp>
      <p:pic>
        <p:nvPicPr>
          <p:cNvPr id="17410" name="Picture 2" descr="http://www.manxnationalheritage.im/wp-content/uploads/2012/03/seaside-holidays-500x295.jpg"/>
          <p:cNvPicPr>
            <a:picLocks noChangeAspect="1" noChangeArrowheads="1"/>
          </p:cNvPicPr>
          <p:nvPr/>
        </p:nvPicPr>
        <p:blipFill>
          <a:blip r:embed="rId2" cstate="print"/>
          <a:srcRect/>
          <a:stretch>
            <a:fillRect/>
          </a:stretch>
        </p:blipFill>
        <p:spPr bwMode="auto">
          <a:xfrm>
            <a:off x="5076056" y="2564904"/>
            <a:ext cx="3297931" cy="1945780"/>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PREDICT</a:t>
            </a:r>
            <a:endParaRPr lang="en-GB" dirty="0"/>
          </a:p>
        </p:txBody>
      </p:sp>
      <p:sp>
        <p:nvSpPr>
          <p:cNvPr id="5" name="Content Placeholder 4"/>
          <p:cNvSpPr>
            <a:spLocks noGrp="1"/>
          </p:cNvSpPr>
          <p:nvPr>
            <p:ph sz="half" idx="1"/>
          </p:nvPr>
        </p:nvSpPr>
        <p:spPr/>
        <p:txBody>
          <a:bodyPr/>
          <a:lstStyle/>
          <a:p>
            <a:pPr algn="ctr">
              <a:buNone/>
            </a:pPr>
            <a:r>
              <a:rPr lang="en-GB" dirty="0" smtClean="0">
                <a:solidFill>
                  <a:srgbClr val="FF0000"/>
                </a:solidFill>
              </a:rPr>
              <a:t>Marcos does NOT help out </a:t>
            </a:r>
          </a:p>
          <a:p>
            <a:pPr algn="ctr">
              <a:buNone/>
            </a:pPr>
            <a:r>
              <a:rPr lang="en-GB" dirty="0" smtClean="0">
                <a:solidFill>
                  <a:srgbClr val="FF0000"/>
                </a:solidFill>
              </a:rPr>
              <a:t>at home. </a:t>
            </a:r>
            <a:endParaRPr lang="en-GB" dirty="0" smtClean="0"/>
          </a:p>
          <a:p>
            <a:pPr algn="ctr">
              <a:buNone/>
            </a:pPr>
            <a:endParaRPr lang="en-GB" dirty="0"/>
          </a:p>
          <a:p>
            <a:pPr algn="ctr">
              <a:buNone/>
            </a:pPr>
            <a:endParaRPr lang="en-GB" dirty="0" smtClean="0"/>
          </a:p>
          <a:p>
            <a:pPr algn="ctr">
              <a:buNone/>
            </a:pPr>
            <a:endParaRPr lang="en-GB" dirty="0"/>
          </a:p>
          <a:p>
            <a:pPr algn="ctr">
              <a:buNone/>
            </a:pPr>
            <a:r>
              <a:rPr lang="en-GB" dirty="0" smtClean="0"/>
              <a:t>What NEGATIVE words </a:t>
            </a:r>
          </a:p>
          <a:p>
            <a:pPr algn="ctr">
              <a:buNone/>
            </a:pPr>
            <a:r>
              <a:rPr lang="en-GB" dirty="0" smtClean="0"/>
              <a:t>might you expect to hear?</a:t>
            </a:r>
          </a:p>
          <a:p>
            <a:pPr>
              <a:buNone/>
            </a:pPr>
            <a:endParaRPr lang="en-GB" dirty="0">
              <a:solidFill>
                <a:srgbClr val="FF0000"/>
              </a:solidFill>
            </a:endParaRPr>
          </a:p>
        </p:txBody>
      </p:sp>
      <p:sp>
        <p:nvSpPr>
          <p:cNvPr id="6" name="Content Placeholder 5"/>
          <p:cNvSpPr>
            <a:spLocks noGrp="1"/>
          </p:cNvSpPr>
          <p:nvPr>
            <p:ph sz="half" idx="2"/>
          </p:nvPr>
        </p:nvSpPr>
        <p:spPr/>
        <p:txBody>
          <a:bodyPr/>
          <a:lstStyle/>
          <a:p>
            <a:pPr>
              <a:buNone/>
            </a:pPr>
            <a:endParaRPr lang="en-GB" dirty="0" smtClean="0"/>
          </a:p>
          <a:p>
            <a:pPr>
              <a:buNone/>
            </a:pPr>
            <a:endParaRPr lang="en-GB" dirty="0"/>
          </a:p>
        </p:txBody>
      </p:sp>
      <p:pic>
        <p:nvPicPr>
          <p:cNvPr id="16386" name="Picture 2" descr="http://upload.wikimedia.org/wikipedia/commons/d/d6/StateLibQld_1_242415_Dining_room_interior_Wolverton,_home_of_the_Tunbridge_family,_Townsville,_ca._1895.jpg"/>
          <p:cNvPicPr>
            <a:picLocks noChangeAspect="1" noChangeArrowheads="1"/>
          </p:cNvPicPr>
          <p:nvPr/>
        </p:nvPicPr>
        <p:blipFill>
          <a:blip r:embed="rId2" cstate="print"/>
          <a:srcRect/>
          <a:stretch>
            <a:fillRect/>
          </a:stretch>
        </p:blipFill>
        <p:spPr bwMode="auto">
          <a:xfrm>
            <a:off x="5436096" y="2189886"/>
            <a:ext cx="3122022" cy="2503862"/>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764704"/>
            <a:ext cx="7772400" cy="1470025"/>
          </a:xfrm>
        </p:spPr>
        <p:txBody>
          <a:bodyPr/>
          <a:lstStyle/>
          <a:p>
            <a:r>
              <a:rPr lang="en-GB" b="1" dirty="0" smtClean="0"/>
              <a:t>TOP TIP 2</a:t>
            </a:r>
            <a:endParaRPr lang="en-GB" b="1" dirty="0"/>
          </a:p>
        </p:txBody>
      </p:sp>
      <p:pic>
        <p:nvPicPr>
          <p:cNvPr id="1026" name="Picture 2" descr="http://www.woodbridgehigh.co.uk/_files/images/SchoolInformation/2012/keep_calm.png"/>
          <p:cNvPicPr>
            <a:picLocks noChangeAspect="1" noChangeArrowheads="1"/>
          </p:cNvPicPr>
          <p:nvPr/>
        </p:nvPicPr>
        <p:blipFill>
          <a:blip r:embed="rId2" cstate="print"/>
          <a:srcRect/>
          <a:stretch>
            <a:fillRect/>
          </a:stretch>
        </p:blipFill>
        <p:spPr bwMode="auto">
          <a:xfrm>
            <a:off x="3779912" y="3789040"/>
            <a:ext cx="1710976" cy="2448272"/>
          </a:xfrm>
          <a:prstGeom prst="rect">
            <a:avLst/>
          </a:prstGeom>
          <a:noFill/>
        </p:spPr>
      </p:pic>
      <p:sp>
        <p:nvSpPr>
          <p:cNvPr id="5" name="Title 3"/>
          <p:cNvSpPr txBox="1">
            <a:spLocks/>
          </p:cNvSpPr>
          <p:nvPr/>
        </p:nvSpPr>
        <p:spPr>
          <a:xfrm>
            <a:off x="611560" y="206084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00FF"/>
                </a:solidFill>
                <a:effectLst/>
                <a:uLnTx/>
                <a:uFillTx/>
                <a:latin typeface="+mj-lt"/>
                <a:ea typeface="+mj-ea"/>
                <a:cs typeface="+mj-cs"/>
              </a:rPr>
              <a:t>BE POSITIVE</a:t>
            </a:r>
            <a:endParaRPr kumimoji="0" lang="en-GB" sz="44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BE POSITIVE</a:t>
            </a:r>
            <a:endParaRPr lang="en-GB" dirty="0"/>
          </a:p>
        </p:txBody>
      </p:sp>
      <p:sp>
        <p:nvSpPr>
          <p:cNvPr id="3" name="Content Placeholder 2"/>
          <p:cNvSpPr>
            <a:spLocks noGrp="1"/>
          </p:cNvSpPr>
          <p:nvPr>
            <p:ph idx="1"/>
          </p:nvPr>
        </p:nvSpPr>
        <p:spPr/>
        <p:txBody>
          <a:bodyPr/>
          <a:lstStyle/>
          <a:p>
            <a:pPr algn="ctr">
              <a:buNone/>
            </a:pPr>
            <a:r>
              <a:rPr lang="en-GB" dirty="0" smtClean="0"/>
              <a:t>Concentrate on what you do understand, not on the difficult words and phrases.</a:t>
            </a:r>
          </a:p>
          <a:p>
            <a:pPr algn="ctr">
              <a:buNone/>
            </a:pPr>
            <a:r>
              <a:rPr lang="en-GB" dirty="0" smtClean="0"/>
              <a:t>Use what you know to work out the meaning!</a:t>
            </a:r>
            <a:endParaRPr lang="en-GB" dirty="0"/>
          </a:p>
        </p:txBody>
      </p:sp>
      <p:sp>
        <p:nvSpPr>
          <p:cNvPr id="17410" name="AutoShape 2" descr="data:image/jpeg;base64,/9j/4AAQSkZJRgABAQAAAQABAAD/2wCEAAkGBhQSEBUUExQUFRQWFhwYGRgYGBwfHhkhHx0gGh0aHyAaHCYeGhwkGR0eIC8gIycpLC0sGB8xNTAsNScrLCkBCQoKDgwOGg8PGjYkHyQsNCk2KSopNCotLCwsKi4vLCwsLykwLCwvLDQtLCwvLCwvLCwsKiwsLCwsLCwsKSwsLP/AABEIALgBEgMBIgACEQEDEQH/xAAbAAACAwEBAQAAAAAAAAAAAAAABQMEBgECB//EAEIQAAIBAwIEBAQEAwYEBQUAAAECAwAEERIhBQYTMSJBUWEUMnGBI0JSkWJyoQcVM4KxwSSistFUY5Lh8BZDc8Lx/8QAGQEAAwEBAQAAAAAAAAAAAAAAAAIDAQQF/8QALhEAAgIABAMGBwEBAQAAAAAAAAECEQMSITFBUfATImFxocEEgZGx0eHxMiNC/9oADAMBAAIRAxEAPwD7jRRRQAUUUUAFFcJrtABRRRQAUUUUAFFFFABRRmigAooooAKK5mu0AFFUOL8ZS3UFgzM7aURBqd23OlR9ASSSAACSRVfg3Mazu8ZimhljwWSVQDg9mBUlWBx5GmyurGyurG9FczXaUUKK5moVvFMhjz41UOR7MWAP7qf2oAnooooAK5mvFxEWRlDFSQRqXGRnzGQRkVlrHgcsjSo97clY5dGAygkaVbdgufzUsm1sicpNNJKzW0Uvh43A0phEqGRc5XO4x3/b/vVxZ1IBBBDdjnvtnb123rU7HTT2JKKXT8fhRyjNuCFY6WKqW7BmA0qTkbE+Y9aP7x/4sxEgDpBx6klmGPfZaMyMzIY0UUVoxyiiigDtFFFABSTmmadY0aEuFDjqmNQ0gTByUDAgkHBIwTjON6d1muarCcQvLDPcalIbQmjZdQ1hR08khMkZJOaphJOav1FlsI05i6tsUhuHluEux0wPndBID41VR4OmTksANt+1NOOcyzW/EEjVGlgNs0jIgGsaXwXGd3wpHgB33xk7UsvrtBFqtOJTyzuPwow0Tl2PbUoiyB6lsYGc9qs8b4mtvxSCSU5IspAAoy0jmRAEQd2Zj2A/0rrlFXtz04/ZDfD6yaeuhrLfikTqjLIhWRQyHI8QOMEZ37sB9SKkub6OPTrdE1MFXUwGonsoydz7CvnFhyetxcLb3K/4FiuwP+HJLK7eEjzQDAPbap7jgVxcy3UbCGYxRrbRyTuwaPMSsZgqxsNbswbVkHwYHaovCje/XA6Oyje59GzUc10iAlmVQoyxJAwPU57DY7+1Yy76873jJdyxNahVjSPRpY9FZNbhlOsMxIHbZTSWe8N6lxNcD/hI7aGWQAkdV+h1Vi2/KrSFj7lPesjg3xMjg3xPpEfFImlMQkQyhdRQMNQB88Zzj396tVg+DcAFrLw5MAzlZpJn/M34QVgT30h2RQPRRW8qc4qL0EnFRehnOZLa9MUhhljGBqVVjcOdJ1aQ3UIJONPy758qpvxm5aMZuLCEuoPiLhlyP0swww9D5itBx21eS2mjiOJHjZVPuQQPp9aycvDI3SO3WwW3LMivJIsIACkMwRlYtI7BSBj1JPaoMrhtOOvsbWyH4aeLX4R4/wBW3zbevf71Ka8xRhQAAAAMAAYA9hXunOYxPMHxS8RSXoXE9rGgKpC6jEm+WK6wZNtsNtTjh3NYlkEZtryMnzkgYKPqwJA7d6z/ADxYTq08mm4mRocQ9GRwYJADu0aMNas2Dr8WMYIxTThpM3EBcxxypF8MY3aRCmttaugCvhzpBfxEAb7E11NJwTfI6Wk4JvkW+Y7WYSQXECCZodYMRYKWVwASpOwcYGM7EEjNUeKc7Ri0WZOopFxHE8ZXEiHUGaMr+oqCPfVsatcajkhm6qXkcQcBTFcYMZIHdPErI3rgkHzFUeEcLtnuCZbiK5umkWchCAoMamNMICcBQ/diSTg+VTi4Us3XgZFLKm+Apiivppp4p7po0SNbiTo4VomZWK26t+lQAzHzwP1b3rTnO6a36sdukqQwxtOWk0MzGFZnCAIR4VYdyNzgU74jy6eherE34l0GOWOwJiEQGQNgAvv3NU7/AJYmjE3wkkYWaPDwyKSNQjEYZGVgUJRVBByNgarnhLeut9hs8Jbiy84leXN3IbKYIkNvBKI2UFZWfU4Uk/LlNiR6D61Y4DcXcvFJmkSKFVhiV49RkbB6rJhhhQdRJOx2AA9at8j8vy2wkaXALx2yjfJHTgSNgcbfPq7Vct7GaPiMsoUNDPFGC2oAo0evYqe4YN3HaslOOsVW34syUoq4qtvwPRXaV8fvJ4otcEaSEbsHcrhQCSRgHJ9qRvzFfCE3DW8EcKx9THUZ3bOCMYAA2PnXJZGOG5K19zYUj4W+L68XyPRf90Kn/oFOwaqx8PVZnmGdTqqn0wpYj7+I/wBKxrVEZJtp9bGb4HwdJrdpiv4rTzSqw2IOplAyO4wO3aobriqKnDApBOuMkA5wCnSJPp4nA3861tlZJEgRBhRnAz6kk9/cmoYODwozMkUas5BYhRkkHOT99/rvU+zdUiPZNRSRn7i7WOJ763kwknieKTtIR4fDjdJDjHnnbIqXhPCIl4hKcFnWKNg0hLMC5kDYLdtsDAqxa2ED3s2qCLXF03V9O5LgnJ8tQKnxd6uXkMS3MMhDCWTMQKsQCAryYYZwQMHG2xIoyPcbsZWr8/2NaKKKsXOUV2igAooooAKqcTYCJsy9H/zPB4d/4wV9tx51aJrM8yRXkkEvQa3K6dSeFixx4sDOpGJxjt50+HHNJK68xZOkIeKWpt2W4jvmuHDrmAMqmbLAaR0NJJ3zghgcb7VvTZIXEhRTIBgMQNQB7gHuB9KzNil40SyQ29hEZEBDZkDLqGd16QOR6Zrs3C5LuYwSzyiK3jjD9M6DNIwJLMRuFAAOkY3Y+groxXmq3t1wNwY23wQ+t+EqlxLOCdUqRoR5AJqxj66jn6CqvFuUra5fXKjFioU6ZHUMASQGCMAwBJ75716u+KW9jFGjuVXARF8Tu2B2AGXc47nf3pZxTnqONUeLEySROyaTu7h440jHoS0hBBGRj2qMVNu4l4xxG7j9S9f8n28gGFMTLH0laJ2jITGAh0EalHkrZFW+G8FSO1S3YCREjWM6lGH0qFyR23x2pPbc2NEsiX4igljRXyr+Bw2rGnVvqDKVK79sjOao8P58WOytDonuJJE0EKp1s0cYLnxY1DP5ht3NblxGqH7LFarc1j8OUzrNvqSNox6YZlY/fKD+tep+IIkkcbHDyatAwd9I1N9MD1pW/OdqIIpjJ4ZhlAFZnb1ARQW8PY7bYqtJfRz3tjJEyuhjuGDDt2jX98nGKVRfEmsOX/pc/Qs818NaWNGGlhE2tonbSkowQVY9hjuCcjI3pBZWkktusKWzxabrrIz6QkaiXqDSQx1eAlQFBG/fFPOcOCS3USJF0/DIrsshYK4H5W0jcE+VL7DmmcuYVt7aR49isN0m2NsaWUEY7Y8q53uVheTTh6GvFdrzGSQMjB9PT2r1VDlFHM/C4poD1Ynl0eNVjJD6gNtJDL4vvWS5B43eTTupdfh0JHTuHBulwMDOkA/N5uM48z3pzziWllgtY9pJA8moyyooVMZyIXVpGJYYGdtzUPLUC21z0JbWGKeRGdZo2LiUKQGBaT8RWGVOGJB9a6o6YTT1v0OmOmG0xzzXw9JbSbUiOyxSFNSglToOCMjY5xuK8WvwttbfEJHHEnTDkogBIIBA8IyxOQAPM01u4tUbL+pSP3GKydnZm54JAunWwiibRnGvpkHRkEY1BcZ9xXG9xI6xpvS/uNLHmNvxfiYxB04xNu2rwHV82AMOCpyoz3GCao3HNkwimZ4eiRD1otRySurSdYwNLDIOnJ+Yb7Gqh4Yk0M8cNlLCHjGXl8OsqwZY8ai+Cc5OwGTXh+GLNFNFBZSwNJCUMsuFx2IQZcs2/n22pbZVRhxXX1/JdtuYrguJysfwbzCFBv1MFums2exUvjw/pIP1vXHH5TcywQxxs0KIxV30tJq38HhIwO2o7ZONu9eeZrYR2ccaDYTWyKB5ATJj+gpZxm7LoyTWsrXSs4hMSMMZJ6bLMNlGnBbJHnla3YVKMtUvDr3NfLHqUg+YI/cYrL8PfrcDGfO0ZSfdUKZ/da0tijiJBIQZAqhyOxbA1EfU5pRw3l1k4e1qzAFlmXUu+A7OQd8bhWH3piUWkvmvcT2fFLmDF3cuTHOjt0PKHTGZUAPqY0YN7kelTpcXcRtpZZgxuJURoAg0IHBPgYePUgBJJJBwe1OeJ8vid4tbHpRpIpT9RdOnnPlhC4/zVDw7lgpIjyTyz9JSsQcIAmRgt4VGttPh1HyJ9aWmUzxav2FkvHZI7CylLnVJLAHJ7kO3iBz7f6Us5j4qPhrsS3ckc4MqCEFRlckRhVK6irJpJcHzJyMU14pyTqST8SSREV3ggOAqOcsMEDJ8WwyfCGIr3xrirXNuYII5OtOuhi0bqsIYYdmLAAEAnCjJJrHY8XG1XMWlbi4liSGQxdezgklmHzKF17D+J2cb+itXl2urmey1zJGNcozGni1RKY5CS2VwzagABsG9a1tlwYRSFlJx0Y4VX9Ij14PvnV/SlkXK8kaWmiVWkt2cszqcSdTPUOxypJJI71tCrEXS8H+jSCu1wV2nOYKKKKACk0nN1uGZQzuVJB6cUrgEdxlEIyPrTS5TKMDnBUjw9+3l71ieEcTuLMLALa4ngXZG6eiRR6EE6X+o0mlborhwUk/4aW04zDdh4l6m6kMGjkTY7HBdR6+RzWY5lsYIrfQLCd1t1IQ6mCBc5Y6kk14xk5I8q2ljd9RA2iRM/lkGGH2yaScz8PvJIZhDNEAVJVREwfbfTq6hBJxj5cHPaun4eVSVv7r7EMVLWl7iO2S1TTJDBxQnZlC/EaW8xnLaSp99sVevOOyWUxlltpnS4jjJ6I1mORRhkPbYjGG9jXmK8ukhhTq2FtrRVjR1kVlyAAoRn+Ydseta2zhKRorMXZVALHuxAwWPuTvVMWXPX5s3Bai9Vpy2Mg/Gkju1urmKaJXtFWPMbMUbW5kQ6AdLkaO+M4x7VDwblh3uLa5ljK+O5uGU/kaVk6akfqCDJ91NbvFGKj2lbHR21Lurw+XTMZx62WS9uAUDFeHErkA4YvIARnse4+5qHgcyTXXDipDLHw92GDnBPSjI+o3Brb9IZzgZxjON8DcDPpkn968Q2aJ8iKvf5VA77nt6mjtNKNWN3arqqMpd3cNnxCSSVGVWt0WEpEzDOuRpEGhTh2YqcbZzXjl3hUqPE7JokeK6lII8KPNLG4Q48woAI/hNbPFK+OW9yyg2ssaMM5WRNSt9wcr+xrHiaUYsW9BRy/zkAvRviILpNm6mFWT+JT8pz7fbalK2kXxNulmOtIly0ss6DwojszNGzjZjhsAZPy+WcUztLm9mQnTaSNGxR4pI2QqwwSAwd1OQQQ2MEEU64DxgTqwMZikibRJEceA4yMEbMpByCO9c+5RvJbS9dPzQ0FBrNcBuZ2vLqN5meOF1CqypnDoHHiUA7E4+lcm56iGjEczBkMrlF1dFASut8HtkHtnYE09kOzd0hXx7jSTr1ZbaYWsUpCXcUgDxlToaUKPEI9WRnfIGSuK0PC+XUSUTmaad9BVWlcHSrEE6Qqqo1YGTjOwrN3fBnihaD45mhuFfpxpbq7kPlpMaR8gDZGAMau/amVnaqIY2/vKdY9OFz8Ony+HGHhyCDsQd810ylGqi/uVkll7r+5q81xIwBgAADyApBdQoLy0V5J2lCS6SGAV8AauoFAB77YA3q7wvmS3uGZYZVdlGWA7jfHn7/wC3qK5rIOLq0M8UYpdw7mGCeR44n1MnfY4O+klSRhwGGCVzg1E3HEN4kCSRt4JC6ggspUppzg5XYtsR/pRYZXyG2KT3188d7bpn8KZJF04GzqA4Oe+66hj2pzWf5yPTijuP/DTJKf5T+HIP/Q5P2oZsFcqDj/GmSUQKenrt5pTLjPS0AYbT+bcn9hV60vljto3mnQgouZWwgckZzgnAz3xWP4xP1TxWcHKRW3wyHy+UvJj/ADEU5n4cX+H6MiC4tI1OhwSpDpow2N1JCnDDJG+xzSplpQSST60/dGlinVlDKQykZBByD7gjY17zWU4PfK9zCFjEOhbpHjXGkSB4S2CuAwOotnAO5yAc0rseKvPO9us7xq15cZdCNWlFVlRSwIGWJOw7Ia3MIsJuzTcxyMGtACRqukBwcZAR2wcdxt2r3y2zGElrj4j8RwH0acYYrpwO+CCM+dI7OdzcRwyyNKYL1gHYDUV+FZ1zpABI1kZx5VX4KYhwqHqxiZ5HkMcfm7s7kAem25byAJ8qy9RnDu11xNzmo7a7SRdSMrrnGVII277jasZf8ElgtI4FbW1xcKJsuypggsY0OGKIdITsSdXqafcucLeEzalhjEjqyxxElVwioTui9yudhTJiOCSux3RRRWkgooooA5msbxi0iF7I97EZIXRRC+hnWLHzoQoJRi3i1efbO1OuKwqkq3Ek8kaKhTQPkJb8xGDlh5fQffKQ8UiMsiLxaePRpw0phKvkZ8OpQduxyBSSZ0YMXuvf2HPL3UKXK27uIQQLd5lc6SV8QGvDtGGxjPvvSm44NxQt+NIZk/TbziD9/wAIE/8AqFO+C8xxfiKbr4npoZHmCqFRRgaSU2J7ntnAPtTG15gR5ViKSxs4JTqIVDgbnH0G+Dg1bCx+y0015nPjpOeuhkORzDFcTJLbSJObhgjuhk0jCkR9XxbjvknByDnevogrmK7TY2J2ks3vYkI5VQUUVE9yodUJ8TZwPXHf/WpDktczSh+NOlvLLJCYyhYKpYHXvhSCO2okCvVna3CujPMHBB6ilVABxkaMDOAdvETkb0mfkLm5DU1884xzJcFnkSK+jjV+k2JIAobIHYxuRuRls4962l7fMs0EYAxIXDZ7gKhbb74rPWMPxZniimza9Ys56J8RZ9bxpJr0sA2xITYMBk96G70OjBaTba2LPL/EUjPwzxTW8z6mzKQ5lbHiYSAlXYADbbAA2wKacK4MLcyOZHkeQgu76fyjAGFVVAA9qi4vE8skSCIlVkSXqllwulskAZ1liAV7AYc704xTJCyly4mT4JxeAXt63Xiw7whT1Fw34QG2+++21R8mcJ6VhI7jxy9Rmz3CjUqL9Aozj+I1pI+CQK2pYIVb1Eag/uBmrUsIZSp3BBB+h2NZQzxOC8PQxfCEjuYLZRI8NzbWsLrIMbCSMAjDbOmF8WRjtvnOKEvG4Z57R7wwGNBdDWw/Dk0lEDqHzsRkgb7jbO1bOflq2kjSOSGN1jUKgZQdIAwACd+w+9U57BBfQJ016YtpVC6RpGHhwMYwKxpjrEjf1+W5leC3OZLeQatEdrePFqznp9ULH33+TAHtirlvy8BweOSNcXC2jEOudX4i6n7EajgnAPY4xvW3ms0ZSpUYKlD9DsRkbgUh5m5jTh0duNH4ZcRnGfAir3HqRgbUVW5qxJTaUVr/AH8iK4CpA3RvI5JRaOkMcKqpCeFyVCsxyFTbPmfWmVnawLd2PwyoIzbzsCoHiX8LBJ7tue5881StudreA6zYTW8T9pRCoDZ9dOD7+daPgnDbMn4m2SLMgPjQYyCcnbyORuMA5G9C1NncV3k+vIc1U4rYCeCSI7CRGTPpkYz9u9W6Kc5U61EfBOVkhsRaviRSCJNiA5Y5J759u/YCp+I8uxyvr1SRvp0l4nKFl8lONmAycZGRnbFNCcVxJARkEEe1ZS2GzyvNZiOYrjh9osNpKJYwPGjxlgUySpYuDqyd898+flWgTlW16WgRLoOgggkHKjCsGByGA/MDmqnNNjYyS24u1DO7GOL5tz3wdJG2cDfbJ96t82XRhsLhkOkrE2kjbScYGPQjO1LzKttqKTdv6b8CvBwSGzE07M7gMZssWZlxFoO5JL+EHv648qXcD+B4gidDqx/DAqqq7xsgf+RtwdPfJ7GtDws9WziMni6kKa8+epBqz9cml3JtpZCJpLJcKzaWPiJJXyOsk43yPrmtozNo27vnw+ZZh5Tt1ieLSxWQgsWkdmJU5U6i2oEHcEEVY4Vy/DbljEmGfGpmZmZsdss5J2z296Y0VtEnOT0bCiiuK2a0U7RRRQBys+Yy3FMhQAtqA5J3bVIdAA8wuht/4sVoKyvMEBuboW6x25McQkLzKzEamKhVCsp/Lk747UrKYe78i4Z2nN7BhNCqEUrnu8ZyreWoHHbyYUmEbR2sV/HIzukSlllIYFTgOq7ZjOfMd8b5phyqkqSzQlrcwwkLiKHQNbAMR85GQCM9ydXcUWnJK5YSySPEJGdIdRCAE6hkeZyT7VHEi3ql+iPxEO93eX8ZV4hx15JJDE8q9EgIiRs3VbYtrIUgL+UDI8z6UxveYJV6zxwq8MBIcl8MSAGbSNJBCg+ZGcGpbvh0yNI0U8cUbnW2uPUUOMMVJYKAQM7jvn1qDiHA5hHOIXVhMjakde7FNJZSpAUtjsRjPpWVNWRqastHirdO6cYPSzo2/wDJWTf13alUV9PPdWzBI0Uxs4LHVrU9PUQF+U7gDJ8zmrMnAJiuhZFWOVEEwIOoYQI2gg48SqF37YyKlg4PJBJa6PxEijaFskKcMVIbB7409s0PO9+tQeZ9eJn/AIeR7QzLK+XusaGOYz/xPhJGMjffYjOK1sF3J1xG+n/B1tpzjOvSMZ3xjNVW4Ay2qQodRWZHJO2wmEjf0z+1WOK2MzOsluyLIFKHWCQQSDnY5yCMjy3NEYuOvkbGLjr5Cyy4gZ5oGbAKNdA48tLBB/ykUp4VZx61W0ur6JJdToWVTE/5mK9Rc75znG9P+EcuC1OrqZUCQksAPnEZYk5xjMZP+b23zbKBIkln8YIlLMii21x+MEMY9bIQpzkDdc7gY2pop13tzr+GzU7/AFsaXlS5kkjkMkryFZGjIeNFKFCVI8GzA7EH0pxb3SyAlTkBmU/VSVI/cUn5WKhHAS5Vi5d2nTSXZu7DHh8uy9tqqcBvbjpvot1I60py8oG5kbIwqsdjtn2rphG42Sxp5cSufh+B/wAO4gs0Ydc4JYbjfwsVP9RRfXwiCkgnXIqDHqxxn6VmuX+LvHZglAWeZ1iUN85Z2Jzt4VU6sn0XNWZbx5REsgTqJeIraM6TheoCM7/KR981V4VSfI5o46cFzo0uaV3PE5DI6QRq5jALlmKjJGQgwpy2N/QZHrVKPmRpRiOMxl2KxvKMozKTqXwHI2VsZ74PpUHBuKskd07xMCssrkg5ViuF0hu/kButYsNq2zZYyk0k/maK3uNUauVK5UMVPdds4PuO1YPmS2695w25JzDK6KImHy5y+Tvg52H+UVsuI8SCERnOXjkYH+QDP/V/SsPzlYuLThsiPodGiQHyUuq4b7FP6mozj3LOz4aX/ZRT4NehvOLXMUcDtNp6QU69W4I9MHvntjzzWV/svXpcPeR/BG0ryDJ2VQAM5Pl4Tv7VTP8AZ3dXMim+vOpGpzpTO/02Cr9QCaZ/2igQcJdIwFXwRgDsF1Db6YGKnb3OhKNLCi7ba8kUH58u7mRhw+2EkSd5JMjV9PEoH0yT7CnXKfOS3ZaN0MNxH88Z+uCRnfv3B3GR37014HwtLe3jiQYVVH3PcsfcnespwIibjt3KvyxRiIn1bwg/1Rh9qNVWof8AOaklGqW/H5lTnS9D8Vt7e5YrZlQxGSFcnUBqI8tQUe2T60+h5HjiuY57VzAo/wASNclJB6YzgfXB+x3q3c2tnxKI50TIrFdSk5Vh3ww3Hl22O3eszeJccG0Ospnsi4UxyfNHn9J/7YHt50bO2apOSUIuntXB/s8c/vq4pw6PyDqf3lUf/rUXP/P8ElvNaxancnSzYwq4YZ77ntjtj3qbmVdfHrIeQRW/YyN/tVz+02yji4ZII0RNUqE6VAyS2STjuaV3rRWGW8JNdWc5e4pdmxuGuIRFHFb/AIOxBOlG75JPYLvgd6Qcu30tvwGWWJirLcA5wO2Y1Pf17fvW75nbTwyfH/h2H/JikHKPB+twJovOVZcfXUwX+oFa1rXgLGccjk1pmWhu0fIyOx3rG8zc0yx8StLaEjDFTKMA5DHGPVcKGbb2q7y1zGn91R3EhwI49L+uU8JH1OBgfxCkX9nNi1zPNxGYeJ2Kxj08mx7AYQfRqZu6SJQw1DNKa0WnzLnNPFpbm6HD7VtBIzPKPyL+kY88EZ9dQG29QcB4V/d3E1tkkd4biEthsbOnc7ADsPTz9qXcv8sTzXN663jwOLh0cIvibcspzkYBB2+lafhfJJjuUuJbqed41ZV14wNQIPv5mlVt2Vk4QjkvStq3dGooooqpwBWAPGLa5vJfi5IYhExiiXUyORkHX1Qy7HfwD/3O3vhJo/CKB8/nBI/5SDWTWa8N5LC4tJwUVwG1aI8eEr8jEMchsN65FJIvg8X70aLghtlTRbNEVXfEbBu/ckgkkk+Z3NTcZuzFA7rjUB4c9sk6Vz7ZIpXwThsqTlpFtIgUwI4F3bxAlmYqpOO2Bt4vpTTjFqZIHVfmIyuf1Ddc+2QKH/l0SxVV0xVLy2EhmYySyyvC6lnckHK+S/Koz222qxwrmKKR1gDEyCJWO23ygkZ/UAQcf+9Q2XNBlLL8POmlGZy64VSB8uc75pd8CI7S0ijGmSQgg+epomLsfsSP29KjaWsNjmtLWOw/j4/A5ZY5Y3dQTpDDO3+v2pNHzVKy9VIlaCONWmbJ1ZKh2CDsdAOSD37ZqrLcLizj6bRzI/TKshGAYnQ4bGllJwdjvV/+7vh+EPGRhhbPq/mKkt/U/wBKzPKXHYzNKXyGlxxyNWZcSMVALFI2YLkZGSoO+N/oRVZOZVaCKREZnm+SMEZJHzZJ2AXG7f8AeoksZNJkhnRFlRWYsmrBCBdakOAPCB3yNqz/AAeyCQWssvXKdKRQYjJldUhdSRH4sMv9VFEpzT65o1zlZqpXW7s2yjFZEZWjBAbzVlySBkMCM5xtWf4TxC+hbpC3a4ijwuWkgWVNtlbTIVbw43IU1bnsZHht3tEkQwz6wkrFDIpyHyTqO+onxb99u1ebGC6iu55jagrMseRHMh8SZGrx6O6kDt5VZNtJndhPua0/Pn6GmtJ9aBipUn8pKkj2ypIP2NL+XFYWqkjDOXkwfLW7OP6EUcp8PaGzijddLLq8OQcZZiBkEjsR2NNsVVPSjnnFZtPEyNnwNhZW2uESPEzM0Tadw5bI8R06hkHf0q/a2rkx4tlgRJtekMuT+G66iE2HiKjYk/tUl1zQI5em8E4JOFOEIf8AlOvBJ9O/tUsXM8JcI/UhdjgCVGTPsCfCT961/Ept31ZzLDgtE+kI+AW1xJFaqY1WJG6xk1Al/mKgKNxu2+f/AOs7WwZ7a5jxgvLPpz7scH6ZplwWzMVvHGxBKKAcdqW81cOkk6ToGljjJMkCuUMgIwCCCMsp3Ck4OT54qmJitt11qPhYCpJvh7C++iuLiVH6RiEaSJpdly5eNgSuDgqCF+uSfKo/7Q4dHD4h5pND/Q4qvw+OSWK1jWCdXgujJqlUqI0Ej7Zc5YmJtOFz7mnHPXDnntVjjUsTPFnHkNYyx9gN6lPEzxqjqwcFYOKm3epoxSjmzgnxdpJCCAzAFSe2QQwz7EjH3pdx3417tYre4jhRomk3hDEaSq7ljg5LeQGNJ70u4PPxPodbqxXJV5EeEoEJ6bsh6ci4GTp21Ljen7K43aKww2kpqS6+VcCuvF+MJEIfhFLhdIm1Lj01fNpz557e3lT7lPlUWtq0btqkly0rA9yRjAPfYefrk+dMkujc2muBtBlizGxHyll2JHqD3HtWX4ZxAxXGiZLsFoCsiv1Zg7hhuhGVIZS24x74qDWV6juTnFpKvBFfha3vClMItjdW+olHiOHGfJlwT/T7+QrvYXnFbhPiIWt7SNtWhsgt7b4LMRtnAABPn3fcP4lJZWUCzQTvhSGK6WKANhA3i76SBtntV2LmVyy6rWaONnRA0mkEljgeEZOKTTayUvi4xm9O9z1+vIr3PLLtxaK7yoijhK489XjAAGMYw2c58qi/tPs2k4bJpBJVlc49Adz9gc/atHxC4dImaNDI4GQgONXtnyr3byFkUspViASpOdJI3G2xx2qlLVCxxmpxfIy1nxNOJcMkigcGXohGU5GliuBnbsSDuM065Y4UbazihYgsi4JHbJJJx7ZNSXJWHR00RTJKqnAAznOTt3IAPevd7dyI8QSIyK7YdgwHTH6iD3FG2rFniqnFbXZ8g4zaTm9m4dFtHJc9UL5bjVq/kCnP+X2r7Fwrhq28KRJ8qKFHv7n3J3P1qYwrq1aRqxjOBnHpnvipKyMaLYuO8RJVVer5mN47wi8hvDdWKo/VQLLG5ABK/K27L5bbHyPrVaDh/F7iZDPIltErAlYyMkA5x4SSc9t2x7Vu812tymLHaVUvOtTziiu0UxAr31osiaWLgd8q7If3Qg49s1hbyO1t7tmF7IFeMBkjnd5S6nC7AMWGk43OxHvT/mPkeK8fW7zK2AMK2V2/gYFaT33JVzEsQt5IZBHPHIEMKR/LndmjxkDO4xn0qcr5HXguCX+t+HVjrljh6ZafTdhyNAN02W07N4Rk6VJ+hyK0VVOGSytGDMixyb5VW1D6g4Hf0xVunRzTds5igqK7RWinh4VOMgHScjI7HtkehwT+9ddARgjIPkazl7wv425kSV3EEOhemjFQ7Musliu5AUqAM+tc4tzKli0cCQSyBYdZCblEUhcnUckAZ8/L3yKrCzUo6sTNWr2Lb8t5j6XVk6G/4Y0jIJzoLY1afLHfG2acRxhQABgAYAHkB5Ug4jzeqDMMZnVYhPIysAEjIyGyfmYqCQncgHtV2+5ntoXCSzIjEA4J8j2JPZQffFIsCS2RicUNKr2XEI5lLRurgEqSpBwR3G3nSC95mi/vCCJJC5xIrrHltLMYwuvTsAPEcnt96k5V4wjjSsSxl3uHGhQFIjlEeT6uQVyfb7VR4UlHM11r+Dc6ujSV4lbAJ22Hn/8ANqV3vM8MTzIxbMMau+Bn5yQqj1ckbL/EKoyXjXdvcQyp8NIqjOpgwCsNSsSuB5EEex7ipyhJRcqByXAo3PMHxQ+HPw6dXw6+qWH1j/DUMwPbxDfFPeYLVpLdo1iWUuCuGYKF22bsdwfTesvf8QkmWOJ5LfSzJodoZ4wxBBGliCoz2yPI7Vq4TdahqFuFzvguTj2yAM1xQea09SUHmtMt2ETLEisdTKihj6kDBP3NLObo5mtsQKzEumpVYKzJnxqGJGjK/m79/rTqkvOFpJJaOsYLbqXQHBkQMC8YPkWXI9+3nXVwOrD0kjKNbaLi3lt7C5gKP+IY9DK6YOVOiQhznG5rZWfGTI4X4e4QHPidVCjHrhyd/pWVzbCSE2EcsM5ljDosUiLoLDqCVSoTATJz3yBg1ruLcbitghlYqJJFjXYnLN2G3+tZFN6Ivid6lX5M9xOc3k7rBAJDbsYmlNy8OGOC0Y6QLsNhnOBkbdqmt7e/REhihtLeMHGtZGk0jfOFZF1MTvkn175rNcwX8aXsjRXltaTasMdM2Xx5SKcxOffH3rW8qcf6+Ve6tJ3ABHQyDjsSylj7dgK7JJximlp43/Cs4uME0tPG/wCF2WyaGyaOAsXSIhDtktjv6aid8ds0mQi7/wARriK1hUIGkZonlkOBqY5U4XYDOxZjtsK1F7KVjdlGWCkgYJyQNhgbnf03rG8F5pi6BS/eTqOcuk0DBF/gUaNJQY8zXHJ66kcNSabS19S3DM78IlLOZCqy6JD3dUZtDn1yqg58+/nTPmG6UWgm7hHil274Dqxx76c1Kt1FdWkgt2R0KNGNPYHTjT7dxUcfDXeyhibCuBDrB/gKMw2zk4Uika5cjjxk3KWm6EfE+KXIs7lbgKrvAZI9H5QToKH+JdS7/wAXtXTatc3ctsxcQoY5JSCRq/CRVTI3ALAsf5ab8a4A9zIwLBY+iEHmcmRXfI9NKKBv5mmdvw9UklkHzSlS3+VQoH02z9zS5G3rt/SPZScqe333MjdcYMAiViZOleSICzY8KxnSXY52XqDLH9OaYXayLcWYeQszyyyNjOkYiICqP0gHz7nJ86ls+Av8QzyBShe4bGc5EgjVQR7qrZqxY8tmNoCZC4g6oQEb6XwFUnO+lRjPntWKMjFCfqvYznCbN7i0+JZ5FaGHTBhiMGNfE5/VqcEYPkKfW/FJpmYI8UQSKN8OhbVrXUT864Udvsauvwnp2TQReULIufMlSAT9Sc0nF1a/Co1wkTSRL0tDBWfUnh0AYySxGQMeYNbWUFFwpXw1GHJnEWms0d21tl1LeuGIB/bFPKT8qcOaG1RXGlzqdlH5SxLaftnH2pxVIXlVl8K8ivegorma7TlAooooAKKK+f8AM/NssUt0ouOiYApjjEOvq6kDZdj8q6sr+UDGcmnhBzdIph4bxHSPoFeWaqFjxMG1SaVo1HSDuwYFBtlsNnBUHO+fKk3G+Jx3Mdm8Lh0a9h3H8JYkHO4wV7H0oUG3Rig26PfFOJyWdw7i3mnimCnMQ1FXUaSCPQqFwfUGvPBpGm4hLI8ZjYWkA0NuV1tIxUkbZ2FT8u3UUdvNIbiR41ml1PO3yaW0lQf0Ajb6/amvD+LQzqrxSIwfOkg7nScNsd9jsfTNVcqTVeFk5YTT8L5GU4lw2KO4uOrb3Uom0svR6pVhoCGMhGCAgqfm8nHpUs0nSF11oJQlzGGVlQvp/BEZifp6tJUgnPy+LvWvMy6tORqxnGd8ds49M+dU+GcbgudfRkSTQdLaTnB/3B33Gxwa1Yra1Xr5fTYXsnujMcCuVSXhxfSvVsSoOw1OTC2PdiBn1NQxarGxtriRGBikk6i+emZm2/8AX0z9q3IgUAAKMLjAwMDHbHpivTICMEDFHbq9tP7+Rez8etPwYg8vu1l1pkd5pJ0uZkQkMQDtGuCGykZ2APzL71atbKKaO4ijhuIVdBqmnD74OwAlfWcbnyFayaZUUsxCqBkknAA9SaR8T5oszGym4jIcaDoYEjV4c7dsZznyqOL8QnFqXHxoxxjHcz3E+IvJDgzNLENLl/gnAIUhs6gwGNu48q1Ng1y4R2eIIdyvRdWx6eKTwn6ikkVyJI1t2u7PogKpKNh3UYGnBbSuQMEjPnitiK4sKNu76+rMw1bsrcQt3eMrHIYnOMOFDY39G2ORt96yXGuEXSy2o+Pm8cxXPTjAB6bsPCoAbOkjDZG9aJbhpJ7iIOyhUjwV05UtrJI1AjOAvcGlV9yy8jIvx8+uORZAGEJIxkZAEYOcE7nI9jXQ9Ttw3lev2vgTQ8Hv1dSb9HQEala2UZHmMqw3x51oioPekS8LutjHfFhn/wC5DEwODgj8PQe+3eniNt3BI749f9q1CTd8vkq/An49waaUq8Fw0TIPkZFeN/5gRn2yDtSrhXNYS6W0uoUhuW2VosMknntjxp27MPvUnN0bSXEEEf8AiShzl5ZVjCpgtlIpF6jEsBjPbOdhXeAN8POttJbQRO6M6SQDwyacagdQ1qwDA7kg5710L/GpeKXZ666eT/ZouIdTov0tPU0HRq7aseHPtmsfwzmRVmMdxcyjMB6iTBUZHDAYQIq5yCSNJbOMitwayd7Z3FkDLHOJ4xuUumAYeuibbH0bauZ8yeFTTTG3KhkNnD1tevTglwdRAJCls75K4O++9Ns1jLviSX1kbqNriIxZ2DFd/CW7bOMdiP8AuKu3XAFg0SK8ruZ4QWkkZjguFxvtjf0q0YRcU79DmxZyjNpx9TT0VVs+JRy6um6tobS2D2I8jXL3iCpHr+YakXY/qcJn7ZzSU7o3MqstVxJAc4IODg48j6fWkllzOJJdPTdY2cpHKcaZGXOQPMdjg9jg/SvFvxZYYnchnL3EoVEGpmw5U4HngLkn0FP2cloJ2sd0Mr/jEcRCuTqILaVVmOB3YhASF9ztUsAjcLIultQBDgDcHtg98YpLwLiUTvdzFhs+Dq2ZUjQd1PiUai53HcmnQZI1VBpUaTpUYGwG+B6AYrJwrTiEZZteBLDMrKGUhlO4IOQfpUlKuVkxZW//AOFP6qDTWlkqbQ8XaTOV2uZopRjtFFFaAVjeL8aiseJM87aIri2G+CQXicjGAD3ST+lbKq1zw6OR43dAzRklCe6kjScfUU8JJPXYphyUXrsfMrS0kkCiMCCzmvy8STodJxHqUFAy4RpVJC5AyF++hitgs0SmaKWRr/qyCMYCH4aQAadbEZ6edzuSa1l9w6OZDHKiyIe6sMg43Gx96isuBwQgCKGKMK2oaUAwcFdWw76SRn0JqrxrLSx8y6+5884daySWtkoaNUku7iRuopZGcO7RqwDLndWYAnGVXv2pzHGtvKkzTxSsLthMY8BYxOgQAjWxX8REO5/MTWsuODwvF0XijaL9BUae+e3bvvVS55VtmtnthEscT/MsYC75BB2HfIG/tWvGT36sHjKW/VmK4hruobu+VtCSaLaJjnCwCQCWQ43wxLH1Cqa0/ArLpXLa57cuYERYoU0aUjZiDpMjEga8Z2Ap3Bw6NIRCEHSCaAmMjTjGDnuMVDwzl+3t8mCCKInYlEAJ9iQMmllippoWWKmnHrrQYUUV4mlCqWPZQSftvUDnOyYwc4xjfNZPj/GbNoRoeElZYm0jG4Drq2x+nNObHmFJtBjSYhwDqMbKqgjO5bAP+XNMZogwIYAg+RGR+xpMXDlVbE331oIutw6Q97Nj79P/AHp+mMbYxjbFILa4/wCGjNwYbgvKI9SKNJ1PpGxHl5/Sr3BZyesmFVYpTGoUYAXSrDYbdmp1huN7fIyLEEXNNpb3t4JplRmkjGCG8okGdgQBk439DSTi4t0gumlEa36TtKGbAkb8XVGYyd2TpaQAu2xFfRjZRksdCZb5vCPF9dt/vXi/4bHMhSRAykYIP/zI+1LTOyOJFNPXhx5Hz++5hns5XCo3w9vcs8xGPEtwS6AZ8lLHPbfTWv5TsWjt9cn+LO7TyD9JffSP5VCr9qa3FmkilXRWVu4YAg43GQe+9e5IQylWAKkYIPYg9xQlqZPEUo0lRR4xwOO5ULIGBVtSOhKujfqVhuDWftYFh4pHEWmnkNs7iWaXOhdQBVVCgZYgZPfAptccl2b7mBAR+jKf9BGa7aco28U6zIriRVKjMkhAB7jDMQKvGSSqxoziotW9uX7OyC7/AB8G3xqHQzr2XHi1kb59MVj4bsQvll4S7D8zXbFh9DKGIrXc4wa7OReqIs4Go5wdx4TjfS3ynHrSThPONpgRyxLCw28MeqI/ysq7D2YCuZ7jYV5W0r8hxc3i3HD5iGjJMLg9OQOoOg7BhjP7Co+KSGXhyEHDSLDhh3DMyYI9wTn7U4WGPpnSFCMMnAwCCO+3tSi149bgRRBJBESqRO0Z0MRjRhjv5DBI37g1ZYiglfOzz8VLM+CaoV8asI4GEUSnR0VMyqNzGsybnG7EqZM+ZGap8Tt4maSOzKaZYY2xERgMJ1AbC9jpb+lbxbddZfSNZAUt5kAkgZ9ASf3pdxFFhdZo4DJIxEZ6eAQpOSx8iAQP+9XXxGXVkp4G/L28Ctxm3WKO1RRhVuIVX6DI/wBKVcrDoGNnAIuwWWTG6sSX6RP6SPEMY3B9qf2UouDJrRfwbgqn+UDDfXLGmEFsqIqKAFUAKPQAYA/aprF7lcx+zuSkjNQ2YaC/0qDIZJ1BA8Ryo2z3qrxbjaSXFsYWDqqSayu4XXGQgPoSVO3tWvhtlTOkAamLHHmT3NEVqi50qq6jk4AGT6nHc0yxVdtdVQPCbVJ9XZX4LHptoR6RIP8AlFXaMUVFu3ZdKlRyiiisNO0UUUAFFFFABRRRQAUUUUAFFFFABUVyPA38p/0qWvLpkEeoxQYzKcrXckfDBOz6wsBKppACiMMMZAyc4Hepbe6uIZLcyziVZ8gjQq6G6ZkGkr3XbG+aecO4UkECwoCUVdI1b5Hnn1zmlf8A9JKskJSSQRxOWETNqUAoy4XO69+2SMZGK6c8HKTfG+H0IZJKKr7masrCV7OwHWKRySL4UADgnqPr1nPtgYppccKmlup0jleKNCkmpTu0hjVVB9VAQMR56hTm85fBghjibp9BkaMkasaQQAQSCwIJzuKnbhPhnw7K0/dh+U6BGCv0Azv50zx7d+fDmxVg8PLj4E/C7vqwxyYxrRWx6ZAOKtVBY2oijSNflRQo+gGBU9crq9DpV1qFFFFYaFFFFACvi/BTOVInuIsZGInC6s+vhO9UDyeoGfir4H1+Jf8A32/pTPifAILggypqK7A5YEfdSDVP/wCirUjDRs4/S8srj9mcj+lK0WjOlV+hW4arz2dzAZRIytJAJdvENIKltO2QGCnHmpq3wrjIZhDLGYZgM6DjSwHcxsNmA/celWLnhJESpbMLfQcqFRdP8pXbKnPkQfPNU24TNNJG07RgREsqxBslipXJZuwwT4QN/Mmldp6HLitudxQjfmG6lSKSBl0lxHhl/wAR31Hb+GIY7d9LelSXNxLGwgMzyFby3Gs4BIZdbL4cbZHb0OK0UXAET4cJkLbg6V9crpyffBJz6k1U/uBml1sQMXfX9dSiPpqPb1+xpMkiDw58Xr+uvoK5eMdFWVWCNPdzDWQToVWwzAAHU2wAHqd9hT3lu6Z4TqZn0yMquy6S6g+FiMDfBxnHlUMvBpFVWiZBKksrjUDpKyMzFTjfzU5Hmgq9wyKYAmd0ZidgikKo9NySfqaaKaeo8IyUtS9RRRVToCiiigDmKKKKAO0UUUAFFFFABRRRQAUUUUAFFFFABRRRQAUUUUAFFFFABRRRQAUUUUAFFFFABRRRQAUUUUAFFFFABRRRQAUUUUAFFFFAHKKKKAP/2Q=="/>
          <p:cNvSpPr>
            <a:spLocks noChangeAspect="1" noChangeArrowheads="1"/>
          </p:cNvSpPr>
          <p:nvPr/>
        </p:nvSpPr>
        <p:spPr bwMode="auto">
          <a:xfrm>
            <a:off x="155575" y="-838200"/>
            <a:ext cx="2609850" cy="175260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7412" name="Picture 4" descr="http://www.ajaymatharu.com/wp-content/uploads/2010/05/Positive_thinking.6055125.jpg"/>
          <p:cNvPicPr>
            <a:picLocks noChangeAspect="1" noChangeArrowheads="1"/>
          </p:cNvPicPr>
          <p:nvPr/>
        </p:nvPicPr>
        <p:blipFill>
          <a:blip r:embed="rId2" cstate="print"/>
          <a:srcRect/>
          <a:stretch>
            <a:fillRect/>
          </a:stretch>
        </p:blipFill>
        <p:spPr bwMode="auto">
          <a:xfrm>
            <a:off x="2987824" y="4363613"/>
            <a:ext cx="2838500" cy="1902131"/>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FILL the gap</a:t>
            </a:r>
            <a:endParaRPr lang="en-GB" dirty="0"/>
          </a:p>
        </p:txBody>
      </p:sp>
      <p:sp>
        <p:nvSpPr>
          <p:cNvPr id="3" name="Content Placeholder 2"/>
          <p:cNvSpPr>
            <a:spLocks noGrp="1"/>
          </p:cNvSpPr>
          <p:nvPr>
            <p:ph idx="1"/>
          </p:nvPr>
        </p:nvSpPr>
        <p:spPr/>
        <p:txBody>
          <a:bodyPr>
            <a:normAutofit/>
          </a:bodyPr>
          <a:lstStyle/>
          <a:p>
            <a:pPr algn="ctr">
              <a:buNone/>
            </a:pPr>
            <a:r>
              <a:rPr lang="en-GB" sz="2800" dirty="0" smtClean="0">
                <a:hlinkClick r:id="rId2"/>
              </a:rPr>
              <a:t>http://www.donquijote.org/spanishlanguage/test/</a:t>
            </a:r>
            <a:endParaRPr lang="en-GB"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FILL the gap</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http://www.linguascope.com</a:t>
            </a:r>
            <a:endParaRPr lang="en-GB" dirty="0" smtClean="0"/>
          </a:p>
          <a:p>
            <a:pPr algn="ctr">
              <a:buNone/>
            </a:pPr>
            <a:endParaRPr lang="en-GB" dirty="0" smtClean="0"/>
          </a:p>
          <a:p>
            <a:pPr algn="ctr">
              <a:buNone/>
            </a:pPr>
            <a:endParaRPr lang="en-GB" dirty="0" smtClean="0"/>
          </a:p>
          <a:p>
            <a:pPr algn="ctr">
              <a:buNone/>
            </a:pPr>
            <a:r>
              <a:rPr lang="en-GB" dirty="0" err="1" smtClean="0"/>
              <a:t>linguatrivia</a:t>
            </a:r>
            <a:endParaRPr lang="en-GB" dirty="0" smtClean="0"/>
          </a:p>
          <a:p>
            <a:pPr algn="ctr">
              <a:buNone/>
            </a:pPr>
            <a:endParaRPr lang="en-GB" dirty="0" smtClean="0"/>
          </a:p>
          <a:p>
            <a:pPr algn="ctr">
              <a:buNone/>
            </a:pP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11560" y="764704"/>
            <a:ext cx="7772400" cy="1470025"/>
          </a:xfrm>
        </p:spPr>
        <p:txBody>
          <a:bodyPr/>
          <a:lstStyle/>
          <a:p>
            <a:r>
              <a:rPr lang="en-GB" b="1" dirty="0" smtClean="0"/>
              <a:t>TOP TIP 3</a:t>
            </a:r>
            <a:endParaRPr lang="en-GB" b="1" dirty="0"/>
          </a:p>
        </p:txBody>
      </p:sp>
      <p:pic>
        <p:nvPicPr>
          <p:cNvPr id="1026" name="Picture 2" descr="http://www.woodbridgehigh.co.uk/_files/images/SchoolInformation/2012/keep_calm.png"/>
          <p:cNvPicPr>
            <a:picLocks noChangeAspect="1" noChangeArrowheads="1"/>
          </p:cNvPicPr>
          <p:nvPr/>
        </p:nvPicPr>
        <p:blipFill>
          <a:blip r:embed="rId2" cstate="print"/>
          <a:srcRect/>
          <a:stretch>
            <a:fillRect/>
          </a:stretch>
        </p:blipFill>
        <p:spPr bwMode="auto">
          <a:xfrm>
            <a:off x="3779912" y="3789040"/>
            <a:ext cx="1710976" cy="2448272"/>
          </a:xfrm>
          <a:prstGeom prst="rect">
            <a:avLst/>
          </a:prstGeom>
          <a:noFill/>
        </p:spPr>
      </p:pic>
      <p:sp>
        <p:nvSpPr>
          <p:cNvPr id="5" name="Title 3"/>
          <p:cNvSpPr txBox="1">
            <a:spLocks/>
          </p:cNvSpPr>
          <p:nvPr/>
        </p:nvSpPr>
        <p:spPr>
          <a:xfrm>
            <a:off x="611560" y="2060848"/>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1" i="0" u="none" strike="noStrike" kern="1200" cap="none" spc="0" normalizeH="0" baseline="0" noProof="0" dirty="0" smtClean="0">
                <a:ln>
                  <a:noFill/>
                </a:ln>
                <a:solidFill>
                  <a:srgbClr val="0000FF"/>
                </a:solidFill>
                <a:effectLst/>
                <a:uLnTx/>
                <a:uFillTx/>
                <a:latin typeface="+mj-lt"/>
                <a:ea typeface="+mj-ea"/>
                <a:cs typeface="+mj-cs"/>
              </a:rPr>
              <a:t>THINK ABOUT IT</a:t>
            </a:r>
            <a:endParaRPr kumimoji="0" lang="en-GB" sz="4400" b="1" i="0" u="none" strike="noStrike" kern="1200" cap="none" spc="0" normalizeH="0" baseline="0" noProof="0" dirty="0">
              <a:ln>
                <a:noFill/>
              </a:ln>
              <a:solidFill>
                <a:srgbClr val="0000FF"/>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smtClean="0">
                <a:solidFill>
                  <a:srgbClr val="0000FF"/>
                </a:solidFill>
              </a:rPr>
              <a:t>What are the four main topic areas </a:t>
            </a:r>
            <a:br>
              <a:rPr lang="en-GB" sz="3600" dirty="0" smtClean="0">
                <a:solidFill>
                  <a:srgbClr val="0000FF"/>
                </a:solidFill>
              </a:rPr>
            </a:br>
            <a:r>
              <a:rPr lang="en-GB" sz="3600" dirty="0" smtClean="0">
                <a:solidFill>
                  <a:srgbClr val="0000FF"/>
                </a:solidFill>
              </a:rPr>
              <a:t>for revision?</a:t>
            </a:r>
            <a:endParaRPr lang="en-GB" sz="3600" dirty="0">
              <a:solidFill>
                <a:srgbClr val="0000FF"/>
              </a:solidFill>
            </a:endParaRPr>
          </a:p>
        </p:txBody>
      </p:sp>
      <p:graphicFrame>
        <p:nvGraphicFramePr>
          <p:cNvPr id="4" name="Content Placeholder 3"/>
          <p:cNvGraphicFramePr>
            <a:graphicFrameLocks noGrp="1"/>
          </p:cNvGraphicFramePr>
          <p:nvPr>
            <p:ph idx="1"/>
          </p:nvPr>
        </p:nvGraphicFramePr>
        <p:xfrm>
          <a:off x="457200" y="1600200"/>
          <a:ext cx="8229600" cy="4349080"/>
        </p:xfrm>
        <a:graphic>
          <a:graphicData uri="http://schemas.openxmlformats.org/drawingml/2006/table">
            <a:tbl>
              <a:tblPr firstRow="1" bandRow="1">
                <a:tableStyleId>{5940675A-B579-460E-94D1-54222C63F5DA}</a:tableStyleId>
              </a:tblPr>
              <a:tblGrid>
                <a:gridCol w="2057400"/>
                <a:gridCol w="2057400"/>
                <a:gridCol w="2057400"/>
                <a:gridCol w="2057400"/>
              </a:tblGrid>
              <a:tr h="1087270">
                <a:tc>
                  <a:txBody>
                    <a:bodyPr/>
                    <a:lstStyle/>
                    <a:p>
                      <a:r>
                        <a:rPr lang="en-GB" sz="2000" b="1" dirty="0" smtClean="0"/>
                        <a:t>LIFESTYLE</a:t>
                      </a:r>
                      <a:endParaRPr lang="en-GB" sz="2000" b="1" dirty="0"/>
                    </a:p>
                  </a:txBody>
                  <a:tcPr/>
                </a:tc>
                <a:tc>
                  <a:txBody>
                    <a:bodyPr/>
                    <a:lstStyle/>
                    <a:p>
                      <a:pPr algn="ctr"/>
                      <a:endParaRPr lang="en-GB" sz="2000" dirty="0">
                        <a:solidFill>
                          <a:srgbClr val="FF0000"/>
                        </a:solidFill>
                      </a:endParaRPr>
                    </a:p>
                  </a:txBody>
                  <a:tcPr/>
                </a:tc>
                <a:tc>
                  <a:txBody>
                    <a:bodyPr/>
                    <a:lstStyle/>
                    <a:p>
                      <a:endParaRPr lang="en-GB" dirty="0"/>
                    </a:p>
                  </a:txBody>
                  <a:tcPr/>
                </a:tc>
                <a:tc>
                  <a:txBody>
                    <a:bodyPr/>
                    <a:lstStyle/>
                    <a:p>
                      <a:pPr algn="ctr"/>
                      <a:endParaRPr lang="en-GB" dirty="0"/>
                    </a:p>
                  </a:txBody>
                  <a:tcPr/>
                </a:tc>
              </a:tr>
              <a:tr h="1087270">
                <a:tc>
                  <a:txBody>
                    <a:bodyPr/>
                    <a:lstStyle/>
                    <a:p>
                      <a:r>
                        <a:rPr lang="en-GB" sz="2000" b="1" dirty="0" smtClean="0"/>
                        <a:t>LEISURE</a:t>
                      </a:r>
                      <a:r>
                        <a:rPr lang="en-GB" sz="2000" b="1" baseline="0" dirty="0" smtClean="0"/>
                        <a:t> </a:t>
                      </a:r>
                      <a:endParaRPr lang="en-GB" sz="2000" b="1" dirty="0"/>
                    </a:p>
                  </a:txBody>
                  <a:tcPr/>
                </a:tc>
                <a:tc>
                  <a:txBody>
                    <a:bodyPr/>
                    <a:lstStyle/>
                    <a:p>
                      <a:pPr algn="ctr"/>
                      <a:endParaRPr lang="en-GB" sz="2000" dirty="0">
                        <a:solidFill>
                          <a:srgbClr val="FF0000"/>
                        </a:solidFill>
                      </a:endParaRPr>
                    </a:p>
                  </a:txBody>
                  <a:tcPr/>
                </a:tc>
                <a:tc>
                  <a:txBody>
                    <a:bodyPr/>
                    <a:lstStyle/>
                    <a:p>
                      <a:endParaRPr lang="en-GB"/>
                    </a:p>
                  </a:txBody>
                  <a:tcPr/>
                </a:tc>
                <a:tc>
                  <a:txBody>
                    <a:bodyPr/>
                    <a:lstStyle/>
                    <a:p>
                      <a:endParaRPr lang="en-GB" dirty="0"/>
                    </a:p>
                  </a:txBody>
                  <a:tcPr>
                    <a:solidFill>
                      <a:schemeClr val="bg1">
                        <a:lumMod val="85000"/>
                      </a:schemeClr>
                    </a:solidFill>
                  </a:tcPr>
                </a:tc>
              </a:tr>
              <a:tr h="1087270">
                <a:tc>
                  <a:txBody>
                    <a:bodyPr/>
                    <a:lstStyle/>
                    <a:p>
                      <a:r>
                        <a:rPr lang="fr-FR" sz="2000" b="1" dirty="0" smtClean="0"/>
                        <a:t>HOME AND ENVIRONMENT</a:t>
                      </a:r>
                      <a:endParaRPr lang="en-GB" sz="2000" b="1" dirty="0"/>
                    </a:p>
                  </a:txBody>
                  <a:tcPr/>
                </a:tc>
                <a:tc>
                  <a:txBody>
                    <a:bodyPr/>
                    <a:lstStyle/>
                    <a:p>
                      <a:pPr algn="ctr"/>
                      <a:endParaRPr lang="en-GB" sz="2000" dirty="0">
                        <a:solidFill>
                          <a:srgbClr val="FF0000"/>
                        </a:solidFill>
                      </a:endParaRPr>
                    </a:p>
                  </a:txBody>
                  <a:tcPr/>
                </a:tc>
                <a:tc>
                  <a:txBody>
                    <a:bodyPr/>
                    <a:lstStyle/>
                    <a:p>
                      <a:endParaRPr lang="en-GB" dirty="0"/>
                    </a:p>
                  </a:txBody>
                  <a:tcPr/>
                </a:tc>
                <a:tc>
                  <a:txBody>
                    <a:bodyPr/>
                    <a:lstStyle/>
                    <a:p>
                      <a:endParaRPr lang="en-GB" dirty="0"/>
                    </a:p>
                  </a:txBody>
                  <a:tcPr>
                    <a:solidFill>
                      <a:schemeClr val="bg1">
                        <a:lumMod val="85000"/>
                      </a:schemeClr>
                    </a:solidFill>
                  </a:tcPr>
                </a:tc>
              </a:tr>
              <a:tr h="1087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EDUCATION </a:t>
                      </a:r>
                    </a:p>
                    <a:p>
                      <a:endParaRPr lang="en-GB" sz="2000" b="1"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IT</a:t>
            </a:r>
            <a:endParaRPr lang="en-GB" dirty="0"/>
          </a:p>
        </p:txBody>
      </p:sp>
      <p:sp>
        <p:nvSpPr>
          <p:cNvPr id="3" name="Content Placeholder 2"/>
          <p:cNvSpPr>
            <a:spLocks noGrp="1"/>
          </p:cNvSpPr>
          <p:nvPr>
            <p:ph idx="1"/>
          </p:nvPr>
        </p:nvSpPr>
        <p:spPr/>
        <p:txBody>
          <a:bodyPr/>
          <a:lstStyle/>
          <a:p>
            <a:pPr algn="ctr">
              <a:buNone/>
            </a:pPr>
            <a:r>
              <a:rPr lang="en-GB" dirty="0" smtClean="0"/>
              <a:t>FOCUS on making links with what you already know!</a:t>
            </a:r>
            <a:endParaRPr lang="en-GB" dirty="0"/>
          </a:p>
        </p:txBody>
      </p:sp>
      <p:pic>
        <p:nvPicPr>
          <p:cNvPr id="14338" name="Picture 2" descr="https://encrypted-tbn0.gstatic.com/images?q=tbn:ANd9GcQxW9RSfq6uVIJPy52AWhoe8mcrVfKsRGXz7FBdbQW722wOEJAz"/>
          <p:cNvPicPr>
            <a:picLocks noChangeAspect="1" noChangeArrowheads="1"/>
          </p:cNvPicPr>
          <p:nvPr/>
        </p:nvPicPr>
        <p:blipFill>
          <a:blip r:embed="rId2" cstate="print"/>
          <a:srcRect/>
          <a:stretch>
            <a:fillRect/>
          </a:stretch>
        </p:blipFill>
        <p:spPr bwMode="auto">
          <a:xfrm>
            <a:off x="755576" y="4581128"/>
            <a:ext cx="1793908" cy="1679750"/>
          </a:xfrm>
          <a:prstGeom prst="rect">
            <a:avLst/>
          </a:prstGeom>
          <a:noFill/>
        </p:spPr>
      </p:pic>
      <p:pic>
        <p:nvPicPr>
          <p:cNvPr id="5" name="Picture 4" descr="http://farm5.staticflickr.com/4086/4960551713_214109e8a5.jpg"/>
          <p:cNvPicPr>
            <a:picLocks noChangeAspect="1" noChangeArrowheads="1"/>
          </p:cNvPicPr>
          <p:nvPr/>
        </p:nvPicPr>
        <p:blipFill>
          <a:blip r:embed="rId3" cstate="print"/>
          <a:srcRect/>
          <a:stretch>
            <a:fillRect/>
          </a:stretch>
        </p:blipFill>
        <p:spPr bwMode="auto">
          <a:xfrm>
            <a:off x="3563888" y="4869160"/>
            <a:ext cx="2170212" cy="1414978"/>
          </a:xfrm>
          <a:prstGeom prst="rect">
            <a:avLst/>
          </a:prstGeom>
          <a:noFill/>
        </p:spPr>
      </p:pic>
      <p:pic>
        <p:nvPicPr>
          <p:cNvPr id="6" name="Picture 2" descr="https://encrypted-tbn3.gstatic.com/images?q=tbn:ANd9GcRXwHKcHVCvZfSNaAieSplST-dh1q68Zlij6j0vs9GkHIvwj7X28A"/>
          <p:cNvPicPr>
            <a:picLocks noChangeAspect="1" noChangeArrowheads="1"/>
          </p:cNvPicPr>
          <p:nvPr/>
        </p:nvPicPr>
        <p:blipFill>
          <a:blip r:embed="rId4" cstate="print"/>
          <a:srcRect/>
          <a:stretch>
            <a:fillRect/>
          </a:stretch>
        </p:blipFill>
        <p:spPr bwMode="auto">
          <a:xfrm>
            <a:off x="6588224" y="4725144"/>
            <a:ext cx="1567061" cy="1567061"/>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IT</a:t>
            </a:r>
            <a:endParaRPr lang="en-GB" dirty="0"/>
          </a:p>
        </p:txBody>
      </p:sp>
      <p:sp>
        <p:nvSpPr>
          <p:cNvPr id="3" name="Content Placeholder 2"/>
          <p:cNvSpPr>
            <a:spLocks noGrp="1"/>
          </p:cNvSpPr>
          <p:nvPr>
            <p:ph idx="1"/>
          </p:nvPr>
        </p:nvSpPr>
        <p:spPr/>
        <p:txBody>
          <a:bodyPr/>
          <a:lstStyle/>
          <a:p>
            <a:pPr algn="ctr">
              <a:buNone/>
            </a:pPr>
            <a:r>
              <a:rPr lang="en-GB" dirty="0" smtClean="0"/>
              <a:t>Can you guess the meaning of a difficult word in a sentence if you understand what all the other words mean?</a:t>
            </a:r>
            <a:endParaRPr lang="en-GB" dirty="0"/>
          </a:p>
        </p:txBody>
      </p:sp>
      <p:pic>
        <p:nvPicPr>
          <p:cNvPr id="14338" name="Picture 2" descr="https://encrypted-tbn0.gstatic.com/images?q=tbn:ANd9GcQxW9RSfq6uVIJPy52AWhoe8mcrVfKsRGXz7FBdbQW722wOEJAz"/>
          <p:cNvPicPr>
            <a:picLocks noChangeAspect="1" noChangeArrowheads="1"/>
          </p:cNvPicPr>
          <p:nvPr/>
        </p:nvPicPr>
        <p:blipFill>
          <a:blip r:embed="rId2" cstate="print"/>
          <a:srcRect/>
          <a:stretch>
            <a:fillRect/>
          </a:stretch>
        </p:blipFill>
        <p:spPr bwMode="auto">
          <a:xfrm>
            <a:off x="3131840" y="3789040"/>
            <a:ext cx="3024336" cy="2831878"/>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phrase...</a:t>
            </a:r>
            <a:endParaRPr lang="en-GB" dirty="0"/>
          </a:p>
        </p:txBody>
      </p:sp>
      <p:pic>
        <p:nvPicPr>
          <p:cNvPr id="4" name="Picture 2" descr="Image by FlamingText.com"/>
          <p:cNvPicPr>
            <a:picLocks noChangeAspect="1" noChangeArrowheads="1"/>
          </p:cNvPicPr>
          <p:nvPr/>
        </p:nvPicPr>
        <p:blipFill>
          <a:blip r:embed="rId2" cstate="print"/>
          <a:srcRect/>
          <a:stretch>
            <a:fillRect/>
          </a:stretch>
        </p:blipFill>
        <p:spPr bwMode="auto">
          <a:xfrm>
            <a:off x="1547664" y="2492896"/>
            <a:ext cx="6408712" cy="2016224"/>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0"/>
            <a:ext cx="8784976" cy="1143000"/>
          </a:xfrm>
        </p:spPr>
        <p:txBody>
          <a:bodyPr>
            <a:noAutofit/>
          </a:bodyPr>
          <a:lstStyle/>
          <a:p>
            <a:r>
              <a:rPr lang="en-GB" sz="3400" b="1" dirty="0" smtClean="0">
                <a:solidFill>
                  <a:srgbClr val="0000FF"/>
                </a:solidFill>
              </a:rPr>
              <a:t>COMPLETE the phrase...</a:t>
            </a:r>
            <a:endParaRPr lang="en-GB" sz="3400" b="1" dirty="0">
              <a:solidFill>
                <a:srgbClr val="0000FF"/>
              </a:solidFill>
            </a:endParaRPr>
          </a:p>
        </p:txBody>
      </p:sp>
      <p:graphicFrame>
        <p:nvGraphicFramePr>
          <p:cNvPr id="8" name="Table 7"/>
          <p:cNvGraphicFramePr>
            <a:graphicFrameLocks noGrp="1"/>
          </p:cNvGraphicFramePr>
          <p:nvPr/>
        </p:nvGraphicFramePr>
        <p:xfrm>
          <a:off x="323527" y="1484784"/>
          <a:ext cx="8424935" cy="3600400"/>
        </p:xfrm>
        <a:graphic>
          <a:graphicData uri="http://schemas.openxmlformats.org/drawingml/2006/table">
            <a:tbl>
              <a:tblPr firstRow="1" bandRow="1">
                <a:tableStyleId>{5940675A-B579-460E-94D1-54222C63F5DA}</a:tableStyleId>
              </a:tblPr>
              <a:tblGrid>
                <a:gridCol w="432049"/>
                <a:gridCol w="2880320"/>
                <a:gridCol w="1656184"/>
                <a:gridCol w="1608810"/>
                <a:gridCol w="1847572"/>
              </a:tblGrid>
              <a:tr h="720080">
                <a:tc>
                  <a:txBody>
                    <a:bodyPr/>
                    <a:lstStyle/>
                    <a:p>
                      <a:r>
                        <a:rPr lang="en-GB" sz="2400" dirty="0" smtClean="0"/>
                        <a:t>1</a:t>
                      </a:r>
                      <a:endParaRPr lang="en-GB" sz="2400" dirty="0"/>
                    </a:p>
                  </a:txBody>
                  <a:tcPr/>
                </a:tc>
                <a:tc>
                  <a:txBody>
                    <a:bodyPr/>
                    <a:lstStyle/>
                    <a:p>
                      <a:r>
                        <a:rPr lang="en-GB" sz="2400" dirty="0" smtClean="0">
                          <a:solidFill>
                            <a:srgbClr val="0000FF"/>
                          </a:solidFill>
                        </a:rPr>
                        <a:t>¡</a:t>
                      </a:r>
                      <a:r>
                        <a:rPr lang="en-GB" sz="2400" dirty="0" err="1" smtClean="0">
                          <a:solidFill>
                            <a:srgbClr val="0000FF"/>
                          </a:solidFill>
                        </a:rPr>
                        <a:t>Hasta</a:t>
                      </a:r>
                      <a:r>
                        <a:rPr lang="en-GB" sz="2400" dirty="0" smtClean="0">
                          <a:solidFill>
                            <a:srgbClr val="0000FF"/>
                          </a:solidFill>
                        </a:rPr>
                        <a:t> la...</a:t>
                      </a:r>
                      <a:endParaRPr lang="en-GB" sz="2400" dirty="0">
                        <a:solidFill>
                          <a:srgbClr val="0000FF"/>
                        </a:solidFill>
                      </a:endParaRPr>
                    </a:p>
                  </a:txBody>
                  <a:tcPr/>
                </a:tc>
                <a:tc>
                  <a:txBody>
                    <a:bodyPr/>
                    <a:lstStyle/>
                    <a:p>
                      <a:pPr algn="ctr"/>
                      <a:r>
                        <a:rPr lang="en-GB" sz="2400" dirty="0" err="1" smtClean="0">
                          <a:solidFill>
                            <a:schemeClr val="tx1"/>
                          </a:solidFill>
                        </a:rPr>
                        <a:t>lista</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smtClean="0">
                          <a:solidFill>
                            <a:schemeClr val="tx1"/>
                          </a:solidFill>
                        </a:rPr>
                        <a:t>vista!</a:t>
                      </a:r>
                      <a:endParaRPr lang="en-GB" sz="2400" dirty="0">
                        <a:solidFill>
                          <a:schemeClr val="tx1"/>
                        </a:solidFill>
                      </a:endParaRPr>
                    </a:p>
                  </a:txBody>
                  <a:tcPr/>
                </a:tc>
                <a:tc>
                  <a:txBody>
                    <a:bodyPr/>
                    <a:lstStyle/>
                    <a:p>
                      <a:pPr algn="ctr"/>
                      <a:r>
                        <a:rPr lang="en-GB" sz="2400" dirty="0" err="1" smtClean="0">
                          <a:solidFill>
                            <a:schemeClr val="tx1"/>
                          </a:solidFill>
                        </a:rPr>
                        <a:t>sista</a:t>
                      </a:r>
                      <a:r>
                        <a:rPr lang="en-GB" sz="2400" dirty="0" smtClean="0">
                          <a:solidFill>
                            <a:schemeClr val="tx1"/>
                          </a:solidFill>
                        </a:rPr>
                        <a:t>!</a:t>
                      </a:r>
                      <a:endParaRPr lang="en-GB" sz="2400" dirty="0">
                        <a:solidFill>
                          <a:schemeClr val="tx1"/>
                        </a:solidFill>
                      </a:endParaRPr>
                    </a:p>
                  </a:txBody>
                  <a:tcPr/>
                </a:tc>
              </a:tr>
              <a:tr h="720080">
                <a:tc>
                  <a:txBody>
                    <a:bodyPr/>
                    <a:lstStyle/>
                    <a:p>
                      <a:r>
                        <a:rPr lang="en-GB" sz="2400" dirty="0" smtClean="0"/>
                        <a:t>2</a:t>
                      </a:r>
                      <a:endParaRPr lang="en-GB" sz="2400" dirty="0"/>
                    </a:p>
                  </a:txBody>
                  <a:tcPr/>
                </a:tc>
                <a:tc>
                  <a:txBody>
                    <a:bodyPr/>
                    <a:lstStyle/>
                    <a:p>
                      <a:r>
                        <a:rPr lang="en-GB" sz="2400" b="0" i="0" u="none" kern="1200" dirty="0" smtClean="0">
                          <a:solidFill>
                            <a:srgbClr val="0000FF"/>
                          </a:solidFill>
                          <a:latin typeface="+mn-lt"/>
                          <a:ea typeface="+mn-ea"/>
                          <a:cs typeface="+mn-cs"/>
                        </a:rPr>
                        <a:t>¿</a:t>
                      </a:r>
                      <a:r>
                        <a:rPr lang="en-GB" sz="2400" b="0" i="0" u="none" kern="1200" dirty="0" err="1" smtClean="0">
                          <a:solidFill>
                            <a:srgbClr val="0000FF"/>
                          </a:solidFill>
                          <a:latin typeface="+mn-lt"/>
                          <a:ea typeface="+mn-ea"/>
                          <a:cs typeface="+mn-cs"/>
                        </a:rPr>
                        <a:t>Quisieras</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bailar</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err="1" smtClean="0">
                          <a:solidFill>
                            <a:schemeClr val="tx1"/>
                          </a:solidFill>
                        </a:rPr>
                        <a:t>dondigo</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err="1" smtClean="0">
                          <a:solidFill>
                            <a:schemeClr val="tx1"/>
                          </a:solidFill>
                        </a:rPr>
                        <a:t>contigo</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err="1" smtClean="0">
                          <a:solidFill>
                            <a:schemeClr val="tx1"/>
                          </a:solidFill>
                        </a:rPr>
                        <a:t>conmigo</a:t>
                      </a:r>
                      <a:r>
                        <a:rPr lang="en-GB" sz="2400" dirty="0" smtClean="0">
                          <a:solidFill>
                            <a:schemeClr val="tx1"/>
                          </a:solidFill>
                        </a:rPr>
                        <a:t>?</a:t>
                      </a:r>
                      <a:endParaRPr lang="en-GB" sz="2400" dirty="0">
                        <a:solidFill>
                          <a:schemeClr val="tx1"/>
                        </a:solidFill>
                      </a:endParaRPr>
                    </a:p>
                  </a:txBody>
                  <a:tcPr/>
                </a:tc>
              </a:tr>
              <a:tr h="720080">
                <a:tc>
                  <a:txBody>
                    <a:bodyPr/>
                    <a:lstStyle/>
                    <a:p>
                      <a:r>
                        <a:rPr lang="en-GB" sz="2400" dirty="0" smtClean="0"/>
                        <a:t>3</a:t>
                      </a:r>
                      <a:endParaRPr lang="en-GB" sz="2400" dirty="0"/>
                    </a:p>
                  </a:txBody>
                  <a:tcPr/>
                </a:tc>
                <a:tc>
                  <a:txBody>
                    <a:bodyPr/>
                    <a:lstStyle/>
                    <a:p>
                      <a:r>
                        <a:rPr lang="en-GB" sz="2400" b="0" i="0" u="none" kern="1200" dirty="0" smtClean="0">
                          <a:solidFill>
                            <a:srgbClr val="0000FF"/>
                          </a:solidFill>
                          <a:latin typeface="+mn-lt"/>
                          <a:ea typeface="+mn-ea"/>
                          <a:cs typeface="+mn-cs"/>
                        </a:rPr>
                        <a:t>¡Buena...</a:t>
                      </a:r>
                      <a:endParaRPr lang="en-GB" sz="2400" u="none" dirty="0">
                        <a:solidFill>
                          <a:srgbClr val="0000FF"/>
                        </a:solidFill>
                      </a:endParaRPr>
                    </a:p>
                  </a:txBody>
                  <a:tcPr/>
                </a:tc>
                <a:tc>
                  <a:txBody>
                    <a:bodyPr/>
                    <a:lstStyle/>
                    <a:p>
                      <a:pPr algn="ctr"/>
                      <a:r>
                        <a:rPr lang="en-GB" sz="2400" dirty="0" err="1" smtClean="0">
                          <a:solidFill>
                            <a:schemeClr val="tx1"/>
                          </a:solidFill>
                        </a:rPr>
                        <a:t>fuerte</a:t>
                      </a:r>
                      <a:r>
                        <a:rPr lang="en-GB" sz="2400" dirty="0" smtClean="0">
                          <a:solidFill>
                            <a:schemeClr val="tx1"/>
                          </a:solidFill>
                        </a:rPr>
                        <a:t>!</a:t>
                      </a:r>
                      <a:endParaRPr lang="en-GB" sz="2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suerte</a:t>
                      </a:r>
                      <a:r>
                        <a:rPr lang="en-GB" sz="2400" b="0" i="0" u="none" kern="1200" dirty="0" smtClean="0">
                          <a:solidFill>
                            <a:schemeClr val="tx1"/>
                          </a:solidFill>
                          <a:latin typeface="+mn-lt"/>
                          <a:ea typeface="+mn-ea"/>
                          <a:cs typeface="+mn-cs"/>
                        </a:rPr>
                        <a:t>!</a:t>
                      </a:r>
                      <a:endParaRPr lang="en-GB" sz="2400" dirty="0" smtClean="0">
                        <a:solidFill>
                          <a:schemeClr val="tx1"/>
                        </a:solidFill>
                      </a:endParaRPr>
                    </a:p>
                  </a:txBody>
                  <a:tcPr/>
                </a:tc>
                <a:tc>
                  <a:txBody>
                    <a:bodyPr/>
                    <a:lstStyle/>
                    <a:p>
                      <a:pPr algn="ctr"/>
                      <a:r>
                        <a:rPr lang="en-GB" sz="2400" dirty="0" err="1" smtClean="0">
                          <a:solidFill>
                            <a:schemeClr val="tx1"/>
                          </a:solidFill>
                        </a:rPr>
                        <a:t>muerte</a:t>
                      </a:r>
                      <a:r>
                        <a:rPr lang="en-GB" sz="2400" dirty="0" smtClean="0">
                          <a:solidFill>
                            <a:schemeClr val="tx1"/>
                          </a:solidFill>
                        </a:rPr>
                        <a:t>!</a:t>
                      </a:r>
                      <a:endParaRPr lang="en-GB" sz="2400" dirty="0">
                        <a:solidFill>
                          <a:schemeClr val="tx1"/>
                        </a:solidFill>
                      </a:endParaRPr>
                    </a:p>
                  </a:txBody>
                  <a:tcPr/>
                </a:tc>
              </a:tr>
              <a:tr h="720080">
                <a:tc>
                  <a:txBody>
                    <a:bodyPr/>
                    <a:lstStyle/>
                    <a:p>
                      <a:r>
                        <a:rPr lang="en-GB" sz="2400" dirty="0" smtClean="0"/>
                        <a:t>4</a:t>
                      </a:r>
                      <a:endParaRPr lang="en-GB" sz="2400" dirty="0"/>
                    </a:p>
                  </a:txBody>
                  <a:tcPr/>
                </a:tc>
                <a:tc>
                  <a:txBody>
                    <a:bodyPr/>
                    <a:lstStyle/>
                    <a:p>
                      <a:r>
                        <a:rPr lang="es-ES" sz="2400" b="0" i="0" u="none" kern="1200" dirty="0" smtClean="0">
                          <a:solidFill>
                            <a:srgbClr val="0000FF"/>
                          </a:solidFill>
                          <a:latin typeface="+mn-lt"/>
                          <a:ea typeface="+mn-ea"/>
                          <a:cs typeface="+mn-cs"/>
                        </a:rPr>
                        <a:t>¡Que pase un buen…</a:t>
                      </a:r>
                      <a:endParaRPr lang="en-GB" sz="2400" u="none"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tía!</a:t>
                      </a:r>
                      <a:endParaRPr lang="en-GB" sz="2400" u="none"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ría!</a:t>
                      </a:r>
                      <a:endParaRPr lang="en-GB" sz="2400" u="none" dirty="0" smtClean="0">
                        <a:solidFill>
                          <a:schemeClr val="tx1"/>
                        </a:solidFill>
                      </a:endParaRPr>
                    </a:p>
                  </a:txBody>
                  <a:tcPr/>
                </a:tc>
                <a:tc>
                  <a:txBody>
                    <a:bodyPr/>
                    <a:lstStyle/>
                    <a:p>
                      <a:pPr algn="ctr"/>
                      <a:r>
                        <a:rPr lang="es-ES" sz="2400" b="0" i="0" u="none" kern="1200" dirty="0" smtClean="0">
                          <a:solidFill>
                            <a:schemeClr val="tx1"/>
                          </a:solidFill>
                          <a:latin typeface="+mn-lt"/>
                          <a:ea typeface="+mn-ea"/>
                          <a:cs typeface="+mn-cs"/>
                        </a:rPr>
                        <a:t>día!</a:t>
                      </a:r>
                      <a:endParaRPr lang="en-GB" sz="2400" u="none" dirty="0">
                        <a:solidFill>
                          <a:schemeClr val="tx1"/>
                        </a:solidFill>
                      </a:endParaRPr>
                    </a:p>
                  </a:txBody>
                  <a:tcPr/>
                </a:tc>
              </a:tr>
              <a:tr h="720080">
                <a:tc>
                  <a:txBody>
                    <a:bodyPr/>
                    <a:lstStyle/>
                    <a:p>
                      <a:r>
                        <a:rPr lang="en-GB" sz="2400" dirty="0" smtClean="0"/>
                        <a:t>5</a:t>
                      </a:r>
                      <a:endParaRPr lang="en-GB" sz="2400" dirty="0"/>
                    </a:p>
                  </a:txBody>
                  <a:tcPr/>
                </a:tc>
                <a:tc>
                  <a:txBody>
                    <a:bodyPr/>
                    <a:lstStyle/>
                    <a:p>
                      <a:r>
                        <a:rPr lang="en-GB" sz="2400" b="0" i="0" u="none" kern="1200" dirty="0" err="1" smtClean="0">
                          <a:solidFill>
                            <a:srgbClr val="0000FF"/>
                          </a:solidFill>
                          <a:latin typeface="+mn-lt"/>
                          <a:ea typeface="+mn-ea"/>
                          <a:cs typeface="+mn-cs"/>
                        </a:rPr>
                        <a:t>Que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te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mejores</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smtClean="0">
                          <a:solidFill>
                            <a:schemeClr val="tx1"/>
                          </a:solidFill>
                        </a:rPr>
                        <a:t>pronto!</a:t>
                      </a:r>
                      <a:endParaRPr lang="en-GB" sz="2400" dirty="0">
                        <a:solidFill>
                          <a:schemeClr val="tx1"/>
                        </a:solidFill>
                      </a:endParaRPr>
                    </a:p>
                  </a:txBody>
                  <a:tcPr/>
                </a:tc>
                <a:tc>
                  <a:txBody>
                    <a:bodyPr/>
                    <a:lstStyle/>
                    <a:p>
                      <a:pPr algn="ctr"/>
                      <a:r>
                        <a:rPr lang="en-GB" sz="2400" dirty="0" err="1" smtClean="0">
                          <a:solidFill>
                            <a:schemeClr val="tx1"/>
                          </a:solidFill>
                        </a:rPr>
                        <a:t>tonto</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err="1" smtClean="0">
                          <a:solidFill>
                            <a:schemeClr val="tx1"/>
                          </a:solidFill>
                        </a:rPr>
                        <a:t>levanto</a:t>
                      </a:r>
                      <a:r>
                        <a:rPr lang="en-GB" sz="2400" dirty="0" smtClean="0">
                          <a:solidFill>
                            <a:schemeClr val="tx1"/>
                          </a:solidFill>
                        </a:rPr>
                        <a:t>!</a:t>
                      </a:r>
                      <a:endParaRPr lang="en-GB" sz="2400" dirty="0">
                        <a:solidFill>
                          <a:schemeClr val="tx1"/>
                        </a:solidFill>
                      </a:endParaRPr>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0"/>
            <a:ext cx="8784976" cy="1143000"/>
          </a:xfrm>
        </p:spPr>
        <p:txBody>
          <a:bodyPr>
            <a:noAutofit/>
          </a:bodyPr>
          <a:lstStyle/>
          <a:p>
            <a:r>
              <a:rPr lang="en-GB" sz="3400" b="1" dirty="0" smtClean="0">
                <a:solidFill>
                  <a:srgbClr val="0000FF"/>
                </a:solidFill>
              </a:rPr>
              <a:t>COMPLETE the phrase...</a:t>
            </a:r>
            <a:endParaRPr lang="en-GB" sz="3400" b="1" dirty="0">
              <a:solidFill>
                <a:srgbClr val="0000FF"/>
              </a:solidFill>
            </a:endParaRPr>
          </a:p>
        </p:txBody>
      </p:sp>
      <p:graphicFrame>
        <p:nvGraphicFramePr>
          <p:cNvPr id="8" name="Table 7"/>
          <p:cNvGraphicFramePr>
            <a:graphicFrameLocks noGrp="1"/>
          </p:cNvGraphicFramePr>
          <p:nvPr/>
        </p:nvGraphicFramePr>
        <p:xfrm>
          <a:off x="323527" y="1484784"/>
          <a:ext cx="8424935" cy="3600400"/>
        </p:xfrm>
        <a:graphic>
          <a:graphicData uri="http://schemas.openxmlformats.org/drawingml/2006/table">
            <a:tbl>
              <a:tblPr firstRow="1" bandRow="1">
                <a:tableStyleId>{5940675A-B579-460E-94D1-54222C63F5DA}</a:tableStyleId>
              </a:tblPr>
              <a:tblGrid>
                <a:gridCol w="432049"/>
                <a:gridCol w="2880320"/>
                <a:gridCol w="1656184"/>
                <a:gridCol w="1608810"/>
                <a:gridCol w="1847572"/>
              </a:tblGrid>
              <a:tr h="720080">
                <a:tc>
                  <a:txBody>
                    <a:bodyPr/>
                    <a:lstStyle/>
                    <a:p>
                      <a:r>
                        <a:rPr lang="en-GB" sz="2400" dirty="0" smtClean="0"/>
                        <a:t>1</a:t>
                      </a:r>
                      <a:endParaRPr lang="en-GB" sz="2400" dirty="0"/>
                    </a:p>
                  </a:txBody>
                  <a:tcPr/>
                </a:tc>
                <a:tc>
                  <a:txBody>
                    <a:bodyPr/>
                    <a:lstStyle/>
                    <a:p>
                      <a:r>
                        <a:rPr lang="en-GB" sz="2400" dirty="0" smtClean="0">
                          <a:solidFill>
                            <a:srgbClr val="0000FF"/>
                          </a:solidFill>
                        </a:rPr>
                        <a:t>¡</a:t>
                      </a:r>
                      <a:r>
                        <a:rPr lang="en-GB" sz="2400" dirty="0" err="1" smtClean="0">
                          <a:solidFill>
                            <a:srgbClr val="0000FF"/>
                          </a:solidFill>
                        </a:rPr>
                        <a:t>Hasta</a:t>
                      </a:r>
                      <a:r>
                        <a:rPr lang="en-GB" sz="2400" dirty="0" smtClean="0">
                          <a:solidFill>
                            <a:srgbClr val="0000FF"/>
                          </a:solidFill>
                        </a:rPr>
                        <a:t> la...</a:t>
                      </a:r>
                      <a:endParaRPr lang="en-GB" sz="2400" dirty="0">
                        <a:solidFill>
                          <a:srgbClr val="0000FF"/>
                        </a:solidFill>
                      </a:endParaRPr>
                    </a:p>
                  </a:txBody>
                  <a:tcPr/>
                </a:tc>
                <a:tc>
                  <a:txBody>
                    <a:bodyPr/>
                    <a:lstStyle/>
                    <a:p>
                      <a:pPr algn="ctr"/>
                      <a:r>
                        <a:rPr lang="en-GB" sz="2400" dirty="0" err="1" smtClean="0"/>
                        <a:t>lista</a:t>
                      </a:r>
                      <a:r>
                        <a:rPr lang="en-GB" sz="2400" dirty="0" smtClean="0"/>
                        <a:t>!</a:t>
                      </a:r>
                      <a:endParaRPr lang="en-GB" sz="2400" dirty="0"/>
                    </a:p>
                  </a:txBody>
                  <a:tcPr/>
                </a:tc>
                <a:tc>
                  <a:txBody>
                    <a:bodyPr/>
                    <a:lstStyle/>
                    <a:p>
                      <a:pPr algn="ctr"/>
                      <a:r>
                        <a:rPr lang="en-GB" sz="2400" dirty="0" smtClean="0">
                          <a:solidFill>
                            <a:srgbClr val="FF0000"/>
                          </a:solidFill>
                        </a:rPr>
                        <a:t>vista!</a:t>
                      </a:r>
                      <a:endParaRPr lang="en-GB" sz="2400" dirty="0">
                        <a:solidFill>
                          <a:srgbClr val="FF0000"/>
                        </a:solidFill>
                      </a:endParaRPr>
                    </a:p>
                  </a:txBody>
                  <a:tcPr/>
                </a:tc>
                <a:tc>
                  <a:txBody>
                    <a:bodyPr/>
                    <a:lstStyle/>
                    <a:p>
                      <a:pPr algn="ctr"/>
                      <a:r>
                        <a:rPr lang="en-GB" sz="2400" dirty="0" err="1" smtClean="0"/>
                        <a:t>sista</a:t>
                      </a:r>
                      <a:r>
                        <a:rPr lang="en-GB" sz="2400" dirty="0" smtClean="0"/>
                        <a:t>!</a:t>
                      </a:r>
                      <a:endParaRPr lang="en-GB" sz="2400" dirty="0"/>
                    </a:p>
                  </a:txBody>
                  <a:tcPr/>
                </a:tc>
              </a:tr>
              <a:tr h="720080">
                <a:tc>
                  <a:txBody>
                    <a:bodyPr/>
                    <a:lstStyle/>
                    <a:p>
                      <a:r>
                        <a:rPr lang="en-GB" sz="2400" dirty="0" smtClean="0"/>
                        <a:t>2</a:t>
                      </a:r>
                      <a:endParaRPr lang="en-GB" sz="2400" dirty="0"/>
                    </a:p>
                  </a:txBody>
                  <a:tcPr/>
                </a:tc>
                <a:tc>
                  <a:txBody>
                    <a:bodyPr/>
                    <a:lstStyle/>
                    <a:p>
                      <a:r>
                        <a:rPr lang="en-GB" sz="2400" b="0" i="0" u="none" kern="1200" dirty="0" smtClean="0">
                          <a:solidFill>
                            <a:srgbClr val="0000FF"/>
                          </a:solidFill>
                          <a:latin typeface="+mn-lt"/>
                          <a:ea typeface="+mn-ea"/>
                          <a:cs typeface="+mn-cs"/>
                        </a:rPr>
                        <a:t>¿</a:t>
                      </a:r>
                      <a:r>
                        <a:rPr lang="en-GB" sz="2400" b="0" i="0" u="none" kern="1200" dirty="0" err="1" smtClean="0">
                          <a:solidFill>
                            <a:srgbClr val="0000FF"/>
                          </a:solidFill>
                          <a:latin typeface="+mn-lt"/>
                          <a:ea typeface="+mn-ea"/>
                          <a:cs typeface="+mn-cs"/>
                        </a:rPr>
                        <a:t>Quisieras</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bailar</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err="1" smtClean="0">
                          <a:solidFill>
                            <a:schemeClr val="tx1"/>
                          </a:solidFill>
                        </a:rPr>
                        <a:t>dondigo</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err="1" smtClean="0">
                          <a:solidFill>
                            <a:schemeClr val="tx1"/>
                          </a:solidFill>
                        </a:rPr>
                        <a:t>contigo</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err="1" smtClean="0">
                          <a:solidFill>
                            <a:schemeClr val="tx1"/>
                          </a:solidFill>
                        </a:rPr>
                        <a:t>conmigo</a:t>
                      </a:r>
                      <a:r>
                        <a:rPr lang="en-GB" sz="2400" dirty="0" smtClean="0">
                          <a:solidFill>
                            <a:schemeClr val="tx1"/>
                          </a:solidFill>
                        </a:rPr>
                        <a:t>?</a:t>
                      </a:r>
                      <a:endParaRPr lang="en-GB" sz="2400" dirty="0">
                        <a:solidFill>
                          <a:schemeClr val="tx1"/>
                        </a:solidFill>
                      </a:endParaRPr>
                    </a:p>
                  </a:txBody>
                  <a:tcPr/>
                </a:tc>
              </a:tr>
              <a:tr h="720080">
                <a:tc>
                  <a:txBody>
                    <a:bodyPr/>
                    <a:lstStyle/>
                    <a:p>
                      <a:r>
                        <a:rPr lang="en-GB" sz="2400" dirty="0" smtClean="0"/>
                        <a:t>3</a:t>
                      </a:r>
                      <a:endParaRPr lang="en-GB" sz="2400" dirty="0"/>
                    </a:p>
                  </a:txBody>
                  <a:tcPr/>
                </a:tc>
                <a:tc>
                  <a:txBody>
                    <a:bodyPr/>
                    <a:lstStyle/>
                    <a:p>
                      <a:r>
                        <a:rPr lang="en-GB" sz="2400" b="0" i="0" u="none" kern="1200" dirty="0" smtClean="0">
                          <a:solidFill>
                            <a:srgbClr val="0000FF"/>
                          </a:solidFill>
                          <a:latin typeface="+mn-lt"/>
                          <a:ea typeface="+mn-ea"/>
                          <a:cs typeface="+mn-cs"/>
                        </a:rPr>
                        <a:t>¡Buena...</a:t>
                      </a:r>
                      <a:endParaRPr lang="en-GB" sz="2400" u="none" dirty="0">
                        <a:solidFill>
                          <a:srgbClr val="0000FF"/>
                        </a:solidFill>
                      </a:endParaRPr>
                    </a:p>
                  </a:txBody>
                  <a:tcPr/>
                </a:tc>
                <a:tc>
                  <a:txBody>
                    <a:bodyPr/>
                    <a:lstStyle/>
                    <a:p>
                      <a:pPr algn="ctr"/>
                      <a:r>
                        <a:rPr lang="en-GB" sz="2400" dirty="0" err="1" smtClean="0">
                          <a:solidFill>
                            <a:schemeClr val="tx1"/>
                          </a:solidFill>
                        </a:rPr>
                        <a:t>fuerte</a:t>
                      </a:r>
                      <a:r>
                        <a:rPr lang="en-GB" sz="2400" dirty="0" smtClean="0">
                          <a:solidFill>
                            <a:schemeClr val="tx1"/>
                          </a:solidFill>
                        </a:rPr>
                        <a:t>!</a:t>
                      </a:r>
                      <a:endParaRPr lang="en-GB" sz="2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suerte</a:t>
                      </a:r>
                      <a:r>
                        <a:rPr lang="en-GB" sz="2400" b="0" i="0" u="none" kern="1200" dirty="0" smtClean="0">
                          <a:solidFill>
                            <a:schemeClr val="tx1"/>
                          </a:solidFill>
                          <a:latin typeface="+mn-lt"/>
                          <a:ea typeface="+mn-ea"/>
                          <a:cs typeface="+mn-cs"/>
                        </a:rPr>
                        <a:t>!</a:t>
                      </a:r>
                      <a:endParaRPr lang="en-GB" sz="2400" dirty="0" smtClean="0">
                        <a:solidFill>
                          <a:schemeClr val="tx1"/>
                        </a:solidFill>
                      </a:endParaRPr>
                    </a:p>
                  </a:txBody>
                  <a:tcPr/>
                </a:tc>
                <a:tc>
                  <a:txBody>
                    <a:bodyPr/>
                    <a:lstStyle/>
                    <a:p>
                      <a:pPr algn="ctr"/>
                      <a:r>
                        <a:rPr lang="en-GB" sz="2400" dirty="0" err="1" smtClean="0">
                          <a:solidFill>
                            <a:schemeClr val="tx1"/>
                          </a:solidFill>
                        </a:rPr>
                        <a:t>muerte</a:t>
                      </a:r>
                      <a:r>
                        <a:rPr lang="en-GB" sz="2400" dirty="0" smtClean="0">
                          <a:solidFill>
                            <a:schemeClr val="tx1"/>
                          </a:solidFill>
                        </a:rPr>
                        <a:t>!</a:t>
                      </a:r>
                      <a:endParaRPr lang="en-GB" sz="2400" dirty="0">
                        <a:solidFill>
                          <a:schemeClr val="tx1"/>
                        </a:solidFill>
                      </a:endParaRPr>
                    </a:p>
                  </a:txBody>
                  <a:tcPr/>
                </a:tc>
              </a:tr>
              <a:tr h="720080">
                <a:tc>
                  <a:txBody>
                    <a:bodyPr/>
                    <a:lstStyle/>
                    <a:p>
                      <a:r>
                        <a:rPr lang="en-GB" sz="2400" dirty="0" smtClean="0"/>
                        <a:t>4</a:t>
                      </a:r>
                      <a:endParaRPr lang="en-GB" sz="2400" dirty="0"/>
                    </a:p>
                  </a:txBody>
                  <a:tcPr/>
                </a:tc>
                <a:tc>
                  <a:txBody>
                    <a:bodyPr/>
                    <a:lstStyle/>
                    <a:p>
                      <a:r>
                        <a:rPr lang="es-ES" sz="2400" b="0" i="0" u="none" kern="1200" dirty="0" smtClean="0">
                          <a:solidFill>
                            <a:srgbClr val="0000FF"/>
                          </a:solidFill>
                          <a:latin typeface="+mn-lt"/>
                          <a:ea typeface="+mn-ea"/>
                          <a:cs typeface="+mn-cs"/>
                        </a:rPr>
                        <a:t>¡Que pase un buen…</a:t>
                      </a:r>
                      <a:endParaRPr lang="en-GB" sz="2400" u="none"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tía!</a:t>
                      </a:r>
                      <a:endParaRPr lang="en-GB" sz="2400" u="none"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ría!</a:t>
                      </a:r>
                      <a:endParaRPr lang="en-GB" sz="2400" u="none" dirty="0" smtClean="0">
                        <a:solidFill>
                          <a:schemeClr val="tx1"/>
                        </a:solidFill>
                      </a:endParaRPr>
                    </a:p>
                  </a:txBody>
                  <a:tcPr/>
                </a:tc>
                <a:tc>
                  <a:txBody>
                    <a:bodyPr/>
                    <a:lstStyle/>
                    <a:p>
                      <a:pPr algn="ctr"/>
                      <a:r>
                        <a:rPr lang="es-ES" sz="2400" b="0" i="0" u="none" kern="1200" dirty="0" smtClean="0">
                          <a:solidFill>
                            <a:schemeClr val="tx1"/>
                          </a:solidFill>
                          <a:latin typeface="+mn-lt"/>
                          <a:ea typeface="+mn-ea"/>
                          <a:cs typeface="+mn-cs"/>
                        </a:rPr>
                        <a:t>día!</a:t>
                      </a:r>
                      <a:endParaRPr lang="en-GB" sz="2400" u="none" dirty="0">
                        <a:solidFill>
                          <a:schemeClr val="tx1"/>
                        </a:solidFill>
                      </a:endParaRPr>
                    </a:p>
                  </a:txBody>
                  <a:tcPr/>
                </a:tc>
              </a:tr>
              <a:tr h="720080">
                <a:tc>
                  <a:txBody>
                    <a:bodyPr/>
                    <a:lstStyle/>
                    <a:p>
                      <a:r>
                        <a:rPr lang="en-GB" sz="2400" dirty="0" smtClean="0"/>
                        <a:t>5</a:t>
                      </a:r>
                      <a:endParaRPr lang="en-GB" sz="2400" dirty="0"/>
                    </a:p>
                  </a:txBody>
                  <a:tcPr/>
                </a:tc>
                <a:tc>
                  <a:txBody>
                    <a:bodyPr/>
                    <a:lstStyle/>
                    <a:p>
                      <a:r>
                        <a:rPr lang="en-GB" sz="2400" b="0" i="0" u="none" kern="1200" dirty="0" err="1" smtClean="0">
                          <a:solidFill>
                            <a:srgbClr val="0000FF"/>
                          </a:solidFill>
                          <a:latin typeface="+mn-lt"/>
                          <a:ea typeface="+mn-ea"/>
                          <a:cs typeface="+mn-cs"/>
                        </a:rPr>
                        <a:t>Que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te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mejores</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smtClean="0">
                          <a:solidFill>
                            <a:schemeClr val="tx1"/>
                          </a:solidFill>
                        </a:rPr>
                        <a:t>pronto!</a:t>
                      </a:r>
                      <a:endParaRPr lang="en-GB" sz="2400" dirty="0">
                        <a:solidFill>
                          <a:schemeClr val="tx1"/>
                        </a:solidFill>
                      </a:endParaRPr>
                    </a:p>
                  </a:txBody>
                  <a:tcPr/>
                </a:tc>
                <a:tc>
                  <a:txBody>
                    <a:bodyPr/>
                    <a:lstStyle/>
                    <a:p>
                      <a:pPr algn="ctr"/>
                      <a:r>
                        <a:rPr lang="en-GB" sz="2400" dirty="0" err="1" smtClean="0">
                          <a:solidFill>
                            <a:schemeClr val="tx1"/>
                          </a:solidFill>
                        </a:rPr>
                        <a:t>tonto</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err="1" smtClean="0">
                          <a:solidFill>
                            <a:schemeClr val="tx1"/>
                          </a:solidFill>
                        </a:rPr>
                        <a:t>levanto</a:t>
                      </a:r>
                      <a:r>
                        <a:rPr lang="en-GB" sz="2400" dirty="0" smtClean="0">
                          <a:solidFill>
                            <a:schemeClr val="tx1"/>
                          </a:solidFill>
                        </a:rPr>
                        <a:t>!</a:t>
                      </a:r>
                      <a:endParaRPr lang="en-GB" sz="2400" dirty="0">
                        <a:solidFill>
                          <a:schemeClr val="tx1"/>
                        </a:solidFill>
                      </a:endParaRPr>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0"/>
            <a:ext cx="8784976" cy="1143000"/>
          </a:xfrm>
        </p:spPr>
        <p:txBody>
          <a:bodyPr>
            <a:noAutofit/>
          </a:bodyPr>
          <a:lstStyle/>
          <a:p>
            <a:r>
              <a:rPr lang="en-GB" sz="3400" b="1" dirty="0" smtClean="0">
                <a:solidFill>
                  <a:srgbClr val="0000FF"/>
                </a:solidFill>
              </a:rPr>
              <a:t>COMPLETE the phrase...</a:t>
            </a:r>
            <a:endParaRPr lang="en-GB" sz="3400" b="1" dirty="0">
              <a:solidFill>
                <a:srgbClr val="0000FF"/>
              </a:solidFill>
            </a:endParaRPr>
          </a:p>
        </p:txBody>
      </p:sp>
      <p:graphicFrame>
        <p:nvGraphicFramePr>
          <p:cNvPr id="8" name="Table 7"/>
          <p:cNvGraphicFramePr>
            <a:graphicFrameLocks noGrp="1"/>
          </p:cNvGraphicFramePr>
          <p:nvPr/>
        </p:nvGraphicFramePr>
        <p:xfrm>
          <a:off x="323527" y="1484784"/>
          <a:ext cx="8424935" cy="3600400"/>
        </p:xfrm>
        <a:graphic>
          <a:graphicData uri="http://schemas.openxmlformats.org/drawingml/2006/table">
            <a:tbl>
              <a:tblPr firstRow="1" bandRow="1">
                <a:tableStyleId>{5940675A-B579-460E-94D1-54222C63F5DA}</a:tableStyleId>
              </a:tblPr>
              <a:tblGrid>
                <a:gridCol w="432049"/>
                <a:gridCol w="2880320"/>
                <a:gridCol w="1656184"/>
                <a:gridCol w="1608810"/>
                <a:gridCol w="1847572"/>
              </a:tblGrid>
              <a:tr h="720080">
                <a:tc>
                  <a:txBody>
                    <a:bodyPr/>
                    <a:lstStyle/>
                    <a:p>
                      <a:r>
                        <a:rPr lang="en-GB" sz="2400" dirty="0" smtClean="0"/>
                        <a:t>1</a:t>
                      </a:r>
                      <a:endParaRPr lang="en-GB" sz="2400" dirty="0"/>
                    </a:p>
                  </a:txBody>
                  <a:tcPr/>
                </a:tc>
                <a:tc>
                  <a:txBody>
                    <a:bodyPr/>
                    <a:lstStyle/>
                    <a:p>
                      <a:r>
                        <a:rPr lang="en-GB" sz="2400" dirty="0" smtClean="0">
                          <a:solidFill>
                            <a:srgbClr val="0000FF"/>
                          </a:solidFill>
                        </a:rPr>
                        <a:t>¡</a:t>
                      </a:r>
                      <a:r>
                        <a:rPr lang="en-GB" sz="2400" dirty="0" err="1" smtClean="0">
                          <a:solidFill>
                            <a:srgbClr val="0000FF"/>
                          </a:solidFill>
                        </a:rPr>
                        <a:t>Hasta</a:t>
                      </a:r>
                      <a:r>
                        <a:rPr lang="en-GB" sz="2400" dirty="0" smtClean="0">
                          <a:solidFill>
                            <a:srgbClr val="0000FF"/>
                          </a:solidFill>
                        </a:rPr>
                        <a:t> la...</a:t>
                      </a:r>
                      <a:endParaRPr lang="en-GB" sz="2400" dirty="0">
                        <a:solidFill>
                          <a:srgbClr val="0000FF"/>
                        </a:solidFill>
                      </a:endParaRPr>
                    </a:p>
                  </a:txBody>
                  <a:tcPr/>
                </a:tc>
                <a:tc>
                  <a:txBody>
                    <a:bodyPr/>
                    <a:lstStyle/>
                    <a:p>
                      <a:pPr algn="ctr"/>
                      <a:r>
                        <a:rPr lang="en-GB" sz="2400" dirty="0" err="1" smtClean="0"/>
                        <a:t>lista</a:t>
                      </a:r>
                      <a:r>
                        <a:rPr lang="en-GB" sz="2400" dirty="0" smtClean="0"/>
                        <a:t>!</a:t>
                      </a:r>
                      <a:endParaRPr lang="en-GB" sz="2400" dirty="0"/>
                    </a:p>
                  </a:txBody>
                  <a:tcPr/>
                </a:tc>
                <a:tc>
                  <a:txBody>
                    <a:bodyPr/>
                    <a:lstStyle/>
                    <a:p>
                      <a:pPr algn="ctr"/>
                      <a:r>
                        <a:rPr lang="en-GB" sz="2400" dirty="0" smtClean="0">
                          <a:solidFill>
                            <a:srgbClr val="FF0000"/>
                          </a:solidFill>
                        </a:rPr>
                        <a:t>vista!</a:t>
                      </a:r>
                      <a:endParaRPr lang="en-GB" sz="2400" dirty="0">
                        <a:solidFill>
                          <a:srgbClr val="FF0000"/>
                        </a:solidFill>
                      </a:endParaRPr>
                    </a:p>
                  </a:txBody>
                  <a:tcPr/>
                </a:tc>
                <a:tc>
                  <a:txBody>
                    <a:bodyPr/>
                    <a:lstStyle/>
                    <a:p>
                      <a:pPr algn="ctr"/>
                      <a:r>
                        <a:rPr lang="en-GB" sz="2400" dirty="0" err="1" smtClean="0"/>
                        <a:t>sista</a:t>
                      </a:r>
                      <a:r>
                        <a:rPr lang="en-GB" sz="2400" dirty="0" smtClean="0"/>
                        <a:t>!</a:t>
                      </a:r>
                      <a:endParaRPr lang="en-GB" sz="2400" dirty="0"/>
                    </a:p>
                  </a:txBody>
                  <a:tcPr/>
                </a:tc>
              </a:tr>
              <a:tr h="720080">
                <a:tc>
                  <a:txBody>
                    <a:bodyPr/>
                    <a:lstStyle/>
                    <a:p>
                      <a:r>
                        <a:rPr lang="en-GB" sz="2400" dirty="0" smtClean="0"/>
                        <a:t>2</a:t>
                      </a:r>
                      <a:endParaRPr lang="en-GB" sz="2400" dirty="0"/>
                    </a:p>
                  </a:txBody>
                  <a:tcPr/>
                </a:tc>
                <a:tc>
                  <a:txBody>
                    <a:bodyPr/>
                    <a:lstStyle/>
                    <a:p>
                      <a:r>
                        <a:rPr lang="en-GB" sz="2400" b="0" i="0" u="none" kern="1200" dirty="0" smtClean="0">
                          <a:solidFill>
                            <a:srgbClr val="0000FF"/>
                          </a:solidFill>
                          <a:latin typeface="+mn-lt"/>
                          <a:ea typeface="+mn-ea"/>
                          <a:cs typeface="+mn-cs"/>
                        </a:rPr>
                        <a:t>¿</a:t>
                      </a:r>
                      <a:r>
                        <a:rPr lang="en-GB" sz="2400" b="0" i="0" u="none" kern="1200" dirty="0" err="1" smtClean="0">
                          <a:solidFill>
                            <a:srgbClr val="0000FF"/>
                          </a:solidFill>
                          <a:latin typeface="+mn-lt"/>
                          <a:ea typeface="+mn-ea"/>
                          <a:cs typeface="+mn-cs"/>
                        </a:rPr>
                        <a:t>Quisieras</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bailar</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err="1" smtClean="0"/>
                        <a:t>dondigo</a:t>
                      </a:r>
                      <a:r>
                        <a:rPr lang="en-GB" sz="2400" dirty="0" smtClean="0"/>
                        <a:t>?</a:t>
                      </a:r>
                      <a:endParaRPr lang="en-GB" sz="2400" dirty="0"/>
                    </a:p>
                  </a:txBody>
                  <a:tcPr/>
                </a:tc>
                <a:tc>
                  <a:txBody>
                    <a:bodyPr/>
                    <a:lstStyle/>
                    <a:p>
                      <a:pPr algn="ctr"/>
                      <a:r>
                        <a:rPr lang="en-GB" sz="2400" dirty="0" err="1" smtClean="0"/>
                        <a:t>contigo</a:t>
                      </a:r>
                      <a:r>
                        <a:rPr lang="en-GB" sz="2400" dirty="0" smtClean="0"/>
                        <a:t>?</a:t>
                      </a:r>
                      <a:endParaRPr lang="en-GB" sz="2400" dirty="0"/>
                    </a:p>
                  </a:txBody>
                  <a:tcPr/>
                </a:tc>
                <a:tc>
                  <a:txBody>
                    <a:bodyPr/>
                    <a:lstStyle/>
                    <a:p>
                      <a:pPr algn="ctr"/>
                      <a:r>
                        <a:rPr lang="en-GB" sz="2400" dirty="0" err="1" smtClean="0">
                          <a:solidFill>
                            <a:srgbClr val="FF0000"/>
                          </a:solidFill>
                        </a:rPr>
                        <a:t>conmigo</a:t>
                      </a:r>
                      <a:r>
                        <a:rPr lang="en-GB" sz="2400" dirty="0" smtClean="0">
                          <a:solidFill>
                            <a:srgbClr val="FF0000"/>
                          </a:solidFill>
                        </a:rPr>
                        <a:t>?</a:t>
                      </a:r>
                      <a:endParaRPr lang="en-GB" sz="2400" dirty="0">
                        <a:solidFill>
                          <a:srgbClr val="FF0000"/>
                        </a:solidFill>
                      </a:endParaRPr>
                    </a:p>
                  </a:txBody>
                  <a:tcPr/>
                </a:tc>
              </a:tr>
              <a:tr h="720080">
                <a:tc>
                  <a:txBody>
                    <a:bodyPr/>
                    <a:lstStyle/>
                    <a:p>
                      <a:r>
                        <a:rPr lang="en-GB" sz="2400" dirty="0" smtClean="0"/>
                        <a:t>3</a:t>
                      </a:r>
                      <a:endParaRPr lang="en-GB" sz="2400" dirty="0"/>
                    </a:p>
                  </a:txBody>
                  <a:tcPr/>
                </a:tc>
                <a:tc>
                  <a:txBody>
                    <a:bodyPr/>
                    <a:lstStyle/>
                    <a:p>
                      <a:r>
                        <a:rPr lang="en-GB" sz="2400" b="0" i="0" u="none" kern="1200" dirty="0" smtClean="0">
                          <a:solidFill>
                            <a:srgbClr val="0000FF"/>
                          </a:solidFill>
                          <a:latin typeface="+mn-lt"/>
                          <a:ea typeface="+mn-ea"/>
                          <a:cs typeface="+mn-cs"/>
                        </a:rPr>
                        <a:t>¡Buena...</a:t>
                      </a:r>
                      <a:endParaRPr lang="en-GB" sz="2400" u="none" dirty="0">
                        <a:solidFill>
                          <a:srgbClr val="0000FF"/>
                        </a:solidFill>
                      </a:endParaRPr>
                    </a:p>
                  </a:txBody>
                  <a:tcPr/>
                </a:tc>
                <a:tc>
                  <a:txBody>
                    <a:bodyPr/>
                    <a:lstStyle/>
                    <a:p>
                      <a:pPr algn="ctr"/>
                      <a:r>
                        <a:rPr lang="en-GB" sz="2400" dirty="0" err="1" smtClean="0">
                          <a:solidFill>
                            <a:schemeClr val="tx1"/>
                          </a:solidFill>
                        </a:rPr>
                        <a:t>fuerte</a:t>
                      </a:r>
                      <a:r>
                        <a:rPr lang="en-GB" sz="2400" dirty="0" smtClean="0">
                          <a:solidFill>
                            <a:schemeClr val="tx1"/>
                          </a:solidFill>
                        </a:rPr>
                        <a:t>!</a:t>
                      </a:r>
                      <a:endParaRPr lang="en-GB" sz="2400" dirty="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chemeClr val="tx1"/>
                          </a:solidFill>
                          <a:latin typeface="+mn-lt"/>
                          <a:ea typeface="+mn-ea"/>
                          <a:cs typeface="+mn-cs"/>
                        </a:rPr>
                        <a:t>suerte</a:t>
                      </a:r>
                      <a:r>
                        <a:rPr lang="en-GB" sz="2400" b="0" i="0" u="none" kern="1200" dirty="0" smtClean="0">
                          <a:solidFill>
                            <a:schemeClr val="tx1"/>
                          </a:solidFill>
                          <a:latin typeface="+mn-lt"/>
                          <a:ea typeface="+mn-ea"/>
                          <a:cs typeface="+mn-cs"/>
                        </a:rPr>
                        <a:t>!</a:t>
                      </a:r>
                      <a:endParaRPr lang="en-GB" sz="2400" dirty="0" smtClean="0">
                        <a:solidFill>
                          <a:schemeClr val="tx1"/>
                        </a:solidFill>
                      </a:endParaRPr>
                    </a:p>
                  </a:txBody>
                  <a:tcPr/>
                </a:tc>
                <a:tc>
                  <a:txBody>
                    <a:bodyPr/>
                    <a:lstStyle/>
                    <a:p>
                      <a:pPr algn="ctr"/>
                      <a:r>
                        <a:rPr lang="en-GB" sz="2400" dirty="0" err="1" smtClean="0">
                          <a:solidFill>
                            <a:schemeClr val="tx1"/>
                          </a:solidFill>
                        </a:rPr>
                        <a:t>muerte</a:t>
                      </a:r>
                      <a:r>
                        <a:rPr lang="en-GB" sz="2400" dirty="0" smtClean="0">
                          <a:solidFill>
                            <a:schemeClr val="tx1"/>
                          </a:solidFill>
                        </a:rPr>
                        <a:t>!</a:t>
                      </a:r>
                      <a:endParaRPr lang="en-GB" sz="2400" dirty="0">
                        <a:solidFill>
                          <a:schemeClr val="tx1"/>
                        </a:solidFill>
                      </a:endParaRPr>
                    </a:p>
                  </a:txBody>
                  <a:tcPr/>
                </a:tc>
              </a:tr>
              <a:tr h="720080">
                <a:tc>
                  <a:txBody>
                    <a:bodyPr/>
                    <a:lstStyle/>
                    <a:p>
                      <a:r>
                        <a:rPr lang="en-GB" sz="2400" dirty="0" smtClean="0"/>
                        <a:t>4</a:t>
                      </a:r>
                      <a:endParaRPr lang="en-GB" sz="2400" dirty="0"/>
                    </a:p>
                  </a:txBody>
                  <a:tcPr/>
                </a:tc>
                <a:tc>
                  <a:txBody>
                    <a:bodyPr/>
                    <a:lstStyle/>
                    <a:p>
                      <a:r>
                        <a:rPr lang="es-ES" sz="2400" b="0" i="0" u="none" kern="1200" dirty="0" smtClean="0">
                          <a:solidFill>
                            <a:srgbClr val="0000FF"/>
                          </a:solidFill>
                          <a:latin typeface="+mn-lt"/>
                          <a:ea typeface="+mn-ea"/>
                          <a:cs typeface="+mn-cs"/>
                        </a:rPr>
                        <a:t>¡Que pase un buen…</a:t>
                      </a:r>
                      <a:endParaRPr lang="en-GB" sz="2400" u="none"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tía!</a:t>
                      </a:r>
                      <a:endParaRPr lang="en-GB" sz="2400" u="none"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ría!</a:t>
                      </a:r>
                      <a:endParaRPr lang="en-GB" sz="2400" u="none" dirty="0" smtClean="0">
                        <a:solidFill>
                          <a:schemeClr val="tx1"/>
                        </a:solidFill>
                      </a:endParaRPr>
                    </a:p>
                  </a:txBody>
                  <a:tcPr/>
                </a:tc>
                <a:tc>
                  <a:txBody>
                    <a:bodyPr/>
                    <a:lstStyle/>
                    <a:p>
                      <a:pPr algn="ctr"/>
                      <a:r>
                        <a:rPr lang="es-ES" sz="2400" b="0" i="0" u="none" kern="1200" dirty="0" smtClean="0">
                          <a:solidFill>
                            <a:schemeClr val="tx1"/>
                          </a:solidFill>
                          <a:latin typeface="+mn-lt"/>
                          <a:ea typeface="+mn-ea"/>
                          <a:cs typeface="+mn-cs"/>
                        </a:rPr>
                        <a:t>día!</a:t>
                      </a:r>
                      <a:endParaRPr lang="en-GB" sz="2400" u="none" dirty="0">
                        <a:solidFill>
                          <a:schemeClr val="tx1"/>
                        </a:solidFill>
                      </a:endParaRPr>
                    </a:p>
                  </a:txBody>
                  <a:tcPr/>
                </a:tc>
              </a:tr>
              <a:tr h="720080">
                <a:tc>
                  <a:txBody>
                    <a:bodyPr/>
                    <a:lstStyle/>
                    <a:p>
                      <a:r>
                        <a:rPr lang="en-GB" sz="2400" dirty="0" smtClean="0"/>
                        <a:t>5</a:t>
                      </a:r>
                      <a:endParaRPr lang="en-GB" sz="2400" dirty="0"/>
                    </a:p>
                  </a:txBody>
                  <a:tcPr/>
                </a:tc>
                <a:tc>
                  <a:txBody>
                    <a:bodyPr/>
                    <a:lstStyle/>
                    <a:p>
                      <a:r>
                        <a:rPr lang="en-GB" sz="2400" b="0" i="0" u="none" kern="1200" dirty="0" err="1" smtClean="0">
                          <a:solidFill>
                            <a:srgbClr val="0000FF"/>
                          </a:solidFill>
                          <a:latin typeface="+mn-lt"/>
                          <a:ea typeface="+mn-ea"/>
                          <a:cs typeface="+mn-cs"/>
                        </a:rPr>
                        <a:t>Que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te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mejores</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smtClean="0">
                          <a:solidFill>
                            <a:schemeClr val="tx1"/>
                          </a:solidFill>
                        </a:rPr>
                        <a:t>pronto!</a:t>
                      </a:r>
                      <a:endParaRPr lang="en-GB" sz="2400" dirty="0">
                        <a:solidFill>
                          <a:schemeClr val="tx1"/>
                        </a:solidFill>
                      </a:endParaRPr>
                    </a:p>
                  </a:txBody>
                  <a:tcPr/>
                </a:tc>
                <a:tc>
                  <a:txBody>
                    <a:bodyPr/>
                    <a:lstStyle/>
                    <a:p>
                      <a:pPr algn="ctr"/>
                      <a:r>
                        <a:rPr lang="en-GB" sz="2400" dirty="0" err="1" smtClean="0">
                          <a:solidFill>
                            <a:schemeClr val="tx1"/>
                          </a:solidFill>
                        </a:rPr>
                        <a:t>tonto</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err="1" smtClean="0">
                          <a:solidFill>
                            <a:schemeClr val="tx1"/>
                          </a:solidFill>
                        </a:rPr>
                        <a:t>levanto</a:t>
                      </a:r>
                      <a:r>
                        <a:rPr lang="en-GB" sz="2400" dirty="0" smtClean="0">
                          <a:solidFill>
                            <a:schemeClr val="tx1"/>
                          </a:solidFill>
                        </a:rPr>
                        <a:t>!</a:t>
                      </a:r>
                      <a:endParaRPr lang="en-GB" sz="2400" dirty="0">
                        <a:solidFill>
                          <a:schemeClr val="tx1"/>
                        </a:solidFill>
                      </a:endParaRPr>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0"/>
            <a:ext cx="8784976" cy="1143000"/>
          </a:xfrm>
        </p:spPr>
        <p:txBody>
          <a:bodyPr>
            <a:noAutofit/>
          </a:bodyPr>
          <a:lstStyle/>
          <a:p>
            <a:r>
              <a:rPr lang="en-GB" sz="3400" b="1" dirty="0" smtClean="0">
                <a:solidFill>
                  <a:srgbClr val="0000FF"/>
                </a:solidFill>
              </a:rPr>
              <a:t>COMPLETE the phrase...</a:t>
            </a:r>
            <a:endParaRPr lang="en-GB" sz="3400" b="1" dirty="0">
              <a:solidFill>
                <a:srgbClr val="0000FF"/>
              </a:solidFill>
            </a:endParaRPr>
          </a:p>
        </p:txBody>
      </p:sp>
      <p:graphicFrame>
        <p:nvGraphicFramePr>
          <p:cNvPr id="8" name="Table 7"/>
          <p:cNvGraphicFramePr>
            <a:graphicFrameLocks noGrp="1"/>
          </p:cNvGraphicFramePr>
          <p:nvPr/>
        </p:nvGraphicFramePr>
        <p:xfrm>
          <a:off x="323527" y="1484784"/>
          <a:ext cx="8424935" cy="3600400"/>
        </p:xfrm>
        <a:graphic>
          <a:graphicData uri="http://schemas.openxmlformats.org/drawingml/2006/table">
            <a:tbl>
              <a:tblPr firstRow="1" bandRow="1">
                <a:tableStyleId>{5940675A-B579-460E-94D1-54222C63F5DA}</a:tableStyleId>
              </a:tblPr>
              <a:tblGrid>
                <a:gridCol w="432049"/>
                <a:gridCol w="2880320"/>
                <a:gridCol w="1656184"/>
                <a:gridCol w="1608810"/>
                <a:gridCol w="1847572"/>
              </a:tblGrid>
              <a:tr h="720080">
                <a:tc>
                  <a:txBody>
                    <a:bodyPr/>
                    <a:lstStyle/>
                    <a:p>
                      <a:r>
                        <a:rPr lang="en-GB" sz="2400" dirty="0" smtClean="0"/>
                        <a:t>1</a:t>
                      </a:r>
                      <a:endParaRPr lang="en-GB" sz="2400" dirty="0"/>
                    </a:p>
                  </a:txBody>
                  <a:tcPr/>
                </a:tc>
                <a:tc>
                  <a:txBody>
                    <a:bodyPr/>
                    <a:lstStyle/>
                    <a:p>
                      <a:r>
                        <a:rPr lang="en-GB" sz="2400" dirty="0" smtClean="0">
                          <a:solidFill>
                            <a:srgbClr val="0000FF"/>
                          </a:solidFill>
                        </a:rPr>
                        <a:t>¡</a:t>
                      </a:r>
                      <a:r>
                        <a:rPr lang="en-GB" sz="2400" dirty="0" err="1" smtClean="0">
                          <a:solidFill>
                            <a:srgbClr val="0000FF"/>
                          </a:solidFill>
                        </a:rPr>
                        <a:t>Hasta</a:t>
                      </a:r>
                      <a:r>
                        <a:rPr lang="en-GB" sz="2400" dirty="0" smtClean="0">
                          <a:solidFill>
                            <a:srgbClr val="0000FF"/>
                          </a:solidFill>
                        </a:rPr>
                        <a:t> la...</a:t>
                      </a:r>
                      <a:endParaRPr lang="en-GB" sz="2400" dirty="0">
                        <a:solidFill>
                          <a:srgbClr val="0000FF"/>
                        </a:solidFill>
                      </a:endParaRPr>
                    </a:p>
                  </a:txBody>
                  <a:tcPr/>
                </a:tc>
                <a:tc>
                  <a:txBody>
                    <a:bodyPr/>
                    <a:lstStyle/>
                    <a:p>
                      <a:pPr algn="ctr"/>
                      <a:r>
                        <a:rPr lang="en-GB" sz="2400" dirty="0" err="1" smtClean="0"/>
                        <a:t>lista</a:t>
                      </a:r>
                      <a:r>
                        <a:rPr lang="en-GB" sz="2400" dirty="0" smtClean="0"/>
                        <a:t>!</a:t>
                      </a:r>
                      <a:endParaRPr lang="en-GB" sz="2400" dirty="0"/>
                    </a:p>
                  </a:txBody>
                  <a:tcPr/>
                </a:tc>
                <a:tc>
                  <a:txBody>
                    <a:bodyPr/>
                    <a:lstStyle/>
                    <a:p>
                      <a:pPr algn="ctr"/>
                      <a:r>
                        <a:rPr lang="en-GB" sz="2400" dirty="0" smtClean="0">
                          <a:solidFill>
                            <a:srgbClr val="FF0000"/>
                          </a:solidFill>
                        </a:rPr>
                        <a:t>vista!</a:t>
                      </a:r>
                      <a:endParaRPr lang="en-GB" sz="2400" dirty="0">
                        <a:solidFill>
                          <a:srgbClr val="FF0000"/>
                        </a:solidFill>
                      </a:endParaRPr>
                    </a:p>
                  </a:txBody>
                  <a:tcPr/>
                </a:tc>
                <a:tc>
                  <a:txBody>
                    <a:bodyPr/>
                    <a:lstStyle/>
                    <a:p>
                      <a:pPr algn="ctr"/>
                      <a:r>
                        <a:rPr lang="en-GB" sz="2400" dirty="0" err="1" smtClean="0"/>
                        <a:t>sista</a:t>
                      </a:r>
                      <a:r>
                        <a:rPr lang="en-GB" sz="2400" dirty="0" smtClean="0"/>
                        <a:t>!</a:t>
                      </a:r>
                      <a:endParaRPr lang="en-GB" sz="2400" dirty="0"/>
                    </a:p>
                  </a:txBody>
                  <a:tcPr/>
                </a:tc>
              </a:tr>
              <a:tr h="720080">
                <a:tc>
                  <a:txBody>
                    <a:bodyPr/>
                    <a:lstStyle/>
                    <a:p>
                      <a:r>
                        <a:rPr lang="en-GB" sz="2400" dirty="0" smtClean="0"/>
                        <a:t>2</a:t>
                      </a:r>
                      <a:endParaRPr lang="en-GB" sz="2400" dirty="0"/>
                    </a:p>
                  </a:txBody>
                  <a:tcPr/>
                </a:tc>
                <a:tc>
                  <a:txBody>
                    <a:bodyPr/>
                    <a:lstStyle/>
                    <a:p>
                      <a:r>
                        <a:rPr lang="en-GB" sz="2400" b="0" i="0" u="none" kern="1200" dirty="0" smtClean="0">
                          <a:solidFill>
                            <a:srgbClr val="0000FF"/>
                          </a:solidFill>
                          <a:latin typeface="+mn-lt"/>
                          <a:ea typeface="+mn-ea"/>
                          <a:cs typeface="+mn-cs"/>
                        </a:rPr>
                        <a:t>¿</a:t>
                      </a:r>
                      <a:r>
                        <a:rPr lang="en-GB" sz="2400" b="0" i="0" u="none" kern="1200" dirty="0" err="1" smtClean="0">
                          <a:solidFill>
                            <a:srgbClr val="0000FF"/>
                          </a:solidFill>
                          <a:latin typeface="+mn-lt"/>
                          <a:ea typeface="+mn-ea"/>
                          <a:cs typeface="+mn-cs"/>
                        </a:rPr>
                        <a:t>Quisieras</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bailar</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err="1" smtClean="0"/>
                        <a:t>dondigo</a:t>
                      </a:r>
                      <a:r>
                        <a:rPr lang="en-GB" sz="2400" dirty="0" smtClean="0"/>
                        <a:t>?</a:t>
                      </a:r>
                      <a:endParaRPr lang="en-GB" sz="2400" dirty="0"/>
                    </a:p>
                  </a:txBody>
                  <a:tcPr/>
                </a:tc>
                <a:tc>
                  <a:txBody>
                    <a:bodyPr/>
                    <a:lstStyle/>
                    <a:p>
                      <a:pPr algn="ctr"/>
                      <a:r>
                        <a:rPr lang="en-GB" sz="2400" dirty="0" err="1" smtClean="0"/>
                        <a:t>contigo</a:t>
                      </a:r>
                      <a:r>
                        <a:rPr lang="en-GB" sz="2400" dirty="0" smtClean="0"/>
                        <a:t>?</a:t>
                      </a:r>
                      <a:endParaRPr lang="en-GB" sz="2400" dirty="0"/>
                    </a:p>
                  </a:txBody>
                  <a:tcPr/>
                </a:tc>
                <a:tc>
                  <a:txBody>
                    <a:bodyPr/>
                    <a:lstStyle/>
                    <a:p>
                      <a:pPr algn="ctr"/>
                      <a:r>
                        <a:rPr lang="en-GB" sz="2400" dirty="0" err="1" smtClean="0">
                          <a:solidFill>
                            <a:srgbClr val="FF0000"/>
                          </a:solidFill>
                        </a:rPr>
                        <a:t>conmigo</a:t>
                      </a:r>
                      <a:r>
                        <a:rPr lang="en-GB" sz="2400" dirty="0" smtClean="0">
                          <a:solidFill>
                            <a:srgbClr val="FF0000"/>
                          </a:solidFill>
                        </a:rPr>
                        <a:t>?</a:t>
                      </a:r>
                      <a:endParaRPr lang="en-GB" sz="2400" dirty="0">
                        <a:solidFill>
                          <a:srgbClr val="FF0000"/>
                        </a:solidFill>
                      </a:endParaRPr>
                    </a:p>
                  </a:txBody>
                  <a:tcPr/>
                </a:tc>
              </a:tr>
              <a:tr h="720080">
                <a:tc>
                  <a:txBody>
                    <a:bodyPr/>
                    <a:lstStyle/>
                    <a:p>
                      <a:r>
                        <a:rPr lang="en-GB" sz="2400" dirty="0" smtClean="0"/>
                        <a:t>3</a:t>
                      </a:r>
                      <a:endParaRPr lang="en-GB" sz="2400" dirty="0"/>
                    </a:p>
                  </a:txBody>
                  <a:tcPr/>
                </a:tc>
                <a:tc>
                  <a:txBody>
                    <a:bodyPr/>
                    <a:lstStyle/>
                    <a:p>
                      <a:r>
                        <a:rPr lang="en-GB" sz="2400" b="0" i="0" u="none" kern="1200" dirty="0" smtClean="0">
                          <a:solidFill>
                            <a:srgbClr val="0000FF"/>
                          </a:solidFill>
                          <a:latin typeface="+mn-lt"/>
                          <a:ea typeface="+mn-ea"/>
                          <a:cs typeface="+mn-cs"/>
                        </a:rPr>
                        <a:t>¡Buena...</a:t>
                      </a:r>
                      <a:endParaRPr lang="en-GB" sz="2400" u="none" dirty="0">
                        <a:solidFill>
                          <a:srgbClr val="0000FF"/>
                        </a:solidFill>
                      </a:endParaRPr>
                    </a:p>
                  </a:txBody>
                  <a:tcPr/>
                </a:tc>
                <a:tc>
                  <a:txBody>
                    <a:bodyPr/>
                    <a:lstStyle/>
                    <a:p>
                      <a:pPr algn="ctr"/>
                      <a:r>
                        <a:rPr lang="en-GB" sz="2400" dirty="0" err="1" smtClean="0"/>
                        <a:t>fuerte</a:t>
                      </a:r>
                      <a:r>
                        <a:rPr lang="en-GB" sz="2400" dirty="0" smtClean="0"/>
                        <a:t>!</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FF0000"/>
                          </a:solidFill>
                          <a:latin typeface="+mn-lt"/>
                          <a:ea typeface="+mn-ea"/>
                          <a:cs typeface="+mn-cs"/>
                        </a:rPr>
                        <a:t>suerte</a:t>
                      </a:r>
                      <a:r>
                        <a:rPr lang="en-GB" sz="2400" b="0" i="0" u="none" kern="1200" dirty="0" smtClean="0">
                          <a:solidFill>
                            <a:srgbClr val="FF0000"/>
                          </a:solidFill>
                          <a:latin typeface="+mn-lt"/>
                          <a:ea typeface="+mn-ea"/>
                          <a:cs typeface="+mn-cs"/>
                        </a:rPr>
                        <a:t>!</a:t>
                      </a:r>
                      <a:endParaRPr lang="en-GB" sz="2400" dirty="0" smtClean="0">
                        <a:solidFill>
                          <a:srgbClr val="FF0000"/>
                        </a:solidFill>
                      </a:endParaRPr>
                    </a:p>
                  </a:txBody>
                  <a:tcPr/>
                </a:tc>
                <a:tc>
                  <a:txBody>
                    <a:bodyPr/>
                    <a:lstStyle/>
                    <a:p>
                      <a:pPr algn="ctr"/>
                      <a:r>
                        <a:rPr lang="en-GB" sz="2400" dirty="0" err="1" smtClean="0"/>
                        <a:t>muerte</a:t>
                      </a:r>
                      <a:r>
                        <a:rPr lang="en-GB" sz="2400" dirty="0" smtClean="0"/>
                        <a:t>!</a:t>
                      </a:r>
                      <a:endParaRPr lang="en-GB" sz="2400" dirty="0"/>
                    </a:p>
                  </a:txBody>
                  <a:tcPr/>
                </a:tc>
              </a:tr>
              <a:tr h="720080">
                <a:tc>
                  <a:txBody>
                    <a:bodyPr/>
                    <a:lstStyle/>
                    <a:p>
                      <a:r>
                        <a:rPr lang="en-GB" sz="2400" dirty="0" smtClean="0"/>
                        <a:t>4</a:t>
                      </a:r>
                      <a:endParaRPr lang="en-GB" sz="2400" dirty="0"/>
                    </a:p>
                  </a:txBody>
                  <a:tcPr/>
                </a:tc>
                <a:tc>
                  <a:txBody>
                    <a:bodyPr/>
                    <a:lstStyle/>
                    <a:p>
                      <a:r>
                        <a:rPr lang="es-ES" sz="2400" b="0" i="0" u="none" kern="1200" dirty="0" smtClean="0">
                          <a:solidFill>
                            <a:srgbClr val="0000FF"/>
                          </a:solidFill>
                          <a:latin typeface="+mn-lt"/>
                          <a:ea typeface="+mn-ea"/>
                          <a:cs typeface="+mn-cs"/>
                        </a:rPr>
                        <a:t>¡Que pase un buen…</a:t>
                      </a:r>
                      <a:endParaRPr lang="en-GB" sz="2400" u="none"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tía!</a:t>
                      </a:r>
                      <a:endParaRPr lang="en-GB" sz="2400" u="none" dirty="0" smtClean="0">
                        <a:solidFill>
                          <a:schemeClr val="tx1"/>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ría!</a:t>
                      </a:r>
                      <a:endParaRPr lang="en-GB" sz="2400" u="none" dirty="0" smtClean="0">
                        <a:solidFill>
                          <a:schemeClr val="tx1"/>
                        </a:solidFill>
                      </a:endParaRPr>
                    </a:p>
                  </a:txBody>
                  <a:tcPr/>
                </a:tc>
                <a:tc>
                  <a:txBody>
                    <a:bodyPr/>
                    <a:lstStyle/>
                    <a:p>
                      <a:pPr algn="ctr"/>
                      <a:r>
                        <a:rPr lang="es-ES" sz="2400" b="0" i="0" u="none" kern="1200" dirty="0" smtClean="0">
                          <a:solidFill>
                            <a:schemeClr val="tx1"/>
                          </a:solidFill>
                          <a:latin typeface="+mn-lt"/>
                          <a:ea typeface="+mn-ea"/>
                          <a:cs typeface="+mn-cs"/>
                        </a:rPr>
                        <a:t>día!</a:t>
                      </a:r>
                      <a:endParaRPr lang="en-GB" sz="2400" u="none" dirty="0">
                        <a:solidFill>
                          <a:schemeClr val="tx1"/>
                        </a:solidFill>
                      </a:endParaRPr>
                    </a:p>
                  </a:txBody>
                  <a:tcPr/>
                </a:tc>
              </a:tr>
              <a:tr h="720080">
                <a:tc>
                  <a:txBody>
                    <a:bodyPr/>
                    <a:lstStyle/>
                    <a:p>
                      <a:r>
                        <a:rPr lang="en-GB" sz="2400" dirty="0" smtClean="0"/>
                        <a:t>5</a:t>
                      </a:r>
                      <a:endParaRPr lang="en-GB" sz="2400" dirty="0"/>
                    </a:p>
                  </a:txBody>
                  <a:tcPr/>
                </a:tc>
                <a:tc>
                  <a:txBody>
                    <a:bodyPr/>
                    <a:lstStyle/>
                    <a:p>
                      <a:r>
                        <a:rPr lang="en-GB" sz="2400" b="0" i="0" u="none" kern="1200" dirty="0" err="1" smtClean="0">
                          <a:solidFill>
                            <a:srgbClr val="0000FF"/>
                          </a:solidFill>
                          <a:latin typeface="+mn-lt"/>
                          <a:ea typeface="+mn-ea"/>
                          <a:cs typeface="+mn-cs"/>
                        </a:rPr>
                        <a:t>Que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te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mejores</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smtClean="0">
                          <a:solidFill>
                            <a:schemeClr val="tx1"/>
                          </a:solidFill>
                        </a:rPr>
                        <a:t>pronto!</a:t>
                      </a:r>
                      <a:endParaRPr lang="en-GB" sz="2400" dirty="0">
                        <a:solidFill>
                          <a:schemeClr val="tx1"/>
                        </a:solidFill>
                      </a:endParaRPr>
                    </a:p>
                  </a:txBody>
                  <a:tcPr/>
                </a:tc>
                <a:tc>
                  <a:txBody>
                    <a:bodyPr/>
                    <a:lstStyle/>
                    <a:p>
                      <a:pPr algn="ctr"/>
                      <a:r>
                        <a:rPr lang="en-GB" sz="2400" dirty="0" err="1" smtClean="0">
                          <a:solidFill>
                            <a:schemeClr val="tx1"/>
                          </a:solidFill>
                        </a:rPr>
                        <a:t>tonto</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err="1" smtClean="0">
                          <a:solidFill>
                            <a:schemeClr val="tx1"/>
                          </a:solidFill>
                        </a:rPr>
                        <a:t>levanto</a:t>
                      </a:r>
                      <a:r>
                        <a:rPr lang="en-GB" sz="2400" dirty="0" smtClean="0">
                          <a:solidFill>
                            <a:schemeClr val="tx1"/>
                          </a:solidFill>
                        </a:rPr>
                        <a:t>!</a:t>
                      </a:r>
                      <a:endParaRPr lang="en-GB" sz="2400" dirty="0">
                        <a:solidFill>
                          <a:schemeClr val="tx1"/>
                        </a:solidFill>
                      </a:endParaRPr>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0"/>
            <a:ext cx="8784976" cy="1143000"/>
          </a:xfrm>
        </p:spPr>
        <p:txBody>
          <a:bodyPr>
            <a:noAutofit/>
          </a:bodyPr>
          <a:lstStyle/>
          <a:p>
            <a:r>
              <a:rPr lang="en-GB" sz="3400" b="1" dirty="0" smtClean="0">
                <a:solidFill>
                  <a:srgbClr val="0000FF"/>
                </a:solidFill>
              </a:rPr>
              <a:t>COMPLETE the phrase...</a:t>
            </a:r>
            <a:endParaRPr lang="en-GB" sz="3400" b="1" dirty="0">
              <a:solidFill>
                <a:srgbClr val="0000FF"/>
              </a:solidFill>
            </a:endParaRPr>
          </a:p>
        </p:txBody>
      </p:sp>
      <p:graphicFrame>
        <p:nvGraphicFramePr>
          <p:cNvPr id="8" name="Table 7"/>
          <p:cNvGraphicFramePr>
            <a:graphicFrameLocks noGrp="1"/>
          </p:cNvGraphicFramePr>
          <p:nvPr/>
        </p:nvGraphicFramePr>
        <p:xfrm>
          <a:off x="323527" y="1484784"/>
          <a:ext cx="8424935" cy="3600400"/>
        </p:xfrm>
        <a:graphic>
          <a:graphicData uri="http://schemas.openxmlformats.org/drawingml/2006/table">
            <a:tbl>
              <a:tblPr firstRow="1" bandRow="1">
                <a:tableStyleId>{5940675A-B579-460E-94D1-54222C63F5DA}</a:tableStyleId>
              </a:tblPr>
              <a:tblGrid>
                <a:gridCol w="432049"/>
                <a:gridCol w="2880320"/>
                <a:gridCol w="1656184"/>
                <a:gridCol w="1608810"/>
                <a:gridCol w="1847572"/>
              </a:tblGrid>
              <a:tr h="720080">
                <a:tc>
                  <a:txBody>
                    <a:bodyPr/>
                    <a:lstStyle/>
                    <a:p>
                      <a:r>
                        <a:rPr lang="en-GB" sz="2400" dirty="0" smtClean="0"/>
                        <a:t>1</a:t>
                      </a:r>
                      <a:endParaRPr lang="en-GB" sz="2400" dirty="0"/>
                    </a:p>
                  </a:txBody>
                  <a:tcPr/>
                </a:tc>
                <a:tc>
                  <a:txBody>
                    <a:bodyPr/>
                    <a:lstStyle/>
                    <a:p>
                      <a:r>
                        <a:rPr lang="en-GB" sz="2400" dirty="0" smtClean="0">
                          <a:solidFill>
                            <a:srgbClr val="0000FF"/>
                          </a:solidFill>
                        </a:rPr>
                        <a:t>¡</a:t>
                      </a:r>
                      <a:r>
                        <a:rPr lang="en-GB" sz="2400" dirty="0" err="1" smtClean="0">
                          <a:solidFill>
                            <a:srgbClr val="0000FF"/>
                          </a:solidFill>
                        </a:rPr>
                        <a:t>Hasta</a:t>
                      </a:r>
                      <a:r>
                        <a:rPr lang="en-GB" sz="2400" dirty="0" smtClean="0">
                          <a:solidFill>
                            <a:srgbClr val="0000FF"/>
                          </a:solidFill>
                        </a:rPr>
                        <a:t> la...</a:t>
                      </a:r>
                      <a:endParaRPr lang="en-GB" sz="2400" dirty="0">
                        <a:solidFill>
                          <a:srgbClr val="0000FF"/>
                        </a:solidFill>
                      </a:endParaRPr>
                    </a:p>
                  </a:txBody>
                  <a:tcPr/>
                </a:tc>
                <a:tc>
                  <a:txBody>
                    <a:bodyPr/>
                    <a:lstStyle/>
                    <a:p>
                      <a:pPr algn="ctr"/>
                      <a:r>
                        <a:rPr lang="en-GB" sz="2400" dirty="0" err="1" smtClean="0"/>
                        <a:t>lista</a:t>
                      </a:r>
                      <a:r>
                        <a:rPr lang="en-GB" sz="2400" dirty="0" smtClean="0"/>
                        <a:t>!</a:t>
                      </a:r>
                      <a:endParaRPr lang="en-GB" sz="2400" dirty="0"/>
                    </a:p>
                  </a:txBody>
                  <a:tcPr/>
                </a:tc>
                <a:tc>
                  <a:txBody>
                    <a:bodyPr/>
                    <a:lstStyle/>
                    <a:p>
                      <a:pPr algn="ctr"/>
                      <a:r>
                        <a:rPr lang="en-GB" sz="2400" dirty="0" smtClean="0">
                          <a:solidFill>
                            <a:srgbClr val="FF0000"/>
                          </a:solidFill>
                        </a:rPr>
                        <a:t>vista!</a:t>
                      </a:r>
                      <a:endParaRPr lang="en-GB" sz="2400" dirty="0">
                        <a:solidFill>
                          <a:srgbClr val="FF0000"/>
                        </a:solidFill>
                      </a:endParaRPr>
                    </a:p>
                  </a:txBody>
                  <a:tcPr/>
                </a:tc>
                <a:tc>
                  <a:txBody>
                    <a:bodyPr/>
                    <a:lstStyle/>
                    <a:p>
                      <a:pPr algn="ctr"/>
                      <a:r>
                        <a:rPr lang="en-GB" sz="2400" dirty="0" err="1" smtClean="0"/>
                        <a:t>sista</a:t>
                      </a:r>
                      <a:r>
                        <a:rPr lang="en-GB" sz="2400" dirty="0" smtClean="0"/>
                        <a:t>!</a:t>
                      </a:r>
                      <a:endParaRPr lang="en-GB" sz="2400" dirty="0"/>
                    </a:p>
                  </a:txBody>
                  <a:tcPr/>
                </a:tc>
              </a:tr>
              <a:tr h="720080">
                <a:tc>
                  <a:txBody>
                    <a:bodyPr/>
                    <a:lstStyle/>
                    <a:p>
                      <a:r>
                        <a:rPr lang="en-GB" sz="2400" dirty="0" smtClean="0"/>
                        <a:t>2</a:t>
                      </a:r>
                      <a:endParaRPr lang="en-GB" sz="2400" dirty="0"/>
                    </a:p>
                  </a:txBody>
                  <a:tcPr/>
                </a:tc>
                <a:tc>
                  <a:txBody>
                    <a:bodyPr/>
                    <a:lstStyle/>
                    <a:p>
                      <a:r>
                        <a:rPr lang="en-GB" sz="2400" b="0" i="0" u="none" kern="1200" dirty="0" smtClean="0">
                          <a:solidFill>
                            <a:srgbClr val="0000FF"/>
                          </a:solidFill>
                          <a:latin typeface="+mn-lt"/>
                          <a:ea typeface="+mn-ea"/>
                          <a:cs typeface="+mn-cs"/>
                        </a:rPr>
                        <a:t>¿</a:t>
                      </a:r>
                      <a:r>
                        <a:rPr lang="en-GB" sz="2400" b="0" i="0" u="none" kern="1200" dirty="0" err="1" smtClean="0">
                          <a:solidFill>
                            <a:srgbClr val="0000FF"/>
                          </a:solidFill>
                          <a:latin typeface="+mn-lt"/>
                          <a:ea typeface="+mn-ea"/>
                          <a:cs typeface="+mn-cs"/>
                        </a:rPr>
                        <a:t>Quisieras</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bailar</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err="1" smtClean="0"/>
                        <a:t>dondigo</a:t>
                      </a:r>
                      <a:r>
                        <a:rPr lang="en-GB" sz="2400" dirty="0" smtClean="0"/>
                        <a:t>?</a:t>
                      </a:r>
                      <a:endParaRPr lang="en-GB" sz="2400" dirty="0"/>
                    </a:p>
                  </a:txBody>
                  <a:tcPr/>
                </a:tc>
                <a:tc>
                  <a:txBody>
                    <a:bodyPr/>
                    <a:lstStyle/>
                    <a:p>
                      <a:pPr algn="ctr"/>
                      <a:r>
                        <a:rPr lang="en-GB" sz="2400" dirty="0" err="1" smtClean="0"/>
                        <a:t>contigo</a:t>
                      </a:r>
                      <a:r>
                        <a:rPr lang="en-GB" sz="2400" dirty="0" smtClean="0"/>
                        <a:t>?</a:t>
                      </a:r>
                      <a:endParaRPr lang="en-GB" sz="2400" dirty="0"/>
                    </a:p>
                  </a:txBody>
                  <a:tcPr/>
                </a:tc>
                <a:tc>
                  <a:txBody>
                    <a:bodyPr/>
                    <a:lstStyle/>
                    <a:p>
                      <a:pPr algn="ctr"/>
                      <a:r>
                        <a:rPr lang="en-GB" sz="2400" dirty="0" err="1" smtClean="0">
                          <a:solidFill>
                            <a:srgbClr val="FF0000"/>
                          </a:solidFill>
                        </a:rPr>
                        <a:t>conmigo</a:t>
                      </a:r>
                      <a:r>
                        <a:rPr lang="en-GB" sz="2400" dirty="0" smtClean="0">
                          <a:solidFill>
                            <a:srgbClr val="FF0000"/>
                          </a:solidFill>
                        </a:rPr>
                        <a:t>?</a:t>
                      </a:r>
                      <a:endParaRPr lang="en-GB" sz="2400" dirty="0">
                        <a:solidFill>
                          <a:srgbClr val="FF0000"/>
                        </a:solidFill>
                      </a:endParaRPr>
                    </a:p>
                  </a:txBody>
                  <a:tcPr/>
                </a:tc>
              </a:tr>
              <a:tr h="720080">
                <a:tc>
                  <a:txBody>
                    <a:bodyPr/>
                    <a:lstStyle/>
                    <a:p>
                      <a:r>
                        <a:rPr lang="en-GB" sz="2400" dirty="0" smtClean="0"/>
                        <a:t>3</a:t>
                      </a:r>
                      <a:endParaRPr lang="en-GB" sz="2400" dirty="0"/>
                    </a:p>
                  </a:txBody>
                  <a:tcPr/>
                </a:tc>
                <a:tc>
                  <a:txBody>
                    <a:bodyPr/>
                    <a:lstStyle/>
                    <a:p>
                      <a:r>
                        <a:rPr lang="en-GB" sz="2400" b="0" i="0" u="none" kern="1200" dirty="0" smtClean="0">
                          <a:solidFill>
                            <a:srgbClr val="0000FF"/>
                          </a:solidFill>
                          <a:latin typeface="+mn-lt"/>
                          <a:ea typeface="+mn-ea"/>
                          <a:cs typeface="+mn-cs"/>
                        </a:rPr>
                        <a:t>¡Buena...</a:t>
                      </a:r>
                      <a:endParaRPr lang="en-GB" sz="2400" u="none" dirty="0">
                        <a:solidFill>
                          <a:srgbClr val="0000FF"/>
                        </a:solidFill>
                      </a:endParaRPr>
                    </a:p>
                  </a:txBody>
                  <a:tcPr/>
                </a:tc>
                <a:tc>
                  <a:txBody>
                    <a:bodyPr/>
                    <a:lstStyle/>
                    <a:p>
                      <a:pPr algn="ctr"/>
                      <a:r>
                        <a:rPr lang="en-GB" sz="2400" dirty="0" err="1" smtClean="0"/>
                        <a:t>fuerte</a:t>
                      </a:r>
                      <a:r>
                        <a:rPr lang="en-GB" sz="2400" dirty="0" smtClean="0"/>
                        <a:t>!</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FF0000"/>
                          </a:solidFill>
                          <a:latin typeface="+mn-lt"/>
                          <a:ea typeface="+mn-ea"/>
                          <a:cs typeface="+mn-cs"/>
                        </a:rPr>
                        <a:t>suerte</a:t>
                      </a:r>
                      <a:r>
                        <a:rPr lang="en-GB" sz="2400" b="0" i="0" u="none" kern="1200" dirty="0" smtClean="0">
                          <a:solidFill>
                            <a:srgbClr val="FF0000"/>
                          </a:solidFill>
                          <a:latin typeface="+mn-lt"/>
                          <a:ea typeface="+mn-ea"/>
                          <a:cs typeface="+mn-cs"/>
                        </a:rPr>
                        <a:t>!</a:t>
                      </a:r>
                      <a:endParaRPr lang="en-GB" sz="2400" dirty="0" smtClean="0">
                        <a:solidFill>
                          <a:srgbClr val="FF0000"/>
                        </a:solidFill>
                      </a:endParaRPr>
                    </a:p>
                  </a:txBody>
                  <a:tcPr/>
                </a:tc>
                <a:tc>
                  <a:txBody>
                    <a:bodyPr/>
                    <a:lstStyle/>
                    <a:p>
                      <a:pPr algn="ctr"/>
                      <a:r>
                        <a:rPr lang="en-GB" sz="2400" dirty="0" err="1" smtClean="0"/>
                        <a:t>muerte</a:t>
                      </a:r>
                      <a:r>
                        <a:rPr lang="en-GB" sz="2400" dirty="0" smtClean="0"/>
                        <a:t>!</a:t>
                      </a:r>
                      <a:endParaRPr lang="en-GB" sz="2400" dirty="0"/>
                    </a:p>
                  </a:txBody>
                  <a:tcPr/>
                </a:tc>
              </a:tr>
              <a:tr h="720080">
                <a:tc>
                  <a:txBody>
                    <a:bodyPr/>
                    <a:lstStyle/>
                    <a:p>
                      <a:r>
                        <a:rPr lang="en-GB" sz="2400" dirty="0" smtClean="0"/>
                        <a:t>4</a:t>
                      </a:r>
                      <a:endParaRPr lang="en-GB" sz="2400" dirty="0"/>
                    </a:p>
                  </a:txBody>
                  <a:tcPr/>
                </a:tc>
                <a:tc>
                  <a:txBody>
                    <a:bodyPr/>
                    <a:lstStyle/>
                    <a:p>
                      <a:r>
                        <a:rPr lang="es-ES" sz="2400" b="0" i="0" u="none" kern="1200" dirty="0" smtClean="0">
                          <a:solidFill>
                            <a:srgbClr val="0000FF"/>
                          </a:solidFill>
                          <a:latin typeface="+mn-lt"/>
                          <a:ea typeface="+mn-ea"/>
                          <a:cs typeface="+mn-cs"/>
                        </a:rPr>
                        <a:t>¡Que pase un buen…</a:t>
                      </a:r>
                      <a:endParaRPr lang="en-GB" sz="2400" u="none"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tía!</a:t>
                      </a:r>
                      <a:endParaRPr lang="en-GB" sz="2400" u="none"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ría!</a:t>
                      </a:r>
                      <a:endParaRPr lang="en-GB" sz="2400" u="none" dirty="0" smtClean="0"/>
                    </a:p>
                  </a:txBody>
                  <a:tcPr/>
                </a:tc>
                <a:tc>
                  <a:txBody>
                    <a:bodyPr/>
                    <a:lstStyle/>
                    <a:p>
                      <a:pPr algn="ctr"/>
                      <a:r>
                        <a:rPr lang="es-ES" sz="2400" b="0" i="0" u="none" kern="1200" dirty="0" smtClean="0">
                          <a:solidFill>
                            <a:srgbClr val="FF0000"/>
                          </a:solidFill>
                          <a:latin typeface="+mn-lt"/>
                          <a:ea typeface="+mn-ea"/>
                          <a:cs typeface="+mn-cs"/>
                        </a:rPr>
                        <a:t>día!</a:t>
                      </a:r>
                      <a:endParaRPr lang="en-GB" sz="2400" u="none" dirty="0">
                        <a:solidFill>
                          <a:srgbClr val="FF0000"/>
                        </a:solidFill>
                      </a:endParaRPr>
                    </a:p>
                  </a:txBody>
                  <a:tcPr/>
                </a:tc>
              </a:tr>
              <a:tr h="720080">
                <a:tc>
                  <a:txBody>
                    <a:bodyPr/>
                    <a:lstStyle/>
                    <a:p>
                      <a:r>
                        <a:rPr lang="en-GB" sz="2400" dirty="0" smtClean="0"/>
                        <a:t>5</a:t>
                      </a:r>
                      <a:endParaRPr lang="en-GB" sz="2400" dirty="0"/>
                    </a:p>
                  </a:txBody>
                  <a:tcPr/>
                </a:tc>
                <a:tc>
                  <a:txBody>
                    <a:bodyPr/>
                    <a:lstStyle/>
                    <a:p>
                      <a:r>
                        <a:rPr lang="en-GB" sz="2400" b="0" i="0" u="none" kern="1200" dirty="0" err="1" smtClean="0">
                          <a:solidFill>
                            <a:srgbClr val="0000FF"/>
                          </a:solidFill>
                          <a:latin typeface="+mn-lt"/>
                          <a:ea typeface="+mn-ea"/>
                          <a:cs typeface="+mn-cs"/>
                        </a:rPr>
                        <a:t>Que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te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mejores</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smtClean="0">
                          <a:solidFill>
                            <a:schemeClr val="tx1"/>
                          </a:solidFill>
                        </a:rPr>
                        <a:t>pronto!</a:t>
                      </a:r>
                      <a:endParaRPr lang="en-GB" sz="2400" dirty="0">
                        <a:solidFill>
                          <a:schemeClr val="tx1"/>
                        </a:solidFill>
                      </a:endParaRPr>
                    </a:p>
                  </a:txBody>
                  <a:tcPr/>
                </a:tc>
                <a:tc>
                  <a:txBody>
                    <a:bodyPr/>
                    <a:lstStyle/>
                    <a:p>
                      <a:pPr algn="ctr"/>
                      <a:r>
                        <a:rPr lang="en-GB" sz="2400" dirty="0" err="1" smtClean="0">
                          <a:solidFill>
                            <a:schemeClr val="tx1"/>
                          </a:solidFill>
                        </a:rPr>
                        <a:t>tonto</a:t>
                      </a:r>
                      <a:r>
                        <a:rPr lang="en-GB" sz="2400" dirty="0" smtClean="0">
                          <a:solidFill>
                            <a:schemeClr val="tx1"/>
                          </a:solidFill>
                        </a:rPr>
                        <a:t>!</a:t>
                      </a:r>
                      <a:endParaRPr lang="en-GB" sz="2400" dirty="0">
                        <a:solidFill>
                          <a:schemeClr val="tx1"/>
                        </a:solidFill>
                      </a:endParaRPr>
                    </a:p>
                  </a:txBody>
                  <a:tcPr/>
                </a:tc>
                <a:tc>
                  <a:txBody>
                    <a:bodyPr/>
                    <a:lstStyle/>
                    <a:p>
                      <a:pPr algn="ctr"/>
                      <a:r>
                        <a:rPr lang="en-GB" sz="2400" dirty="0" err="1" smtClean="0">
                          <a:solidFill>
                            <a:schemeClr val="tx1"/>
                          </a:solidFill>
                        </a:rPr>
                        <a:t>levanto</a:t>
                      </a:r>
                      <a:r>
                        <a:rPr lang="en-GB" sz="2400" dirty="0" smtClean="0">
                          <a:solidFill>
                            <a:schemeClr val="tx1"/>
                          </a:solidFill>
                        </a:rPr>
                        <a:t>!</a:t>
                      </a:r>
                      <a:endParaRPr lang="en-GB" sz="2400" dirty="0">
                        <a:solidFill>
                          <a:schemeClr val="tx1"/>
                        </a:solidFill>
                      </a:endParaRPr>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024" y="0"/>
            <a:ext cx="8784976" cy="1143000"/>
          </a:xfrm>
        </p:spPr>
        <p:txBody>
          <a:bodyPr>
            <a:noAutofit/>
          </a:bodyPr>
          <a:lstStyle/>
          <a:p>
            <a:r>
              <a:rPr lang="en-GB" sz="3400" b="1" dirty="0" smtClean="0">
                <a:solidFill>
                  <a:srgbClr val="0000FF"/>
                </a:solidFill>
              </a:rPr>
              <a:t>COMPLETE the phrase...</a:t>
            </a:r>
            <a:endParaRPr lang="en-GB" sz="3400" b="1" dirty="0">
              <a:solidFill>
                <a:srgbClr val="0000FF"/>
              </a:solidFill>
            </a:endParaRPr>
          </a:p>
        </p:txBody>
      </p:sp>
      <p:graphicFrame>
        <p:nvGraphicFramePr>
          <p:cNvPr id="8" name="Table 7"/>
          <p:cNvGraphicFramePr>
            <a:graphicFrameLocks noGrp="1"/>
          </p:cNvGraphicFramePr>
          <p:nvPr/>
        </p:nvGraphicFramePr>
        <p:xfrm>
          <a:off x="323527" y="1484784"/>
          <a:ext cx="8424935" cy="3600400"/>
        </p:xfrm>
        <a:graphic>
          <a:graphicData uri="http://schemas.openxmlformats.org/drawingml/2006/table">
            <a:tbl>
              <a:tblPr firstRow="1" bandRow="1">
                <a:tableStyleId>{5940675A-B579-460E-94D1-54222C63F5DA}</a:tableStyleId>
              </a:tblPr>
              <a:tblGrid>
                <a:gridCol w="432049"/>
                <a:gridCol w="2880320"/>
                <a:gridCol w="1656184"/>
                <a:gridCol w="1608810"/>
                <a:gridCol w="1847572"/>
              </a:tblGrid>
              <a:tr h="720080">
                <a:tc>
                  <a:txBody>
                    <a:bodyPr/>
                    <a:lstStyle/>
                    <a:p>
                      <a:r>
                        <a:rPr lang="en-GB" sz="2400" dirty="0" smtClean="0"/>
                        <a:t>1</a:t>
                      </a:r>
                      <a:endParaRPr lang="en-GB" sz="2400" dirty="0"/>
                    </a:p>
                  </a:txBody>
                  <a:tcPr/>
                </a:tc>
                <a:tc>
                  <a:txBody>
                    <a:bodyPr/>
                    <a:lstStyle/>
                    <a:p>
                      <a:r>
                        <a:rPr lang="en-GB" sz="2400" dirty="0" smtClean="0">
                          <a:solidFill>
                            <a:srgbClr val="0000FF"/>
                          </a:solidFill>
                        </a:rPr>
                        <a:t>¡</a:t>
                      </a:r>
                      <a:r>
                        <a:rPr lang="en-GB" sz="2400" dirty="0" err="1" smtClean="0">
                          <a:solidFill>
                            <a:srgbClr val="0000FF"/>
                          </a:solidFill>
                        </a:rPr>
                        <a:t>Hasta</a:t>
                      </a:r>
                      <a:r>
                        <a:rPr lang="en-GB" sz="2400" dirty="0" smtClean="0">
                          <a:solidFill>
                            <a:srgbClr val="0000FF"/>
                          </a:solidFill>
                        </a:rPr>
                        <a:t> la...</a:t>
                      </a:r>
                      <a:endParaRPr lang="en-GB" sz="2400" dirty="0">
                        <a:solidFill>
                          <a:srgbClr val="0000FF"/>
                        </a:solidFill>
                      </a:endParaRPr>
                    </a:p>
                  </a:txBody>
                  <a:tcPr/>
                </a:tc>
                <a:tc>
                  <a:txBody>
                    <a:bodyPr/>
                    <a:lstStyle/>
                    <a:p>
                      <a:pPr algn="ctr"/>
                      <a:r>
                        <a:rPr lang="en-GB" sz="2400" dirty="0" err="1" smtClean="0"/>
                        <a:t>lista</a:t>
                      </a:r>
                      <a:r>
                        <a:rPr lang="en-GB" sz="2400" dirty="0" smtClean="0"/>
                        <a:t>!</a:t>
                      </a:r>
                      <a:endParaRPr lang="en-GB" sz="2400" dirty="0"/>
                    </a:p>
                  </a:txBody>
                  <a:tcPr/>
                </a:tc>
                <a:tc>
                  <a:txBody>
                    <a:bodyPr/>
                    <a:lstStyle/>
                    <a:p>
                      <a:pPr algn="ctr"/>
                      <a:r>
                        <a:rPr lang="en-GB" sz="2400" dirty="0" smtClean="0">
                          <a:solidFill>
                            <a:srgbClr val="FF0000"/>
                          </a:solidFill>
                        </a:rPr>
                        <a:t>vista!</a:t>
                      </a:r>
                      <a:endParaRPr lang="en-GB" sz="2400" dirty="0">
                        <a:solidFill>
                          <a:srgbClr val="FF0000"/>
                        </a:solidFill>
                      </a:endParaRPr>
                    </a:p>
                  </a:txBody>
                  <a:tcPr/>
                </a:tc>
                <a:tc>
                  <a:txBody>
                    <a:bodyPr/>
                    <a:lstStyle/>
                    <a:p>
                      <a:pPr algn="ctr"/>
                      <a:r>
                        <a:rPr lang="en-GB" sz="2400" dirty="0" err="1" smtClean="0"/>
                        <a:t>sista</a:t>
                      </a:r>
                      <a:r>
                        <a:rPr lang="en-GB" sz="2400" dirty="0" smtClean="0"/>
                        <a:t>!</a:t>
                      </a:r>
                      <a:endParaRPr lang="en-GB" sz="2400" dirty="0"/>
                    </a:p>
                  </a:txBody>
                  <a:tcPr/>
                </a:tc>
              </a:tr>
              <a:tr h="720080">
                <a:tc>
                  <a:txBody>
                    <a:bodyPr/>
                    <a:lstStyle/>
                    <a:p>
                      <a:r>
                        <a:rPr lang="en-GB" sz="2400" dirty="0" smtClean="0"/>
                        <a:t>2</a:t>
                      </a:r>
                      <a:endParaRPr lang="en-GB" sz="2400" dirty="0"/>
                    </a:p>
                  </a:txBody>
                  <a:tcPr/>
                </a:tc>
                <a:tc>
                  <a:txBody>
                    <a:bodyPr/>
                    <a:lstStyle/>
                    <a:p>
                      <a:r>
                        <a:rPr lang="en-GB" sz="2400" b="0" i="0" u="none" kern="1200" dirty="0" smtClean="0">
                          <a:solidFill>
                            <a:srgbClr val="0000FF"/>
                          </a:solidFill>
                          <a:latin typeface="+mn-lt"/>
                          <a:ea typeface="+mn-ea"/>
                          <a:cs typeface="+mn-cs"/>
                        </a:rPr>
                        <a:t>¿</a:t>
                      </a:r>
                      <a:r>
                        <a:rPr lang="en-GB" sz="2400" b="0" i="0" u="none" kern="1200" dirty="0" err="1" smtClean="0">
                          <a:solidFill>
                            <a:srgbClr val="0000FF"/>
                          </a:solidFill>
                          <a:latin typeface="+mn-lt"/>
                          <a:ea typeface="+mn-ea"/>
                          <a:cs typeface="+mn-cs"/>
                        </a:rPr>
                        <a:t>Quisieras</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bailar</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err="1" smtClean="0"/>
                        <a:t>dondigo</a:t>
                      </a:r>
                      <a:r>
                        <a:rPr lang="en-GB" sz="2400" dirty="0" smtClean="0"/>
                        <a:t>?</a:t>
                      </a:r>
                      <a:endParaRPr lang="en-GB" sz="2400" dirty="0"/>
                    </a:p>
                  </a:txBody>
                  <a:tcPr/>
                </a:tc>
                <a:tc>
                  <a:txBody>
                    <a:bodyPr/>
                    <a:lstStyle/>
                    <a:p>
                      <a:pPr algn="ctr"/>
                      <a:r>
                        <a:rPr lang="en-GB" sz="2400" dirty="0" err="1" smtClean="0"/>
                        <a:t>contigo</a:t>
                      </a:r>
                      <a:r>
                        <a:rPr lang="en-GB" sz="2400" dirty="0" smtClean="0"/>
                        <a:t>?</a:t>
                      </a:r>
                      <a:endParaRPr lang="en-GB" sz="2400" dirty="0"/>
                    </a:p>
                  </a:txBody>
                  <a:tcPr/>
                </a:tc>
                <a:tc>
                  <a:txBody>
                    <a:bodyPr/>
                    <a:lstStyle/>
                    <a:p>
                      <a:pPr algn="ctr"/>
                      <a:r>
                        <a:rPr lang="en-GB" sz="2400" dirty="0" err="1" smtClean="0">
                          <a:solidFill>
                            <a:srgbClr val="FF0000"/>
                          </a:solidFill>
                        </a:rPr>
                        <a:t>conmigo</a:t>
                      </a:r>
                      <a:r>
                        <a:rPr lang="en-GB" sz="2400" dirty="0" smtClean="0">
                          <a:solidFill>
                            <a:srgbClr val="FF0000"/>
                          </a:solidFill>
                        </a:rPr>
                        <a:t>?</a:t>
                      </a:r>
                      <a:endParaRPr lang="en-GB" sz="2400" dirty="0">
                        <a:solidFill>
                          <a:srgbClr val="FF0000"/>
                        </a:solidFill>
                      </a:endParaRPr>
                    </a:p>
                  </a:txBody>
                  <a:tcPr/>
                </a:tc>
              </a:tr>
              <a:tr h="720080">
                <a:tc>
                  <a:txBody>
                    <a:bodyPr/>
                    <a:lstStyle/>
                    <a:p>
                      <a:r>
                        <a:rPr lang="en-GB" sz="2400" dirty="0" smtClean="0"/>
                        <a:t>3</a:t>
                      </a:r>
                      <a:endParaRPr lang="en-GB" sz="2400" dirty="0"/>
                    </a:p>
                  </a:txBody>
                  <a:tcPr/>
                </a:tc>
                <a:tc>
                  <a:txBody>
                    <a:bodyPr/>
                    <a:lstStyle/>
                    <a:p>
                      <a:r>
                        <a:rPr lang="en-GB" sz="2400" b="0" i="0" u="none" kern="1200" dirty="0" smtClean="0">
                          <a:solidFill>
                            <a:srgbClr val="0000FF"/>
                          </a:solidFill>
                          <a:latin typeface="+mn-lt"/>
                          <a:ea typeface="+mn-ea"/>
                          <a:cs typeface="+mn-cs"/>
                        </a:rPr>
                        <a:t>¡Buena...</a:t>
                      </a:r>
                      <a:endParaRPr lang="en-GB" sz="2400" u="none" dirty="0">
                        <a:solidFill>
                          <a:srgbClr val="0000FF"/>
                        </a:solidFill>
                      </a:endParaRPr>
                    </a:p>
                  </a:txBody>
                  <a:tcPr/>
                </a:tc>
                <a:tc>
                  <a:txBody>
                    <a:bodyPr/>
                    <a:lstStyle/>
                    <a:p>
                      <a:pPr algn="ctr"/>
                      <a:r>
                        <a:rPr lang="en-GB" sz="2400" dirty="0" err="1" smtClean="0"/>
                        <a:t>fuerte</a:t>
                      </a:r>
                      <a:r>
                        <a:rPr lang="en-GB" sz="2400" dirty="0" smtClean="0"/>
                        <a:t>!</a:t>
                      </a:r>
                      <a:endParaRPr lang="en-GB"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b="0" i="0" u="none" kern="1200" dirty="0" err="1" smtClean="0">
                          <a:solidFill>
                            <a:srgbClr val="FF0000"/>
                          </a:solidFill>
                          <a:latin typeface="+mn-lt"/>
                          <a:ea typeface="+mn-ea"/>
                          <a:cs typeface="+mn-cs"/>
                        </a:rPr>
                        <a:t>suerte</a:t>
                      </a:r>
                      <a:r>
                        <a:rPr lang="en-GB" sz="2400" b="0" i="0" u="none" kern="1200" dirty="0" smtClean="0">
                          <a:solidFill>
                            <a:srgbClr val="FF0000"/>
                          </a:solidFill>
                          <a:latin typeface="+mn-lt"/>
                          <a:ea typeface="+mn-ea"/>
                          <a:cs typeface="+mn-cs"/>
                        </a:rPr>
                        <a:t>!</a:t>
                      </a:r>
                      <a:endParaRPr lang="en-GB" sz="2400" dirty="0" smtClean="0">
                        <a:solidFill>
                          <a:srgbClr val="FF0000"/>
                        </a:solidFill>
                      </a:endParaRPr>
                    </a:p>
                  </a:txBody>
                  <a:tcPr/>
                </a:tc>
                <a:tc>
                  <a:txBody>
                    <a:bodyPr/>
                    <a:lstStyle/>
                    <a:p>
                      <a:pPr algn="ctr"/>
                      <a:r>
                        <a:rPr lang="en-GB" sz="2400" dirty="0" err="1" smtClean="0"/>
                        <a:t>muerte</a:t>
                      </a:r>
                      <a:r>
                        <a:rPr lang="en-GB" sz="2400" dirty="0" smtClean="0"/>
                        <a:t>!</a:t>
                      </a:r>
                      <a:endParaRPr lang="en-GB" sz="2400" dirty="0"/>
                    </a:p>
                  </a:txBody>
                  <a:tcPr/>
                </a:tc>
              </a:tr>
              <a:tr h="720080">
                <a:tc>
                  <a:txBody>
                    <a:bodyPr/>
                    <a:lstStyle/>
                    <a:p>
                      <a:r>
                        <a:rPr lang="en-GB" sz="2400" dirty="0" smtClean="0"/>
                        <a:t>4</a:t>
                      </a:r>
                      <a:endParaRPr lang="en-GB" sz="2400" dirty="0"/>
                    </a:p>
                  </a:txBody>
                  <a:tcPr/>
                </a:tc>
                <a:tc>
                  <a:txBody>
                    <a:bodyPr/>
                    <a:lstStyle/>
                    <a:p>
                      <a:r>
                        <a:rPr lang="es-ES" sz="2400" b="0" i="0" u="none" kern="1200" dirty="0" smtClean="0">
                          <a:solidFill>
                            <a:srgbClr val="0000FF"/>
                          </a:solidFill>
                          <a:latin typeface="+mn-lt"/>
                          <a:ea typeface="+mn-ea"/>
                          <a:cs typeface="+mn-cs"/>
                        </a:rPr>
                        <a:t>¡Que pase un buen…</a:t>
                      </a:r>
                      <a:endParaRPr lang="en-GB" sz="2400" u="none" dirty="0">
                        <a:solidFill>
                          <a:srgbClr val="0000FF"/>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tía!</a:t>
                      </a:r>
                      <a:endParaRPr lang="en-GB" sz="2400" u="none"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sz="2400" b="0" i="0" u="none" kern="1200" dirty="0" smtClean="0">
                          <a:solidFill>
                            <a:schemeClr val="tx1"/>
                          </a:solidFill>
                          <a:latin typeface="+mn-lt"/>
                          <a:ea typeface="+mn-ea"/>
                          <a:cs typeface="+mn-cs"/>
                        </a:rPr>
                        <a:t>ría!</a:t>
                      </a:r>
                      <a:endParaRPr lang="en-GB" sz="2400" u="none" dirty="0" smtClean="0"/>
                    </a:p>
                  </a:txBody>
                  <a:tcPr/>
                </a:tc>
                <a:tc>
                  <a:txBody>
                    <a:bodyPr/>
                    <a:lstStyle/>
                    <a:p>
                      <a:pPr algn="ctr"/>
                      <a:r>
                        <a:rPr lang="es-ES" sz="2400" b="0" i="0" u="none" kern="1200" dirty="0" smtClean="0">
                          <a:solidFill>
                            <a:srgbClr val="FF0000"/>
                          </a:solidFill>
                          <a:latin typeface="+mn-lt"/>
                          <a:ea typeface="+mn-ea"/>
                          <a:cs typeface="+mn-cs"/>
                        </a:rPr>
                        <a:t>día!</a:t>
                      </a:r>
                      <a:endParaRPr lang="en-GB" sz="2400" u="none" dirty="0">
                        <a:solidFill>
                          <a:srgbClr val="FF0000"/>
                        </a:solidFill>
                      </a:endParaRPr>
                    </a:p>
                  </a:txBody>
                  <a:tcPr/>
                </a:tc>
              </a:tr>
              <a:tr h="720080">
                <a:tc>
                  <a:txBody>
                    <a:bodyPr/>
                    <a:lstStyle/>
                    <a:p>
                      <a:r>
                        <a:rPr lang="en-GB" sz="2400" dirty="0" smtClean="0"/>
                        <a:t>5</a:t>
                      </a:r>
                      <a:endParaRPr lang="en-GB" sz="2400" dirty="0"/>
                    </a:p>
                  </a:txBody>
                  <a:tcPr/>
                </a:tc>
                <a:tc>
                  <a:txBody>
                    <a:bodyPr/>
                    <a:lstStyle/>
                    <a:p>
                      <a:r>
                        <a:rPr lang="en-GB" sz="2400" b="0" i="0" u="none" kern="1200" dirty="0" err="1" smtClean="0">
                          <a:solidFill>
                            <a:srgbClr val="0000FF"/>
                          </a:solidFill>
                          <a:latin typeface="+mn-lt"/>
                          <a:ea typeface="+mn-ea"/>
                          <a:cs typeface="+mn-cs"/>
                        </a:rPr>
                        <a:t>Que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te</a:t>
                      </a:r>
                      <a:r>
                        <a:rPr lang="en-GB" sz="2400" b="0" i="0" u="none" kern="1200" dirty="0" smtClean="0">
                          <a:solidFill>
                            <a:srgbClr val="0000FF"/>
                          </a:solidFill>
                          <a:latin typeface="+mn-lt"/>
                          <a:ea typeface="+mn-ea"/>
                          <a:cs typeface="+mn-cs"/>
                        </a:rPr>
                        <a:t> </a:t>
                      </a:r>
                      <a:r>
                        <a:rPr lang="en-GB" sz="2400" b="0" i="0" u="none" kern="1200" dirty="0" err="1" smtClean="0">
                          <a:solidFill>
                            <a:srgbClr val="0000FF"/>
                          </a:solidFill>
                          <a:latin typeface="+mn-lt"/>
                          <a:ea typeface="+mn-ea"/>
                          <a:cs typeface="+mn-cs"/>
                        </a:rPr>
                        <a:t>mejores</a:t>
                      </a:r>
                      <a:r>
                        <a:rPr lang="en-GB" sz="2400" b="0" i="0" u="none" kern="1200" dirty="0" smtClean="0">
                          <a:solidFill>
                            <a:srgbClr val="0000FF"/>
                          </a:solidFill>
                          <a:latin typeface="+mn-lt"/>
                          <a:ea typeface="+mn-ea"/>
                          <a:cs typeface="+mn-cs"/>
                        </a:rPr>
                        <a:t>...</a:t>
                      </a:r>
                      <a:endParaRPr lang="en-GB" sz="2400" u="none" dirty="0">
                        <a:solidFill>
                          <a:srgbClr val="0000FF"/>
                        </a:solidFill>
                      </a:endParaRPr>
                    </a:p>
                  </a:txBody>
                  <a:tcPr/>
                </a:tc>
                <a:tc>
                  <a:txBody>
                    <a:bodyPr/>
                    <a:lstStyle/>
                    <a:p>
                      <a:pPr algn="ctr"/>
                      <a:r>
                        <a:rPr lang="en-GB" sz="2400" dirty="0" smtClean="0">
                          <a:solidFill>
                            <a:srgbClr val="FF0000"/>
                          </a:solidFill>
                        </a:rPr>
                        <a:t>pronto!</a:t>
                      </a:r>
                      <a:endParaRPr lang="en-GB" sz="2400" dirty="0">
                        <a:solidFill>
                          <a:srgbClr val="FF0000"/>
                        </a:solidFill>
                      </a:endParaRPr>
                    </a:p>
                  </a:txBody>
                  <a:tcPr/>
                </a:tc>
                <a:tc>
                  <a:txBody>
                    <a:bodyPr/>
                    <a:lstStyle/>
                    <a:p>
                      <a:pPr algn="ctr"/>
                      <a:r>
                        <a:rPr lang="en-GB" sz="2400" dirty="0" err="1" smtClean="0"/>
                        <a:t>tonto</a:t>
                      </a:r>
                      <a:r>
                        <a:rPr lang="en-GB" sz="2400" dirty="0" smtClean="0"/>
                        <a:t>!</a:t>
                      </a:r>
                      <a:endParaRPr lang="en-GB" sz="2400" dirty="0"/>
                    </a:p>
                  </a:txBody>
                  <a:tcPr/>
                </a:tc>
                <a:tc>
                  <a:txBody>
                    <a:bodyPr/>
                    <a:lstStyle/>
                    <a:p>
                      <a:pPr algn="ctr"/>
                      <a:r>
                        <a:rPr lang="en-GB" sz="2400" dirty="0" err="1" smtClean="0"/>
                        <a:t>levanto</a:t>
                      </a:r>
                      <a:r>
                        <a:rPr lang="en-GB" sz="2400" dirty="0" smtClean="0"/>
                        <a:t>!</a:t>
                      </a:r>
                      <a:endParaRPr lang="en-GB" sz="2400" dirty="0"/>
                    </a:p>
                  </a:txBody>
                  <a:tcPr/>
                </a:tc>
              </a:tr>
            </a:tbl>
          </a:graphicData>
        </a:graphic>
      </p:graphicFrame>
    </p:spTree>
    <p:custDataLst>
      <p:tags r:id="rId1"/>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PHRASE</a:t>
            </a:r>
            <a:endParaRPr lang="en-GB" dirty="0"/>
          </a:p>
        </p:txBody>
      </p:sp>
      <p:pic>
        <p:nvPicPr>
          <p:cNvPr id="3" name="Picture 2" descr="https://encrypted-tbn0.gstatic.com/images?q=tbn:ANd9GcQxW9RSfq6uVIJPy52AWhoe8mcrVfKsRGXz7FBdbQW722wOEJAz"/>
          <p:cNvPicPr>
            <a:picLocks noChangeAspect="1" noChangeArrowheads="1"/>
          </p:cNvPicPr>
          <p:nvPr/>
        </p:nvPicPr>
        <p:blipFill>
          <a:blip r:embed="rId2" cstate="print"/>
          <a:srcRect/>
          <a:stretch>
            <a:fillRect/>
          </a:stretch>
        </p:blipFill>
        <p:spPr bwMode="auto">
          <a:xfrm>
            <a:off x="2555776" y="1988840"/>
            <a:ext cx="4075093" cy="381576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00FF"/>
                </a:solidFill>
              </a:rPr>
              <a:t>What are the 9 subtopics?</a:t>
            </a:r>
            <a:endParaRPr lang="en-GB" sz="3200" b="1" dirty="0">
              <a:solidFill>
                <a:srgbClr val="0000FF"/>
              </a:solidFill>
            </a:endParaRPr>
          </a:p>
        </p:txBody>
      </p:sp>
      <p:graphicFrame>
        <p:nvGraphicFramePr>
          <p:cNvPr id="4" name="Content Placeholder 3"/>
          <p:cNvGraphicFramePr>
            <a:graphicFrameLocks noGrp="1"/>
          </p:cNvGraphicFramePr>
          <p:nvPr>
            <p:ph idx="1"/>
          </p:nvPr>
        </p:nvGraphicFramePr>
        <p:xfrm>
          <a:off x="457200" y="1600200"/>
          <a:ext cx="8229600" cy="4349080"/>
        </p:xfrm>
        <a:graphic>
          <a:graphicData uri="http://schemas.openxmlformats.org/drawingml/2006/table">
            <a:tbl>
              <a:tblPr firstRow="1" bandRow="1">
                <a:tableStyleId>{5940675A-B579-460E-94D1-54222C63F5DA}</a:tableStyleId>
              </a:tblPr>
              <a:tblGrid>
                <a:gridCol w="2057400"/>
                <a:gridCol w="2057400"/>
                <a:gridCol w="2057400"/>
                <a:gridCol w="2057400"/>
              </a:tblGrid>
              <a:tr h="1087270">
                <a:tc>
                  <a:txBody>
                    <a:bodyPr/>
                    <a:lstStyle/>
                    <a:p>
                      <a:r>
                        <a:rPr lang="en-GB" sz="2000" b="1" dirty="0" smtClean="0"/>
                        <a:t>LIFESTYLE</a:t>
                      </a:r>
                      <a:endParaRPr lang="en-GB" sz="2000" b="1" dirty="0"/>
                    </a:p>
                  </a:txBody>
                  <a:tcPr/>
                </a:tc>
                <a:tc>
                  <a:txBody>
                    <a:bodyPr/>
                    <a:lstStyle/>
                    <a:p>
                      <a:endParaRPr lang="en-GB" dirty="0"/>
                    </a:p>
                  </a:txBody>
                  <a:tcPr>
                    <a:solidFill>
                      <a:srgbClr val="FF99CC"/>
                    </a:solidFill>
                  </a:tcPr>
                </a:tc>
                <a:tc>
                  <a:txBody>
                    <a:bodyPr/>
                    <a:lstStyle/>
                    <a:p>
                      <a:endParaRPr lang="en-GB"/>
                    </a:p>
                  </a:txBody>
                  <a:tcPr>
                    <a:solidFill>
                      <a:srgbClr val="FF99CC"/>
                    </a:solidFill>
                  </a:tcPr>
                </a:tc>
                <a:tc>
                  <a:txBody>
                    <a:bodyPr/>
                    <a:lstStyle/>
                    <a:p>
                      <a:endParaRPr lang="en-GB" dirty="0"/>
                    </a:p>
                  </a:txBody>
                  <a:tcPr>
                    <a:solidFill>
                      <a:srgbClr val="FF99CC"/>
                    </a:solidFill>
                  </a:tcPr>
                </a:tc>
              </a:tr>
              <a:tr h="1087270">
                <a:tc>
                  <a:txBody>
                    <a:bodyPr/>
                    <a:lstStyle/>
                    <a:p>
                      <a:r>
                        <a:rPr lang="en-GB" sz="2000" b="1" dirty="0" smtClean="0"/>
                        <a:t>LEISURE</a:t>
                      </a:r>
                      <a:r>
                        <a:rPr lang="en-GB" sz="2000" b="1" baseline="0" dirty="0" smtClean="0"/>
                        <a:t> </a:t>
                      </a:r>
                      <a:endParaRPr lang="en-GB" sz="2000" b="1" dirty="0"/>
                    </a:p>
                  </a:txBody>
                  <a:tcPr/>
                </a:tc>
                <a:tc>
                  <a:txBody>
                    <a:bodyPr/>
                    <a:lstStyle/>
                    <a:p>
                      <a:endParaRPr lang="en-GB" dirty="0"/>
                    </a:p>
                  </a:txBody>
                  <a:tcPr>
                    <a:solidFill>
                      <a:srgbClr val="FF99CC"/>
                    </a:solidFill>
                  </a:tcPr>
                </a:tc>
                <a:tc>
                  <a:txBody>
                    <a:bodyPr/>
                    <a:lstStyle/>
                    <a:p>
                      <a:endParaRPr lang="en-GB" dirty="0"/>
                    </a:p>
                  </a:txBody>
                  <a:tcPr>
                    <a:solidFill>
                      <a:srgbClr val="FF99CC"/>
                    </a:solidFill>
                  </a:tcPr>
                </a:tc>
                <a:tc>
                  <a:txBody>
                    <a:bodyPr/>
                    <a:lstStyle/>
                    <a:p>
                      <a:endParaRPr lang="en-GB" dirty="0"/>
                    </a:p>
                  </a:txBody>
                  <a:tcPr>
                    <a:solidFill>
                      <a:schemeClr val="bg1">
                        <a:lumMod val="85000"/>
                      </a:schemeClr>
                    </a:solidFill>
                  </a:tcPr>
                </a:tc>
              </a:tr>
              <a:tr h="1087270">
                <a:tc>
                  <a:txBody>
                    <a:bodyPr/>
                    <a:lstStyle/>
                    <a:p>
                      <a:r>
                        <a:rPr lang="fr-FR" sz="2000" b="1" dirty="0" smtClean="0"/>
                        <a:t>HOME AND ENVIRONMENT</a:t>
                      </a:r>
                      <a:endParaRPr lang="en-GB" sz="2000" b="1" dirty="0"/>
                    </a:p>
                  </a:txBody>
                  <a:tcPr/>
                </a:tc>
                <a:tc>
                  <a:txBody>
                    <a:bodyPr/>
                    <a:lstStyle/>
                    <a:p>
                      <a:endParaRPr lang="en-GB"/>
                    </a:p>
                  </a:txBody>
                  <a:tcPr>
                    <a:solidFill>
                      <a:srgbClr val="FF99CC"/>
                    </a:solidFill>
                  </a:tcPr>
                </a:tc>
                <a:tc>
                  <a:txBody>
                    <a:bodyPr/>
                    <a:lstStyle/>
                    <a:p>
                      <a:endParaRPr lang="en-GB"/>
                    </a:p>
                  </a:txBody>
                  <a:tcPr>
                    <a:solidFill>
                      <a:srgbClr val="FF99CC"/>
                    </a:solidFill>
                  </a:tcPr>
                </a:tc>
                <a:tc>
                  <a:txBody>
                    <a:bodyPr/>
                    <a:lstStyle/>
                    <a:p>
                      <a:endParaRPr lang="en-GB" dirty="0"/>
                    </a:p>
                  </a:txBody>
                  <a:tcPr>
                    <a:solidFill>
                      <a:schemeClr val="bg1">
                        <a:lumMod val="85000"/>
                      </a:schemeClr>
                    </a:solidFill>
                  </a:tcPr>
                </a:tc>
              </a:tr>
              <a:tr h="1087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EDUCATION </a:t>
                      </a:r>
                    </a:p>
                    <a:p>
                      <a:endParaRPr lang="en-GB" sz="2000" b="1" dirty="0"/>
                    </a:p>
                  </a:txBody>
                  <a:tcPr/>
                </a:tc>
                <a:tc>
                  <a:txBody>
                    <a:bodyPr/>
                    <a:lstStyle/>
                    <a:p>
                      <a:endParaRPr lang="en-GB" dirty="0"/>
                    </a:p>
                  </a:txBody>
                  <a:tcPr>
                    <a:solidFill>
                      <a:srgbClr val="FF99CC"/>
                    </a:solidFill>
                  </a:tcPr>
                </a:tc>
                <a:tc>
                  <a:txBody>
                    <a:bodyPr/>
                    <a:lstStyle/>
                    <a:p>
                      <a:endParaRPr lang="en-GB" dirty="0"/>
                    </a:p>
                  </a:txBody>
                  <a:tcPr>
                    <a:solidFill>
                      <a:srgbClr val="FF99CC"/>
                    </a:solidFill>
                  </a:tcPr>
                </a:tc>
                <a:tc>
                  <a:txBody>
                    <a:bodyPr/>
                    <a:lstStyle/>
                    <a:p>
                      <a:endParaRPr lang="en-GB"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1</a:t>
            </a:r>
            <a:endParaRPr lang="en-GB" dirty="0"/>
          </a:p>
        </p:txBody>
      </p:sp>
      <p:sp>
        <p:nvSpPr>
          <p:cNvPr id="3" name="Content Placeholder 2"/>
          <p:cNvSpPr>
            <a:spLocks noGrp="1"/>
          </p:cNvSpPr>
          <p:nvPr>
            <p:ph idx="1"/>
          </p:nvPr>
        </p:nvSpPr>
        <p:spPr/>
        <p:txBody>
          <a:bodyPr/>
          <a:lstStyle/>
          <a:p>
            <a:pPr algn="ctr">
              <a:buNone/>
            </a:pPr>
            <a:r>
              <a:rPr lang="en-GB" dirty="0" smtClean="0">
                <a:solidFill>
                  <a:srgbClr val="0000FF"/>
                </a:solidFill>
              </a:rPr>
              <a:t>Hoy </a:t>
            </a:r>
            <a:r>
              <a:rPr lang="en-GB" dirty="0" err="1" smtClean="0">
                <a:solidFill>
                  <a:srgbClr val="0000FF"/>
                </a:solidFill>
              </a:rPr>
              <a:t>hace</a:t>
            </a:r>
            <a:r>
              <a:rPr lang="en-GB" dirty="0" smtClean="0">
                <a:solidFill>
                  <a:srgbClr val="0000FF"/>
                </a:solidFill>
              </a:rPr>
              <a:t> mucho sol.  </a:t>
            </a:r>
          </a:p>
          <a:p>
            <a:pPr algn="ctr">
              <a:buNone/>
            </a:pPr>
            <a:r>
              <a:rPr lang="en-GB" dirty="0" smtClean="0">
                <a:solidFill>
                  <a:srgbClr val="0000FF"/>
                </a:solidFill>
              </a:rPr>
              <a:t>¿</a:t>
            </a:r>
            <a:r>
              <a:rPr lang="en-GB" dirty="0" err="1" smtClean="0">
                <a:solidFill>
                  <a:srgbClr val="0000FF"/>
                </a:solidFill>
              </a:rPr>
              <a:t>Por</a:t>
            </a:r>
            <a:r>
              <a:rPr lang="en-GB" dirty="0" smtClean="0">
                <a:solidFill>
                  <a:srgbClr val="0000FF"/>
                </a:solidFill>
              </a:rPr>
              <a:t> </a:t>
            </a:r>
            <a:r>
              <a:rPr lang="en-GB" dirty="0" err="1" smtClean="0">
                <a:solidFill>
                  <a:srgbClr val="0000FF"/>
                </a:solidFill>
              </a:rPr>
              <a:t>qué</a:t>
            </a:r>
            <a:r>
              <a:rPr lang="en-GB" dirty="0" smtClean="0">
                <a:solidFill>
                  <a:srgbClr val="0000FF"/>
                </a:solidFill>
              </a:rPr>
              <a:t> no </a:t>
            </a:r>
            <a:r>
              <a:rPr lang="en-GB" dirty="0" err="1" smtClean="0">
                <a:solidFill>
                  <a:srgbClr val="0000FF"/>
                </a:solidFill>
              </a:rPr>
              <a:t>vamos</a:t>
            </a:r>
            <a:r>
              <a:rPr lang="en-GB" dirty="0" smtClean="0">
                <a:solidFill>
                  <a:srgbClr val="0000FF"/>
                </a:solidFill>
              </a:rPr>
              <a:t> a la p______?</a:t>
            </a:r>
          </a:p>
          <a:p>
            <a:pPr algn="ctr">
              <a:buNone/>
            </a:pPr>
            <a:endParaRPr lang="en-GB" dirty="0" smtClean="0"/>
          </a:p>
          <a:p>
            <a:pPr algn="ctr">
              <a:buNone/>
            </a:pPr>
            <a:r>
              <a:rPr lang="en-GB" dirty="0" err="1" smtClean="0"/>
              <a:t>parque</a:t>
            </a:r>
            <a:endParaRPr lang="en-GB" dirty="0" smtClean="0"/>
          </a:p>
          <a:p>
            <a:pPr algn="ctr">
              <a:buNone/>
            </a:pPr>
            <a:r>
              <a:rPr lang="en-GB" dirty="0" err="1" smtClean="0"/>
              <a:t>perro</a:t>
            </a:r>
            <a:endParaRPr lang="en-GB" dirty="0" smtClean="0"/>
          </a:p>
          <a:p>
            <a:pPr algn="ctr">
              <a:buNone/>
            </a:pPr>
            <a:r>
              <a:rPr lang="en-GB" dirty="0" smtClean="0"/>
              <a:t>playa</a:t>
            </a:r>
          </a:p>
          <a:p>
            <a:pPr algn="ctr">
              <a:buNone/>
            </a:pPr>
            <a:endParaRPr lang="en-GB" dirty="0" smtClean="0"/>
          </a:p>
          <a:p>
            <a:pPr algn="ctr">
              <a:buNone/>
            </a:pPr>
            <a:endParaRPr lang="en-GB"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a:t>
            </a:r>
            <a:endParaRPr lang="en-GB" dirty="0"/>
          </a:p>
        </p:txBody>
      </p:sp>
      <p:sp>
        <p:nvSpPr>
          <p:cNvPr id="3" name="Content Placeholder 2"/>
          <p:cNvSpPr>
            <a:spLocks noGrp="1"/>
          </p:cNvSpPr>
          <p:nvPr>
            <p:ph idx="1"/>
          </p:nvPr>
        </p:nvSpPr>
        <p:spPr/>
        <p:txBody>
          <a:bodyPr/>
          <a:lstStyle/>
          <a:p>
            <a:pPr algn="ctr">
              <a:buNone/>
            </a:pPr>
            <a:r>
              <a:rPr lang="en-GB" dirty="0" err="1" smtClean="0">
                <a:solidFill>
                  <a:srgbClr val="0000FF"/>
                </a:solidFill>
              </a:rPr>
              <a:t>Necesito</a:t>
            </a:r>
            <a:r>
              <a:rPr lang="en-GB" dirty="0" smtClean="0">
                <a:solidFill>
                  <a:srgbClr val="0000FF"/>
                </a:solidFill>
              </a:rPr>
              <a:t> </a:t>
            </a:r>
            <a:r>
              <a:rPr lang="en-GB" dirty="0" err="1" smtClean="0">
                <a:solidFill>
                  <a:srgbClr val="0000FF"/>
                </a:solidFill>
              </a:rPr>
              <a:t>sacar</a:t>
            </a:r>
            <a:r>
              <a:rPr lang="en-GB" dirty="0" smtClean="0">
                <a:solidFill>
                  <a:srgbClr val="0000FF"/>
                </a:solidFill>
              </a:rPr>
              <a:t> </a:t>
            </a:r>
            <a:r>
              <a:rPr lang="en-GB" dirty="0" err="1" smtClean="0">
                <a:solidFill>
                  <a:srgbClr val="0000FF"/>
                </a:solidFill>
              </a:rPr>
              <a:t>dinero</a:t>
            </a:r>
            <a:r>
              <a:rPr lang="en-GB" dirty="0" smtClean="0">
                <a:solidFill>
                  <a:srgbClr val="0000FF"/>
                </a:solidFill>
              </a:rPr>
              <a:t>.  </a:t>
            </a:r>
          </a:p>
          <a:p>
            <a:pPr algn="ctr">
              <a:buNone/>
            </a:pPr>
            <a:r>
              <a:rPr lang="en-GB" dirty="0" smtClean="0">
                <a:solidFill>
                  <a:srgbClr val="0000FF"/>
                </a:solidFill>
              </a:rPr>
              <a:t>¿Hay un b_______ </a:t>
            </a:r>
            <a:r>
              <a:rPr lang="en-GB" dirty="0" err="1" smtClean="0">
                <a:solidFill>
                  <a:srgbClr val="0000FF"/>
                </a:solidFill>
              </a:rPr>
              <a:t>cerca</a:t>
            </a:r>
            <a:r>
              <a:rPr lang="en-GB" dirty="0" smtClean="0">
                <a:solidFill>
                  <a:srgbClr val="0000FF"/>
                </a:solidFill>
              </a:rPr>
              <a:t> de </a:t>
            </a:r>
            <a:r>
              <a:rPr lang="en-GB" dirty="0" err="1" smtClean="0">
                <a:solidFill>
                  <a:srgbClr val="0000FF"/>
                </a:solidFill>
              </a:rPr>
              <a:t>aquí</a:t>
            </a:r>
            <a:r>
              <a:rPr lang="en-GB" dirty="0" smtClean="0">
                <a:solidFill>
                  <a:srgbClr val="0000FF"/>
                </a:solidFill>
              </a:rPr>
              <a:t>?</a:t>
            </a:r>
          </a:p>
          <a:p>
            <a:pPr algn="ctr">
              <a:buNone/>
            </a:pPr>
            <a:endParaRPr lang="en-GB" dirty="0" smtClean="0">
              <a:solidFill>
                <a:srgbClr val="0000FF"/>
              </a:solidFill>
            </a:endParaRPr>
          </a:p>
          <a:p>
            <a:pPr algn="ctr">
              <a:buNone/>
            </a:pPr>
            <a:r>
              <a:rPr lang="en-GB" dirty="0" err="1" smtClean="0"/>
              <a:t>barco</a:t>
            </a:r>
            <a:endParaRPr lang="en-GB" dirty="0" smtClean="0"/>
          </a:p>
          <a:p>
            <a:pPr algn="ctr">
              <a:buNone/>
            </a:pPr>
            <a:r>
              <a:rPr lang="en-GB" dirty="0" err="1" smtClean="0"/>
              <a:t>banco</a:t>
            </a:r>
            <a:endParaRPr lang="en-GB" dirty="0" smtClean="0"/>
          </a:p>
          <a:p>
            <a:pPr algn="ctr">
              <a:buNone/>
            </a:pPr>
            <a:r>
              <a:rPr lang="en-GB" dirty="0" err="1" smtClean="0"/>
              <a:t>baño</a:t>
            </a:r>
            <a:endParaRPr lang="en-GB" dirty="0" smtClean="0"/>
          </a:p>
          <a:p>
            <a:pPr algn="ctr">
              <a:buNone/>
            </a:pPr>
            <a:endParaRPr lang="en-GB" dirty="0">
              <a:solidFill>
                <a:srgbClr val="0000FF"/>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3</a:t>
            </a:r>
            <a:endParaRPr lang="en-GB" dirty="0"/>
          </a:p>
        </p:txBody>
      </p:sp>
      <p:sp>
        <p:nvSpPr>
          <p:cNvPr id="3" name="Content Placeholder 2"/>
          <p:cNvSpPr>
            <a:spLocks noGrp="1"/>
          </p:cNvSpPr>
          <p:nvPr>
            <p:ph idx="1"/>
          </p:nvPr>
        </p:nvSpPr>
        <p:spPr/>
        <p:txBody>
          <a:bodyPr/>
          <a:lstStyle/>
          <a:p>
            <a:pPr algn="ctr">
              <a:buNone/>
            </a:pPr>
            <a:r>
              <a:rPr lang="en-GB" dirty="0" smtClean="0">
                <a:solidFill>
                  <a:srgbClr val="0000FF"/>
                </a:solidFill>
              </a:rPr>
              <a:t>Mi amigo vive en </a:t>
            </a:r>
            <a:r>
              <a:rPr lang="en-GB" dirty="0" err="1" smtClean="0">
                <a:solidFill>
                  <a:srgbClr val="0000FF"/>
                </a:solidFill>
              </a:rPr>
              <a:t>este</a:t>
            </a:r>
            <a:r>
              <a:rPr lang="en-GB" dirty="0" smtClean="0">
                <a:solidFill>
                  <a:srgbClr val="0000FF"/>
                </a:solidFill>
              </a:rPr>
              <a:t> </a:t>
            </a:r>
            <a:r>
              <a:rPr lang="en-GB" dirty="0" err="1" smtClean="0">
                <a:solidFill>
                  <a:srgbClr val="0000FF"/>
                </a:solidFill>
              </a:rPr>
              <a:t>edificio</a:t>
            </a:r>
            <a:r>
              <a:rPr lang="en-GB" dirty="0" smtClean="0">
                <a:solidFill>
                  <a:srgbClr val="0000FF"/>
                </a:solidFill>
              </a:rPr>
              <a:t> </a:t>
            </a:r>
            <a:r>
              <a:rPr lang="en-GB" dirty="0" err="1" smtClean="0">
                <a:solidFill>
                  <a:srgbClr val="0000FF"/>
                </a:solidFill>
              </a:rPr>
              <a:t>pero</a:t>
            </a:r>
            <a:r>
              <a:rPr lang="en-GB" dirty="0" smtClean="0">
                <a:solidFill>
                  <a:srgbClr val="0000FF"/>
                </a:solidFill>
              </a:rPr>
              <a:t> no </a:t>
            </a:r>
            <a:r>
              <a:rPr lang="en-GB" dirty="0" err="1" smtClean="0">
                <a:solidFill>
                  <a:srgbClr val="0000FF"/>
                </a:solidFill>
              </a:rPr>
              <a:t>sé</a:t>
            </a:r>
            <a:r>
              <a:rPr lang="en-GB" dirty="0" smtClean="0">
                <a:solidFill>
                  <a:srgbClr val="0000FF"/>
                </a:solidFill>
              </a:rPr>
              <a:t> </a:t>
            </a:r>
            <a:r>
              <a:rPr lang="en-GB" dirty="0" err="1" smtClean="0">
                <a:solidFill>
                  <a:srgbClr val="0000FF"/>
                </a:solidFill>
              </a:rPr>
              <a:t>si</a:t>
            </a:r>
            <a:r>
              <a:rPr lang="en-GB" dirty="0" smtClean="0">
                <a:solidFill>
                  <a:srgbClr val="0000FF"/>
                </a:solidFill>
              </a:rPr>
              <a:t> vive </a:t>
            </a:r>
            <a:r>
              <a:rPr lang="en-GB" dirty="0" err="1" smtClean="0">
                <a:solidFill>
                  <a:srgbClr val="0000FF"/>
                </a:solidFill>
              </a:rPr>
              <a:t>en</a:t>
            </a:r>
            <a:r>
              <a:rPr lang="en-GB" dirty="0" smtClean="0">
                <a:solidFill>
                  <a:srgbClr val="0000FF"/>
                </a:solidFill>
              </a:rPr>
              <a:t> </a:t>
            </a:r>
            <a:r>
              <a:rPr lang="en-GB" dirty="0" smtClean="0">
                <a:solidFill>
                  <a:srgbClr val="0000FF"/>
                </a:solidFill>
              </a:rPr>
              <a:t>la </a:t>
            </a:r>
            <a:r>
              <a:rPr lang="en-GB" dirty="0" err="1" smtClean="0">
                <a:solidFill>
                  <a:srgbClr val="0000FF"/>
                </a:solidFill>
              </a:rPr>
              <a:t>primera</a:t>
            </a:r>
            <a:r>
              <a:rPr lang="en-GB" dirty="0" smtClean="0">
                <a:solidFill>
                  <a:srgbClr val="0000FF"/>
                </a:solidFill>
              </a:rPr>
              <a:t> </a:t>
            </a:r>
            <a:r>
              <a:rPr lang="en-GB" dirty="0" smtClean="0">
                <a:solidFill>
                  <a:srgbClr val="0000FF"/>
                </a:solidFill>
              </a:rPr>
              <a:t>o </a:t>
            </a:r>
            <a:r>
              <a:rPr lang="en-GB" dirty="0" err="1" smtClean="0">
                <a:solidFill>
                  <a:srgbClr val="0000FF"/>
                </a:solidFill>
              </a:rPr>
              <a:t>segunda</a:t>
            </a:r>
            <a:r>
              <a:rPr lang="en-GB" dirty="0" smtClean="0">
                <a:solidFill>
                  <a:srgbClr val="0000FF"/>
                </a:solidFill>
              </a:rPr>
              <a:t> </a:t>
            </a:r>
            <a:r>
              <a:rPr lang="en-GB" dirty="0" smtClean="0">
                <a:solidFill>
                  <a:srgbClr val="0000FF"/>
                </a:solidFill>
              </a:rPr>
              <a:t>p_______.</a:t>
            </a:r>
          </a:p>
          <a:p>
            <a:pPr algn="ctr">
              <a:buNone/>
            </a:pPr>
            <a:endParaRPr lang="en-GB" dirty="0" smtClean="0"/>
          </a:p>
          <a:p>
            <a:pPr algn="ctr">
              <a:buNone/>
            </a:pPr>
            <a:r>
              <a:rPr lang="en-GB" dirty="0" err="1" smtClean="0"/>
              <a:t>planta</a:t>
            </a:r>
            <a:endParaRPr lang="en-GB" dirty="0" smtClean="0"/>
          </a:p>
          <a:p>
            <a:pPr algn="ctr">
              <a:buNone/>
            </a:pPr>
            <a:r>
              <a:rPr lang="en-GB" dirty="0" smtClean="0"/>
              <a:t>padre</a:t>
            </a:r>
          </a:p>
          <a:p>
            <a:pPr algn="ctr">
              <a:buNone/>
            </a:pPr>
            <a:r>
              <a:rPr lang="en-GB" dirty="0" err="1" smtClean="0"/>
              <a:t>pavo</a:t>
            </a:r>
            <a:endParaRPr lang="en-GB" dirty="0" smtClean="0"/>
          </a:p>
          <a:p>
            <a:pPr algn="ctr">
              <a:buNone/>
            </a:pPr>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4</a:t>
            </a:r>
            <a:endParaRPr lang="en-GB" dirty="0"/>
          </a:p>
        </p:txBody>
      </p:sp>
      <p:sp>
        <p:nvSpPr>
          <p:cNvPr id="3" name="Content Placeholder 2"/>
          <p:cNvSpPr>
            <a:spLocks noGrp="1"/>
          </p:cNvSpPr>
          <p:nvPr>
            <p:ph idx="1"/>
          </p:nvPr>
        </p:nvSpPr>
        <p:spPr/>
        <p:txBody>
          <a:bodyPr/>
          <a:lstStyle/>
          <a:p>
            <a:pPr algn="ctr">
              <a:buNone/>
            </a:pPr>
            <a:r>
              <a:rPr lang="en-GB" dirty="0" smtClean="0">
                <a:solidFill>
                  <a:srgbClr val="0000FF"/>
                </a:solidFill>
              </a:rPr>
              <a:t>En el </a:t>
            </a:r>
            <a:r>
              <a:rPr lang="en-GB" dirty="0" err="1" smtClean="0">
                <a:solidFill>
                  <a:srgbClr val="0000FF"/>
                </a:solidFill>
              </a:rPr>
              <a:t>centro</a:t>
            </a:r>
            <a:r>
              <a:rPr lang="en-GB" dirty="0" smtClean="0">
                <a:solidFill>
                  <a:srgbClr val="0000FF"/>
                </a:solidFill>
              </a:rPr>
              <a:t> de la ciudad hay </a:t>
            </a:r>
          </a:p>
          <a:p>
            <a:pPr algn="ctr">
              <a:buNone/>
            </a:pPr>
            <a:r>
              <a:rPr lang="en-GB" dirty="0" err="1" smtClean="0">
                <a:solidFill>
                  <a:srgbClr val="0000FF"/>
                </a:solidFill>
              </a:rPr>
              <a:t>una</a:t>
            </a:r>
            <a:r>
              <a:rPr lang="en-GB" dirty="0" smtClean="0">
                <a:solidFill>
                  <a:srgbClr val="0000FF"/>
                </a:solidFill>
              </a:rPr>
              <a:t> </a:t>
            </a:r>
            <a:r>
              <a:rPr lang="en-GB" dirty="0" err="1" smtClean="0">
                <a:solidFill>
                  <a:srgbClr val="0000FF"/>
                </a:solidFill>
              </a:rPr>
              <a:t>i</a:t>
            </a:r>
            <a:r>
              <a:rPr lang="en-GB" dirty="0" smtClean="0">
                <a:solidFill>
                  <a:srgbClr val="0000FF"/>
                </a:solidFill>
              </a:rPr>
              <a:t>________ </a:t>
            </a:r>
            <a:r>
              <a:rPr lang="en-GB" dirty="0" err="1" smtClean="0">
                <a:solidFill>
                  <a:srgbClr val="0000FF"/>
                </a:solidFill>
              </a:rPr>
              <a:t>católica</a:t>
            </a:r>
            <a:r>
              <a:rPr lang="en-GB" dirty="0" smtClean="0">
                <a:solidFill>
                  <a:srgbClr val="0000FF"/>
                </a:solidFill>
              </a:rPr>
              <a:t>.</a:t>
            </a:r>
          </a:p>
          <a:p>
            <a:pPr algn="ctr">
              <a:buNone/>
            </a:pPr>
            <a:endParaRPr lang="en-GB" dirty="0" smtClean="0"/>
          </a:p>
          <a:p>
            <a:pPr algn="ctr">
              <a:buNone/>
            </a:pPr>
            <a:r>
              <a:rPr lang="en-GB" dirty="0" err="1" smtClean="0"/>
              <a:t>invierno</a:t>
            </a:r>
            <a:endParaRPr lang="en-GB" dirty="0" smtClean="0"/>
          </a:p>
          <a:p>
            <a:pPr algn="ctr">
              <a:buNone/>
            </a:pPr>
            <a:r>
              <a:rPr lang="en-GB" dirty="0" err="1" smtClean="0"/>
              <a:t>instituto</a:t>
            </a:r>
            <a:endParaRPr lang="en-GB" dirty="0" smtClean="0"/>
          </a:p>
          <a:p>
            <a:pPr algn="ctr">
              <a:buNone/>
            </a:pPr>
            <a:r>
              <a:rPr lang="en-GB" dirty="0" err="1" smtClean="0"/>
              <a:t>iglesia</a:t>
            </a:r>
            <a:endParaRPr lang="en-GB"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a:t>
            </a:r>
            <a:endParaRPr lang="en-GB" dirty="0"/>
          </a:p>
        </p:txBody>
      </p:sp>
      <p:sp>
        <p:nvSpPr>
          <p:cNvPr id="3" name="Content Placeholder 2"/>
          <p:cNvSpPr>
            <a:spLocks noGrp="1"/>
          </p:cNvSpPr>
          <p:nvPr>
            <p:ph idx="1"/>
          </p:nvPr>
        </p:nvSpPr>
        <p:spPr/>
        <p:txBody>
          <a:bodyPr/>
          <a:lstStyle/>
          <a:p>
            <a:pPr algn="ctr">
              <a:buNone/>
            </a:pPr>
            <a:r>
              <a:rPr lang="en-GB" dirty="0" smtClean="0">
                <a:solidFill>
                  <a:srgbClr val="0000FF"/>
                </a:solidFill>
              </a:rPr>
              <a:t>Hay </a:t>
            </a:r>
            <a:r>
              <a:rPr lang="en-GB" dirty="0" err="1" smtClean="0">
                <a:solidFill>
                  <a:srgbClr val="0000FF"/>
                </a:solidFill>
              </a:rPr>
              <a:t>muchas</a:t>
            </a:r>
            <a:r>
              <a:rPr lang="en-GB" dirty="0" smtClean="0">
                <a:solidFill>
                  <a:srgbClr val="0000FF"/>
                </a:solidFill>
              </a:rPr>
              <a:t> </a:t>
            </a:r>
            <a:r>
              <a:rPr lang="en-GB" dirty="0" err="1" smtClean="0">
                <a:solidFill>
                  <a:srgbClr val="0000FF"/>
                </a:solidFill>
              </a:rPr>
              <a:t>ventajas</a:t>
            </a:r>
            <a:r>
              <a:rPr lang="en-GB" dirty="0" smtClean="0">
                <a:solidFill>
                  <a:srgbClr val="0000FF"/>
                </a:solidFill>
              </a:rPr>
              <a:t> de </a:t>
            </a:r>
            <a:r>
              <a:rPr lang="en-GB" dirty="0" err="1" smtClean="0">
                <a:solidFill>
                  <a:srgbClr val="0000FF"/>
                </a:solidFill>
              </a:rPr>
              <a:t>vivir</a:t>
            </a:r>
            <a:r>
              <a:rPr lang="en-GB" dirty="0" smtClean="0">
                <a:solidFill>
                  <a:srgbClr val="0000FF"/>
                </a:solidFill>
              </a:rPr>
              <a:t> en el c______.  </a:t>
            </a:r>
          </a:p>
          <a:p>
            <a:pPr algn="ctr">
              <a:buNone/>
            </a:pPr>
            <a:r>
              <a:rPr lang="en-GB" dirty="0" smtClean="0">
                <a:solidFill>
                  <a:srgbClr val="0000FF"/>
                </a:solidFill>
              </a:rPr>
              <a:t>No hay </a:t>
            </a:r>
            <a:r>
              <a:rPr lang="en-GB" dirty="0" err="1" smtClean="0">
                <a:solidFill>
                  <a:srgbClr val="0000FF"/>
                </a:solidFill>
              </a:rPr>
              <a:t>polución</a:t>
            </a:r>
            <a:r>
              <a:rPr lang="en-GB" dirty="0" smtClean="0">
                <a:solidFill>
                  <a:srgbClr val="0000FF"/>
                </a:solidFill>
              </a:rPr>
              <a:t> y no hay mucho </a:t>
            </a:r>
            <a:r>
              <a:rPr lang="en-GB" dirty="0" err="1" smtClean="0">
                <a:solidFill>
                  <a:srgbClr val="0000FF"/>
                </a:solidFill>
              </a:rPr>
              <a:t>tráfico</a:t>
            </a:r>
            <a:r>
              <a:rPr lang="en-GB" dirty="0" smtClean="0">
                <a:solidFill>
                  <a:srgbClr val="0000FF"/>
                </a:solidFill>
              </a:rPr>
              <a:t>.</a:t>
            </a:r>
          </a:p>
          <a:p>
            <a:pPr algn="ctr">
              <a:buNone/>
            </a:pPr>
            <a:endParaRPr lang="en-GB" dirty="0" smtClean="0"/>
          </a:p>
          <a:p>
            <a:pPr algn="ctr">
              <a:buNone/>
            </a:pPr>
            <a:r>
              <a:rPr lang="en-GB" smtClean="0"/>
              <a:t>campo</a:t>
            </a:r>
            <a:endParaRPr lang="en-GB" dirty="0" smtClean="0"/>
          </a:p>
          <a:p>
            <a:pPr algn="ctr">
              <a:buNone/>
            </a:pPr>
            <a:r>
              <a:rPr lang="en-GB" dirty="0" smtClean="0"/>
              <a:t>ciudad</a:t>
            </a:r>
          </a:p>
          <a:p>
            <a:pPr algn="ctr">
              <a:buNone/>
            </a:pPr>
            <a:r>
              <a:rPr lang="en-GB" dirty="0" err="1" smtClean="0"/>
              <a:t>comedor</a:t>
            </a:r>
            <a:endParaRPr lang="en-GB"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6</a:t>
            </a:r>
            <a:endParaRPr lang="en-GB" dirty="0"/>
          </a:p>
        </p:txBody>
      </p:sp>
      <p:sp>
        <p:nvSpPr>
          <p:cNvPr id="3" name="Content Placeholder 2"/>
          <p:cNvSpPr>
            <a:spLocks noGrp="1"/>
          </p:cNvSpPr>
          <p:nvPr>
            <p:ph idx="1"/>
          </p:nvPr>
        </p:nvSpPr>
        <p:spPr/>
        <p:txBody>
          <a:bodyPr/>
          <a:lstStyle/>
          <a:p>
            <a:pPr algn="ctr">
              <a:buNone/>
            </a:pPr>
            <a:r>
              <a:rPr lang="en-GB" dirty="0" smtClean="0">
                <a:solidFill>
                  <a:srgbClr val="0000FF"/>
                </a:solidFill>
              </a:rPr>
              <a:t>El c________ en el </a:t>
            </a:r>
            <a:r>
              <a:rPr lang="en-GB" dirty="0" err="1" smtClean="0">
                <a:solidFill>
                  <a:srgbClr val="0000FF"/>
                </a:solidFill>
              </a:rPr>
              <a:t>Perú</a:t>
            </a:r>
            <a:r>
              <a:rPr lang="en-GB" dirty="0" smtClean="0">
                <a:solidFill>
                  <a:srgbClr val="0000FF"/>
                </a:solidFill>
              </a:rPr>
              <a:t> </a:t>
            </a:r>
            <a:r>
              <a:rPr lang="en-GB" dirty="0" err="1" smtClean="0">
                <a:solidFill>
                  <a:srgbClr val="0000FF"/>
                </a:solidFill>
              </a:rPr>
              <a:t>es</a:t>
            </a:r>
            <a:r>
              <a:rPr lang="en-GB" dirty="0" smtClean="0">
                <a:solidFill>
                  <a:srgbClr val="0000FF"/>
                </a:solidFill>
              </a:rPr>
              <a:t> </a:t>
            </a:r>
            <a:r>
              <a:rPr lang="en-GB" dirty="0" err="1" smtClean="0">
                <a:solidFill>
                  <a:srgbClr val="0000FF"/>
                </a:solidFill>
              </a:rPr>
              <a:t>muy</a:t>
            </a:r>
            <a:r>
              <a:rPr lang="en-GB" dirty="0" smtClean="0">
                <a:solidFill>
                  <a:srgbClr val="0000FF"/>
                </a:solidFill>
              </a:rPr>
              <a:t> </a:t>
            </a:r>
            <a:r>
              <a:rPr lang="en-GB" dirty="0" err="1" smtClean="0">
                <a:solidFill>
                  <a:srgbClr val="0000FF"/>
                </a:solidFill>
              </a:rPr>
              <a:t>bueno</a:t>
            </a:r>
            <a:r>
              <a:rPr lang="en-GB" dirty="0" smtClean="0">
                <a:solidFill>
                  <a:srgbClr val="0000FF"/>
                </a:solidFill>
              </a:rPr>
              <a:t>.  </a:t>
            </a:r>
          </a:p>
          <a:p>
            <a:pPr algn="ctr">
              <a:buNone/>
            </a:pPr>
            <a:r>
              <a:rPr lang="en-GB" dirty="0" smtClean="0">
                <a:solidFill>
                  <a:srgbClr val="0000FF"/>
                </a:solidFill>
              </a:rPr>
              <a:t>No </a:t>
            </a:r>
            <a:r>
              <a:rPr lang="en-GB" dirty="0" err="1" smtClean="0">
                <a:solidFill>
                  <a:srgbClr val="0000FF"/>
                </a:solidFill>
              </a:rPr>
              <a:t>llueve</a:t>
            </a:r>
            <a:r>
              <a:rPr lang="en-GB" dirty="0" smtClean="0">
                <a:solidFill>
                  <a:srgbClr val="0000FF"/>
                </a:solidFill>
              </a:rPr>
              <a:t> mucho y </a:t>
            </a:r>
            <a:r>
              <a:rPr lang="en-GB" dirty="0" err="1" smtClean="0">
                <a:solidFill>
                  <a:srgbClr val="0000FF"/>
                </a:solidFill>
              </a:rPr>
              <a:t>hace</a:t>
            </a:r>
            <a:r>
              <a:rPr lang="en-GB" dirty="0" smtClean="0">
                <a:solidFill>
                  <a:srgbClr val="0000FF"/>
                </a:solidFill>
              </a:rPr>
              <a:t> sol </a:t>
            </a:r>
            <a:r>
              <a:rPr lang="en-GB" dirty="0" err="1" smtClean="0">
                <a:solidFill>
                  <a:srgbClr val="0000FF"/>
                </a:solidFill>
              </a:rPr>
              <a:t>casí</a:t>
            </a:r>
            <a:r>
              <a:rPr lang="en-GB" dirty="0" smtClean="0">
                <a:solidFill>
                  <a:srgbClr val="0000FF"/>
                </a:solidFill>
              </a:rPr>
              <a:t> </a:t>
            </a:r>
            <a:r>
              <a:rPr lang="en-GB" dirty="0" err="1" smtClean="0">
                <a:solidFill>
                  <a:srgbClr val="0000FF"/>
                </a:solidFill>
              </a:rPr>
              <a:t>todos</a:t>
            </a:r>
            <a:r>
              <a:rPr lang="en-GB" dirty="0" smtClean="0">
                <a:solidFill>
                  <a:srgbClr val="0000FF"/>
                </a:solidFill>
              </a:rPr>
              <a:t> los </a:t>
            </a:r>
            <a:r>
              <a:rPr lang="en-GB" dirty="0" err="1" smtClean="0">
                <a:solidFill>
                  <a:srgbClr val="0000FF"/>
                </a:solidFill>
              </a:rPr>
              <a:t>días</a:t>
            </a:r>
            <a:r>
              <a:rPr lang="en-GB" dirty="0" smtClean="0">
                <a:solidFill>
                  <a:srgbClr val="0000FF"/>
                </a:solidFill>
              </a:rPr>
              <a:t>.</a:t>
            </a:r>
          </a:p>
          <a:p>
            <a:pPr algn="ctr">
              <a:buNone/>
            </a:pPr>
            <a:endParaRPr lang="en-GB" dirty="0" smtClean="0"/>
          </a:p>
          <a:p>
            <a:pPr algn="ctr">
              <a:buNone/>
            </a:pPr>
            <a:r>
              <a:rPr lang="en-GB" dirty="0" smtClean="0"/>
              <a:t>comida</a:t>
            </a:r>
          </a:p>
          <a:p>
            <a:pPr algn="ctr">
              <a:buNone/>
            </a:pPr>
            <a:r>
              <a:rPr lang="en-GB" dirty="0" err="1" smtClean="0"/>
              <a:t>clase</a:t>
            </a:r>
            <a:endParaRPr lang="en-GB" dirty="0" smtClean="0"/>
          </a:p>
          <a:p>
            <a:pPr algn="ctr">
              <a:buNone/>
            </a:pPr>
            <a:r>
              <a:rPr lang="en-GB" dirty="0" err="1" smtClean="0"/>
              <a:t>clima</a:t>
            </a:r>
            <a:endParaRPr lang="en-GB" dirty="0" smtClean="0"/>
          </a:p>
          <a:p>
            <a:pPr algn="ctr">
              <a:buNone/>
            </a:pPr>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THINK ABOUT IT</a:t>
            </a:r>
            <a:endParaRPr lang="en-GB" dirty="0"/>
          </a:p>
        </p:txBody>
      </p:sp>
      <p:sp>
        <p:nvSpPr>
          <p:cNvPr id="3" name="Content Placeholder 2"/>
          <p:cNvSpPr>
            <a:spLocks noGrp="1"/>
          </p:cNvSpPr>
          <p:nvPr>
            <p:ph idx="1"/>
          </p:nvPr>
        </p:nvSpPr>
        <p:spPr/>
        <p:txBody>
          <a:bodyPr/>
          <a:lstStyle/>
          <a:p>
            <a:pPr algn="ctr">
              <a:buNone/>
            </a:pPr>
            <a:r>
              <a:rPr lang="en-GB" dirty="0" smtClean="0"/>
              <a:t>Can you find similarities between Spanish and English words? </a:t>
            </a:r>
          </a:p>
          <a:p>
            <a:pPr algn="ctr">
              <a:buNone/>
            </a:pPr>
            <a:r>
              <a:rPr lang="en-GB" dirty="0" smtClean="0"/>
              <a:t>(</a:t>
            </a:r>
            <a:r>
              <a:rPr lang="en-GB" dirty="0" err="1" smtClean="0"/>
              <a:t>eg</a:t>
            </a:r>
            <a:r>
              <a:rPr lang="en-GB" dirty="0" smtClean="0"/>
              <a:t> </a:t>
            </a:r>
            <a:r>
              <a:rPr lang="en-GB" dirty="0" err="1" smtClean="0"/>
              <a:t>farmacia</a:t>
            </a:r>
            <a:r>
              <a:rPr lang="en-GB" dirty="0" smtClean="0"/>
              <a:t> = chemist's / pharmacy)</a:t>
            </a:r>
            <a:endParaRPr lang="en-GB" dirty="0"/>
          </a:p>
        </p:txBody>
      </p:sp>
      <p:sp>
        <p:nvSpPr>
          <p:cNvPr id="13314" name="AutoShape 2" descr="data:image/jpeg;base64,/9j/4AAQSkZJRgABAQAAAQABAAD/2wCEAAkGBhQSERUTExQWFRUWGB0ZGBgYGBscFxseHhkZGxgaGhcaGyYfGRwkGhoYIC8gIygpLCwsGiAxNTAqNSYrLCkBCQoKDgwOGg8PGiwlHyQsLCwsLCwsLCwsLCwsLCwsLCwsLCwsLCwsLCwsLCwsLCwsLCwsLCwsLCwsLCwsLCwsLP/AABEIALUBFgMBIgACEQEDEQH/xAAbAAACAgMBAAAAAAAAAAAAAAAEBQMGAAECB//EAEEQAAIBAgQDBgQDBgUDBAMAAAECEQMhAAQSMQVBUQYTImFxgTKRofBCscEUI1LR4fEHFWJygjOSokNzstIkU5P/xAAZAQADAQEBAAAAAAAAAAAAAAABAgMEAAX/xAApEQACAgICAQMDBQEBAAAAAAAAAQIRAyESMUEEIlETMmEUQnGh4fEF/9oADAMBAAIRAxEAPwC4o4BAPK457fU/3x2hJkzY7D9b4irxOm+o3taRMEBtj5jzxxXpNosTI+s7C+8YUlYDxKoDQrWMFHIj0O4wfQIdFfcd2PDyMhTfl/fANRWKOswSDHXa1hiHs1m2fLQ4usqORgC09CABg1oRPYyzeSWor03MhhEWhZFiB1FyPTHlGbypp1GRt1MHpbpj1RXBBW/94t/L2xU+2nC7isI5B499JI/8T/xxXDKnQJ72I8gTtvOD1y/L7vhflGjDSgZ8saqINkS09vLE60r9cdvAP39MEIZO2DQLA6lMRJwG9MBipiHX+l/+JY+ww0zVKx8/zwszewaB4SJ22vI8rThGMjVFCiqkbAKed4uY8741Xy7IJKsPPY/1w5yya6YFpFyfxQNyD6+Ri3XAXFeHnUqxHKbleV1Ebf1xlb3RGUX2Jw0c8aq1Nv5YaHgiDVqYyPK39ByvfGzklgix0wdO5+mwM+RwbFSYoKeWFHGwZA6xi2JlaYN20yRaJMHnHKL4r/a2kFrqFEDu1aJnfV5fTzxo9O/eGKpgVCnJUjB9Fbc7cv6++IMtuOuD6VK9oE+v+n5Y9eMdEZy2RZyhz6m9vOP0OJskuul6D9bevpfG85Rlfl+Znl64g4ZV0Mw+/P8AL88PKOhE7Qq4nk4mOWAlGLNxCmD8o8juPyA9sVzN09FuXLz/AK4zZI/uNOKV6AnTUwHWMOMuoHkMK8mLsx5WH38sEirOFwyUE5PtlcictDigwMCfT+ftgtXggbROK2Mwy3B2vg/L56TPkZ9/rz+mNUfUKRlnga2WHKvDATyvPkCT9+flhupDEER8Pn1PyxWaeZknrP5k2+VsNstWOkkRyn3/ALT6++Fkr2QaoOp1NCiR679BJ39cKauYlb8/M+v3/TBNTMSt4k/kN/rzwsrVATuPu/TpjO4lIklCZ9vv6Rg/KVQfOL+RlhafQcsLlEpH8Vp8jcn2H5YZcNp6tXOIFheJ5+kD64nk+xjDBuD+EGQBtaTff8ueN4YZGu1M/hEqIEkWB+LUJnnjMeTbNShFrstLPABt68sRU21R8/bl9Zx1+wGAA9QRAuQdtuW+JKNGFjUW6ExPv6YQ2nPcjn9+WFq5UUaxf/06ohj/AAtspPQHb5YOaTBi/vA+XpiLi6l6LpMGNztta/rjjmRvThyJ2A235nf5Y1VySOppsPjWCeZtzPKLQesYmpRURXH4lBPrEEGPl88CZx2WmWmAoLGb7AmPkCPlgoVnnS+ExMxz5EdcM8ubCMIUqbjpceh3HsfzwzyNciL2H98em0ZR0Kdom32P0+uO6UAi5n7nEVJztjvLpe5+/szgpaEZJmlt7f2OE1eCSpAvy9f64Z5qtET93wpZ5Y4kUQ87J50/DvHi28V4BG1gSDPthtn+GK8jSDzsb39+vTFW4JmzSrhrxrIPmDv+Z+xi+VKyk9fIAEn067Yx5VUrLJJqmV8ZPUsEFgTvzA5eKJ2tt+WIc1k+6JItJUHc73A63I+uLJRKaQoiBFjy8hgLj1GaFRVmSpYR1W4j3xOwfTVWV0ZEk6oBPMyRp2uAZB2PhuDio9tq8Z11kHu1VJAgGFB29WOPS+G1VNFSS3iAMAwQTE+Qv+mPIe0OYapmaznnVf6MQPpGNeB+5sRQSDstUFp6DE/7SARfoJ+xhDScnkemJSzEfe2PUjmdGd4lY/XNKbE7t+onAyVIqW/P0wq79jvP3zxr9tMzzGHee+wLDXQ7zMjf18vP9cCcUo61PXl6xOCcvm1rJB3G9/n9ca0xufb2j8oPvjrRNWn+RHw/LnQbdSfnF/8AtxIuSNrb4MoPpZhya6/XUPnf3xMtMm+46Y6GBSXZWWVpi+plSLR97ffpiAUjHQ4eigty0n0O9jEkbf3wLXqKraSGA2kQw3meWOngUfII5W/AHRrssE/Ob7nFw4TmhVpMVaSCJWCdO5m14n9cVwmm3wsD5QQd/IYxeHsDKHSeRGrrv9fpjkpLrYmRKXehvmhBJO0WPKMComoz5n5f3P1xzTXMcqzHrMMNue/l8jgtqyoB3ndhv9IgnziY5DHU/Kon107CK1PSt+Q0n1a8/IHDDsnQ1a+g0zG4mY2+vvhBlc4tUHTYzsZB8j58vnjiuWLq1JgjKNwSDbzG33OIZYcotJlIaey6VCUM6Rpb4bgSLkEb9fuMZhfw7MVKtDxLqqBoYredyCdhNyNuU88Zjy5R4umVt+D0mo2+9sQte4OMqVDJHyxrYYznpEVap0j3+W/pOADUMg7AgRO3tODqjjTJ+v8ALrhdQawliZvB3uJIj/bgonI44GzJVqU2/F+8X6BwP/E4l7U1CMpW6aCPWSBy53nEXEKgXuWAAK1FUA9GOkr7g477Vr/+JX9JH/coEYaP3r+Tv2tHkoaCDy/Tnhnl1Myt/vfC5hJPTE+QrMog+3p/THp6ZmHqObTg6i3hB67/AK4rNXPseU4J4b2gKsEcRJgHkJ6+WA5JqkLwfY4zg54X0haev3/LD3LcDr5gwEKJ/HUlR5wCNT+w98WLLdiMuqgPqqnnJKr/ANqEGPIk4lKSiikYtnn+XplnZVlibgAGYi9h6ri8ZDOSilkbVCqQCCQefhJBBkSR54WcZyf7HmVakIpuJ02CjTPeJ1i4YTMEtGwAnzVNldatIAsw0iWKgzeTHUDGefuRTolz/FmSYogr0ZwGJ2I0gEbnrhPmOM13VlPdiVPwzNx8O9yB6Y3mMlVJg0ZB596Te5sSORvibh3B6qt4qCECSIcfLacTVJCXJsI7J1C1PuyfHS3BmCu6nfrb2x5x2iy3d5mupH/qsR/tZtanzswx6Vm8hWLLURTTdR8WoG38JAHiHkcJeMcDOdc0qrCnmKYOioEhKizbUJsJOw2n1GKYcihK30FrVFEpudgfXB9KjNrdNr87fnjntD2cq5JEarUpMXJVVQuWgfEfEoAAMDfc+uFFPjDC0fPHrQ9TjISwyfRYM5lqVIANTZwVu6tP0A2gjAP7JQqElXZTBswPsAY+p/txl+1RX4lBHr/T7/Kb/P1YWS/O/wB/P+sn6uKXn+if08kf+kNPLNTadQI5kERHPAub4vJIXBL55m/9NR6k/lgGpm2nxInpfEsk4r7X/RaEW3ckA1a7NucSUuIunOdt/wCeO3KkmxU4BzFMi+MrlKPuTNKSlpofZXjLDyn3wzp8XpsLhQR5QfkOX3612i+x22Py9fIzHPDE0FYzYA/r9cbIZ5/JkyYoFgTOUmEggfz39IP31xvL5hDb6/f5euKs9AcvvbHAyxALliByvucW/VS+CX6aPyXykBawv8vKZPqP74rVqtZiCDfSP+NvqZ+fPAPDuK1KaNLSCpAB3kiFg8rx7DGZnL08tRgwa7D3X/UTuD0/pic8vJcvAY4eDa8j6llRTuRf1t9/3xxUp8/p9+mFnDOLM6jWZO17/f8AfDvKZTWxRpFhJgnRtuBeY+xhXkTVgcWnTLh2Sy7CgYi7kgyLgATc/wCox7YzBeU4vSp00ppTrBUAUHRvHPpJ3xmPHyNyk2bYuMVVlhdwdjPkPzwM2YAFzuYW/O4H35HG2QPcggAz0+ZG4xrNUZEkxB9eo9sTLM2yzHlyP3fC7iWX2K6Ad4IPl778vPBPPSJt15gRzjf++N5lb29drjb+mCgPaEeacVFNNtR1AiRyI2M8jO3THH+aHN0my/w6UCVG3OsQTAmCLC53k9JwdlnOuDYz1tyNucRE7bYrvYx9QrPcaqtRiCOrmPkIv/LGnDFSlvwZptqOjql2GqCYem3rqU/kR9cJuJ9ms2jhu6BVT+FlaeoiZ2JG3PHo2XqWnA/FnlT9/e2NMp0qEhvZQ+GcLeq+kDSoN2YG3kF3Y3226kYu3BuBUaDBwuqp/GwGr/iNk9r9ScV/gnElWrUp1DEHUpOxQk//ABbwn1B54t7EaVIIIIkEXB9DzwrdobyMBUM2OJA5wCleBy++WCqKO19h9fljHOSj2bMcJS6Qt7WUFfKuxiaQNRSeWkHUNxZk1oRNw2EdHi9NsutIHVWLAUwN/iADnouoMJ57dcXMcOVviGryNx8tsQZvhaColXQpZAVViLqDEgdJgDEfr7qi79Pq7BjRJOw3nfby++mNA6QQOXXeOvlgpzE25/TrgXNUpEjc+cT9xjjO1Rgr2ib9B6fd8KOJ5HWJ2cGVcG/kZG35HDSjliIPS3L7jCxFbxCNXiIAYch0PW+4+mChJfkp3bPKvmaS5gHx0VFOrTNo8ROteoPQX58iBRAjMQAtzYDeTj2TM5Be8pHTZjBmCACCRPUyLYomf4IaOdKlNKaiV3iCRIBO/hM+QbGiGSlR0U2zvgfYRqil3kgLqgQojyYglvYAb3xZch2RoioUFKiSFBBILkk7AayQOmwwbku0Q7pFI0nbbeB+FpsY5RincP4zV8Wp31EkMx1tdT0Eg87Wj3Axgnmm7s01GNUOuOdkQmpiy03gQsBUO/IAQeVsUbNJJuCGG4O8bW63/LFnzGYB1CXMk3kIQDIAIHibe503IG2FeayXegtMANpViCLSSSQbjcnFfTepl1LolOCk7QhI3nGJltbKoE/iYTHhF2vysDjVEmoYjxAX6W3JO2Of2goykMBMqSLiCCr/AEON0pqtMSMXeyw1sp+0uGVQqhFSBsNCil4iAdPwqJO/vOFdVKlI6HBBFjIiJ6/zFjhzwCqUbMGLFgzDqukkg+2H+b4dSzCqyAFYgAtpdeqByCCJ/C4IHLfCx9QodrQXi5FHphXMtEf6dz7m1745z2b1kACABEDbFrp/4fiTHfJziaLAelwcR1f8OiqGoGqMIka6XgHmxpuxj2xResxvViv08lsq/DKeuqv8KH2n1wR2myEVjVHwub+RP6GPp6YhzFepTqd0yAEEQFupB2K9Qdx/PDThfHO7KOUJ0sCNQkSIaCPabwdzyto5QnGkyElOMuRDwnsdm6hGmi4pm+pxoT1BYX/4g49Y7PcAGWpsC2uo3xNsLchN43vjuhxY1kSqitpdQ06gPUGefpgoMQsBgYEjaYkHmb87486eSTXEtSuwZqWtQVfRe4Ak+Qk8hjMMKVZolvp9+n1xrErG4phFNAB5+XP1xjLNr9fu2IxVmDf3nn/TE9JSRff0iccOchQMQ1ADMC464nanfnjkvtz8scEWtw6X13B8v1wkoZU5eVP/AExOlgJ8MzBAFiAYJ2scWpxiF8sCQDfFIZZQ6JvEp6F1LMqw8LCIxBnKgg3xaBREARthPxrLJoMqvrF/mMCXqX5Roj6NeGeacdOiolQfFTMjzH4l9CJGJqXaYNXp0EfSlQ307dQIOzE9IN/PHD8IbMVu7BYTOw1EQCZgkTEbEjE2V/wlrGGauFYQQdO0XGx5b9MM8qlGkL9P6cly2ejcJyNNQIHvMn5nDxTiv8M1L4WMstiRsT1A6GZw6SpbGJRPQk/gLUWx1UoaljEtFcY6wcFx0SsR1qEGOn2Tjlh5Xw4r5cN64SrVVy0H4GKsNipHJgbj9RcTvikXozTjT0coQJ67cifYYBqqQZggbknYDcxfywwRLmfbGs3pRZYwAL/298MRatCZ1JU6WFiGXnBBsQDynlthP2qzBenlqhUamchbbHQ0rJ6n8ji05vLDRa07H6/c4rGRU1GqpV+EWEbCZgi1rmccBe1i7LQqt3rQs8gDcQdI6qVDAmOXphLkMxoqOWUEVLgsFJtYmCDG4/riCmO8ujCfW/QgdeeBSHSo2pYcKoU895Jn2j3IwvFK7NHZaKuepBCqqxnooHzJYXnoOmFlfMKtNae9iWjlKt+pGF9fNvoDEqdz4QB/5AcziGrl9SKSxVQJaCYmZaB6fZwi/A1fIrzNDu5CD4gEIknV4V1RzgmfngPI1QKyl18KkkqBPlsd7xviciXMH4TqUkQevvyxBQQvUJ5tHzZl/njRDrfYkuy20abaaiLH7xQJHSwt7Aj3wMaj0mKusHoTpP8A3GQfcfLBXB67K4ndFE9J+H03UmcPalUVYVgrX3Nx7HpiOXRyjYsq9pXC6RfwRqBB2EiYgjpMDY4c1ONPSWkA7EkXgwZ5fXl5YX8Sy9D8J0xvc6flMYX/AOZU3axm9iN/9V9ojC4opoErTYv7djTXSoo0mxEcj8Vh/v14bcJyFTMCnpTug6+NggGm/ibUb3a6jcS0wDJg4tSWq1IQVCrJPqYXkZgBj7+c49B7L5LuspTsP3ksSu19jO8QOcm+NkMnCP5IZIcjvL1lFNaKklQsKVEcoUXt5bz+eDcv4VOvaIvaBIO4ECAdo98dUCPw3YySOQP4rcrge/rjT1b7tG91MbdOnrbEnsVKtktRTpGkEjoN9uZAxmJTmAGubaRtG8m0crR88awo9JklTMcyIgc/5YEyfEfEQZOwsPy9JAnBT3F+f5bYT5yAO8kxHva/SYgelxhjpNrZZN8QVafMR74WZXiBKBVgkC4But9rWxPleIlgQQBBjcT09MChuSYUscotbHdMXvjgsR9+eO6Zwpoxon1Yr/Hanhw+ZsIuMICMRma4diTsZQmvVqfwrA9Wb+SnFwc8sIOx9MAVose8H/xkfmfnhy1PVYnluN/Pf1xSPRkzP3MhzHhcMOY/I/yjDTLXAwpr0NMG5Exe9zPPpthhkqlgMBorjdxG9E4nJnAlI4kk44LRMqzjzXt1xKtk89TqUKZZHpl645FUB57KdCE+cC1sek02x5j/AIgTWes9XNChlZFFSrFmLoSag7tbkh9x/COUnB6Vi1ei0cLz6V6QqUySrfMdVI5EG312OB89Qao6aiAitMfxG8fzxUOwfHn7wJLOj6kZtMKHpAd2wIsoqUWS38VM9cXB8wGJJIWGABn5xEGSfyw0WZcsa0E1666Zkm/Le1sVrLZnusyZFnFjFhBn9cPO7A3aTYbfTywh42oDq4vFmjaOZPzxxNsoHHuHd3nqlCmdKFtSi8KjANPlFvs4MqcMFBVJcPU8WpQrGBAKX8wenLc467W50NmCVWPAiEpMkjSbn0JW/JcTcEq0XJbNMxblqMKQLAQtzsPvdJrWzXjlrQuzeYV6C0ls0ybEc5O/pgXOZwFFA/ENR+UfmJ9sFZisr1GFNFAAkQoUAmZAgXn9MLs5Q1BdIAZbG+0EgiTy29cCK3QX0AisWqESDqZmkXuRGmYFothvV7OPlcqrVqRWq9aFcPKBFT4SEJuzEkHohwrfLnwEgiSyz5gkTIt0vzxd+1ee/aMrkyDeqpYzyYBFaf8AkXGLsiVzKV2gkDWWnkb3kmYvc4OynECBHdtB3IYQPYob/wAsA1K2h2SioLM0TyWbHSOfrsPPB/DspTfUlao0i6gyAQOgHI+l8RyMtFGV+ItpK+EqwIGoKrAgmxAMG8XHLkMZwzg4CXIFiZmLC9zB/LHPG+F5emv7qo+oEeaxzmRcztgThmZAm0OvSVBExMbeo8sIm+PtDSvY0yymuyKgDMz6CSSdKyFtEXJDGN9KTsRj03L1NCItiAoEgbwsWjbbb0xRuy2UD5i4KHSWtAPrMS0Xsbjz3NuOXMkAEG/iBsb/AIv4f54rGmZsjadBtHPKXPJiSOpIBidrf1xsrY+XtPOfy+WAaOQ8RZlkiQPFyjp1g8uuJMvxGRBgFYF9mA3vtt+uGr4JJ/JukBqOom0gRItP0vPrjMc57MANpUSYkgE+223pjWCLdDGu4O9vTC7OZgBSxIC8+gG2+FfEs42somopbxSw9QDvvzwpqUKhGkyQphgSQCN9xvG+HUQSyfAbS4i4YIjW2BKyQJIlj6/TbHX+YP3w+ESsXMKSCTcza3ythaKLtq8IMQAw5G2kSSIJ5yNhjXOHHiNlOkRY7yDc6R9cO0iSbPQlMx88TU8BcMQLTUAR4Rb2k+l8F0sZ5aPWxrRupUwn4o9sMcwcIePV9KEjfEGaInHZWqdVRb6WY+kqEM/JiPliyMoO/wAsV3gXho5ZhedclYjU87z5+Eeg6jDhMw2xR55GBHMbzbYYulSMM5XJs3xGyM0n8JjlMiPvz8sE5Zfzwu4oG7sz79NxHvMYY5NrHCsvi6GdJrDE4cYFpYkqLjhiLiXFO5pNU3YQqD+J2IWmsc5YgYp3amnRy3DRQZVzDMNC3BFTMOxa0bkMSxMjeOZwxbi9GpmH7x9NPJKajE/D3hV94uSlNXIA5sOmPK+0van9pr0q1LwU6EqiughSxZgy0wYJ06Y8wCbTDJ6EkrdHXAKjLXohajVgHaklENZRKg1CYClRclrSRbY4vtKo6sQIqAyIY/cX6YR8D4IlGh34HjqUli9lXSGCrYf7idyZwRls7MaiN4DWkDY2iTYi/wDLCYJrJya8Mz+tTg4p/A9yEs0gkAXgbeK5BY79Yx3naXeUyD5i330wpbioJIpgqALSBEAfXrPlgrJ8TdiVKAC5LXjyv7H7GLNeTLGS6PNeLU/37eR+cAD8xhnwFsu4IrsGKghFZjpA0gkzN2kMI+WIeLKvfO48SsxIJgAgMJ36mB88cqKcBKlMKAQdYXxQFB0pO5gj5ztYjIrRsxk+cygprrEh2LEITIC707m/wkDxdTthfkUFRtBIDTIZyFRtzJY2EkHym04IqiD8JgjdiGIBEr5tFjMDlgOoxVha9gRI33BHMXEjqOdjicUUkR55+8cR4p02iCp8NjyIiTPrttgw1m7mnT1D90CFmwgsWIB/ikk35DyGNU6RVTWMBdUMeckEiBytFvMYhyND91qJ38XmDqmR53jDpW68IW62QvS0jUWAYkxJFhDSTG0wRbr5jFr7IZOjWQFizO1mAfTFh/D4ov1wgzK9QGaZW66/FDMY+IgSAGsOUwDiTIM1JiUIDiW0nwk3IOgi0GGtI6Y7LG42djluh52k4cmVOqhqGtihSzWgayCZIEHmfK2EOYrsH1mCVYhp36kEev1nBD51XZA2vWS5qQVYG3hBIuIMlt5ttjvJUKbrpH4llZPXREA3HhEQbbRucJjVK2Gbt0gzguf01UqB9IVwQDuFJ8S/6hp29umPRcvmQ0OrBlI5HcflM8j1OKfwnhveUKlFhUUag6ECeUAwbEQI9CYN8PGpDLU0SmGgzqMEkn+Lp6+g2wVHeiOSSq32MnZTeTqBMQIid5nfEf7SBdlAAFpUAXP0k4SVOJaVOoNe46D0gQSQfpgnM51Ao1GNQHt98z6YpxM/NEVTMtSqOvIG0HruST7YzAtOorGSy6Yi9r/KTuTPnjMPSJK/BKvaXKW/fUBPMveYiYZecdcbqcayzozJXQrsTNgYn8uuDV7B5QagKCiQVN5sd9zb13xqh2Mp0iGohaRAIsA0zabtvhX1o1KKb2Lslx/KrANekSD/ABryuL/O/niEcRy9erSTWrF3lYYb2HS5i0jDKn2DywkPSDzdnYgSb/hUgDra2C8n2Oy1FldKIVlMghiQD5eKPpjmwqG6HdNemJBjQGNnEJs9CK0DZgYrvaFhoM7AMfKNJJ+/PFjri2Kj2tpzQrAkKChWTsJtJ8sT8lPAJ2c44lPLPTqOAdQZJIFxBaB5FZxaV7S5e576npgbuOe1h9cVrhXYelmMvSqVdetl5OFtJjw4Grf4cgOoFNwhaGYV0LRBjSGAvOmx5TjS0zzN2WnPccoVUK06qM1jCsCbGSY+uG2SrDSvp+eKdT7CU8t++UvqUGxYFfF4b2nni2cOH7tR0GJyTRrw7jscUhzwPxviIoUKlVjamjN8gT+f54KoC2Kn/iXVnLLSPw1GLVP/AG6KNWqC3XQq/wDLHDsoHEuKxljlwzd6+XatVLCA1Ss9Muo6haErJ2luZgV7iGXcVIqCCRrj/eAZ3MWAWDcaYN5xb+D8B/zJmrmo6qKdOnII+PSHqhZEQGI5b7bY47TdiFy1BaiszkPDlv4WAC2FhDAeuvywWnVkudSUR3kqk5Oj50kHuFC/piP/ACwN8JJt4hAJHTz+W2IezT68oF5oWX5nUP8A5fTHI7JutHvKLV6rOogSLSN1INiBjL6D2ynH8jf+jBTUJElOgiNckmYEAdOc+X5YI4pnB3RgkHYCw3+K0dAbzzO+ENHsdmTUValJzeO874kczJME/Q74j0hfAoYRKgFtUcidXSw+zje5W+jBDFXkxKItpZRA8dRp0oJ29Tvbp8p6OUeoxZioE2ZhFvwkhmsYAsNtsdZTLUpGttRUyB+EHrpvJ8yfrhtls9TWVAU+bHfzIucK1ZpTE9DLq57uozd4BELpg/60Ujx2tAaRGxvgLPcKRBKV2cTZSsFeRN/lY4sfEKCVFARAx9voATB9LjCzidMxoYjUQIO5Jn4XJ5zs3oDa4VxQybEXFK3/AOIoVbF2YnkAq01uduo9sZkH1UlTaFuOYNtNvrhNxiuW0reEkR5sxYyORkx7Yd5HIOSE1FwqqBPmisVvsBqg8hG2wNYqibDspRqVCYfSIBYm1hYSdQ8+fW18EJw93amqaagAMN8InUSSiwT+IDV4ZtuZxNQ4TtqqIoBmCfnY8/M3xYKudo6WAdS5tMiY5gGCALREc8Ty2/A0KRWUd1rlWoLrNOQDp0Ouw/EFMELcXt5YYPweaLnx09BMqxM6yJEI1oIiSskzNwMcZzLatLq5LKdSspDOjbSIFwRupsb7G+CchxQFTTrgAsYWoJiSZ5/CxBNmsZsThKaVoZtN7G2RzCaFlt1DTMHYSPQyfkRglKiAhnqfNxBHtb++E+b4foYjU2mRqZW0EwQxXVB0gk6tud5iyziHZSuVLGsbEj4WMWkBnAAEgAj1xSCVGfInZcw1KDDKTyEj6Riv59qRZiGgkGLdOV+ogWjFRocLLNbMJ6ElTHMgsAD6TjX7EuptdaBbQ6nUCZuGAk/DIgHFFGmRkuSHrPTiLm9ukR5mcZiXKdmy6q1KuatMj4gq2M2BBggwfPY3G2MxTkiP0Zltq5hmWBVKExLLAb/yUi/pjnK1GU3qz4SIZkYm8hm0iRaIFiByvhFlcozugWtWJDaoJkNAkqQFFoBkCMbzHE1orUqs7sS3/TBUaVAuUJHvpknbCcfBqtFkq8UWmhd2GkXJn/7H9cEZbMrUPgZWUQbXjoD54864tx85jKKqq/jIJdkgOocB4lzAD6dt/wAnnZ3tVlssgp1EqqRJdoBludi+omIsBYC9914/JXG1ZeVpQuInp4CXtjlCgc1dCtMd4jobWNmWffbGn7TZUhSMxShvhOoAG8WJ87YzyTZti0FVKWKd20pjuHVgTqgW33EfWDi1rxaiVJFVGgEmGBsN9pOPP+0vH1rVqIRppKysz8n1eJB6Qj9DIwFHYzlUWXTLqKdKmChbu006Y8XhWLNfcjkeeBUK1oZ0dJMhTTMrA5uRHo364hPGA4YAmNpWeYB8JEsN97HElTj4VTp8TR4UA8TNsqgRNzAmMWpM88iqZ2kXNJC7MDDGIQReZ53gCNz6HDvIHwx0OEnBeGVRqqZg/vaj6nEWWBCpO1hMAWG17sbJlQBvbHNGvGuKoY0VkYoX+J1ZkegRdV1KyX8fefgMcmNNUP8A7nli0ZvtRlqClqlZFA85+QWTiicR4t+28RSm3/TTTUUAwSCmpZ5gyEjbcxaCUa8DSfFNlj4PljQy9OnpYHZjATxky5gmNJYkAAbRGFfaTjXdUa1LNhFFVW7plLctgdRuwOkmBtcDBWZVSdE01VY+IB6khhM6wQRECd5xvidLLsNbIrMDKwqF53ASRvz3xVJGFvZVOyeUzDITSNApWtq1sdBX+JdFiQ1hzxbcln6eUpd22aIdJUvpggtJgAAgb2Bm0YzhuXWkGZC6Cp4+7IRQpJv4UUQetz88K+I9lqNRy8gavEdJIBJ3NiQCfIeuJqEYtteR3klNJN9AXHO2ZDaMvVZl0aXZlFzO6+EENFifkJE4rX7d9nEedyyLWqophVdgsmTEysmB+GOQ9Bjj9lNzKn3GNkaRF2H0qQYAmoADAYaTM32jcbX88d0qBU7yOo/PA2VzDC2mQPL9cELrOyn5YnJjxQVm6zIYDg257ffnjrLdokf93mPGpgajdl5WO5Hrt6WKfidWpPiB2Avbl/LCfMMabBgbb/kcTasdOglcnUzWZp0xrqluQu0AeOPMKCZPlJxae1XHortTRO7jTrBENIUDSY2AEWFicVbspx56GdSopC627travA7AG20ixHmB6Y74tW7/ADWYqKZDOXBgiQbgwdrHbDR7FkF/trHnbBfD8r3pEmw3E39umFCswEEcvpgmhnIM7HytizaonTGeZyndMNJ8PLrykEfrg7I8ZdTD+JfO8en06YULX1MWJJm+CBmByxJ77HWiz5XNKSoD+GQ0GSB00E3A5FSI3iOZGf4TXqUAtMXMgioocxyabKwtNrmRNxGK5TpgoSZm8GPp5zOLDwWrmWp06neE0rqUBCkESAQ8ibgmDO/tiWoux3bRUqvY3OjUtJ6dZQ2h4gOpFyCHjTvya4icSL2KrEItRWRmQtrA1I8nbXq7sFRaxm+0GcejVeINYt4VE6o0ERYi+qRF9vljdfPCnIARTIJl4FwDJImTpIPvvgvI35FSSfRSOG8Ir000KKqJJMPQVmkQoI1LYQPpzmcZi75jiU/CoMdVU+9ifs4zBU9AaVlKzPEXpMyvTh1idJAUSBEsdpJ5E8zgehRrKRVzBSJJQHS6XixbVuIGxBvfoLBwbKoKBNN1YHWusSGMrpeSZYeGRA9RvgcZOmKSgMQGICzTL00gkEg+JkaLaj4gJiZta0SoUZvPWY61LAEkgDwzEtpBOmJEe3XAOSyz5lqCrmBQD3UDUztJhSVWBtMCwFuZJxYuMdmqrI9HLVKKUi+sqgYgkgQAfj0gGdLk74q2W7AZt3guiMBZ3B0DSDADgEhrAAAcxgqSWxkgnh+azFQCiadTUahCVNWpxYSGR1CuAxBgFdzGI+MZl0avQqq+imwp5ioxUFSSe7q06UA6bTFyRIm4OB6HYXPNeAH3ElImxuTcNPlOJK3YjiDMzVHpks0sxdWZiuzMN2iNzbGeaTejVHI0qYOvFXo1VDS75ZqivUAHd1ECQKR8ImWhbyRrtywr4fxCHQKGCIxYqDJXxK1jbbSAPfre15Xse/7PWSsaL1qzL3dXvBqpw4Z5SxVmBN9zMHbAeX7C11ZBS1h256oQETDNa0bj4uRwIx8s6WS9IYftleo8Ucu1R6RIaSNIYi6NMh3EjwiwIHTAGWzFXMNUSotKk1JS2twGppHJ9TGCT4RpEk9cG8Wy+eyitl+7FRXM6qKs6g7VFJDIdTES2oSb7jafJcVzXdFDw9oCR3iZbxmoF0iozNIJAm3LFG4qPtROK3tgdfsbmKuWp1aT0a+skTTVhpvYqWKxcEHwj3vizcF7KjJuwzOYSkK9EIqGrLaiq97pBJuDMEfxDnipZ/LZqtRy9CpSzTCkWZtQguW3Cyw0qL9TfHI7OZxq/f08voaAqS1NQkKFWCzNLBRAJ29cR9zTT/P+Fbina/H+knaXi5qZcqcs1JadQBA0FnY2C1F06oBDEMCLMUvNlPBq9VK1SqdDMQQ+twoJMTB2t4RA8+mGeT7EZlWJKAM2516iestqM+owbS7KVRJISORiLepEbc8UiqZKck1SOanaPkzsjUo0ot1YfiBITkbAGPKMaq9oNNWTUgbEBdYI9tptym3laetwEGio0IGVixqI2poNtLKG+EG8lRt5mRaHAtNSfACxgaiIO1gsyItb9dqohoPy/GopKXqOw21lSs9F+CJ8vXmZG6vaNIJhtS7MC3K4BBMn5kYGqcIDBmXRpv8AASUFuhm0dT74Fbs/UamdMGVtFhta0WERt64DjYUxLU4o1SoztBJF5AI5Wgg9B8sdDjTA7U//AOaf/XAeZ4LXQGUPoJnl0EfW0HA1bhrhFbSBJII8WoeZUj4d/ELWODyS0NVln4d2mIO1EzYQlOfT4Pu2CDxQOQO6pt/ssf8AxjFLbLVUiUqLcwYIBIiYO2xG3UY4pOy3ErHthHTHWiycUrICfCUIF/E8/Vo/LCCvWUzuR6j+VsSvTrVG0MtRqgHwwWaInlJgC/lzxyOAZgh2FCsRTMORTYhD0YgeGxG/XAQSLgds1RPSop3I2YHcXGG3EM0vekyeYaDYwx+E6BCzMWn5YWDhbABuc7Q09Z2jHed4fUpOUdCGUSecDrIm3nhkknbFbvQ3TitP+Bun/UY/rgmnxOnEGjPnqce/x4qjV/ljXf4ZsWi8UuL0f/0v5+Mwen48d1+JZc37t7iIlQPWwN/I2xRVzRGxI9DgpeKvEMdVue4wtIbZZ6HEQs3lTyP0uLe+nFw4JmKT0V0AjT4T4hvvvpG8zjyr/Mbk7C0T63+/LFz7HOGpVKmorDAWuIAE+GDci1vLEssVxCi0188iN/1KYIF1dkO4tMwR1tjhqoGkRINhp2HhJudlFokmJI6zjnJ8M3ZkUnkZ1k3szE9UiRyPMi2DDkgxiI84b8rCPTGbgMQ0cqv4VnUA8gm8gRtfbrtHLbGYYNldSoHAJRdAIkSJJEi8RMCOWMweLBojqVND9ytNwHtqpJpCSplncQJPLTJxNkuF06cGkgvK6ok851GxiR+WGHCM13tPXQDloujqLgifxAAQbGeeBXzGmirBClRp8HdOSgHJ4AvygWPImMa+QvB3QQmXLSLhoOym59TIj543+zkGJC+pgf3xxk3qOgapTNInZWJDR/FG+82IBtghcs5FzfyNvrfAX8neOiCplPD4mQA8iR8r7+kY5TJwAs23gEgW5kLY/lgqpw4N8ShouJuPkcdVckxWA7IeoCn6MpGCdQOuSLbGY6mB5bkfKb4hqZcBb6QIuYHzMkz74kfhVeITOVEiZhKd55GFG3lHnOO8pkKqkl6rVdh4lAIiL6tU+30xwCFqBsQY8wBHpExiF8qJ1aCx8rTv/EYMTv64YV9SEEUTVne6qB0uzgz7YmbLTc/fsMcEVtRUkwhAPXf0tjoUTtYWwwp5YFtL94ARuosP+QOoE/THS8PYsVpMAArQKgLHyYnUCSLWwLOoTjLt/Ex8zpnryQbe3viT9nJk3E9CfnER7nB+Wo1VBNRtc7aVj1xtczaSrjlGhifkAcGwULck2ssZNmI2ZSI9Tf1GDKWTZ/CPwjm5APSdTDbywSjlxs45eIQfYHYYhp5TxatdRgdgSNPtCj64Gw0KWzVGmAHIpaiQAxKzHMDePPBmUp0nH7tqb/7WB9bK2IeOdjqWaK96X8E6SrAbxP4Z5DEPDv8AD6jRqLUply67F3kXBBMKoM++G0DY0fh6j+H5R+uIqtBag0sFqKqwAdJ0yQYUmSNhYQMNVpkAgneJuSLbbm2MKWtvz6fOcTr5HEtDK0V1U2pq3MIygwW5qYlTttA2tjf+SUjvRpkHbwrt52nDGs5X8Bb/AGkT8ib/ANMSMTEmAI5nb16Y5KuzrAKdMUqqui6HIgt3ckqALawLCw3PKMEU1dZcOwk3JcEzETBljYADcC3SQVSB5BfWJ+ot9MaKdI+98dSDYlXs/RKkaQAYBGmdriCQY9onAGb7K5Vn8QBqMOZYtG0/FJ2O5I3scWWsjRKiT0mMd0Kd50aTAuQs+nthrFoqj/4c5MgxT0b/AAs0Gf8ASZjpbCkdgsoWKaKwKzH7sgGOjNAPrN+WPQq+V1CASh/iQKG+qkfTENLUVFmQhohlBkDcyp038tumB0jvJTMv/hrl7NpIv8LhT8wGKnbz3+RNf/DzKs5bu1QGPCqwotFgZPKTfni6U8iTOhWjyJP9cAZzIsygU6vdEQAQgeAOUN54FBK/Q7B5VL92p9sMaWVoU2WirFWPJk0qLT8Ux7nHVKlXQzUq9+onUFpKrj+E/wDUBI3HhU4Jp8WoER3mlpsrBlPuGAj3xzhYORpssqmHtFiQuoD3XlHP+uMKoBJIjef1xKgR2GmpJH8Dj3lRY++2JauQDQGAOmIlfljqADUKlNlDLUWDzi3oYO/8jMYzBT5UEyFVeULbGYVqXgZV5RxVorVNWn4k0x4laGuJkWsR74lyPDxTWNdRyTM1G1H8hbG8Ziop2csJmBPMxc++NU6pLsn4VUHzMkjfGsZhWMA8U4uaLogUHUJknDCg/eIDcT0N/mIOMxmAu2F9IJaoSoHL0GEHDu0ve1e77uPEVnVPvEYzGYbwBfdQ8wvyeec5qrTaCoUMsCCJAsTeeeMxmBLoKGen7jHLgkWME+U/rjWMxyARVVZFLFtUSY0gA/r9cc5KsXvAEgG08x5nGYzDVoAfQoqVJIM8r2+XPHApTjMZgBNGljO788ZjMcAwpOM7vGYzHHHT0bYH/Zlk2BnefKBtjMZgMKN/sqxECOkWxIygKIF5jGYzBAaFzGJSuwGN4zAYyOKlOMIKOddsxBaymIuBBkXAMEjTIJ6nG8ZhhH2OxWKRzDWIuMcLl1WQqhVBsB7Y3jMI+xvBwmWhmIJ8UT7benS2Eq9i8uVazaiSQ5Yl1MyYJJG/Ig7nGYzDI4YVeD0W+KlTbzKLPzjHCcDVSSlSokjZW8I9AZAxmMx1sFIGz2ZrUQIqK9/xpfqLoVH0xmMxmFb2MkqP/9k="/>
          <p:cNvSpPr>
            <a:spLocks noChangeAspect="1" noChangeArrowheads="1"/>
          </p:cNvSpPr>
          <p:nvPr/>
        </p:nvSpPr>
        <p:spPr bwMode="auto">
          <a:xfrm>
            <a:off x="155575" y="-822325"/>
            <a:ext cx="2647950" cy="1724025"/>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3316" name="Picture 4" descr="http://farm5.staticflickr.com/4086/4960551713_214109e8a5.jpg"/>
          <p:cNvPicPr>
            <a:picLocks noChangeAspect="1" noChangeArrowheads="1"/>
          </p:cNvPicPr>
          <p:nvPr/>
        </p:nvPicPr>
        <p:blipFill>
          <a:blip r:embed="rId2" cstate="print"/>
          <a:srcRect/>
          <a:stretch>
            <a:fillRect/>
          </a:stretch>
        </p:blipFill>
        <p:spPr bwMode="auto">
          <a:xfrm>
            <a:off x="3131840" y="4149080"/>
            <a:ext cx="2890292" cy="188447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cognates to try</a:t>
            </a:r>
            <a:endParaRPr lang="en-GB" dirty="0"/>
          </a:p>
        </p:txBody>
      </p:sp>
      <p:sp>
        <p:nvSpPr>
          <p:cNvPr id="3" name="Content Placeholder 2"/>
          <p:cNvSpPr>
            <a:spLocks noGrp="1"/>
          </p:cNvSpPr>
          <p:nvPr>
            <p:ph idx="1"/>
          </p:nvPr>
        </p:nvSpPr>
        <p:spPr/>
        <p:txBody>
          <a:bodyPr/>
          <a:lstStyle/>
          <a:p>
            <a:pPr algn="ctr">
              <a:buNone/>
            </a:pPr>
            <a:r>
              <a:rPr lang="en-GB" dirty="0" err="1" smtClean="0">
                <a:solidFill>
                  <a:srgbClr val="FF0000"/>
                </a:solidFill>
              </a:rPr>
              <a:t>atleta</a:t>
            </a:r>
            <a:endParaRPr lang="en-GB" dirty="0" smtClean="0">
              <a:solidFill>
                <a:srgbClr val="FF0000"/>
              </a:solidFill>
            </a:endParaRPr>
          </a:p>
          <a:p>
            <a:pPr algn="ctr">
              <a:buNone/>
            </a:pPr>
            <a:r>
              <a:rPr lang="en-GB" dirty="0" err="1" smtClean="0">
                <a:solidFill>
                  <a:srgbClr val="FF0000"/>
                </a:solidFill>
              </a:rPr>
              <a:t>dieta</a:t>
            </a:r>
            <a:endParaRPr lang="en-GB" dirty="0" smtClean="0">
              <a:solidFill>
                <a:srgbClr val="FF0000"/>
              </a:solidFill>
            </a:endParaRPr>
          </a:p>
          <a:p>
            <a:pPr algn="ctr">
              <a:buNone/>
            </a:pPr>
            <a:r>
              <a:rPr lang="en-GB" dirty="0" err="1" smtClean="0">
                <a:solidFill>
                  <a:srgbClr val="FF0000"/>
                </a:solidFill>
              </a:rPr>
              <a:t>guitarra</a:t>
            </a:r>
            <a:endParaRPr lang="en-GB" dirty="0" smtClean="0">
              <a:solidFill>
                <a:srgbClr val="FF0000"/>
              </a:solidFill>
            </a:endParaRPr>
          </a:p>
          <a:p>
            <a:pPr algn="ctr">
              <a:buNone/>
            </a:pPr>
            <a:r>
              <a:rPr lang="en-GB" dirty="0" err="1" smtClean="0">
                <a:solidFill>
                  <a:srgbClr val="FF0000"/>
                </a:solidFill>
              </a:rPr>
              <a:t>mapa</a:t>
            </a:r>
            <a:endParaRPr lang="en-GB" dirty="0" smtClean="0">
              <a:solidFill>
                <a:srgbClr val="FF0000"/>
              </a:solidFill>
            </a:endParaRPr>
          </a:p>
          <a:p>
            <a:pPr algn="ctr">
              <a:buNone/>
            </a:pPr>
            <a:r>
              <a:rPr lang="en-GB" dirty="0" smtClean="0">
                <a:solidFill>
                  <a:srgbClr val="FF0000"/>
                </a:solidFill>
              </a:rPr>
              <a:t>persona</a:t>
            </a:r>
            <a:endParaRPr lang="en-GB" dirty="0">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cognates to try</a:t>
            </a:r>
            <a:endParaRPr lang="en-GB" dirty="0"/>
          </a:p>
        </p:txBody>
      </p:sp>
      <p:sp>
        <p:nvSpPr>
          <p:cNvPr id="3" name="Content Placeholder 2"/>
          <p:cNvSpPr>
            <a:spLocks noGrp="1"/>
          </p:cNvSpPr>
          <p:nvPr>
            <p:ph idx="1"/>
          </p:nvPr>
        </p:nvSpPr>
        <p:spPr/>
        <p:txBody>
          <a:bodyPr/>
          <a:lstStyle/>
          <a:p>
            <a:pPr algn="ctr">
              <a:buNone/>
            </a:pPr>
            <a:r>
              <a:rPr lang="en-GB" dirty="0" err="1" smtClean="0">
                <a:solidFill>
                  <a:srgbClr val="FF0000"/>
                </a:solidFill>
              </a:rPr>
              <a:t>favorito</a:t>
            </a:r>
            <a:endParaRPr lang="en-GB" dirty="0" smtClean="0">
              <a:solidFill>
                <a:srgbClr val="FF0000"/>
              </a:solidFill>
            </a:endParaRPr>
          </a:p>
          <a:p>
            <a:pPr algn="ctr">
              <a:buNone/>
            </a:pPr>
            <a:r>
              <a:rPr lang="en-GB" dirty="0" err="1" smtClean="0">
                <a:solidFill>
                  <a:srgbClr val="FF0000"/>
                </a:solidFill>
              </a:rPr>
              <a:t>minuto</a:t>
            </a:r>
            <a:endParaRPr lang="en-GB" dirty="0" smtClean="0">
              <a:solidFill>
                <a:srgbClr val="FF0000"/>
              </a:solidFill>
            </a:endParaRPr>
          </a:p>
          <a:p>
            <a:pPr algn="ctr">
              <a:buNone/>
            </a:pPr>
            <a:r>
              <a:rPr lang="en-GB" dirty="0" smtClean="0">
                <a:solidFill>
                  <a:srgbClr val="FF0000"/>
                </a:solidFill>
              </a:rPr>
              <a:t>mucho</a:t>
            </a:r>
          </a:p>
          <a:p>
            <a:pPr algn="ctr">
              <a:buNone/>
            </a:pPr>
            <a:r>
              <a:rPr lang="en-GB" dirty="0" err="1" smtClean="0">
                <a:solidFill>
                  <a:srgbClr val="FF0000"/>
                </a:solidFill>
              </a:rPr>
              <a:t>rápido</a:t>
            </a:r>
            <a:endParaRPr lang="en-GB" dirty="0" smtClean="0">
              <a:solidFill>
                <a:srgbClr val="FF0000"/>
              </a:solidFill>
            </a:endParaRPr>
          </a:p>
          <a:p>
            <a:pPr algn="ctr">
              <a:buNone/>
            </a:pPr>
            <a:r>
              <a:rPr lang="en-GB" dirty="0" err="1" smtClean="0">
                <a:solidFill>
                  <a:srgbClr val="FF0000"/>
                </a:solidFill>
              </a:rPr>
              <a:t>tubo</a:t>
            </a:r>
            <a:endParaRPr lang="en-GB" dirty="0" smtClean="0">
              <a:solidFill>
                <a:srgbClr val="FF0000"/>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cognates to try</a:t>
            </a:r>
            <a:endParaRPr lang="en-GB" dirty="0"/>
          </a:p>
        </p:txBody>
      </p:sp>
      <p:sp>
        <p:nvSpPr>
          <p:cNvPr id="3" name="Content Placeholder 2"/>
          <p:cNvSpPr>
            <a:spLocks noGrp="1"/>
          </p:cNvSpPr>
          <p:nvPr>
            <p:ph idx="1"/>
          </p:nvPr>
        </p:nvSpPr>
        <p:spPr/>
        <p:txBody>
          <a:bodyPr/>
          <a:lstStyle/>
          <a:p>
            <a:pPr algn="ctr">
              <a:buNone/>
            </a:pPr>
            <a:r>
              <a:rPr lang="it-IT" dirty="0" smtClean="0">
                <a:solidFill>
                  <a:srgbClr val="FF0000"/>
                </a:solidFill>
              </a:rPr>
              <a:t>diccionario</a:t>
            </a:r>
          </a:p>
          <a:p>
            <a:pPr algn="ctr">
              <a:buNone/>
            </a:pPr>
            <a:r>
              <a:rPr lang="it-IT" dirty="0" smtClean="0">
                <a:solidFill>
                  <a:srgbClr val="FF0000"/>
                </a:solidFill>
              </a:rPr>
              <a:t>necesario</a:t>
            </a:r>
          </a:p>
          <a:p>
            <a:pPr algn="ctr">
              <a:buNone/>
            </a:pPr>
            <a:r>
              <a:rPr lang="it-IT" dirty="0" smtClean="0">
                <a:solidFill>
                  <a:srgbClr val="FF0000"/>
                </a:solidFill>
              </a:rPr>
              <a:t>ordinario</a:t>
            </a:r>
          </a:p>
          <a:p>
            <a:pPr algn="ctr">
              <a:buNone/>
            </a:pPr>
            <a:r>
              <a:rPr lang="it-IT" dirty="0" smtClean="0">
                <a:solidFill>
                  <a:srgbClr val="FF0000"/>
                </a:solidFill>
              </a:rPr>
              <a:t>salario</a:t>
            </a:r>
          </a:p>
          <a:p>
            <a:pPr algn="ctr">
              <a:buNone/>
            </a:pPr>
            <a:r>
              <a:rPr lang="it-IT" dirty="0" smtClean="0">
                <a:solidFill>
                  <a:srgbClr val="FF0000"/>
                </a:solidFill>
              </a:rPr>
              <a:t>vocabulario</a:t>
            </a:r>
            <a:endParaRPr lang="en-GB" dirty="0" smtClean="0">
              <a:solidFill>
                <a:srgbClr val="FF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b="1" dirty="0" smtClean="0">
                <a:solidFill>
                  <a:srgbClr val="0000FF"/>
                </a:solidFill>
              </a:rPr>
              <a:t>What are the 9 subtopics?</a:t>
            </a:r>
            <a:endParaRPr lang="en-GB" sz="3200" b="1" dirty="0">
              <a:solidFill>
                <a:srgbClr val="0000FF"/>
              </a:solidFill>
            </a:endParaRPr>
          </a:p>
        </p:txBody>
      </p:sp>
      <p:sp>
        <p:nvSpPr>
          <p:cNvPr id="3" name="Content Placeholder 2"/>
          <p:cNvSpPr>
            <a:spLocks noGrp="1"/>
          </p:cNvSpPr>
          <p:nvPr>
            <p:ph idx="1"/>
          </p:nvPr>
        </p:nvSpPr>
        <p:spPr/>
        <p:txBody>
          <a:bodyPr>
            <a:normAutofit lnSpcReduction="10000"/>
          </a:bodyPr>
          <a:lstStyle/>
          <a:p>
            <a:pPr algn="ctr" fontAlgn="t">
              <a:buNone/>
            </a:pPr>
            <a:r>
              <a:rPr lang="en-GB" sz="2800" b="1" dirty="0" smtClean="0">
                <a:solidFill>
                  <a:srgbClr val="FF0000"/>
                </a:solidFill>
              </a:rPr>
              <a:t>Food and Drink</a:t>
            </a:r>
            <a:endParaRPr lang="en-GB" sz="2800" b="1" dirty="0" smtClean="0"/>
          </a:p>
          <a:p>
            <a:pPr algn="ctr" fontAlgn="t">
              <a:buNone/>
            </a:pPr>
            <a:r>
              <a:rPr lang="en-GB" sz="2800" b="1" dirty="0" smtClean="0"/>
              <a:t>Relationship and Choices</a:t>
            </a:r>
            <a:endParaRPr lang="en-GB" sz="2800" dirty="0" smtClean="0"/>
          </a:p>
          <a:p>
            <a:pPr algn="ctr" fontAlgn="t">
              <a:buNone/>
            </a:pPr>
            <a:r>
              <a:rPr lang="en-GB" sz="2800" b="1" dirty="0" smtClean="0">
                <a:solidFill>
                  <a:srgbClr val="FF0000"/>
                </a:solidFill>
              </a:rPr>
              <a:t>Free </a:t>
            </a:r>
            <a:r>
              <a:rPr lang="en-GB" sz="2800" b="1" dirty="0">
                <a:solidFill>
                  <a:srgbClr val="FF0000"/>
                </a:solidFill>
              </a:rPr>
              <a:t>Time and the Media</a:t>
            </a:r>
            <a:endParaRPr lang="en-GB" sz="2800" dirty="0">
              <a:solidFill>
                <a:srgbClr val="FF0000"/>
              </a:solidFill>
            </a:endParaRPr>
          </a:p>
          <a:p>
            <a:pPr algn="ctr" fontAlgn="t">
              <a:buNone/>
            </a:pPr>
            <a:r>
              <a:rPr lang="en-GB" sz="2800" b="1" dirty="0" smtClean="0"/>
              <a:t>School/college and future plans</a:t>
            </a:r>
            <a:endParaRPr lang="en-GB" sz="2800" dirty="0" smtClean="0"/>
          </a:p>
          <a:p>
            <a:pPr algn="ctr" fontAlgn="t">
              <a:buNone/>
            </a:pPr>
            <a:r>
              <a:rPr lang="en-GB" sz="2800" b="1" dirty="0" smtClean="0">
                <a:solidFill>
                  <a:srgbClr val="FF0000"/>
                </a:solidFill>
              </a:rPr>
              <a:t>Home </a:t>
            </a:r>
            <a:r>
              <a:rPr lang="en-GB" sz="2800" b="1" dirty="0">
                <a:solidFill>
                  <a:srgbClr val="FF0000"/>
                </a:solidFill>
              </a:rPr>
              <a:t>and Local </a:t>
            </a:r>
            <a:r>
              <a:rPr lang="en-GB" sz="2800" b="1" dirty="0" smtClean="0">
                <a:solidFill>
                  <a:srgbClr val="FF0000"/>
                </a:solidFill>
              </a:rPr>
              <a:t>Area</a:t>
            </a:r>
          </a:p>
          <a:p>
            <a:pPr algn="ctr">
              <a:buNone/>
            </a:pPr>
            <a:r>
              <a:rPr lang="en-GB" sz="2800" b="1" dirty="0" smtClean="0"/>
              <a:t>Holidays</a:t>
            </a:r>
            <a:endParaRPr lang="en-GB" sz="2800" dirty="0" smtClean="0"/>
          </a:p>
          <a:p>
            <a:pPr algn="ctr">
              <a:buNone/>
            </a:pPr>
            <a:r>
              <a:rPr lang="fr-FR" sz="2800" b="1" dirty="0" err="1" smtClean="0">
                <a:solidFill>
                  <a:srgbClr val="FF0000"/>
                </a:solidFill>
              </a:rPr>
              <a:t>Environment</a:t>
            </a:r>
            <a:endParaRPr lang="en-GB" sz="2800" dirty="0">
              <a:solidFill>
                <a:srgbClr val="FF0000"/>
              </a:solidFill>
            </a:endParaRPr>
          </a:p>
          <a:p>
            <a:pPr algn="ctr">
              <a:buNone/>
            </a:pPr>
            <a:r>
              <a:rPr lang="en-GB" sz="2800" b="1" dirty="0" smtClean="0"/>
              <a:t>Current </a:t>
            </a:r>
            <a:r>
              <a:rPr lang="en-GB" sz="2800" b="1" dirty="0"/>
              <a:t>and Future </a:t>
            </a:r>
            <a:r>
              <a:rPr lang="en-GB" sz="2800" b="1" dirty="0" smtClean="0"/>
              <a:t>Jobs</a:t>
            </a:r>
          </a:p>
          <a:p>
            <a:pPr algn="ctr">
              <a:buNone/>
            </a:pPr>
            <a:r>
              <a:rPr lang="en-GB" sz="2800" b="1" dirty="0" smtClean="0">
                <a:solidFill>
                  <a:srgbClr val="FF0000"/>
                </a:solidFill>
              </a:rPr>
              <a:t>Health </a:t>
            </a:r>
          </a:p>
          <a:p>
            <a:pPr algn="ctr">
              <a:buNone/>
            </a:pPr>
            <a:endParaRPr lang="en-GB" sz="2800" dirty="0"/>
          </a:p>
          <a:p>
            <a:pPr fontAlgn="t"/>
            <a:endParaRPr lang="en-GB" dirty="0"/>
          </a:p>
          <a:p>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cognates to try</a:t>
            </a:r>
            <a:endParaRPr lang="en-GB" dirty="0"/>
          </a:p>
        </p:txBody>
      </p:sp>
      <p:sp>
        <p:nvSpPr>
          <p:cNvPr id="3" name="Content Placeholder 2"/>
          <p:cNvSpPr>
            <a:spLocks noGrp="1"/>
          </p:cNvSpPr>
          <p:nvPr>
            <p:ph idx="1"/>
          </p:nvPr>
        </p:nvSpPr>
        <p:spPr/>
        <p:txBody>
          <a:bodyPr>
            <a:normAutofit/>
          </a:bodyPr>
          <a:lstStyle/>
          <a:p>
            <a:pPr algn="ctr">
              <a:buNone/>
            </a:pPr>
            <a:r>
              <a:rPr lang="es-ES" dirty="0" smtClean="0">
                <a:solidFill>
                  <a:srgbClr val="FF0000"/>
                </a:solidFill>
              </a:rPr>
              <a:t>ciudad </a:t>
            </a:r>
          </a:p>
          <a:p>
            <a:pPr algn="ctr">
              <a:buNone/>
            </a:pPr>
            <a:r>
              <a:rPr lang="es-ES" dirty="0" smtClean="0">
                <a:solidFill>
                  <a:srgbClr val="FF0000"/>
                </a:solidFill>
              </a:rPr>
              <a:t>comunidad</a:t>
            </a:r>
          </a:p>
          <a:p>
            <a:pPr algn="ctr">
              <a:buNone/>
            </a:pPr>
            <a:r>
              <a:rPr lang="es-ES" dirty="0" smtClean="0">
                <a:solidFill>
                  <a:srgbClr val="FF0000"/>
                </a:solidFill>
              </a:rPr>
              <a:t>necesidad</a:t>
            </a:r>
          </a:p>
          <a:p>
            <a:pPr algn="ctr">
              <a:buNone/>
            </a:pPr>
            <a:r>
              <a:rPr lang="es-ES" dirty="0" smtClean="0">
                <a:solidFill>
                  <a:srgbClr val="FF0000"/>
                </a:solidFill>
              </a:rPr>
              <a:t>universidad</a:t>
            </a:r>
          </a:p>
          <a:p>
            <a:pPr algn="ctr">
              <a:buNone/>
            </a:pPr>
            <a:r>
              <a:rPr lang="es-ES" dirty="0" smtClean="0">
                <a:solidFill>
                  <a:srgbClr val="FF0000"/>
                </a:solidFill>
              </a:rPr>
              <a:t>velocidad</a:t>
            </a:r>
            <a:endParaRPr lang="en-GB" dirty="0" smtClean="0">
              <a:solidFill>
                <a:srgbClr val="FF0000"/>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5 cognates to try</a:t>
            </a:r>
            <a:endParaRPr lang="en-GB" dirty="0"/>
          </a:p>
        </p:txBody>
      </p:sp>
      <p:sp>
        <p:nvSpPr>
          <p:cNvPr id="3" name="Content Placeholder 2"/>
          <p:cNvSpPr>
            <a:spLocks noGrp="1"/>
          </p:cNvSpPr>
          <p:nvPr>
            <p:ph idx="1"/>
          </p:nvPr>
        </p:nvSpPr>
        <p:spPr/>
        <p:txBody>
          <a:bodyPr>
            <a:normAutofit/>
          </a:bodyPr>
          <a:lstStyle/>
          <a:p>
            <a:pPr algn="ctr">
              <a:buNone/>
            </a:pPr>
            <a:r>
              <a:rPr lang="en-GB" dirty="0" err="1" smtClean="0">
                <a:solidFill>
                  <a:srgbClr val="FF0000"/>
                </a:solidFill>
              </a:rPr>
              <a:t>afortunadamente</a:t>
            </a:r>
            <a:r>
              <a:rPr lang="en-GB" dirty="0" smtClean="0">
                <a:solidFill>
                  <a:srgbClr val="FF0000"/>
                </a:solidFill>
              </a:rPr>
              <a:t> </a:t>
            </a:r>
          </a:p>
          <a:p>
            <a:pPr algn="ctr">
              <a:buNone/>
            </a:pPr>
            <a:r>
              <a:rPr lang="en-GB" dirty="0" err="1" smtClean="0">
                <a:solidFill>
                  <a:srgbClr val="FF0000"/>
                </a:solidFill>
              </a:rPr>
              <a:t>especialmente</a:t>
            </a:r>
            <a:endParaRPr lang="en-GB" dirty="0" smtClean="0">
              <a:solidFill>
                <a:srgbClr val="FF0000"/>
              </a:solidFill>
            </a:endParaRPr>
          </a:p>
          <a:p>
            <a:pPr algn="ctr">
              <a:buNone/>
            </a:pPr>
            <a:r>
              <a:rPr lang="en-GB" dirty="0" err="1" smtClean="0">
                <a:solidFill>
                  <a:srgbClr val="FF0000"/>
                </a:solidFill>
              </a:rPr>
              <a:t>finalmente</a:t>
            </a:r>
            <a:endParaRPr lang="en-GB" dirty="0" smtClean="0">
              <a:solidFill>
                <a:srgbClr val="FF0000"/>
              </a:solidFill>
            </a:endParaRPr>
          </a:p>
          <a:p>
            <a:pPr algn="ctr">
              <a:buNone/>
            </a:pPr>
            <a:r>
              <a:rPr lang="en-GB" dirty="0" err="1" smtClean="0">
                <a:solidFill>
                  <a:srgbClr val="FF0000"/>
                </a:solidFill>
              </a:rPr>
              <a:t>generalmente</a:t>
            </a:r>
            <a:endParaRPr lang="en-GB" dirty="0" smtClean="0">
              <a:solidFill>
                <a:srgbClr val="FF0000"/>
              </a:solidFill>
            </a:endParaRPr>
          </a:p>
          <a:p>
            <a:pPr algn="ctr">
              <a:buNone/>
            </a:pPr>
            <a:r>
              <a:rPr lang="en-GB" dirty="0" err="1" smtClean="0">
                <a:solidFill>
                  <a:srgbClr val="FF0000"/>
                </a:solidFill>
              </a:rPr>
              <a:t>rapidamente</a:t>
            </a:r>
            <a:endParaRPr lang="en-GB" dirty="0" smtClean="0">
              <a:solidFill>
                <a:srgbClr val="FF0000"/>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a:t>
            </a:r>
            <a:endParaRPr lang="en-GB" dirty="0"/>
          </a:p>
        </p:txBody>
      </p:sp>
      <p:sp>
        <p:nvSpPr>
          <p:cNvPr id="3" name="Content Placeholder 2"/>
          <p:cNvSpPr>
            <a:spLocks noGrp="1"/>
          </p:cNvSpPr>
          <p:nvPr>
            <p:ph idx="1"/>
          </p:nvPr>
        </p:nvSpPr>
        <p:spPr/>
        <p:txBody>
          <a:bodyPr/>
          <a:lstStyle/>
          <a:p>
            <a:pPr algn="ctr">
              <a:buNone/>
            </a:pPr>
            <a:r>
              <a:rPr lang="en-GB" dirty="0" smtClean="0"/>
              <a:t>What endings </a:t>
            </a:r>
          </a:p>
          <a:p>
            <a:pPr algn="ctr">
              <a:buNone/>
            </a:pPr>
            <a:r>
              <a:rPr lang="en-GB" dirty="0" smtClean="0"/>
              <a:t>do we see on </a:t>
            </a:r>
          </a:p>
          <a:p>
            <a:pPr algn="ctr">
              <a:buNone/>
            </a:pPr>
            <a:r>
              <a:rPr lang="en-GB" dirty="0" smtClean="0"/>
              <a:t>words in Spanish </a:t>
            </a:r>
          </a:p>
          <a:p>
            <a:pPr algn="ctr">
              <a:buNone/>
            </a:pPr>
            <a:r>
              <a:rPr lang="en-GB" dirty="0" smtClean="0"/>
              <a:t>which are cognates?</a:t>
            </a:r>
            <a:endParaRPr lang="en-GB" dirty="0"/>
          </a:p>
        </p:txBody>
      </p:sp>
      <p:pic>
        <p:nvPicPr>
          <p:cNvPr id="94210" name="Picture 2" descr="http://year7spanish.files.wordpress.com/2009/09/cognates.jpg"/>
          <p:cNvPicPr>
            <a:picLocks noChangeAspect="1" noChangeArrowheads="1"/>
          </p:cNvPicPr>
          <p:nvPr/>
        </p:nvPicPr>
        <p:blipFill>
          <a:blip r:embed="rId2" cstate="print"/>
          <a:srcRect/>
          <a:stretch>
            <a:fillRect/>
          </a:stretch>
        </p:blipFill>
        <p:spPr bwMode="auto">
          <a:xfrm>
            <a:off x="3059832" y="4437112"/>
            <a:ext cx="2908293" cy="1813139"/>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REVISE BY TOPIC</a:t>
            </a:r>
            <a:endParaRPr lang="en-GB"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School/college and future plans</a:t>
            </a:r>
            <a:endParaRPr lang="en-GB" dirty="0">
              <a:solidFill>
                <a:srgbClr val="FF0000"/>
              </a:solidFill>
            </a:endParaRPr>
          </a:p>
        </p:txBody>
      </p:sp>
      <p:pic>
        <p:nvPicPr>
          <p:cNvPr id="105474" name="Picture 2" descr="http://www.mindmapinspiration.com/wp-content/uploads/2009/06/my-plan-mindmap.jpg"/>
          <p:cNvPicPr>
            <a:picLocks noChangeAspect="1" noChangeArrowheads="1"/>
          </p:cNvPicPr>
          <p:nvPr/>
        </p:nvPicPr>
        <p:blipFill>
          <a:blip r:embed="rId2" cstate="print"/>
          <a:srcRect/>
          <a:stretch>
            <a:fillRect/>
          </a:stretch>
        </p:blipFill>
        <p:spPr bwMode="auto">
          <a:xfrm>
            <a:off x="1619672" y="1700808"/>
            <a:ext cx="5616624" cy="4784343"/>
          </a:xfrm>
          <a:prstGeom prst="rect">
            <a:avLst/>
          </a:prstGeom>
          <a:noFill/>
        </p:spPr>
      </p:pic>
      <p:sp>
        <p:nvSpPr>
          <p:cNvPr id="5" name="TextBox 4"/>
          <p:cNvSpPr txBox="1"/>
          <p:nvPr/>
        </p:nvSpPr>
        <p:spPr>
          <a:xfrm>
            <a:off x="1331640" y="6093296"/>
            <a:ext cx="5844870" cy="369332"/>
          </a:xfrm>
          <a:prstGeom prst="rect">
            <a:avLst/>
          </a:prstGeom>
          <a:solidFill>
            <a:schemeClr val="bg1"/>
          </a:solidFill>
        </p:spPr>
        <p:txBody>
          <a:bodyPr wrap="non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the classroom – Quiz </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http://www.atantot-extra.co.uk/resources/resource.php?l=es&amp;r=afc368c2af790d9ba43b3be6e8bc8812</a:t>
            </a:r>
            <a:endParaRPr lang="en-GB"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School</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http://www.bbc.co.uk/schools/gcsebitesize/spanish/listeningh/1_h_list_school_rev1.shtml</a:t>
            </a:r>
            <a:endParaRPr lang="en-GB"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Current and Future Jobs</a:t>
            </a:r>
            <a:endParaRPr lang="en-GB" dirty="0">
              <a:solidFill>
                <a:srgbClr val="FF0000"/>
              </a:solidFill>
            </a:endParaRPr>
          </a:p>
        </p:txBody>
      </p:sp>
      <p:pic>
        <p:nvPicPr>
          <p:cNvPr id="105474" name="Picture 2" descr="http://www.mindmapinspiration.com/wp-content/uploads/2009/06/my-plan-mindmap.jpg"/>
          <p:cNvPicPr>
            <a:picLocks noChangeAspect="1" noChangeArrowheads="1"/>
          </p:cNvPicPr>
          <p:nvPr/>
        </p:nvPicPr>
        <p:blipFill>
          <a:blip r:embed="rId2" cstate="print"/>
          <a:srcRect/>
          <a:stretch>
            <a:fillRect/>
          </a:stretch>
        </p:blipFill>
        <p:spPr bwMode="auto">
          <a:xfrm>
            <a:off x="1619672" y="1700808"/>
            <a:ext cx="5616624" cy="4784343"/>
          </a:xfrm>
          <a:prstGeom prst="rect">
            <a:avLst/>
          </a:prstGeom>
          <a:noFill/>
        </p:spPr>
      </p:pic>
      <p:sp>
        <p:nvSpPr>
          <p:cNvPr id="5" name="TextBox 4"/>
          <p:cNvSpPr txBox="1"/>
          <p:nvPr/>
        </p:nvSpPr>
        <p:spPr>
          <a:xfrm>
            <a:off x="1331640" y="6093296"/>
            <a:ext cx="5844870" cy="369332"/>
          </a:xfrm>
          <a:prstGeom prst="rect">
            <a:avLst/>
          </a:prstGeom>
          <a:solidFill>
            <a:schemeClr val="bg1"/>
          </a:solidFill>
        </p:spPr>
        <p:txBody>
          <a:bodyPr wrap="non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Jobs</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http://www.linguascope.com</a:t>
            </a:r>
            <a:endParaRPr lang="en-GB" dirty="0" smtClean="0"/>
          </a:p>
          <a:p>
            <a:pPr algn="ctr">
              <a:buNone/>
            </a:pPr>
            <a:endParaRPr lang="en-GB" dirty="0" smtClean="0"/>
          </a:p>
          <a:p>
            <a:pPr algn="ctr">
              <a:buNone/>
            </a:pPr>
            <a:r>
              <a:rPr lang="en-GB" dirty="0" smtClean="0"/>
              <a:t>Beginner</a:t>
            </a:r>
          </a:p>
          <a:p>
            <a:pPr algn="ctr">
              <a:buNone/>
            </a:pPr>
            <a:r>
              <a:rPr lang="en-GB" b="1" dirty="0" smtClean="0"/>
              <a:t>los </a:t>
            </a:r>
            <a:r>
              <a:rPr lang="en-GB" b="1" dirty="0" err="1" smtClean="0"/>
              <a:t>empleos</a:t>
            </a:r>
            <a:endParaRPr lang="en-GB" b="1" dirty="0" smtClean="0"/>
          </a:p>
          <a:p>
            <a:pPr algn="ctr">
              <a:buNone/>
            </a:pPr>
            <a:endParaRPr lang="en-GB"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Jobs</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http://www.bbc.co.uk/schools/gcsebitesize/spanish/listeningf/5_f_list_jobs_rev1.shtml</a:t>
            </a:r>
            <a:endParaRPr lang="en-GB"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9 subtopics?</a:t>
            </a:r>
            <a:endParaRPr lang="en-GB" dirty="0"/>
          </a:p>
        </p:txBody>
      </p:sp>
      <p:graphicFrame>
        <p:nvGraphicFramePr>
          <p:cNvPr id="4" name="Content Placeholder 3"/>
          <p:cNvGraphicFramePr>
            <a:graphicFrameLocks noGrp="1"/>
          </p:cNvGraphicFramePr>
          <p:nvPr>
            <p:ph idx="1"/>
          </p:nvPr>
        </p:nvGraphicFramePr>
        <p:xfrm>
          <a:off x="457200" y="1600200"/>
          <a:ext cx="8229600" cy="4349080"/>
        </p:xfrm>
        <a:graphic>
          <a:graphicData uri="http://schemas.openxmlformats.org/drawingml/2006/table">
            <a:tbl>
              <a:tblPr firstRow="1" bandRow="1">
                <a:tableStyleId>{5940675A-B579-460E-94D1-54222C63F5DA}</a:tableStyleId>
              </a:tblPr>
              <a:tblGrid>
                <a:gridCol w="2057400"/>
                <a:gridCol w="2057400"/>
                <a:gridCol w="2057400"/>
                <a:gridCol w="2057400"/>
              </a:tblGrid>
              <a:tr h="1087270">
                <a:tc>
                  <a:txBody>
                    <a:bodyPr/>
                    <a:lstStyle/>
                    <a:p>
                      <a:r>
                        <a:rPr lang="en-GB" sz="2000" b="1" dirty="0" smtClean="0"/>
                        <a:t>LIFESTYLE</a:t>
                      </a:r>
                      <a:endParaRPr lang="en-GB" sz="2000" b="1" dirty="0"/>
                    </a:p>
                  </a:txBody>
                  <a:tcPr/>
                </a:tc>
                <a:tc>
                  <a:txBody>
                    <a:bodyPr/>
                    <a:lstStyle/>
                    <a:p>
                      <a:pPr algn="ctr">
                        <a:buNone/>
                      </a:pPr>
                      <a:r>
                        <a:rPr lang="en-GB" sz="2000" b="1" dirty="0" smtClean="0">
                          <a:solidFill>
                            <a:srgbClr val="FF0000"/>
                          </a:solidFill>
                        </a:rPr>
                        <a:t>Health </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Food and Drink</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Relationship and Choices</a:t>
                      </a:r>
                      <a:endParaRPr lang="en-GB" sz="2000" dirty="0" smtClean="0">
                        <a:solidFill>
                          <a:srgbClr val="FF0000"/>
                        </a:solidFill>
                      </a:endParaRPr>
                    </a:p>
                    <a:p>
                      <a:pPr algn="ctr"/>
                      <a:endParaRPr lang="en-GB" dirty="0"/>
                    </a:p>
                  </a:txBody>
                  <a:tcPr/>
                </a:tc>
              </a:tr>
              <a:tr h="1087270">
                <a:tc>
                  <a:txBody>
                    <a:bodyPr/>
                    <a:lstStyle/>
                    <a:p>
                      <a:r>
                        <a:rPr lang="en-GB" sz="2000" b="1" dirty="0" smtClean="0"/>
                        <a:t>LEISURE</a:t>
                      </a:r>
                      <a:r>
                        <a:rPr lang="en-GB" sz="2000" b="1" baseline="0" dirty="0" smtClean="0"/>
                        <a:t> </a:t>
                      </a:r>
                      <a:endParaRPr lang="en-GB" sz="2000" b="1" dirty="0"/>
                    </a:p>
                  </a:txBody>
                  <a:tcPr/>
                </a:tc>
                <a:tc>
                  <a:txBody>
                    <a:bodyPr/>
                    <a:lstStyle/>
                    <a:p>
                      <a:endParaRPr lang="en-GB" dirty="0"/>
                    </a:p>
                  </a:txBody>
                  <a:tcPr/>
                </a:tc>
                <a:tc>
                  <a:txBody>
                    <a:bodyPr/>
                    <a:lstStyle/>
                    <a:p>
                      <a:endParaRPr lang="en-GB"/>
                    </a:p>
                  </a:txBody>
                  <a:tcPr/>
                </a:tc>
                <a:tc>
                  <a:txBody>
                    <a:bodyPr/>
                    <a:lstStyle/>
                    <a:p>
                      <a:endParaRPr lang="en-GB" dirty="0"/>
                    </a:p>
                  </a:txBody>
                  <a:tcPr>
                    <a:solidFill>
                      <a:schemeClr val="bg1">
                        <a:lumMod val="85000"/>
                      </a:schemeClr>
                    </a:solidFill>
                  </a:tcPr>
                </a:tc>
              </a:tr>
              <a:tr h="1087270">
                <a:tc>
                  <a:txBody>
                    <a:bodyPr/>
                    <a:lstStyle/>
                    <a:p>
                      <a:r>
                        <a:rPr lang="fr-FR" sz="2000" b="1" dirty="0" smtClean="0"/>
                        <a:t>HOME AND ENVIRONMENT</a:t>
                      </a:r>
                      <a:endParaRPr lang="en-GB" sz="2000" b="1" dirty="0"/>
                    </a:p>
                  </a:txBody>
                  <a:tcPr/>
                </a:tc>
                <a:tc>
                  <a:txBody>
                    <a:bodyPr/>
                    <a:lstStyle/>
                    <a:p>
                      <a:endParaRPr lang="en-GB"/>
                    </a:p>
                  </a:txBody>
                  <a:tcPr/>
                </a:tc>
                <a:tc>
                  <a:txBody>
                    <a:bodyPr/>
                    <a:lstStyle/>
                    <a:p>
                      <a:endParaRPr lang="en-GB"/>
                    </a:p>
                  </a:txBody>
                  <a:tcPr/>
                </a:tc>
                <a:tc>
                  <a:txBody>
                    <a:bodyPr/>
                    <a:lstStyle/>
                    <a:p>
                      <a:endParaRPr lang="en-GB" dirty="0"/>
                    </a:p>
                  </a:txBody>
                  <a:tcPr>
                    <a:solidFill>
                      <a:schemeClr val="bg1">
                        <a:lumMod val="85000"/>
                      </a:schemeClr>
                    </a:solidFill>
                  </a:tcPr>
                </a:tc>
              </a:tr>
              <a:tr h="1087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EDUCATION </a:t>
                      </a:r>
                    </a:p>
                    <a:p>
                      <a:endParaRPr lang="en-GB" sz="2000" b="1" dirty="0"/>
                    </a:p>
                  </a:txBody>
                  <a:tcPr/>
                </a:tc>
                <a:tc>
                  <a:txBody>
                    <a:bodyPr/>
                    <a:lstStyle/>
                    <a:p>
                      <a:endParaRPr lang="en-GB"/>
                    </a:p>
                  </a:txBody>
                  <a:tcPr/>
                </a:tc>
                <a:tc>
                  <a:txBody>
                    <a:bodyPr/>
                    <a:lstStyle/>
                    <a:p>
                      <a:endParaRPr lang="en-GB" dirty="0"/>
                    </a:p>
                  </a:txBody>
                  <a:tcPr/>
                </a:tc>
                <a:tc>
                  <a:txBody>
                    <a:bodyPr/>
                    <a:lstStyle/>
                    <a:p>
                      <a:endParaRPr lang="en-GB"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GB" b="1" dirty="0" smtClean="0">
                <a:solidFill>
                  <a:srgbClr val="FF0000"/>
                </a:solidFill>
              </a:rPr>
              <a:t>Free Time and the Media</a:t>
            </a:r>
            <a:endParaRPr lang="en-GB" dirty="0">
              <a:solidFill>
                <a:srgbClr val="FF0000"/>
              </a:solidFill>
            </a:endParaRPr>
          </a:p>
        </p:txBody>
      </p:sp>
      <p:pic>
        <p:nvPicPr>
          <p:cNvPr id="105474" name="Picture 2" descr="http://www.mindmapinspiration.com/wp-content/uploads/2009/06/my-plan-mindmap.jpg"/>
          <p:cNvPicPr>
            <a:picLocks noChangeAspect="1" noChangeArrowheads="1"/>
          </p:cNvPicPr>
          <p:nvPr/>
        </p:nvPicPr>
        <p:blipFill>
          <a:blip r:embed="rId2" cstate="print"/>
          <a:srcRect/>
          <a:stretch>
            <a:fillRect/>
          </a:stretch>
        </p:blipFill>
        <p:spPr bwMode="auto">
          <a:xfrm>
            <a:off x="1619672" y="1700808"/>
            <a:ext cx="5616624" cy="4784343"/>
          </a:xfrm>
          <a:prstGeom prst="rect">
            <a:avLst/>
          </a:prstGeom>
          <a:noFill/>
        </p:spPr>
      </p:pic>
      <p:sp>
        <p:nvSpPr>
          <p:cNvPr id="5" name="TextBox 4"/>
          <p:cNvSpPr txBox="1"/>
          <p:nvPr/>
        </p:nvSpPr>
        <p:spPr>
          <a:xfrm>
            <a:off x="1331640" y="6093296"/>
            <a:ext cx="5844870" cy="369332"/>
          </a:xfrm>
          <a:prstGeom prst="rect">
            <a:avLst/>
          </a:prstGeom>
          <a:solidFill>
            <a:schemeClr val="bg1"/>
          </a:solidFill>
        </p:spPr>
        <p:txBody>
          <a:bodyPr wrap="non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Leisure – Penalty </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http://www.atantot-extra.co.uk/resources/resource.php?l=es&amp;r=f450455a6ef657968eccc4d89b73e584</a:t>
            </a:r>
            <a:endParaRPr lang="en-GB"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Freetime</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http://www.bbc.co.uk/schools/gcsebitesize/spanish/listeningf/3_f_list_freetime_rev1.shtml</a:t>
            </a:r>
            <a:endParaRPr lang="en-GB"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Holidays</a:t>
            </a:r>
            <a:endParaRPr lang="en-GB" dirty="0" smtClean="0">
              <a:solidFill>
                <a:srgbClr val="FF0000"/>
              </a:solidFill>
            </a:endParaRPr>
          </a:p>
        </p:txBody>
      </p:sp>
      <p:pic>
        <p:nvPicPr>
          <p:cNvPr id="105474" name="Picture 2" descr="http://www.mindmapinspiration.com/wp-content/uploads/2009/06/my-plan-mindmap.jpg"/>
          <p:cNvPicPr>
            <a:picLocks noChangeAspect="1" noChangeArrowheads="1"/>
          </p:cNvPicPr>
          <p:nvPr/>
        </p:nvPicPr>
        <p:blipFill>
          <a:blip r:embed="rId2" cstate="print"/>
          <a:srcRect/>
          <a:stretch>
            <a:fillRect/>
          </a:stretch>
        </p:blipFill>
        <p:spPr bwMode="auto">
          <a:xfrm>
            <a:off x="1619672" y="1700808"/>
            <a:ext cx="5616624" cy="4784343"/>
          </a:xfrm>
          <a:prstGeom prst="rect">
            <a:avLst/>
          </a:prstGeom>
          <a:noFill/>
        </p:spPr>
      </p:pic>
      <p:sp>
        <p:nvSpPr>
          <p:cNvPr id="5" name="TextBox 4"/>
          <p:cNvSpPr txBox="1"/>
          <p:nvPr/>
        </p:nvSpPr>
        <p:spPr>
          <a:xfrm>
            <a:off x="1331640" y="6093296"/>
            <a:ext cx="5844870" cy="369332"/>
          </a:xfrm>
          <a:prstGeom prst="rect">
            <a:avLst/>
          </a:prstGeom>
          <a:solidFill>
            <a:schemeClr val="bg1"/>
          </a:solidFill>
        </p:spPr>
        <p:txBody>
          <a:bodyPr wrap="non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Holidays – Listening </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http://www.bbc.co.uk/schools/gcsebitesize/spanish/listeningf/2_f_list_holidays_rev1.shtml</a:t>
            </a:r>
            <a:endParaRPr lang="en-GB"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Holidays – Reading </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http://www.bbc.co.uk/schools/gcsebitesize/spanish/readingf/holidays/quiz/q41689363/</a:t>
            </a:r>
            <a:endParaRPr lang="en-GB"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GB" b="1" dirty="0" smtClean="0">
                <a:solidFill>
                  <a:srgbClr val="FF0000"/>
                </a:solidFill>
              </a:rPr>
              <a:t>Home and Local Area</a:t>
            </a:r>
          </a:p>
        </p:txBody>
      </p:sp>
      <p:pic>
        <p:nvPicPr>
          <p:cNvPr id="105474" name="Picture 2" descr="http://www.mindmapinspiration.com/wp-content/uploads/2009/06/my-plan-mindmap.jpg"/>
          <p:cNvPicPr>
            <a:picLocks noChangeAspect="1" noChangeArrowheads="1"/>
          </p:cNvPicPr>
          <p:nvPr/>
        </p:nvPicPr>
        <p:blipFill>
          <a:blip r:embed="rId2" cstate="print"/>
          <a:srcRect/>
          <a:stretch>
            <a:fillRect/>
          </a:stretch>
        </p:blipFill>
        <p:spPr bwMode="auto">
          <a:xfrm>
            <a:off x="1619672" y="1700808"/>
            <a:ext cx="5616624" cy="4784343"/>
          </a:xfrm>
          <a:prstGeom prst="rect">
            <a:avLst/>
          </a:prstGeom>
          <a:noFill/>
        </p:spPr>
      </p:pic>
      <p:sp>
        <p:nvSpPr>
          <p:cNvPr id="5" name="TextBox 4"/>
          <p:cNvSpPr txBox="1"/>
          <p:nvPr/>
        </p:nvSpPr>
        <p:spPr>
          <a:xfrm>
            <a:off x="1331640" y="6093296"/>
            <a:ext cx="5844870" cy="369332"/>
          </a:xfrm>
          <a:prstGeom prst="rect">
            <a:avLst/>
          </a:prstGeom>
          <a:solidFill>
            <a:schemeClr val="bg1"/>
          </a:solidFill>
        </p:spPr>
        <p:txBody>
          <a:bodyPr wrap="non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Home - </a:t>
            </a:r>
            <a:r>
              <a:rPr lang="en-GB" dirty="0" err="1" smtClean="0"/>
              <a:t>Jigword</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http://www.atantot-extra.co.uk/resources/resource.php?l=es&amp;r=de57dec6b0a064b56cad21acd294b4a5</a:t>
            </a:r>
            <a:endParaRPr lang="en-GB"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1</a:t>
            </a:r>
            <a:endParaRPr lang="en-GB" dirty="0"/>
          </a:p>
        </p:txBody>
      </p:sp>
      <p:sp>
        <p:nvSpPr>
          <p:cNvPr id="3" name="Content Placeholder 2"/>
          <p:cNvSpPr>
            <a:spLocks noGrp="1"/>
          </p:cNvSpPr>
          <p:nvPr>
            <p:ph idx="1"/>
          </p:nvPr>
        </p:nvSpPr>
        <p:spPr/>
        <p:txBody>
          <a:bodyPr/>
          <a:lstStyle/>
          <a:p>
            <a:pPr algn="ctr">
              <a:buNone/>
            </a:pPr>
            <a:r>
              <a:rPr lang="en-GB" dirty="0" smtClean="0">
                <a:solidFill>
                  <a:srgbClr val="FF0000"/>
                </a:solidFill>
              </a:rPr>
              <a:t>You want to go to the police station. </a:t>
            </a:r>
          </a:p>
          <a:p>
            <a:pPr algn="ctr">
              <a:buNone/>
            </a:pPr>
            <a:r>
              <a:rPr lang="en-GB" dirty="0" smtClean="0">
                <a:solidFill>
                  <a:srgbClr val="FF0000"/>
                </a:solidFill>
              </a:rPr>
              <a:t>Which sign should you follow?</a:t>
            </a:r>
          </a:p>
          <a:p>
            <a:pPr algn="ctr">
              <a:buNone/>
            </a:pPr>
            <a:endParaRPr lang="en-GB" dirty="0" smtClean="0"/>
          </a:p>
          <a:p>
            <a:pPr algn="ctr">
              <a:buNone/>
            </a:pPr>
            <a:r>
              <a:rPr lang="en-GB" dirty="0" smtClean="0"/>
              <a:t>Plaza Mayor</a:t>
            </a:r>
          </a:p>
          <a:p>
            <a:pPr algn="ctr">
              <a:buNone/>
            </a:pPr>
            <a:r>
              <a:rPr lang="en-GB" dirty="0" err="1" smtClean="0"/>
              <a:t>Museo</a:t>
            </a:r>
            <a:r>
              <a:rPr lang="en-GB" dirty="0" smtClean="0"/>
              <a:t> de Arte</a:t>
            </a:r>
          </a:p>
          <a:p>
            <a:pPr algn="ctr">
              <a:buNone/>
            </a:pPr>
            <a:r>
              <a:rPr lang="en-GB" dirty="0" err="1" smtClean="0"/>
              <a:t>Comisaría</a:t>
            </a:r>
            <a:endParaRPr lang="en-GB" dirty="0" smtClean="0"/>
          </a:p>
          <a:p>
            <a:pPr algn="ctr">
              <a:buNone/>
            </a:pPr>
            <a:r>
              <a:rPr lang="en-GB" dirty="0" smtClean="0"/>
              <a:t>Mercado</a:t>
            </a:r>
          </a:p>
          <a:p>
            <a:endParaRPr lang="en-GB"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2</a:t>
            </a:r>
            <a:endParaRPr lang="en-GB" dirty="0"/>
          </a:p>
        </p:txBody>
      </p:sp>
      <p:sp>
        <p:nvSpPr>
          <p:cNvPr id="3" name="Content Placeholder 2"/>
          <p:cNvSpPr>
            <a:spLocks noGrp="1"/>
          </p:cNvSpPr>
          <p:nvPr>
            <p:ph idx="1"/>
          </p:nvPr>
        </p:nvSpPr>
        <p:spPr/>
        <p:txBody>
          <a:bodyPr/>
          <a:lstStyle/>
          <a:p>
            <a:pPr algn="ctr">
              <a:buNone/>
            </a:pPr>
            <a:r>
              <a:rPr lang="en-GB" dirty="0" smtClean="0">
                <a:solidFill>
                  <a:srgbClr val="FF0000"/>
                </a:solidFill>
              </a:rPr>
              <a:t>You want to get to the centre of town. </a:t>
            </a:r>
          </a:p>
          <a:p>
            <a:pPr algn="ctr">
              <a:buNone/>
            </a:pPr>
            <a:r>
              <a:rPr lang="en-GB" dirty="0" smtClean="0">
                <a:solidFill>
                  <a:srgbClr val="FF0000"/>
                </a:solidFill>
              </a:rPr>
              <a:t>Which sign should you follow?</a:t>
            </a:r>
          </a:p>
          <a:p>
            <a:pPr algn="ctr">
              <a:buNone/>
            </a:pPr>
            <a:endParaRPr lang="en-GB" dirty="0" smtClean="0"/>
          </a:p>
          <a:p>
            <a:pPr algn="ctr">
              <a:buNone/>
            </a:pPr>
            <a:r>
              <a:rPr lang="en-GB" dirty="0" smtClean="0"/>
              <a:t>Castillo</a:t>
            </a:r>
          </a:p>
          <a:p>
            <a:pPr algn="ctr">
              <a:buNone/>
            </a:pPr>
            <a:r>
              <a:rPr lang="en-GB" dirty="0" smtClean="0"/>
              <a:t>Centro ciudad</a:t>
            </a:r>
          </a:p>
          <a:p>
            <a:pPr algn="ctr">
              <a:buNone/>
            </a:pPr>
            <a:r>
              <a:rPr lang="en-GB" dirty="0" smtClean="0"/>
              <a:t>Centro </a:t>
            </a:r>
            <a:r>
              <a:rPr lang="en-GB" dirty="0" err="1" smtClean="0"/>
              <a:t>comercial</a:t>
            </a:r>
            <a:endParaRPr lang="en-GB" dirty="0" smtClean="0"/>
          </a:p>
          <a:p>
            <a:pPr algn="ctr">
              <a:buNone/>
            </a:pPr>
            <a:r>
              <a:rPr lang="en-GB" dirty="0" err="1" smtClean="0"/>
              <a:t>Catedral</a:t>
            </a:r>
            <a:endParaRPr lang="en-GB" dirty="0" smtClean="0"/>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9 subtopics?</a:t>
            </a:r>
            <a:endParaRPr lang="en-GB" dirty="0"/>
          </a:p>
        </p:txBody>
      </p:sp>
      <p:graphicFrame>
        <p:nvGraphicFramePr>
          <p:cNvPr id="4" name="Content Placeholder 3"/>
          <p:cNvGraphicFramePr>
            <a:graphicFrameLocks noGrp="1"/>
          </p:cNvGraphicFramePr>
          <p:nvPr>
            <p:ph idx="1"/>
          </p:nvPr>
        </p:nvGraphicFramePr>
        <p:xfrm>
          <a:off x="457200" y="1600200"/>
          <a:ext cx="8229600" cy="4349080"/>
        </p:xfrm>
        <a:graphic>
          <a:graphicData uri="http://schemas.openxmlformats.org/drawingml/2006/table">
            <a:tbl>
              <a:tblPr firstRow="1" bandRow="1">
                <a:tableStyleId>{5940675A-B579-460E-94D1-54222C63F5DA}</a:tableStyleId>
              </a:tblPr>
              <a:tblGrid>
                <a:gridCol w="2057400"/>
                <a:gridCol w="2057400"/>
                <a:gridCol w="2057400"/>
                <a:gridCol w="2057400"/>
              </a:tblGrid>
              <a:tr h="1087270">
                <a:tc>
                  <a:txBody>
                    <a:bodyPr/>
                    <a:lstStyle/>
                    <a:p>
                      <a:r>
                        <a:rPr lang="en-GB" sz="2000" b="1" dirty="0" smtClean="0"/>
                        <a:t>LIFESTYLE</a:t>
                      </a:r>
                      <a:endParaRPr lang="en-GB" sz="2000" b="1" dirty="0"/>
                    </a:p>
                  </a:txBody>
                  <a:tcPr/>
                </a:tc>
                <a:tc>
                  <a:txBody>
                    <a:bodyPr/>
                    <a:lstStyle/>
                    <a:p>
                      <a:pPr algn="ctr">
                        <a:buNone/>
                      </a:pPr>
                      <a:r>
                        <a:rPr lang="en-GB" sz="2000" b="1" dirty="0" smtClean="0">
                          <a:solidFill>
                            <a:srgbClr val="FF0000"/>
                          </a:solidFill>
                        </a:rPr>
                        <a:t>Health </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Food and Drink</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Relationship and Choices</a:t>
                      </a:r>
                      <a:endParaRPr lang="en-GB" sz="2000" dirty="0" smtClean="0">
                        <a:solidFill>
                          <a:srgbClr val="FF0000"/>
                        </a:solidFill>
                      </a:endParaRPr>
                    </a:p>
                    <a:p>
                      <a:pPr algn="ctr"/>
                      <a:endParaRPr lang="en-GB" dirty="0"/>
                    </a:p>
                  </a:txBody>
                  <a:tcPr/>
                </a:tc>
              </a:tr>
              <a:tr h="1087270">
                <a:tc>
                  <a:txBody>
                    <a:bodyPr/>
                    <a:lstStyle/>
                    <a:p>
                      <a:r>
                        <a:rPr lang="en-GB" sz="2000" b="1" dirty="0" smtClean="0"/>
                        <a:t>LEISURE</a:t>
                      </a:r>
                      <a:r>
                        <a:rPr lang="en-GB" sz="2000" b="1" baseline="0" dirty="0" smtClean="0"/>
                        <a:t> </a:t>
                      </a:r>
                      <a:endParaRPr lang="en-GB" sz="2000" b="1" dirty="0"/>
                    </a:p>
                  </a:txBody>
                  <a:tcPr/>
                </a:tc>
                <a:tc>
                  <a:txBody>
                    <a:bodyPr/>
                    <a:lstStyle/>
                    <a:p>
                      <a:pPr algn="ctr">
                        <a:buNone/>
                      </a:pPr>
                      <a:r>
                        <a:rPr lang="en-GB" sz="2000" b="1" dirty="0" smtClean="0">
                          <a:solidFill>
                            <a:srgbClr val="FF0000"/>
                          </a:solidFill>
                        </a:rPr>
                        <a:t>Free Time and the Media</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Holidays</a:t>
                      </a:r>
                      <a:endParaRPr lang="en-GB" sz="2000" dirty="0" smtClean="0">
                        <a:solidFill>
                          <a:srgbClr val="FF0000"/>
                        </a:solidFill>
                      </a:endParaRPr>
                    </a:p>
                    <a:p>
                      <a:pPr algn="ctr"/>
                      <a:endParaRPr lang="en-GB" sz="2000" dirty="0">
                        <a:solidFill>
                          <a:srgbClr val="FF0000"/>
                        </a:solidFill>
                      </a:endParaRPr>
                    </a:p>
                  </a:txBody>
                  <a:tcPr/>
                </a:tc>
                <a:tc>
                  <a:txBody>
                    <a:bodyPr/>
                    <a:lstStyle/>
                    <a:p>
                      <a:endParaRPr lang="en-GB" dirty="0"/>
                    </a:p>
                  </a:txBody>
                  <a:tcPr>
                    <a:solidFill>
                      <a:schemeClr val="bg1">
                        <a:lumMod val="85000"/>
                      </a:schemeClr>
                    </a:solidFill>
                  </a:tcPr>
                </a:tc>
              </a:tr>
              <a:tr h="1087270">
                <a:tc>
                  <a:txBody>
                    <a:bodyPr/>
                    <a:lstStyle/>
                    <a:p>
                      <a:r>
                        <a:rPr lang="fr-FR" sz="2000" b="1" dirty="0" smtClean="0"/>
                        <a:t>HOME AND ENVIRONMENT</a:t>
                      </a:r>
                      <a:endParaRPr lang="en-GB" sz="2000" b="1" dirty="0"/>
                    </a:p>
                  </a:txBody>
                  <a:tcPr/>
                </a:tc>
                <a:tc>
                  <a:txBody>
                    <a:bodyPr/>
                    <a:lstStyle/>
                    <a:p>
                      <a:endParaRPr lang="en-GB" dirty="0"/>
                    </a:p>
                  </a:txBody>
                  <a:tcPr/>
                </a:tc>
                <a:tc>
                  <a:txBody>
                    <a:bodyPr/>
                    <a:lstStyle/>
                    <a:p>
                      <a:endParaRPr lang="en-GB"/>
                    </a:p>
                  </a:txBody>
                  <a:tcPr/>
                </a:tc>
                <a:tc>
                  <a:txBody>
                    <a:bodyPr/>
                    <a:lstStyle/>
                    <a:p>
                      <a:endParaRPr lang="en-GB" dirty="0"/>
                    </a:p>
                  </a:txBody>
                  <a:tcPr>
                    <a:solidFill>
                      <a:schemeClr val="bg1">
                        <a:lumMod val="85000"/>
                      </a:schemeClr>
                    </a:solidFill>
                  </a:tcPr>
                </a:tc>
              </a:tr>
              <a:tr h="1087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EDUCATION </a:t>
                      </a:r>
                    </a:p>
                    <a:p>
                      <a:endParaRPr lang="en-GB" sz="2000" b="1" dirty="0"/>
                    </a:p>
                  </a:txBody>
                  <a:tcPr/>
                </a:tc>
                <a:tc>
                  <a:txBody>
                    <a:bodyPr/>
                    <a:lstStyle/>
                    <a:p>
                      <a:endParaRPr lang="en-GB"/>
                    </a:p>
                  </a:txBody>
                  <a:tcPr/>
                </a:tc>
                <a:tc>
                  <a:txBody>
                    <a:bodyPr/>
                    <a:lstStyle/>
                    <a:p>
                      <a:endParaRPr lang="en-GB" dirty="0"/>
                    </a:p>
                  </a:txBody>
                  <a:tcPr/>
                </a:tc>
                <a:tc>
                  <a:txBody>
                    <a:bodyPr/>
                    <a:lstStyle/>
                    <a:p>
                      <a:endParaRPr lang="en-GB"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3</a:t>
            </a:r>
            <a:endParaRPr lang="en-GB" dirty="0"/>
          </a:p>
        </p:txBody>
      </p:sp>
      <p:sp>
        <p:nvSpPr>
          <p:cNvPr id="3" name="Content Placeholder 2"/>
          <p:cNvSpPr>
            <a:spLocks noGrp="1"/>
          </p:cNvSpPr>
          <p:nvPr>
            <p:ph idx="1"/>
          </p:nvPr>
        </p:nvSpPr>
        <p:spPr/>
        <p:txBody>
          <a:bodyPr/>
          <a:lstStyle/>
          <a:p>
            <a:pPr algn="ctr">
              <a:buNone/>
            </a:pPr>
            <a:r>
              <a:rPr lang="en-GB" dirty="0" smtClean="0">
                <a:solidFill>
                  <a:srgbClr val="FF0000"/>
                </a:solidFill>
              </a:rPr>
              <a:t>You're at the station and you want to go to the ticket office. Which place should you go to?</a:t>
            </a:r>
          </a:p>
          <a:p>
            <a:pPr algn="ctr">
              <a:buNone/>
            </a:pPr>
            <a:endParaRPr lang="en-GB" dirty="0" smtClean="0"/>
          </a:p>
          <a:p>
            <a:pPr algn="ctr">
              <a:buNone/>
            </a:pPr>
            <a:r>
              <a:rPr lang="en-GB" dirty="0" err="1" smtClean="0"/>
              <a:t>Consigna</a:t>
            </a:r>
            <a:endParaRPr lang="en-GB" dirty="0" smtClean="0"/>
          </a:p>
          <a:p>
            <a:pPr algn="ctr">
              <a:buNone/>
            </a:pPr>
            <a:r>
              <a:rPr lang="en-GB" dirty="0" err="1" smtClean="0"/>
              <a:t>Sala</a:t>
            </a:r>
            <a:r>
              <a:rPr lang="en-GB" dirty="0" smtClean="0"/>
              <a:t> de </a:t>
            </a:r>
            <a:r>
              <a:rPr lang="en-GB" dirty="0" err="1" smtClean="0"/>
              <a:t>espera</a:t>
            </a:r>
            <a:endParaRPr lang="en-GB" dirty="0" smtClean="0"/>
          </a:p>
          <a:p>
            <a:pPr algn="ctr">
              <a:buNone/>
            </a:pPr>
            <a:r>
              <a:rPr lang="en-GB" dirty="0" err="1" smtClean="0"/>
              <a:t>Oficina</a:t>
            </a:r>
            <a:r>
              <a:rPr lang="en-GB" dirty="0" smtClean="0"/>
              <a:t> de </a:t>
            </a:r>
            <a:r>
              <a:rPr lang="en-GB" dirty="0" err="1" smtClean="0"/>
              <a:t>objectos</a:t>
            </a:r>
            <a:r>
              <a:rPr lang="en-GB" dirty="0" smtClean="0"/>
              <a:t> </a:t>
            </a:r>
            <a:r>
              <a:rPr lang="en-GB" dirty="0" err="1" smtClean="0"/>
              <a:t>perdidos</a:t>
            </a:r>
            <a:endParaRPr lang="en-GB" dirty="0" smtClean="0"/>
          </a:p>
          <a:p>
            <a:pPr algn="ctr">
              <a:buNone/>
            </a:pPr>
            <a:r>
              <a:rPr lang="en-GB" dirty="0" err="1" smtClean="0"/>
              <a:t>Despacho</a:t>
            </a:r>
            <a:r>
              <a:rPr lang="en-GB" dirty="0" smtClean="0"/>
              <a:t> de </a:t>
            </a:r>
            <a:r>
              <a:rPr lang="en-GB" dirty="0" err="1" smtClean="0"/>
              <a:t>billetes</a:t>
            </a:r>
            <a:endParaRPr lang="en-GB" dirty="0" smtClean="0"/>
          </a:p>
          <a:p>
            <a:endParaRPr lang="en-GB"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4</a:t>
            </a:r>
            <a:endParaRPr lang="en-GB" dirty="0"/>
          </a:p>
        </p:txBody>
      </p:sp>
      <p:sp>
        <p:nvSpPr>
          <p:cNvPr id="3" name="Content Placeholder 2"/>
          <p:cNvSpPr>
            <a:spLocks noGrp="1"/>
          </p:cNvSpPr>
          <p:nvPr>
            <p:ph idx="1"/>
          </p:nvPr>
        </p:nvSpPr>
        <p:spPr/>
        <p:txBody>
          <a:bodyPr/>
          <a:lstStyle/>
          <a:p>
            <a:pPr algn="ctr">
              <a:buNone/>
            </a:pPr>
            <a:r>
              <a:rPr lang="en-GB" dirty="0" smtClean="0">
                <a:solidFill>
                  <a:srgbClr val="FF0000"/>
                </a:solidFill>
              </a:rPr>
              <a:t>You want to buy a roll. </a:t>
            </a:r>
          </a:p>
          <a:p>
            <a:pPr algn="ctr">
              <a:buNone/>
            </a:pPr>
            <a:r>
              <a:rPr lang="en-GB" dirty="0" smtClean="0">
                <a:solidFill>
                  <a:srgbClr val="FF0000"/>
                </a:solidFill>
              </a:rPr>
              <a:t>Which shop should you go to?</a:t>
            </a:r>
          </a:p>
          <a:p>
            <a:pPr algn="ctr">
              <a:buNone/>
            </a:pPr>
            <a:endParaRPr lang="en-GB" dirty="0" smtClean="0"/>
          </a:p>
          <a:p>
            <a:pPr algn="ctr">
              <a:buNone/>
            </a:pPr>
            <a:r>
              <a:rPr lang="en-GB" dirty="0" err="1" smtClean="0"/>
              <a:t>Panadería</a:t>
            </a:r>
            <a:endParaRPr lang="en-GB" dirty="0" smtClean="0"/>
          </a:p>
          <a:p>
            <a:pPr algn="ctr">
              <a:buNone/>
            </a:pPr>
            <a:r>
              <a:rPr lang="en-GB" dirty="0" err="1" smtClean="0"/>
              <a:t>Pastelería</a:t>
            </a:r>
            <a:endParaRPr lang="en-GB" dirty="0" smtClean="0"/>
          </a:p>
          <a:p>
            <a:pPr algn="ctr">
              <a:buNone/>
            </a:pPr>
            <a:r>
              <a:rPr lang="en-GB" dirty="0" err="1" smtClean="0"/>
              <a:t>Verdulería</a:t>
            </a:r>
            <a:endParaRPr lang="en-GB" dirty="0" smtClean="0"/>
          </a:p>
          <a:p>
            <a:pPr algn="ctr">
              <a:buNone/>
            </a:pPr>
            <a:r>
              <a:rPr lang="en-GB" dirty="0" err="1" smtClean="0"/>
              <a:t>Pescadería</a:t>
            </a:r>
            <a:endParaRPr lang="en-GB" dirty="0" smtClean="0"/>
          </a:p>
          <a:p>
            <a:endParaRPr lang="en-GB"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Reading 5</a:t>
            </a:r>
            <a:endParaRPr lang="en-GB" dirty="0"/>
          </a:p>
        </p:txBody>
      </p:sp>
      <p:sp>
        <p:nvSpPr>
          <p:cNvPr id="3" name="Content Placeholder 2"/>
          <p:cNvSpPr>
            <a:spLocks noGrp="1"/>
          </p:cNvSpPr>
          <p:nvPr>
            <p:ph idx="1"/>
          </p:nvPr>
        </p:nvSpPr>
        <p:spPr/>
        <p:txBody>
          <a:bodyPr/>
          <a:lstStyle/>
          <a:p>
            <a:pPr algn="ctr">
              <a:buNone/>
            </a:pPr>
            <a:r>
              <a:rPr lang="en-GB" dirty="0" smtClean="0">
                <a:solidFill>
                  <a:srgbClr val="FF0000"/>
                </a:solidFill>
              </a:rPr>
              <a:t>You want to buy a costume doll for your mother. Which of these signs in the shopping area should you follow?</a:t>
            </a:r>
          </a:p>
          <a:p>
            <a:pPr algn="ctr">
              <a:buNone/>
            </a:pPr>
            <a:endParaRPr lang="en-GB" dirty="0" smtClean="0"/>
          </a:p>
          <a:p>
            <a:pPr algn="ctr">
              <a:buNone/>
            </a:pPr>
            <a:r>
              <a:rPr lang="en-GB" dirty="0" err="1" smtClean="0"/>
              <a:t>Tienda</a:t>
            </a:r>
            <a:r>
              <a:rPr lang="en-GB" dirty="0" smtClean="0"/>
              <a:t> de discos</a:t>
            </a:r>
          </a:p>
          <a:p>
            <a:pPr algn="ctr">
              <a:buNone/>
            </a:pPr>
            <a:r>
              <a:rPr lang="en-GB" dirty="0" err="1" smtClean="0"/>
              <a:t>Tienda</a:t>
            </a:r>
            <a:r>
              <a:rPr lang="en-GB" dirty="0" smtClean="0"/>
              <a:t> de comestibles</a:t>
            </a:r>
          </a:p>
          <a:p>
            <a:pPr algn="ctr">
              <a:buNone/>
            </a:pPr>
            <a:r>
              <a:rPr lang="en-GB" dirty="0" err="1" smtClean="0"/>
              <a:t>Tienda</a:t>
            </a:r>
            <a:r>
              <a:rPr lang="en-GB" dirty="0" smtClean="0"/>
              <a:t> de </a:t>
            </a:r>
            <a:r>
              <a:rPr lang="en-GB" dirty="0" err="1" smtClean="0"/>
              <a:t>ropa</a:t>
            </a:r>
            <a:endParaRPr lang="en-GB" dirty="0" smtClean="0"/>
          </a:p>
          <a:p>
            <a:pPr algn="ctr">
              <a:buNone/>
            </a:pPr>
            <a:r>
              <a:rPr lang="en-GB" dirty="0" err="1" smtClean="0"/>
              <a:t>Tienda</a:t>
            </a:r>
            <a:r>
              <a:rPr lang="en-GB" dirty="0" smtClean="0"/>
              <a:t> de </a:t>
            </a:r>
            <a:r>
              <a:rPr lang="en-GB" dirty="0" err="1" smtClean="0"/>
              <a:t>recuerdos</a:t>
            </a:r>
            <a:endParaRPr lang="en-GB" dirty="0" smtClean="0"/>
          </a:p>
          <a:p>
            <a:endParaRPr lang="en-GB"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 and About – Listening </a:t>
            </a:r>
            <a:endParaRPr lang="en-GB" dirty="0"/>
          </a:p>
        </p:txBody>
      </p:sp>
      <p:sp>
        <p:nvSpPr>
          <p:cNvPr id="3" name="Content Placeholder 2"/>
          <p:cNvSpPr>
            <a:spLocks noGrp="1"/>
          </p:cNvSpPr>
          <p:nvPr>
            <p:ph idx="1"/>
          </p:nvPr>
        </p:nvSpPr>
        <p:spPr/>
        <p:txBody>
          <a:bodyPr>
            <a:normAutofit/>
          </a:bodyPr>
          <a:lstStyle/>
          <a:p>
            <a:pPr algn="ctr">
              <a:buNone/>
            </a:pPr>
            <a:r>
              <a:rPr lang="en-GB" sz="2800" dirty="0" smtClean="0">
                <a:hlinkClick r:id="rId2"/>
              </a:rPr>
              <a:t>http://www.bbc.co.uk/schools/gcsebitesize/spanish/listeningf/4_f_list_outandabout_rev1.shtml</a:t>
            </a:r>
            <a:endParaRPr lang="en-GB" sz="28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FR" b="1" dirty="0" err="1" smtClean="0">
                <a:solidFill>
                  <a:srgbClr val="FF0000"/>
                </a:solidFill>
              </a:rPr>
              <a:t>Environment</a:t>
            </a:r>
            <a:endParaRPr lang="en-GB" dirty="0"/>
          </a:p>
        </p:txBody>
      </p:sp>
      <p:pic>
        <p:nvPicPr>
          <p:cNvPr id="105474" name="Picture 2" descr="http://www.mindmapinspiration.com/wp-content/uploads/2009/06/my-plan-mindmap.jpg"/>
          <p:cNvPicPr>
            <a:picLocks noChangeAspect="1" noChangeArrowheads="1"/>
          </p:cNvPicPr>
          <p:nvPr/>
        </p:nvPicPr>
        <p:blipFill>
          <a:blip r:embed="rId2" cstate="print"/>
          <a:srcRect/>
          <a:stretch>
            <a:fillRect/>
          </a:stretch>
        </p:blipFill>
        <p:spPr bwMode="auto">
          <a:xfrm>
            <a:off x="1619672" y="1700808"/>
            <a:ext cx="5616624" cy="4784343"/>
          </a:xfrm>
          <a:prstGeom prst="rect">
            <a:avLst/>
          </a:prstGeom>
          <a:noFill/>
        </p:spPr>
      </p:pic>
      <p:sp>
        <p:nvSpPr>
          <p:cNvPr id="5" name="TextBox 4"/>
          <p:cNvSpPr txBox="1"/>
          <p:nvPr/>
        </p:nvSpPr>
        <p:spPr>
          <a:xfrm>
            <a:off x="1331640" y="6093296"/>
            <a:ext cx="5844870" cy="369332"/>
          </a:xfrm>
          <a:prstGeom prst="rect">
            <a:avLst/>
          </a:prstGeom>
          <a:solidFill>
            <a:schemeClr val="bg1"/>
          </a:solidFill>
        </p:spPr>
        <p:txBody>
          <a:bodyPr wrap="non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Weather – Grade </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http://www.atantot-extra.co.uk/resources/resource.php?l=es&amp;r=259f71f285320e53dea428c5f8694811</a:t>
            </a:r>
            <a:endParaRPr lang="en-GB"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http://www.linguascope.com</a:t>
            </a:r>
            <a:endParaRPr lang="en-GB" dirty="0" smtClean="0"/>
          </a:p>
          <a:p>
            <a:pPr algn="ctr">
              <a:buNone/>
            </a:pPr>
            <a:endParaRPr lang="en-GB" dirty="0" smtClean="0"/>
          </a:p>
          <a:p>
            <a:pPr algn="ctr">
              <a:buNone/>
            </a:pPr>
            <a:r>
              <a:rPr lang="en-GB" dirty="0" smtClean="0"/>
              <a:t>Intermediate</a:t>
            </a:r>
          </a:p>
          <a:p>
            <a:pPr algn="ctr">
              <a:buNone/>
            </a:pPr>
            <a:r>
              <a:rPr lang="en-GB" b="1" dirty="0" smtClean="0"/>
              <a:t>Social Issues</a:t>
            </a:r>
          </a:p>
          <a:p>
            <a:pPr algn="ctr">
              <a:buNone/>
            </a:pPr>
            <a:endParaRPr lang="en-GB"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Environment – Bananas </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http://www.atantot-extra.co.uk/resources/resource.php?l=es&amp;r=91ef5a571ac59c5d68546cc609d0e489</a:t>
            </a:r>
            <a:endParaRPr lang="en-GB"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t"/>
            <a:r>
              <a:rPr lang="en-GB" b="1" dirty="0" smtClean="0">
                <a:solidFill>
                  <a:srgbClr val="FF0000"/>
                </a:solidFill>
              </a:rPr>
              <a:t>Relationship and Choices</a:t>
            </a:r>
            <a:endParaRPr lang="en-GB" dirty="0" smtClean="0">
              <a:solidFill>
                <a:srgbClr val="FF0000"/>
              </a:solidFill>
            </a:endParaRPr>
          </a:p>
        </p:txBody>
      </p:sp>
      <p:pic>
        <p:nvPicPr>
          <p:cNvPr id="105474" name="Picture 2" descr="http://www.mindmapinspiration.com/wp-content/uploads/2009/06/my-plan-mindmap.jpg"/>
          <p:cNvPicPr>
            <a:picLocks noChangeAspect="1" noChangeArrowheads="1"/>
          </p:cNvPicPr>
          <p:nvPr/>
        </p:nvPicPr>
        <p:blipFill>
          <a:blip r:embed="rId2" cstate="print"/>
          <a:srcRect/>
          <a:stretch>
            <a:fillRect/>
          </a:stretch>
        </p:blipFill>
        <p:spPr bwMode="auto">
          <a:xfrm>
            <a:off x="1619672" y="1700808"/>
            <a:ext cx="5616624" cy="4784343"/>
          </a:xfrm>
          <a:prstGeom prst="rect">
            <a:avLst/>
          </a:prstGeom>
          <a:noFill/>
        </p:spPr>
      </p:pic>
      <p:sp>
        <p:nvSpPr>
          <p:cNvPr id="5" name="TextBox 4"/>
          <p:cNvSpPr txBox="1"/>
          <p:nvPr/>
        </p:nvSpPr>
        <p:spPr>
          <a:xfrm>
            <a:off x="1331640" y="6093296"/>
            <a:ext cx="5844870" cy="369332"/>
          </a:xfrm>
          <a:prstGeom prst="rect">
            <a:avLst/>
          </a:prstGeom>
          <a:solidFill>
            <a:schemeClr val="bg1"/>
          </a:solidFill>
        </p:spPr>
        <p:txBody>
          <a:bodyPr wrap="non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Relationships</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http://www.linguascope.com</a:t>
            </a:r>
            <a:endParaRPr lang="en-GB" dirty="0" smtClean="0"/>
          </a:p>
          <a:p>
            <a:pPr algn="ctr">
              <a:buNone/>
            </a:pPr>
            <a:endParaRPr lang="en-GB" dirty="0" smtClean="0"/>
          </a:p>
          <a:p>
            <a:pPr algn="ctr">
              <a:buNone/>
            </a:pPr>
            <a:r>
              <a:rPr lang="en-GB" dirty="0" smtClean="0"/>
              <a:t>Intermediate</a:t>
            </a:r>
          </a:p>
          <a:p>
            <a:pPr algn="ctr">
              <a:buNone/>
            </a:pPr>
            <a:r>
              <a:rPr lang="en-GB" b="1" dirty="0" smtClean="0"/>
              <a:t>Family and Friends</a:t>
            </a:r>
          </a:p>
          <a:p>
            <a:pPr algn="ctr">
              <a:buNone/>
            </a:pPr>
            <a:endParaRPr lang="en-GB"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are the 9 subtopics?</a:t>
            </a:r>
            <a:endParaRPr lang="en-GB" dirty="0"/>
          </a:p>
        </p:txBody>
      </p:sp>
      <p:graphicFrame>
        <p:nvGraphicFramePr>
          <p:cNvPr id="4" name="Content Placeholder 3"/>
          <p:cNvGraphicFramePr>
            <a:graphicFrameLocks noGrp="1"/>
          </p:cNvGraphicFramePr>
          <p:nvPr>
            <p:ph idx="1"/>
          </p:nvPr>
        </p:nvGraphicFramePr>
        <p:xfrm>
          <a:off x="457200" y="1600200"/>
          <a:ext cx="8229600" cy="4349080"/>
        </p:xfrm>
        <a:graphic>
          <a:graphicData uri="http://schemas.openxmlformats.org/drawingml/2006/table">
            <a:tbl>
              <a:tblPr firstRow="1" bandRow="1">
                <a:tableStyleId>{5940675A-B579-460E-94D1-54222C63F5DA}</a:tableStyleId>
              </a:tblPr>
              <a:tblGrid>
                <a:gridCol w="2057400"/>
                <a:gridCol w="2057400"/>
                <a:gridCol w="2057400"/>
                <a:gridCol w="2057400"/>
              </a:tblGrid>
              <a:tr h="1087270">
                <a:tc>
                  <a:txBody>
                    <a:bodyPr/>
                    <a:lstStyle/>
                    <a:p>
                      <a:r>
                        <a:rPr lang="en-GB" sz="2000" b="1" dirty="0" smtClean="0"/>
                        <a:t>LIFESTYLE</a:t>
                      </a:r>
                      <a:endParaRPr lang="en-GB" sz="2000" b="1" dirty="0"/>
                    </a:p>
                  </a:txBody>
                  <a:tcPr/>
                </a:tc>
                <a:tc>
                  <a:txBody>
                    <a:bodyPr/>
                    <a:lstStyle/>
                    <a:p>
                      <a:pPr algn="ctr">
                        <a:buNone/>
                      </a:pPr>
                      <a:r>
                        <a:rPr lang="en-GB" sz="2000" b="1" dirty="0" smtClean="0">
                          <a:solidFill>
                            <a:srgbClr val="FF0000"/>
                          </a:solidFill>
                        </a:rPr>
                        <a:t>Health </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Food and Drink</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Relationship and Choices</a:t>
                      </a:r>
                      <a:endParaRPr lang="en-GB" sz="2000" dirty="0" smtClean="0">
                        <a:solidFill>
                          <a:srgbClr val="FF0000"/>
                        </a:solidFill>
                      </a:endParaRPr>
                    </a:p>
                    <a:p>
                      <a:pPr algn="ctr"/>
                      <a:endParaRPr lang="en-GB" dirty="0"/>
                    </a:p>
                  </a:txBody>
                  <a:tcPr/>
                </a:tc>
              </a:tr>
              <a:tr h="1087270">
                <a:tc>
                  <a:txBody>
                    <a:bodyPr/>
                    <a:lstStyle/>
                    <a:p>
                      <a:r>
                        <a:rPr lang="en-GB" sz="2000" b="1" dirty="0" smtClean="0"/>
                        <a:t>LEISURE</a:t>
                      </a:r>
                      <a:r>
                        <a:rPr lang="en-GB" sz="2000" b="1" baseline="0" dirty="0" smtClean="0"/>
                        <a:t> </a:t>
                      </a:r>
                      <a:endParaRPr lang="en-GB" sz="2000" b="1" dirty="0"/>
                    </a:p>
                  </a:txBody>
                  <a:tcPr/>
                </a:tc>
                <a:tc>
                  <a:txBody>
                    <a:bodyPr/>
                    <a:lstStyle/>
                    <a:p>
                      <a:pPr algn="ctr">
                        <a:buNone/>
                      </a:pPr>
                      <a:r>
                        <a:rPr lang="en-GB" sz="2000" b="1" dirty="0" smtClean="0">
                          <a:solidFill>
                            <a:srgbClr val="FF0000"/>
                          </a:solidFill>
                        </a:rPr>
                        <a:t>Free Time and the Media</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smtClean="0">
                          <a:solidFill>
                            <a:srgbClr val="FF0000"/>
                          </a:solidFill>
                        </a:rPr>
                        <a:t>Holidays</a:t>
                      </a:r>
                      <a:endParaRPr lang="en-GB" sz="2000" dirty="0" smtClean="0">
                        <a:solidFill>
                          <a:srgbClr val="FF0000"/>
                        </a:solidFill>
                      </a:endParaRPr>
                    </a:p>
                    <a:p>
                      <a:pPr algn="ctr"/>
                      <a:endParaRPr lang="en-GB" sz="2000" dirty="0">
                        <a:solidFill>
                          <a:srgbClr val="FF0000"/>
                        </a:solidFill>
                      </a:endParaRPr>
                    </a:p>
                  </a:txBody>
                  <a:tcPr/>
                </a:tc>
                <a:tc>
                  <a:txBody>
                    <a:bodyPr/>
                    <a:lstStyle/>
                    <a:p>
                      <a:endParaRPr lang="en-GB" dirty="0"/>
                    </a:p>
                  </a:txBody>
                  <a:tcPr>
                    <a:solidFill>
                      <a:schemeClr val="bg1">
                        <a:lumMod val="85000"/>
                      </a:schemeClr>
                    </a:solidFill>
                  </a:tcPr>
                </a:tc>
              </a:tr>
              <a:tr h="1087270">
                <a:tc>
                  <a:txBody>
                    <a:bodyPr/>
                    <a:lstStyle/>
                    <a:p>
                      <a:r>
                        <a:rPr lang="fr-FR" sz="2000" b="1" dirty="0" smtClean="0"/>
                        <a:t>HOME AND ENVIRONMENT</a:t>
                      </a:r>
                      <a:endParaRPr lang="en-GB" sz="2000" b="1" dirty="0"/>
                    </a:p>
                  </a:txBody>
                  <a:tcPr/>
                </a:tc>
                <a:tc>
                  <a:txBody>
                    <a:bodyPr/>
                    <a:lstStyle/>
                    <a:p>
                      <a:pPr algn="ctr">
                        <a:buNone/>
                      </a:pPr>
                      <a:r>
                        <a:rPr lang="en-GB" sz="2000" b="1" dirty="0" smtClean="0">
                          <a:solidFill>
                            <a:srgbClr val="FF0000"/>
                          </a:solidFill>
                        </a:rPr>
                        <a:t>Home and Local Area</a:t>
                      </a:r>
                    </a:p>
                    <a:p>
                      <a:pPr algn="ctr"/>
                      <a:endParaRPr lang="en-GB" sz="2000" dirty="0">
                        <a:solidFill>
                          <a:srgbClr val="FF0000"/>
                        </a:solidFill>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000" b="1" dirty="0" err="1" smtClean="0">
                          <a:solidFill>
                            <a:srgbClr val="FF0000"/>
                          </a:solidFill>
                        </a:rPr>
                        <a:t>Environment</a:t>
                      </a:r>
                      <a:endParaRPr lang="en-GB" sz="2000" dirty="0" smtClean="0">
                        <a:solidFill>
                          <a:srgbClr val="FF0000"/>
                        </a:solidFill>
                      </a:endParaRPr>
                    </a:p>
                    <a:p>
                      <a:pPr algn="ctr"/>
                      <a:endParaRPr lang="en-GB" sz="2000" dirty="0">
                        <a:solidFill>
                          <a:srgbClr val="FF0000"/>
                        </a:solidFill>
                      </a:endParaRPr>
                    </a:p>
                  </a:txBody>
                  <a:tcPr/>
                </a:tc>
                <a:tc>
                  <a:txBody>
                    <a:bodyPr/>
                    <a:lstStyle/>
                    <a:p>
                      <a:endParaRPr lang="en-GB" dirty="0"/>
                    </a:p>
                  </a:txBody>
                  <a:tcPr>
                    <a:solidFill>
                      <a:schemeClr val="bg1">
                        <a:lumMod val="85000"/>
                      </a:schemeClr>
                    </a:solidFill>
                  </a:tcPr>
                </a:tc>
              </a:tr>
              <a:tr h="10872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000" b="1" dirty="0" smtClean="0"/>
                        <a:t>EDUCATION </a:t>
                      </a:r>
                    </a:p>
                    <a:p>
                      <a:endParaRPr lang="en-GB" sz="2000" b="1" dirty="0"/>
                    </a:p>
                  </a:txBody>
                  <a:tcPr/>
                </a:tc>
                <a:tc>
                  <a:txBody>
                    <a:bodyPr/>
                    <a:lstStyle/>
                    <a:p>
                      <a:endParaRPr lang="en-GB" dirty="0"/>
                    </a:p>
                  </a:txBody>
                  <a:tcPr/>
                </a:tc>
                <a:tc>
                  <a:txBody>
                    <a:bodyPr/>
                    <a:lstStyle/>
                    <a:p>
                      <a:endParaRPr lang="en-GB" dirty="0"/>
                    </a:p>
                  </a:txBody>
                  <a:tcPr/>
                </a:tc>
                <a:tc>
                  <a:txBody>
                    <a:bodyPr/>
                    <a:lstStyle/>
                    <a:p>
                      <a:endParaRPr lang="en-GB" dirty="0"/>
                    </a:p>
                  </a:txBody>
                  <a:tcPr>
                    <a:solidFill>
                      <a:schemeClr val="bg1">
                        <a:lumMod val="85000"/>
                      </a:schemeClr>
                    </a:solidFill>
                  </a:tcPr>
                </a:tc>
              </a:tr>
            </a:tbl>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Family – O + X</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http://www.atantot-extra.co.uk/resources/menu_resource.php?l=es&amp;c=3&amp;s=26</a:t>
            </a:r>
            <a:endParaRPr lang="en-GB"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4572000" y="2928938"/>
            <a:ext cx="1428750" cy="893762"/>
          </a:xfrm>
          <a:prstGeom prst="rect">
            <a:avLst/>
          </a:prstGeom>
          <a:noFill/>
          <a:ln w="9525">
            <a:noFill/>
            <a:miter lim="800000"/>
            <a:headEnd/>
            <a:tailEnd/>
          </a:ln>
        </p:spPr>
      </p:pic>
      <p:pic>
        <p:nvPicPr>
          <p:cNvPr id="13315" name="Picture 2"/>
          <p:cNvPicPr>
            <a:picLocks noChangeAspect="1" noChangeArrowheads="1"/>
          </p:cNvPicPr>
          <p:nvPr/>
        </p:nvPicPr>
        <p:blipFill>
          <a:blip r:embed="rId4" cstate="print"/>
          <a:srcRect/>
          <a:stretch>
            <a:fillRect/>
          </a:stretch>
        </p:blipFill>
        <p:spPr bwMode="auto">
          <a:xfrm>
            <a:off x="6500813" y="285750"/>
            <a:ext cx="2054225" cy="1285875"/>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2000250" y="285750"/>
            <a:ext cx="2166938" cy="1357313"/>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a:stretch>
            <a:fillRect/>
          </a:stretch>
        </p:blipFill>
        <p:spPr bwMode="auto">
          <a:xfrm>
            <a:off x="285750" y="357188"/>
            <a:ext cx="1428750" cy="1428750"/>
          </a:xfrm>
          <a:prstGeom prst="rect">
            <a:avLst/>
          </a:prstGeom>
          <a:noFill/>
          <a:ln w="9525">
            <a:noFill/>
            <a:miter lim="800000"/>
            <a:headEnd/>
            <a:tailEnd/>
          </a:ln>
        </p:spPr>
      </p:pic>
      <p:pic>
        <p:nvPicPr>
          <p:cNvPr id="8" name="Picture 2"/>
          <p:cNvPicPr>
            <a:picLocks noChangeAspect="1" noChangeArrowheads="1"/>
          </p:cNvPicPr>
          <p:nvPr/>
        </p:nvPicPr>
        <p:blipFill>
          <a:blip r:embed="rId7" cstate="print"/>
          <a:srcRect/>
          <a:stretch>
            <a:fillRect/>
          </a:stretch>
        </p:blipFill>
        <p:spPr bwMode="auto">
          <a:xfrm>
            <a:off x="4500563" y="500063"/>
            <a:ext cx="1947862" cy="1214437"/>
          </a:xfrm>
          <a:prstGeom prst="rect">
            <a:avLst/>
          </a:prstGeom>
          <a:noFill/>
          <a:ln w="9525">
            <a:noFill/>
            <a:miter lim="800000"/>
            <a:headEnd/>
            <a:tailEnd/>
          </a:ln>
        </p:spPr>
      </p:pic>
      <p:pic>
        <p:nvPicPr>
          <p:cNvPr id="9" name="Picture 2"/>
          <p:cNvPicPr>
            <a:picLocks noChangeAspect="1" noChangeArrowheads="1"/>
          </p:cNvPicPr>
          <p:nvPr/>
        </p:nvPicPr>
        <p:blipFill>
          <a:blip r:embed="rId8" cstate="print"/>
          <a:srcRect/>
          <a:stretch>
            <a:fillRect/>
          </a:stretch>
        </p:blipFill>
        <p:spPr bwMode="auto">
          <a:xfrm>
            <a:off x="214313" y="2643188"/>
            <a:ext cx="1214437" cy="1308100"/>
          </a:xfrm>
          <a:prstGeom prst="rect">
            <a:avLst/>
          </a:prstGeom>
          <a:noFill/>
          <a:ln w="9525">
            <a:noFill/>
            <a:miter lim="800000"/>
            <a:headEnd/>
            <a:tailEnd/>
          </a:ln>
        </p:spPr>
      </p:pic>
      <p:sp>
        <p:nvSpPr>
          <p:cNvPr id="13320" name="TextBox 9"/>
          <p:cNvSpPr txBox="1">
            <a:spLocks noChangeArrowheads="1"/>
          </p:cNvSpPr>
          <p:nvPr/>
        </p:nvSpPr>
        <p:spPr bwMode="auto">
          <a:xfrm>
            <a:off x="214313" y="2071688"/>
            <a:ext cx="1714500" cy="369887"/>
          </a:xfrm>
          <a:prstGeom prst="rect">
            <a:avLst/>
          </a:prstGeom>
          <a:noFill/>
          <a:ln w="9525">
            <a:solidFill>
              <a:schemeClr val="accent1"/>
            </a:solidFill>
            <a:miter lim="800000"/>
            <a:headEnd/>
            <a:tailEnd/>
          </a:ln>
        </p:spPr>
        <p:txBody>
          <a:bodyPr>
            <a:spAutoFit/>
          </a:bodyPr>
          <a:lstStyle/>
          <a:p>
            <a:r>
              <a:rPr lang="en-GB" b="1" u="sng">
                <a:latin typeface="Calibri" pitchFamily="34" charset="0"/>
              </a:rPr>
              <a:t>e</a:t>
            </a:r>
            <a:r>
              <a:rPr lang="en-GB">
                <a:latin typeface="Calibri" pitchFamily="34" charset="0"/>
              </a:rPr>
              <a:t>st_d_ _s_ </a:t>
            </a:r>
          </a:p>
        </p:txBody>
      </p:sp>
      <p:sp>
        <p:nvSpPr>
          <p:cNvPr id="13321" name="TextBox 10"/>
          <p:cNvSpPr txBox="1">
            <a:spLocks noChangeArrowheads="1"/>
          </p:cNvSpPr>
          <p:nvPr/>
        </p:nvSpPr>
        <p:spPr bwMode="auto">
          <a:xfrm>
            <a:off x="4500563" y="2000250"/>
            <a:ext cx="1714500" cy="369888"/>
          </a:xfrm>
          <a:prstGeom prst="rect">
            <a:avLst/>
          </a:prstGeom>
          <a:noFill/>
          <a:ln w="9525">
            <a:solidFill>
              <a:schemeClr val="accent1"/>
            </a:solidFill>
            <a:miter lim="800000"/>
            <a:headEnd/>
            <a:tailEnd/>
          </a:ln>
        </p:spPr>
        <p:txBody>
          <a:bodyPr>
            <a:spAutoFit/>
          </a:bodyPr>
          <a:lstStyle/>
          <a:p>
            <a:r>
              <a:rPr lang="en-GB" b="1" u="sng">
                <a:latin typeface="Calibri" pitchFamily="34" charset="0"/>
              </a:rPr>
              <a:t>h</a:t>
            </a:r>
            <a:r>
              <a:rPr lang="en-GB">
                <a:latin typeface="Calibri" pitchFamily="34" charset="0"/>
              </a:rPr>
              <a:t>_bl_d_r</a:t>
            </a:r>
          </a:p>
        </p:txBody>
      </p:sp>
      <p:sp>
        <p:nvSpPr>
          <p:cNvPr id="13322" name="TextBox 11"/>
          <p:cNvSpPr txBox="1">
            <a:spLocks noChangeArrowheads="1"/>
          </p:cNvSpPr>
          <p:nvPr/>
        </p:nvSpPr>
        <p:spPr bwMode="auto">
          <a:xfrm>
            <a:off x="2428875" y="2000250"/>
            <a:ext cx="1714500" cy="369888"/>
          </a:xfrm>
          <a:prstGeom prst="rect">
            <a:avLst/>
          </a:prstGeom>
          <a:noFill/>
          <a:ln w="9525">
            <a:solidFill>
              <a:schemeClr val="accent1"/>
            </a:solidFill>
            <a:miter lim="800000"/>
            <a:headEnd/>
            <a:tailEnd/>
          </a:ln>
        </p:spPr>
        <p:txBody>
          <a:bodyPr>
            <a:spAutoFit/>
          </a:bodyPr>
          <a:lstStyle/>
          <a:p>
            <a:r>
              <a:rPr lang="en-GB" b="1" u="sng">
                <a:latin typeface="Calibri" pitchFamily="34" charset="0"/>
              </a:rPr>
              <a:t>t</a:t>
            </a:r>
            <a:r>
              <a:rPr lang="en-GB">
                <a:latin typeface="Calibri" pitchFamily="34" charset="0"/>
              </a:rPr>
              <a:t>_nt_ </a:t>
            </a:r>
          </a:p>
        </p:txBody>
      </p:sp>
      <p:sp>
        <p:nvSpPr>
          <p:cNvPr id="13323" name="TextBox 12"/>
          <p:cNvSpPr txBox="1">
            <a:spLocks noChangeArrowheads="1"/>
          </p:cNvSpPr>
          <p:nvPr/>
        </p:nvSpPr>
        <p:spPr bwMode="auto">
          <a:xfrm>
            <a:off x="6643688" y="1928813"/>
            <a:ext cx="1714500" cy="369887"/>
          </a:xfrm>
          <a:prstGeom prst="rect">
            <a:avLst/>
          </a:prstGeom>
          <a:noFill/>
          <a:ln w="9525">
            <a:solidFill>
              <a:schemeClr val="accent1"/>
            </a:solidFill>
            <a:miter lim="800000"/>
            <a:headEnd/>
            <a:tailEnd/>
          </a:ln>
        </p:spPr>
        <p:txBody>
          <a:bodyPr>
            <a:spAutoFit/>
          </a:bodyPr>
          <a:lstStyle/>
          <a:p>
            <a:r>
              <a:rPr lang="en-GB" b="1" u="sng">
                <a:latin typeface="Calibri" pitchFamily="34" charset="0"/>
              </a:rPr>
              <a:t>p</a:t>
            </a:r>
            <a:r>
              <a:rPr lang="en-GB">
                <a:latin typeface="Calibri" pitchFamily="34" charset="0"/>
              </a:rPr>
              <a:t>_r_z_s_</a:t>
            </a:r>
          </a:p>
        </p:txBody>
      </p:sp>
      <p:sp>
        <p:nvSpPr>
          <p:cNvPr id="13324" name="TextBox 13"/>
          <p:cNvSpPr txBox="1">
            <a:spLocks noChangeArrowheads="1"/>
          </p:cNvSpPr>
          <p:nvPr/>
        </p:nvSpPr>
        <p:spPr bwMode="auto">
          <a:xfrm>
            <a:off x="285750" y="4000500"/>
            <a:ext cx="1214438" cy="369888"/>
          </a:xfrm>
          <a:prstGeom prst="rect">
            <a:avLst/>
          </a:prstGeom>
          <a:noFill/>
          <a:ln w="9525">
            <a:solidFill>
              <a:schemeClr val="accent1"/>
            </a:solidFill>
            <a:miter lim="800000"/>
            <a:headEnd/>
            <a:tailEnd/>
          </a:ln>
        </p:spPr>
        <p:txBody>
          <a:bodyPr>
            <a:spAutoFit/>
          </a:bodyPr>
          <a:lstStyle/>
          <a:p>
            <a:r>
              <a:rPr lang="en-GB" b="1" u="sng">
                <a:latin typeface="Calibri" pitchFamily="34" charset="0"/>
              </a:rPr>
              <a:t>s</a:t>
            </a:r>
            <a:r>
              <a:rPr lang="en-GB">
                <a:latin typeface="Calibri" pitchFamily="34" charset="0"/>
              </a:rPr>
              <a:t>_r_ _</a:t>
            </a:r>
          </a:p>
        </p:txBody>
      </p:sp>
      <p:sp>
        <p:nvSpPr>
          <p:cNvPr id="13325" name="TextBox 14"/>
          <p:cNvSpPr txBox="1">
            <a:spLocks noChangeArrowheads="1"/>
          </p:cNvSpPr>
          <p:nvPr/>
        </p:nvSpPr>
        <p:spPr bwMode="auto">
          <a:xfrm>
            <a:off x="1928813" y="4000500"/>
            <a:ext cx="2000250" cy="369888"/>
          </a:xfrm>
          <a:prstGeom prst="rect">
            <a:avLst/>
          </a:prstGeom>
          <a:noFill/>
          <a:ln w="9525">
            <a:solidFill>
              <a:schemeClr val="accent1"/>
            </a:solidFill>
            <a:miter lim="800000"/>
            <a:headEnd/>
            <a:tailEnd/>
          </a:ln>
        </p:spPr>
        <p:txBody>
          <a:bodyPr>
            <a:spAutoFit/>
          </a:bodyPr>
          <a:lstStyle/>
          <a:p>
            <a:r>
              <a:rPr lang="en-GB" b="1" u="sng">
                <a:latin typeface="Calibri" pitchFamily="34" charset="0"/>
              </a:rPr>
              <a:t>i</a:t>
            </a:r>
            <a:r>
              <a:rPr lang="en-GB">
                <a:latin typeface="Calibri" pitchFamily="34" charset="0"/>
              </a:rPr>
              <a:t>nt_l_g_nte</a:t>
            </a:r>
          </a:p>
        </p:txBody>
      </p:sp>
      <p:sp>
        <p:nvSpPr>
          <p:cNvPr id="13326" name="TextBox 15"/>
          <p:cNvSpPr txBox="1">
            <a:spLocks noChangeArrowheads="1"/>
          </p:cNvSpPr>
          <p:nvPr/>
        </p:nvSpPr>
        <p:spPr bwMode="auto">
          <a:xfrm>
            <a:off x="4500563" y="3929063"/>
            <a:ext cx="1357312" cy="369887"/>
          </a:xfrm>
          <a:prstGeom prst="rect">
            <a:avLst/>
          </a:prstGeom>
          <a:noFill/>
          <a:ln w="9525">
            <a:solidFill>
              <a:schemeClr val="accent1"/>
            </a:solidFill>
            <a:miter lim="800000"/>
            <a:headEnd/>
            <a:tailEnd/>
          </a:ln>
        </p:spPr>
        <p:txBody>
          <a:bodyPr>
            <a:spAutoFit/>
          </a:bodyPr>
          <a:lstStyle/>
          <a:p>
            <a:r>
              <a:rPr lang="en-GB" b="1" u="sng">
                <a:latin typeface="Calibri" pitchFamily="34" charset="0"/>
              </a:rPr>
              <a:t>g</a:t>
            </a:r>
            <a:r>
              <a:rPr lang="en-GB">
                <a:latin typeface="Calibri" pitchFamily="34" charset="0"/>
              </a:rPr>
              <a:t>_n_r_s_</a:t>
            </a:r>
          </a:p>
        </p:txBody>
      </p:sp>
      <p:sp>
        <p:nvSpPr>
          <p:cNvPr id="13327" name="TextBox 16"/>
          <p:cNvSpPr txBox="1">
            <a:spLocks noChangeArrowheads="1"/>
          </p:cNvSpPr>
          <p:nvPr/>
        </p:nvSpPr>
        <p:spPr bwMode="auto">
          <a:xfrm>
            <a:off x="6715125" y="4071938"/>
            <a:ext cx="1357313" cy="369887"/>
          </a:xfrm>
          <a:prstGeom prst="rect">
            <a:avLst/>
          </a:prstGeom>
          <a:noFill/>
          <a:ln w="9525">
            <a:solidFill>
              <a:schemeClr val="accent1"/>
            </a:solidFill>
            <a:miter lim="800000"/>
            <a:headEnd/>
            <a:tailEnd/>
          </a:ln>
        </p:spPr>
        <p:txBody>
          <a:bodyPr>
            <a:spAutoFit/>
          </a:bodyPr>
          <a:lstStyle/>
          <a:p>
            <a:r>
              <a:rPr lang="en-GB" b="1" u="sng">
                <a:latin typeface="Calibri" pitchFamily="34" charset="0"/>
              </a:rPr>
              <a:t>d</a:t>
            </a:r>
            <a:r>
              <a:rPr lang="en-GB">
                <a:latin typeface="Calibri" pitchFamily="34" charset="0"/>
              </a:rPr>
              <a:t>_v_rt_d_</a:t>
            </a:r>
          </a:p>
        </p:txBody>
      </p:sp>
      <p:pic>
        <p:nvPicPr>
          <p:cNvPr id="13328" name="Picture 46" descr="j0195812"/>
          <p:cNvPicPr>
            <a:picLocks noChangeAspect="1" noChangeArrowheads="1"/>
          </p:cNvPicPr>
          <p:nvPr/>
        </p:nvPicPr>
        <p:blipFill>
          <a:blip r:embed="rId9" cstate="print"/>
          <a:srcRect/>
          <a:stretch>
            <a:fillRect/>
          </a:stretch>
        </p:blipFill>
        <p:spPr bwMode="auto">
          <a:xfrm>
            <a:off x="2357438" y="2714625"/>
            <a:ext cx="1249362" cy="1285875"/>
          </a:xfrm>
          <a:prstGeom prst="rect">
            <a:avLst/>
          </a:prstGeom>
          <a:noFill/>
          <a:ln w="9525">
            <a:noFill/>
            <a:miter lim="800000"/>
            <a:headEnd/>
            <a:tailEnd/>
          </a:ln>
        </p:spPr>
      </p:pic>
      <p:pic>
        <p:nvPicPr>
          <p:cNvPr id="13329" name="Picture 49" descr="j0334116[1]"/>
          <p:cNvPicPr>
            <a:picLocks noChangeAspect="1" noChangeArrowheads="1"/>
          </p:cNvPicPr>
          <p:nvPr/>
        </p:nvPicPr>
        <p:blipFill>
          <a:blip r:embed="rId10" cstate="print"/>
          <a:srcRect/>
          <a:stretch>
            <a:fillRect/>
          </a:stretch>
        </p:blipFill>
        <p:spPr bwMode="auto">
          <a:xfrm>
            <a:off x="7072313" y="2571750"/>
            <a:ext cx="814387" cy="1357313"/>
          </a:xfrm>
          <a:prstGeom prst="rect">
            <a:avLst/>
          </a:prstGeom>
          <a:noFill/>
          <a:ln w="9525">
            <a:noFill/>
            <a:miter lim="800000"/>
            <a:headEnd/>
            <a:tailEnd/>
          </a:ln>
        </p:spPr>
      </p:pic>
      <p:pic>
        <p:nvPicPr>
          <p:cNvPr id="13330" name="Picture 3"/>
          <p:cNvPicPr>
            <a:picLocks noChangeAspect="1" noChangeArrowheads="1"/>
          </p:cNvPicPr>
          <p:nvPr/>
        </p:nvPicPr>
        <p:blipFill>
          <a:blip r:embed="rId11" cstate="print"/>
          <a:srcRect/>
          <a:stretch>
            <a:fillRect/>
          </a:stretch>
        </p:blipFill>
        <p:spPr bwMode="auto">
          <a:xfrm>
            <a:off x="214313" y="4786313"/>
            <a:ext cx="1857375" cy="1192212"/>
          </a:xfrm>
          <a:prstGeom prst="rect">
            <a:avLst/>
          </a:prstGeom>
          <a:noFill/>
          <a:ln w="9525">
            <a:noFill/>
            <a:miter lim="800000"/>
            <a:headEnd/>
            <a:tailEnd/>
          </a:ln>
        </p:spPr>
      </p:pic>
      <p:sp>
        <p:nvSpPr>
          <p:cNvPr id="13331" name="TextBox 20"/>
          <p:cNvSpPr txBox="1">
            <a:spLocks noChangeArrowheads="1"/>
          </p:cNvSpPr>
          <p:nvPr/>
        </p:nvSpPr>
        <p:spPr bwMode="auto">
          <a:xfrm>
            <a:off x="714375" y="6215063"/>
            <a:ext cx="1214438" cy="369887"/>
          </a:xfrm>
          <a:prstGeom prst="rect">
            <a:avLst/>
          </a:prstGeom>
          <a:noFill/>
          <a:ln w="9525">
            <a:solidFill>
              <a:schemeClr val="accent1"/>
            </a:solidFill>
            <a:miter lim="800000"/>
            <a:headEnd/>
            <a:tailEnd/>
          </a:ln>
        </p:spPr>
        <p:txBody>
          <a:bodyPr>
            <a:spAutoFit/>
          </a:bodyPr>
          <a:lstStyle/>
          <a:p>
            <a:r>
              <a:rPr lang="en-GB" b="1" u="sng">
                <a:latin typeface="Calibri" pitchFamily="34" charset="0"/>
              </a:rPr>
              <a:t>T</a:t>
            </a:r>
            <a:r>
              <a:rPr lang="en-GB">
                <a:latin typeface="Calibri" pitchFamily="34" charset="0"/>
              </a:rPr>
              <a:t>_m_d_</a:t>
            </a:r>
          </a:p>
        </p:txBody>
      </p:sp>
      <p:pic>
        <p:nvPicPr>
          <p:cNvPr id="13332" name="Picture 2"/>
          <p:cNvPicPr>
            <a:picLocks noChangeAspect="1" noChangeArrowheads="1"/>
          </p:cNvPicPr>
          <p:nvPr/>
        </p:nvPicPr>
        <p:blipFill>
          <a:blip r:embed="rId12" cstate="print"/>
          <a:srcRect/>
          <a:stretch>
            <a:fillRect/>
          </a:stretch>
        </p:blipFill>
        <p:spPr bwMode="auto">
          <a:xfrm>
            <a:off x="2428875" y="4714875"/>
            <a:ext cx="1985963" cy="1255713"/>
          </a:xfrm>
          <a:prstGeom prst="rect">
            <a:avLst/>
          </a:prstGeom>
          <a:noFill/>
          <a:ln w="9525">
            <a:noFill/>
            <a:miter lim="800000"/>
            <a:headEnd/>
            <a:tailEnd/>
          </a:ln>
        </p:spPr>
      </p:pic>
      <p:pic>
        <p:nvPicPr>
          <p:cNvPr id="13333" name="Picture 5"/>
          <p:cNvPicPr>
            <a:picLocks noChangeAspect="1" noChangeArrowheads="1"/>
          </p:cNvPicPr>
          <p:nvPr/>
        </p:nvPicPr>
        <p:blipFill>
          <a:blip r:embed="rId13" cstate="print"/>
          <a:srcRect/>
          <a:stretch>
            <a:fillRect/>
          </a:stretch>
        </p:blipFill>
        <p:spPr bwMode="auto">
          <a:xfrm>
            <a:off x="4786313" y="4857750"/>
            <a:ext cx="1371600" cy="857250"/>
          </a:xfrm>
          <a:prstGeom prst="rect">
            <a:avLst/>
          </a:prstGeom>
          <a:noFill/>
          <a:ln w="9525">
            <a:noFill/>
            <a:miter lim="800000"/>
            <a:headEnd/>
            <a:tailEnd/>
          </a:ln>
        </p:spPr>
      </p:pic>
      <p:pic>
        <p:nvPicPr>
          <p:cNvPr id="13334" name="Picture 50"/>
          <p:cNvPicPr>
            <a:picLocks noChangeAspect="1" noChangeArrowheads="1"/>
          </p:cNvPicPr>
          <p:nvPr/>
        </p:nvPicPr>
        <p:blipFill>
          <a:blip r:embed="rId14" cstate="print"/>
          <a:srcRect/>
          <a:stretch>
            <a:fillRect/>
          </a:stretch>
        </p:blipFill>
        <p:spPr bwMode="auto">
          <a:xfrm>
            <a:off x="7286625" y="4786313"/>
            <a:ext cx="819150" cy="1171575"/>
          </a:xfrm>
          <a:prstGeom prst="rect">
            <a:avLst/>
          </a:prstGeom>
          <a:noFill/>
          <a:ln w="9525">
            <a:noFill/>
            <a:miter lim="800000"/>
            <a:headEnd/>
            <a:tailEnd/>
          </a:ln>
        </p:spPr>
      </p:pic>
      <p:sp>
        <p:nvSpPr>
          <p:cNvPr id="13335" name="TextBox 24"/>
          <p:cNvSpPr txBox="1">
            <a:spLocks noChangeArrowheads="1"/>
          </p:cNvSpPr>
          <p:nvPr/>
        </p:nvSpPr>
        <p:spPr bwMode="auto">
          <a:xfrm>
            <a:off x="2857500" y="6286500"/>
            <a:ext cx="1214438" cy="369888"/>
          </a:xfrm>
          <a:prstGeom prst="rect">
            <a:avLst/>
          </a:prstGeom>
          <a:noFill/>
          <a:ln w="9525">
            <a:solidFill>
              <a:schemeClr val="accent1"/>
            </a:solidFill>
            <a:miter lim="800000"/>
            <a:headEnd/>
            <a:tailEnd/>
          </a:ln>
        </p:spPr>
        <p:txBody>
          <a:bodyPr>
            <a:spAutoFit/>
          </a:bodyPr>
          <a:lstStyle/>
          <a:p>
            <a:r>
              <a:rPr lang="en-GB" b="1" i="1" u="sng">
                <a:latin typeface="Calibri" pitchFamily="34" charset="0"/>
              </a:rPr>
              <a:t>s</a:t>
            </a:r>
            <a:r>
              <a:rPr lang="en-GB">
                <a:latin typeface="Calibri" pitchFamily="34" charset="0"/>
              </a:rPr>
              <a:t>_mp_t_c_</a:t>
            </a:r>
          </a:p>
        </p:txBody>
      </p:sp>
      <p:sp>
        <p:nvSpPr>
          <p:cNvPr id="13336" name="TextBox 25"/>
          <p:cNvSpPr txBox="1">
            <a:spLocks noChangeArrowheads="1"/>
          </p:cNvSpPr>
          <p:nvPr/>
        </p:nvSpPr>
        <p:spPr bwMode="auto">
          <a:xfrm>
            <a:off x="4572000" y="6143625"/>
            <a:ext cx="1500188" cy="369888"/>
          </a:xfrm>
          <a:prstGeom prst="rect">
            <a:avLst/>
          </a:prstGeom>
          <a:noFill/>
          <a:ln w="9525">
            <a:solidFill>
              <a:schemeClr val="accent1"/>
            </a:solidFill>
            <a:miter lim="800000"/>
            <a:headEnd/>
            <a:tailEnd/>
          </a:ln>
        </p:spPr>
        <p:txBody>
          <a:bodyPr>
            <a:spAutoFit/>
          </a:bodyPr>
          <a:lstStyle/>
          <a:p>
            <a:r>
              <a:rPr lang="en-GB" b="1" u="sng">
                <a:latin typeface="Calibri" pitchFamily="34" charset="0"/>
              </a:rPr>
              <a:t>a</a:t>
            </a:r>
            <a:r>
              <a:rPr lang="en-GB">
                <a:latin typeface="Calibri" pitchFamily="34" charset="0"/>
              </a:rPr>
              <a:t>nt_p_t_c_</a:t>
            </a:r>
          </a:p>
        </p:txBody>
      </p:sp>
      <p:sp>
        <p:nvSpPr>
          <p:cNvPr id="13337" name="TextBox 26"/>
          <p:cNvSpPr txBox="1">
            <a:spLocks noChangeArrowheads="1"/>
          </p:cNvSpPr>
          <p:nvPr/>
        </p:nvSpPr>
        <p:spPr bwMode="auto">
          <a:xfrm>
            <a:off x="6429375" y="6215063"/>
            <a:ext cx="1500188" cy="369887"/>
          </a:xfrm>
          <a:prstGeom prst="rect">
            <a:avLst/>
          </a:prstGeom>
          <a:noFill/>
          <a:ln w="9525">
            <a:solidFill>
              <a:schemeClr val="accent1"/>
            </a:solidFill>
            <a:miter lim="800000"/>
            <a:headEnd/>
            <a:tailEnd/>
          </a:ln>
        </p:spPr>
        <p:txBody>
          <a:bodyPr>
            <a:spAutoFit/>
          </a:bodyPr>
          <a:lstStyle/>
          <a:p>
            <a:r>
              <a:rPr lang="en-GB" b="1" u="sng">
                <a:latin typeface="Calibri" pitchFamily="34" charset="0"/>
              </a:rPr>
              <a:t>c</a:t>
            </a:r>
            <a:r>
              <a:rPr lang="en-GB">
                <a:latin typeface="Calibri" pitchFamily="34" charset="0"/>
              </a:rPr>
              <a:t>_nt_nt_</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4572000" y="2928938"/>
            <a:ext cx="1428750" cy="893762"/>
          </a:xfrm>
          <a:prstGeom prst="rect">
            <a:avLst/>
          </a:prstGeom>
          <a:noFill/>
          <a:ln w="9525">
            <a:noFill/>
            <a:miter lim="800000"/>
            <a:headEnd/>
            <a:tailEnd/>
          </a:ln>
        </p:spPr>
      </p:pic>
      <p:pic>
        <p:nvPicPr>
          <p:cNvPr id="13315" name="Picture 2"/>
          <p:cNvPicPr>
            <a:picLocks noChangeAspect="1" noChangeArrowheads="1"/>
          </p:cNvPicPr>
          <p:nvPr/>
        </p:nvPicPr>
        <p:blipFill>
          <a:blip r:embed="rId4" cstate="print"/>
          <a:srcRect/>
          <a:stretch>
            <a:fillRect/>
          </a:stretch>
        </p:blipFill>
        <p:spPr bwMode="auto">
          <a:xfrm>
            <a:off x="6500813" y="285750"/>
            <a:ext cx="2054225" cy="1285875"/>
          </a:xfrm>
          <a:prstGeom prst="rect">
            <a:avLst/>
          </a:prstGeom>
          <a:noFill/>
          <a:ln w="9525">
            <a:noFill/>
            <a:miter lim="800000"/>
            <a:headEnd/>
            <a:tailEnd/>
          </a:ln>
        </p:spPr>
      </p:pic>
      <p:pic>
        <p:nvPicPr>
          <p:cNvPr id="6" name="Picture 2"/>
          <p:cNvPicPr>
            <a:picLocks noChangeAspect="1" noChangeArrowheads="1"/>
          </p:cNvPicPr>
          <p:nvPr/>
        </p:nvPicPr>
        <p:blipFill>
          <a:blip r:embed="rId5" cstate="print"/>
          <a:srcRect/>
          <a:stretch>
            <a:fillRect/>
          </a:stretch>
        </p:blipFill>
        <p:spPr bwMode="auto">
          <a:xfrm>
            <a:off x="2000250" y="285750"/>
            <a:ext cx="2166938" cy="1357313"/>
          </a:xfrm>
          <a:prstGeom prst="rect">
            <a:avLst/>
          </a:prstGeom>
          <a:noFill/>
          <a:ln w="9525">
            <a:noFill/>
            <a:miter lim="800000"/>
            <a:headEnd/>
            <a:tailEnd/>
          </a:ln>
        </p:spPr>
      </p:pic>
      <p:pic>
        <p:nvPicPr>
          <p:cNvPr id="7" name="Picture 2"/>
          <p:cNvPicPr>
            <a:picLocks noChangeAspect="1" noChangeArrowheads="1"/>
          </p:cNvPicPr>
          <p:nvPr/>
        </p:nvPicPr>
        <p:blipFill>
          <a:blip r:embed="rId6" cstate="print"/>
          <a:srcRect/>
          <a:stretch>
            <a:fillRect/>
          </a:stretch>
        </p:blipFill>
        <p:spPr bwMode="auto">
          <a:xfrm>
            <a:off x="285750" y="357188"/>
            <a:ext cx="1428750" cy="1428750"/>
          </a:xfrm>
          <a:prstGeom prst="rect">
            <a:avLst/>
          </a:prstGeom>
          <a:noFill/>
          <a:ln w="9525">
            <a:noFill/>
            <a:miter lim="800000"/>
            <a:headEnd/>
            <a:tailEnd/>
          </a:ln>
        </p:spPr>
      </p:pic>
      <p:pic>
        <p:nvPicPr>
          <p:cNvPr id="8" name="Picture 2"/>
          <p:cNvPicPr>
            <a:picLocks noChangeAspect="1" noChangeArrowheads="1"/>
          </p:cNvPicPr>
          <p:nvPr/>
        </p:nvPicPr>
        <p:blipFill>
          <a:blip r:embed="rId7" cstate="print"/>
          <a:srcRect/>
          <a:stretch>
            <a:fillRect/>
          </a:stretch>
        </p:blipFill>
        <p:spPr bwMode="auto">
          <a:xfrm>
            <a:off x="4500563" y="500063"/>
            <a:ext cx="1947862" cy="1214437"/>
          </a:xfrm>
          <a:prstGeom prst="rect">
            <a:avLst/>
          </a:prstGeom>
          <a:noFill/>
          <a:ln w="9525">
            <a:noFill/>
            <a:miter lim="800000"/>
            <a:headEnd/>
            <a:tailEnd/>
          </a:ln>
        </p:spPr>
      </p:pic>
      <p:pic>
        <p:nvPicPr>
          <p:cNvPr id="9" name="Picture 2"/>
          <p:cNvPicPr>
            <a:picLocks noChangeAspect="1" noChangeArrowheads="1"/>
          </p:cNvPicPr>
          <p:nvPr/>
        </p:nvPicPr>
        <p:blipFill>
          <a:blip r:embed="rId8" cstate="print"/>
          <a:srcRect/>
          <a:stretch>
            <a:fillRect/>
          </a:stretch>
        </p:blipFill>
        <p:spPr bwMode="auto">
          <a:xfrm>
            <a:off x="214313" y="2643188"/>
            <a:ext cx="1214437" cy="1308100"/>
          </a:xfrm>
          <a:prstGeom prst="rect">
            <a:avLst/>
          </a:prstGeom>
          <a:noFill/>
          <a:ln w="9525">
            <a:noFill/>
            <a:miter lim="800000"/>
            <a:headEnd/>
            <a:tailEnd/>
          </a:ln>
        </p:spPr>
      </p:pic>
      <p:sp>
        <p:nvSpPr>
          <p:cNvPr id="13320" name="TextBox 9"/>
          <p:cNvSpPr txBox="1">
            <a:spLocks noChangeArrowheads="1"/>
          </p:cNvSpPr>
          <p:nvPr/>
        </p:nvSpPr>
        <p:spPr bwMode="auto">
          <a:xfrm>
            <a:off x="214313" y="2071688"/>
            <a:ext cx="1714500" cy="369887"/>
          </a:xfrm>
          <a:prstGeom prst="rect">
            <a:avLst/>
          </a:prstGeom>
          <a:noFill/>
          <a:ln w="9525">
            <a:solidFill>
              <a:schemeClr val="accent1"/>
            </a:solidFill>
            <a:miter lim="800000"/>
            <a:headEnd/>
            <a:tailEnd/>
          </a:ln>
        </p:spPr>
        <p:txBody>
          <a:bodyPr>
            <a:spAutoFit/>
          </a:bodyPr>
          <a:lstStyle/>
          <a:p>
            <a:r>
              <a:rPr lang="en-GB" b="1" u="sng" dirty="0" err="1" smtClean="0">
                <a:latin typeface="Calibri" pitchFamily="34" charset="0"/>
              </a:rPr>
              <a:t>estudioso</a:t>
            </a:r>
            <a:endParaRPr lang="en-GB" dirty="0">
              <a:latin typeface="Calibri" pitchFamily="34" charset="0"/>
            </a:endParaRPr>
          </a:p>
        </p:txBody>
      </p:sp>
      <p:sp>
        <p:nvSpPr>
          <p:cNvPr id="13321" name="TextBox 10"/>
          <p:cNvSpPr txBox="1">
            <a:spLocks noChangeArrowheads="1"/>
          </p:cNvSpPr>
          <p:nvPr/>
        </p:nvSpPr>
        <p:spPr bwMode="auto">
          <a:xfrm>
            <a:off x="4500563" y="2000250"/>
            <a:ext cx="1714500" cy="369888"/>
          </a:xfrm>
          <a:prstGeom prst="rect">
            <a:avLst/>
          </a:prstGeom>
          <a:noFill/>
          <a:ln w="9525">
            <a:solidFill>
              <a:schemeClr val="accent1"/>
            </a:solidFill>
            <a:miter lim="800000"/>
            <a:headEnd/>
            <a:tailEnd/>
          </a:ln>
        </p:spPr>
        <p:txBody>
          <a:bodyPr>
            <a:spAutoFit/>
          </a:bodyPr>
          <a:lstStyle/>
          <a:p>
            <a:r>
              <a:rPr lang="en-GB" b="1" u="sng" dirty="0" err="1" smtClean="0">
                <a:latin typeface="Calibri" pitchFamily="34" charset="0"/>
              </a:rPr>
              <a:t>hablador</a:t>
            </a:r>
            <a:endParaRPr lang="en-GB" dirty="0">
              <a:latin typeface="Calibri" pitchFamily="34" charset="0"/>
            </a:endParaRPr>
          </a:p>
        </p:txBody>
      </p:sp>
      <p:sp>
        <p:nvSpPr>
          <p:cNvPr id="13322" name="TextBox 11"/>
          <p:cNvSpPr txBox="1">
            <a:spLocks noChangeArrowheads="1"/>
          </p:cNvSpPr>
          <p:nvPr/>
        </p:nvSpPr>
        <p:spPr bwMode="auto">
          <a:xfrm>
            <a:off x="2428875" y="2000250"/>
            <a:ext cx="1714500" cy="369888"/>
          </a:xfrm>
          <a:prstGeom prst="rect">
            <a:avLst/>
          </a:prstGeom>
          <a:noFill/>
          <a:ln w="9525">
            <a:solidFill>
              <a:schemeClr val="accent1"/>
            </a:solidFill>
            <a:miter lim="800000"/>
            <a:headEnd/>
            <a:tailEnd/>
          </a:ln>
        </p:spPr>
        <p:txBody>
          <a:bodyPr>
            <a:spAutoFit/>
          </a:bodyPr>
          <a:lstStyle/>
          <a:p>
            <a:r>
              <a:rPr lang="en-GB" b="1" u="sng" dirty="0" smtClean="0">
                <a:latin typeface="Calibri" pitchFamily="34" charset="0"/>
              </a:rPr>
              <a:t>tonto</a:t>
            </a:r>
            <a:endParaRPr lang="en-GB" dirty="0">
              <a:latin typeface="Calibri" pitchFamily="34" charset="0"/>
            </a:endParaRPr>
          </a:p>
        </p:txBody>
      </p:sp>
      <p:sp>
        <p:nvSpPr>
          <p:cNvPr id="13323" name="TextBox 12"/>
          <p:cNvSpPr txBox="1">
            <a:spLocks noChangeArrowheads="1"/>
          </p:cNvSpPr>
          <p:nvPr/>
        </p:nvSpPr>
        <p:spPr bwMode="auto">
          <a:xfrm>
            <a:off x="6643688" y="1928813"/>
            <a:ext cx="1714500" cy="369887"/>
          </a:xfrm>
          <a:prstGeom prst="rect">
            <a:avLst/>
          </a:prstGeom>
          <a:noFill/>
          <a:ln w="9525">
            <a:solidFill>
              <a:schemeClr val="accent1"/>
            </a:solidFill>
            <a:miter lim="800000"/>
            <a:headEnd/>
            <a:tailEnd/>
          </a:ln>
        </p:spPr>
        <p:txBody>
          <a:bodyPr>
            <a:spAutoFit/>
          </a:bodyPr>
          <a:lstStyle/>
          <a:p>
            <a:r>
              <a:rPr lang="en-GB" b="1" u="sng" dirty="0" err="1" smtClean="0">
                <a:latin typeface="Calibri" pitchFamily="34" charset="0"/>
              </a:rPr>
              <a:t>perezoso</a:t>
            </a:r>
            <a:endParaRPr lang="en-GB" dirty="0">
              <a:latin typeface="Calibri" pitchFamily="34" charset="0"/>
            </a:endParaRPr>
          </a:p>
        </p:txBody>
      </p:sp>
      <p:sp>
        <p:nvSpPr>
          <p:cNvPr id="13324" name="TextBox 13"/>
          <p:cNvSpPr txBox="1">
            <a:spLocks noChangeArrowheads="1"/>
          </p:cNvSpPr>
          <p:nvPr/>
        </p:nvSpPr>
        <p:spPr bwMode="auto">
          <a:xfrm>
            <a:off x="285750" y="4000500"/>
            <a:ext cx="1214438" cy="369888"/>
          </a:xfrm>
          <a:prstGeom prst="rect">
            <a:avLst/>
          </a:prstGeom>
          <a:noFill/>
          <a:ln w="9525">
            <a:solidFill>
              <a:schemeClr val="accent1"/>
            </a:solidFill>
            <a:miter lim="800000"/>
            <a:headEnd/>
            <a:tailEnd/>
          </a:ln>
        </p:spPr>
        <p:txBody>
          <a:bodyPr>
            <a:spAutoFit/>
          </a:bodyPr>
          <a:lstStyle/>
          <a:p>
            <a:r>
              <a:rPr lang="en-GB" b="1" u="sng">
                <a:latin typeface="Calibri" pitchFamily="34" charset="0"/>
              </a:rPr>
              <a:t>s</a:t>
            </a:r>
            <a:r>
              <a:rPr lang="en-GB">
                <a:latin typeface="Calibri" pitchFamily="34" charset="0"/>
              </a:rPr>
              <a:t>_r_ _</a:t>
            </a:r>
          </a:p>
        </p:txBody>
      </p:sp>
      <p:sp>
        <p:nvSpPr>
          <p:cNvPr id="13325" name="TextBox 14"/>
          <p:cNvSpPr txBox="1">
            <a:spLocks noChangeArrowheads="1"/>
          </p:cNvSpPr>
          <p:nvPr/>
        </p:nvSpPr>
        <p:spPr bwMode="auto">
          <a:xfrm>
            <a:off x="1857375" y="3987800"/>
            <a:ext cx="2000250" cy="369888"/>
          </a:xfrm>
          <a:prstGeom prst="rect">
            <a:avLst/>
          </a:prstGeom>
          <a:noFill/>
          <a:ln w="9525">
            <a:solidFill>
              <a:schemeClr val="accent1"/>
            </a:solidFill>
            <a:miter lim="800000"/>
            <a:headEnd/>
            <a:tailEnd/>
          </a:ln>
        </p:spPr>
        <p:txBody>
          <a:bodyPr>
            <a:spAutoFit/>
          </a:bodyPr>
          <a:lstStyle/>
          <a:p>
            <a:r>
              <a:rPr lang="en-GB" b="1" u="sng" dirty="0" err="1" smtClean="0">
                <a:latin typeface="Calibri" pitchFamily="34" charset="0"/>
              </a:rPr>
              <a:t>inteligente</a:t>
            </a:r>
            <a:endParaRPr lang="en-GB" dirty="0">
              <a:latin typeface="Calibri" pitchFamily="34" charset="0"/>
            </a:endParaRPr>
          </a:p>
        </p:txBody>
      </p:sp>
      <p:sp>
        <p:nvSpPr>
          <p:cNvPr id="13326" name="TextBox 15"/>
          <p:cNvSpPr txBox="1">
            <a:spLocks noChangeArrowheads="1"/>
          </p:cNvSpPr>
          <p:nvPr/>
        </p:nvSpPr>
        <p:spPr bwMode="auto">
          <a:xfrm>
            <a:off x="4500563" y="3929063"/>
            <a:ext cx="1357312" cy="369887"/>
          </a:xfrm>
          <a:prstGeom prst="rect">
            <a:avLst/>
          </a:prstGeom>
          <a:noFill/>
          <a:ln w="9525">
            <a:solidFill>
              <a:schemeClr val="accent1"/>
            </a:solidFill>
            <a:miter lim="800000"/>
            <a:headEnd/>
            <a:tailEnd/>
          </a:ln>
        </p:spPr>
        <p:txBody>
          <a:bodyPr>
            <a:spAutoFit/>
          </a:bodyPr>
          <a:lstStyle/>
          <a:p>
            <a:r>
              <a:rPr lang="en-GB" b="1" u="sng" dirty="0" err="1" smtClean="0">
                <a:latin typeface="Calibri" pitchFamily="34" charset="0"/>
              </a:rPr>
              <a:t>generoso</a:t>
            </a:r>
            <a:endParaRPr lang="en-GB" dirty="0">
              <a:latin typeface="Calibri" pitchFamily="34" charset="0"/>
            </a:endParaRPr>
          </a:p>
        </p:txBody>
      </p:sp>
      <p:sp>
        <p:nvSpPr>
          <p:cNvPr id="13327" name="TextBox 16"/>
          <p:cNvSpPr txBox="1">
            <a:spLocks noChangeArrowheads="1"/>
          </p:cNvSpPr>
          <p:nvPr/>
        </p:nvSpPr>
        <p:spPr bwMode="auto">
          <a:xfrm>
            <a:off x="6715125" y="4071938"/>
            <a:ext cx="1357313" cy="369887"/>
          </a:xfrm>
          <a:prstGeom prst="rect">
            <a:avLst/>
          </a:prstGeom>
          <a:noFill/>
          <a:ln w="9525">
            <a:solidFill>
              <a:schemeClr val="accent1"/>
            </a:solidFill>
            <a:miter lim="800000"/>
            <a:headEnd/>
            <a:tailEnd/>
          </a:ln>
        </p:spPr>
        <p:txBody>
          <a:bodyPr>
            <a:spAutoFit/>
          </a:bodyPr>
          <a:lstStyle/>
          <a:p>
            <a:r>
              <a:rPr lang="en-GB" b="1" u="sng" dirty="0" err="1" smtClean="0">
                <a:latin typeface="Calibri" pitchFamily="34" charset="0"/>
              </a:rPr>
              <a:t>divertido</a:t>
            </a:r>
            <a:endParaRPr lang="en-GB" dirty="0">
              <a:latin typeface="Calibri" pitchFamily="34" charset="0"/>
            </a:endParaRPr>
          </a:p>
        </p:txBody>
      </p:sp>
      <p:pic>
        <p:nvPicPr>
          <p:cNvPr id="13328" name="Picture 46" descr="j0195812"/>
          <p:cNvPicPr>
            <a:picLocks noChangeAspect="1" noChangeArrowheads="1"/>
          </p:cNvPicPr>
          <p:nvPr/>
        </p:nvPicPr>
        <p:blipFill>
          <a:blip r:embed="rId9" cstate="print"/>
          <a:srcRect/>
          <a:stretch>
            <a:fillRect/>
          </a:stretch>
        </p:blipFill>
        <p:spPr bwMode="auto">
          <a:xfrm>
            <a:off x="2357438" y="2714625"/>
            <a:ext cx="1249362" cy="1285875"/>
          </a:xfrm>
          <a:prstGeom prst="rect">
            <a:avLst/>
          </a:prstGeom>
          <a:noFill/>
          <a:ln w="9525">
            <a:noFill/>
            <a:miter lim="800000"/>
            <a:headEnd/>
            <a:tailEnd/>
          </a:ln>
        </p:spPr>
      </p:pic>
      <p:pic>
        <p:nvPicPr>
          <p:cNvPr id="13329" name="Picture 49" descr="j0334116[1]"/>
          <p:cNvPicPr>
            <a:picLocks noChangeAspect="1" noChangeArrowheads="1"/>
          </p:cNvPicPr>
          <p:nvPr/>
        </p:nvPicPr>
        <p:blipFill>
          <a:blip r:embed="rId10" cstate="print"/>
          <a:srcRect/>
          <a:stretch>
            <a:fillRect/>
          </a:stretch>
        </p:blipFill>
        <p:spPr bwMode="auto">
          <a:xfrm>
            <a:off x="7072313" y="2571750"/>
            <a:ext cx="814387" cy="1357313"/>
          </a:xfrm>
          <a:prstGeom prst="rect">
            <a:avLst/>
          </a:prstGeom>
          <a:noFill/>
          <a:ln w="9525">
            <a:noFill/>
            <a:miter lim="800000"/>
            <a:headEnd/>
            <a:tailEnd/>
          </a:ln>
        </p:spPr>
      </p:pic>
      <p:pic>
        <p:nvPicPr>
          <p:cNvPr id="13330" name="Picture 3"/>
          <p:cNvPicPr>
            <a:picLocks noChangeAspect="1" noChangeArrowheads="1"/>
          </p:cNvPicPr>
          <p:nvPr/>
        </p:nvPicPr>
        <p:blipFill>
          <a:blip r:embed="rId11" cstate="print"/>
          <a:srcRect/>
          <a:stretch>
            <a:fillRect/>
          </a:stretch>
        </p:blipFill>
        <p:spPr bwMode="auto">
          <a:xfrm>
            <a:off x="214313" y="4786313"/>
            <a:ext cx="1857375" cy="1192212"/>
          </a:xfrm>
          <a:prstGeom prst="rect">
            <a:avLst/>
          </a:prstGeom>
          <a:noFill/>
          <a:ln w="9525">
            <a:noFill/>
            <a:miter lim="800000"/>
            <a:headEnd/>
            <a:tailEnd/>
          </a:ln>
        </p:spPr>
      </p:pic>
      <p:sp>
        <p:nvSpPr>
          <p:cNvPr id="13331" name="TextBox 20"/>
          <p:cNvSpPr txBox="1">
            <a:spLocks noChangeArrowheads="1"/>
          </p:cNvSpPr>
          <p:nvPr/>
        </p:nvSpPr>
        <p:spPr bwMode="auto">
          <a:xfrm>
            <a:off x="714375" y="6215063"/>
            <a:ext cx="1214438" cy="369887"/>
          </a:xfrm>
          <a:prstGeom prst="rect">
            <a:avLst/>
          </a:prstGeom>
          <a:noFill/>
          <a:ln w="9525">
            <a:solidFill>
              <a:schemeClr val="accent1"/>
            </a:solidFill>
            <a:miter lim="800000"/>
            <a:headEnd/>
            <a:tailEnd/>
          </a:ln>
        </p:spPr>
        <p:txBody>
          <a:bodyPr>
            <a:spAutoFit/>
          </a:bodyPr>
          <a:lstStyle/>
          <a:p>
            <a:r>
              <a:rPr lang="en-GB" b="1" u="sng" dirty="0" err="1">
                <a:latin typeface="Calibri" pitchFamily="34" charset="0"/>
              </a:rPr>
              <a:t>T</a:t>
            </a:r>
            <a:r>
              <a:rPr lang="en-GB" dirty="0" err="1">
                <a:latin typeface="Calibri" pitchFamily="34" charset="0"/>
              </a:rPr>
              <a:t>_m_d</a:t>
            </a:r>
            <a:r>
              <a:rPr lang="en-GB" dirty="0">
                <a:latin typeface="Calibri" pitchFamily="34" charset="0"/>
              </a:rPr>
              <a:t>_</a:t>
            </a:r>
          </a:p>
        </p:txBody>
      </p:sp>
      <p:pic>
        <p:nvPicPr>
          <p:cNvPr id="13332" name="Picture 2"/>
          <p:cNvPicPr>
            <a:picLocks noChangeAspect="1" noChangeArrowheads="1"/>
          </p:cNvPicPr>
          <p:nvPr/>
        </p:nvPicPr>
        <p:blipFill>
          <a:blip r:embed="rId12" cstate="print"/>
          <a:srcRect/>
          <a:stretch>
            <a:fillRect/>
          </a:stretch>
        </p:blipFill>
        <p:spPr bwMode="auto">
          <a:xfrm>
            <a:off x="2428875" y="4714875"/>
            <a:ext cx="1985963" cy="1255713"/>
          </a:xfrm>
          <a:prstGeom prst="rect">
            <a:avLst/>
          </a:prstGeom>
          <a:noFill/>
          <a:ln w="9525">
            <a:noFill/>
            <a:miter lim="800000"/>
            <a:headEnd/>
            <a:tailEnd/>
          </a:ln>
        </p:spPr>
      </p:pic>
      <p:pic>
        <p:nvPicPr>
          <p:cNvPr id="13333" name="Picture 5"/>
          <p:cNvPicPr>
            <a:picLocks noChangeAspect="1" noChangeArrowheads="1"/>
          </p:cNvPicPr>
          <p:nvPr/>
        </p:nvPicPr>
        <p:blipFill>
          <a:blip r:embed="rId13" cstate="print"/>
          <a:srcRect/>
          <a:stretch>
            <a:fillRect/>
          </a:stretch>
        </p:blipFill>
        <p:spPr bwMode="auto">
          <a:xfrm>
            <a:off x="4786313" y="4857750"/>
            <a:ext cx="1371600" cy="857250"/>
          </a:xfrm>
          <a:prstGeom prst="rect">
            <a:avLst/>
          </a:prstGeom>
          <a:noFill/>
          <a:ln w="9525">
            <a:noFill/>
            <a:miter lim="800000"/>
            <a:headEnd/>
            <a:tailEnd/>
          </a:ln>
        </p:spPr>
      </p:pic>
      <p:pic>
        <p:nvPicPr>
          <p:cNvPr id="13334" name="Picture 50"/>
          <p:cNvPicPr>
            <a:picLocks noChangeAspect="1" noChangeArrowheads="1"/>
          </p:cNvPicPr>
          <p:nvPr/>
        </p:nvPicPr>
        <p:blipFill>
          <a:blip r:embed="rId14" cstate="print"/>
          <a:srcRect/>
          <a:stretch>
            <a:fillRect/>
          </a:stretch>
        </p:blipFill>
        <p:spPr bwMode="auto">
          <a:xfrm>
            <a:off x="7286625" y="4786313"/>
            <a:ext cx="819150" cy="1171575"/>
          </a:xfrm>
          <a:prstGeom prst="rect">
            <a:avLst/>
          </a:prstGeom>
          <a:noFill/>
          <a:ln w="9525">
            <a:noFill/>
            <a:miter lim="800000"/>
            <a:headEnd/>
            <a:tailEnd/>
          </a:ln>
        </p:spPr>
      </p:pic>
      <p:sp>
        <p:nvSpPr>
          <p:cNvPr id="13335" name="TextBox 24"/>
          <p:cNvSpPr txBox="1">
            <a:spLocks noChangeArrowheads="1"/>
          </p:cNvSpPr>
          <p:nvPr/>
        </p:nvSpPr>
        <p:spPr bwMode="auto">
          <a:xfrm>
            <a:off x="2857500" y="6286500"/>
            <a:ext cx="1214438" cy="369888"/>
          </a:xfrm>
          <a:prstGeom prst="rect">
            <a:avLst/>
          </a:prstGeom>
          <a:noFill/>
          <a:ln w="9525">
            <a:solidFill>
              <a:schemeClr val="accent1"/>
            </a:solidFill>
            <a:miter lim="800000"/>
            <a:headEnd/>
            <a:tailEnd/>
          </a:ln>
        </p:spPr>
        <p:txBody>
          <a:bodyPr>
            <a:spAutoFit/>
          </a:bodyPr>
          <a:lstStyle/>
          <a:p>
            <a:r>
              <a:rPr lang="en-GB" b="1" i="1" u="sng" dirty="0" smtClean="0">
                <a:latin typeface="Calibri" pitchFamily="34" charset="0"/>
              </a:rPr>
              <a:t>simpatico</a:t>
            </a:r>
            <a:endParaRPr lang="en-GB" dirty="0">
              <a:latin typeface="Calibri" pitchFamily="34" charset="0"/>
            </a:endParaRPr>
          </a:p>
        </p:txBody>
      </p:sp>
      <p:sp>
        <p:nvSpPr>
          <p:cNvPr id="13336" name="TextBox 25"/>
          <p:cNvSpPr txBox="1">
            <a:spLocks noChangeArrowheads="1"/>
          </p:cNvSpPr>
          <p:nvPr/>
        </p:nvSpPr>
        <p:spPr bwMode="auto">
          <a:xfrm>
            <a:off x="4572000" y="6143625"/>
            <a:ext cx="1500188" cy="369888"/>
          </a:xfrm>
          <a:prstGeom prst="rect">
            <a:avLst/>
          </a:prstGeom>
          <a:noFill/>
          <a:ln w="9525">
            <a:solidFill>
              <a:schemeClr val="accent1"/>
            </a:solidFill>
            <a:miter lim="800000"/>
            <a:headEnd/>
            <a:tailEnd/>
          </a:ln>
        </p:spPr>
        <p:txBody>
          <a:bodyPr>
            <a:spAutoFit/>
          </a:bodyPr>
          <a:lstStyle/>
          <a:p>
            <a:r>
              <a:rPr lang="en-GB" b="1" u="sng" dirty="0" err="1" smtClean="0">
                <a:latin typeface="Calibri" pitchFamily="34" charset="0"/>
              </a:rPr>
              <a:t>antipatico</a:t>
            </a:r>
            <a:endParaRPr lang="en-GB" dirty="0">
              <a:latin typeface="Calibri" pitchFamily="34" charset="0"/>
            </a:endParaRPr>
          </a:p>
        </p:txBody>
      </p:sp>
      <p:sp>
        <p:nvSpPr>
          <p:cNvPr id="13337" name="TextBox 26"/>
          <p:cNvSpPr txBox="1">
            <a:spLocks noChangeArrowheads="1"/>
          </p:cNvSpPr>
          <p:nvPr/>
        </p:nvSpPr>
        <p:spPr bwMode="auto">
          <a:xfrm>
            <a:off x="6449286" y="6215063"/>
            <a:ext cx="1500188" cy="369887"/>
          </a:xfrm>
          <a:prstGeom prst="rect">
            <a:avLst/>
          </a:prstGeom>
          <a:noFill/>
          <a:ln w="9525">
            <a:solidFill>
              <a:schemeClr val="accent1"/>
            </a:solidFill>
            <a:miter lim="800000"/>
            <a:headEnd/>
            <a:tailEnd/>
          </a:ln>
        </p:spPr>
        <p:txBody>
          <a:bodyPr>
            <a:spAutoFit/>
          </a:bodyPr>
          <a:lstStyle/>
          <a:p>
            <a:r>
              <a:rPr lang="en-GB" b="1" u="sng" dirty="0" err="1" smtClean="0">
                <a:latin typeface="Calibri" pitchFamily="34" charset="0"/>
              </a:rPr>
              <a:t>contento</a:t>
            </a:r>
            <a:endParaRPr lang="en-GB" dirty="0">
              <a:latin typeface="Calibri" pitchFamily="34" charset="0"/>
            </a:endParaRPr>
          </a:p>
        </p:txBody>
      </p:sp>
    </p:spTree>
    <p:extLst>
      <p:ext uri="{BB962C8B-B14F-4D97-AF65-F5344CB8AC3E}">
        <p14:creationId xmlns:p14="http://schemas.microsoft.com/office/powerpoint/2010/main" val="40206053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2"/>
          <p:cNvSpPr>
            <a:spLocks noGrp="1"/>
          </p:cNvSpPr>
          <p:nvPr>
            <p:ph idx="1"/>
          </p:nvPr>
        </p:nvSpPr>
        <p:spPr>
          <a:xfrm>
            <a:off x="285750" y="1785938"/>
            <a:ext cx="8401050" cy="4340225"/>
          </a:xfrm>
          <a:ln w="57150">
            <a:solidFill>
              <a:schemeClr val="tx1"/>
            </a:solidFill>
          </a:ln>
        </p:spPr>
        <p:txBody>
          <a:bodyPr/>
          <a:lstStyle/>
          <a:p>
            <a:pPr marL="514350" indent="-514350">
              <a:buFont typeface="Arial" charset="0"/>
              <a:buAutoNum type="arabicParenR"/>
            </a:pPr>
            <a:r>
              <a:rPr lang="es-ES" smtClean="0"/>
              <a:t>Me parezco a mi madre. </a:t>
            </a:r>
          </a:p>
          <a:p>
            <a:pPr marL="514350" indent="-514350">
              <a:buFont typeface="Arial" charset="0"/>
              <a:buAutoNum type="arabicParenR"/>
            </a:pPr>
            <a:r>
              <a:rPr lang="es-ES" smtClean="0"/>
              <a:t>Alicia se lleva bien con su hermano, porque es paciente.</a:t>
            </a:r>
          </a:p>
          <a:p>
            <a:pPr marL="514350" indent="-514350">
              <a:buFont typeface="Arial" charset="0"/>
              <a:buAutoNum type="arabicParenR"/>
            </a:pPr>
            <a:r>
              <a:rPr lang="es-ES" smtClean="0"/>
              <a:t>Me casé con Alberto en mil novecientos ochenta y nueve.</a:t>
            </a:r>
          </a:p>
          <a:p>
            <a:pPr marL="514350" indent="-514350">
              <a:buFont typeface="Arial" charset="0"/>
              <a:buAutoNum type="arabicParenR"/>
            </a:pPr>
            <a:r>
              <a:rPr lang="es-ES" smtClean="0"/>
              <a:t>Mis padres se separaron en 2007. </a:t>
            </a:r>
          </a:p>
          <a:p>
            <a:pPr marL="514350" indent="-514350">
              <a:buFont typeface="Arial" charset="0"/>
              <a:buAutoNum type="arabicParenR"/>
            </a:pPr>
            <a:r>
              <a:rPr lang="es-ES" smtClean="0"/>
              <a:t>Antes me llevaba bien con mi abuelo.</a:t>
            </a:r>
          </a:p>
          <a:p>
            <a:pPr marL="514350" indent="-514350">
              <a:buFont typeface="Arial" charset="0"/>
              <a:buAutoNum type="arabicParenR"/>
            </a:pPr>
            <a:endParaRPr lang="es-ES" smtClean="0"/>
          </a:p>
          <a:p>
            <a:pPr marL="514350" indent="-514350">
              <a:buFont typeface="Arial" charset="0"/>
              <a:buAutoNum type="arabicParenR"/>
            </a:pPr>
            <a:endParaRPr lang="es-ES" smtClean="0"/>
          </a:p>
        </p:txBody>
      </p:sp>
      <p:sp>
        <p:nvSpPr>
          <p:cNvPr id="4" name="Rectangle 3"/>
          <p:cNvSpPr/>
          <p:nvPr/>
        </p:nvSpPr>
        <p:spPr>
          <a:xfrm>
            <a:off x="971600" y="476672"/>
            <a:ext cx="6929486" cy="584775"/>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GB"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a:t>
            </a:r>
            <a:r>
              <a:rPr lang="en-GB" sz="3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Puedes</a:t>
            </a:r>
            <a:r>
              <a:rPr lang="en-GB"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GB" sz="3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traducir</a:t>
            </a:r>
            <a:r>
              <a:rPr lang="en-GB"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GB" sz="32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las</a:t>
            </a:r>
            <a:r>
              <a:rPr lang="en-GB" sz="32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 </a:t>
            </a:r>
            <a:r>
              <a:rPr lang="en-GB" sz="32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frases</a:t>
            </a:r>
            <a:r>
              <a:rPr lang="en-GB" sz="32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mn-lt"/>
                <a:cs typeface="+mn-cs"/>
              </a:rPr>
              <a:t>?</a:t>
            </a: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spcBef>
                <a:spcPts val="0"/>
              </a:spcBef>
              <a:defRPr/>
            </a:pPr>
            <a:r>
              <a:rPr lang="en-GB" b="1" dirty="0" smtClean="0">
                <a:solidFill>
                  <a:srgbClr val="FF0000"/>
                </a:solidFill>
              </a:rPr>
              <a:t>Food and Drink</a:t>
            </a:r>
          </a:p>
        </p:txBody>
      </p:sp>
      <p:pic>
        <p:nvPicPr>
          <p:cNvPr id="105474" name="Picture 2" descr="http://www.mindmapinspiration.com/wp-content/uploads/2009/06/my-plan-mindmap.jpg"/>
          <p:cNvPicPr>
            <a:picLocks noChangeAspect="1" noChangeArrowheads="1"/>
          </p:cNvPicPr>
          <p:nvPr/>
        </p:nvPicPr>
        <p:blipFill>
          <a:blip r:embed="rId2" cstate="print"/>
          <a:srcRect/>
          <a:stretch>
            <a:fillRect/>
          </a:stretch>
        </p:blipFill>
        <p:spPr bwMode="auto">
          <a:xfrm>
            <a:off x="1619672" y="1700808"/>
            <a:ext cx="5616624" cy="4784343"/>
          </a:xfrm>
          <a:prstGeom prst="rect">
            <a:avLst/>
          </a:prstGeom>
          <a:noFill/>
        </p:spPr>
      </p:pic>
      <p:sp>
        <p:nvSpPr>
          <p:cNvPr id="5" name="TextBox 4"/>
          <p:cNvSpPr txBox="1"/>
          <p:nvPr/>
        </p:nvSpPr>
        <p:spPr>
          <a:xfrm>
            <a:off x="1331640" y="6093296"/>
            <a:ext cx="5844870" cy="369332"/>
          </a:xfrm>
          <a:prstGeom prst="rect">
            <a:avLst/>
          </a:prstGeom>
          <a:solidFill>
            <a:schemeClr val="bg1"/>
          </a:solidFill>
        </p:spPr>
        <p:txBody>
          <a:bodyPr wrap="non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 digital dialects</a:t>
            </a:r>
            <a:endParaRPr lang="en-GB" dirty="0"/>
          </a:p>
        </p:txBody>
      </p:sp>
      <p:sp>
        <p:nvSpPr>
          <p:cNvPr id="3" name="Content Placeholder 2"/>
          <p:cNvSpPr>
            <a:spLocks noGrp="1"/>
          </p:cNvSpPr>
          <p:nvPr>
            <p:ph idx="1"/>
          </p:nvPr>
        </p:nvSpPr>
        <p:spPr/>
        <p:txBody>
          <a:bodyPr>
            <a:normAutofit/>
          </a:bodyPr>
          <a:lstStyle/>
          <a:p>
            <a:pPr algn="ctr">
              <a:buNone/>
            </a:pPr>
            <a:r>
              <a:rPr lang="en-GB" sz="2800" dirty="0" smtClean="0">
                <a:hlinkClick r:id="rId2"/>
              </a:rPr>
              <a:t>http://www.digitaldialects.com/Spanish/Food.htm</a:t>
            </a:r>
            <a:endParaRPr lang="en-GB" sz="2800" dirty="0"/>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a:bodyPr>
          <a:lstStyle/>
          <a:p>
            <a:pPr algn="ctr">
              <a:buNone/>
            </a:pPr>
            <a:r>
              <a:rPr lang="en-GB" sz="2800" dirty="0" smtClean="0">
                <a:hlinkClick r:id="rId2"/>
              </a:rPr>
              <a:t>http://www.atantot-extra.co.uk/resources/menu_category.php?l=es&amp;c=3</a:t>
            </a:r>
            <a:endParaRPr lang="en-GB" sz="2800" dirty="0" smtClean="0"/>
          </a:p>
          <a:p>
            <a:pPr algn="ctr">
              <a:buNone/>
            </a:pPr>
            <a:endParaRPr lang="en-GB" sz="2800" dirty="0" smtClean="0"/>
          </a:p>
          <a:p>
            <a:pPr algn="ctr">
              <a:buNone/>
            </a:pPr>
            <a:endParaRPr lang="en-GB" sz="2800" dirty="0" smtClean="0"/>
          </a:p>
          <a:p>
            <a:pPr algn="ctr">
              <a:buNone/>
            </a:pPr>
            <a:r>
              <a:rPr lang="en-GB" sz="2800" dirty="0" smtClean="0"/>
              <a:t>CHOOSE your game </a:t>
            </a:r>
          </a:p>
          <a:p>
            <a:pPr algn="ctr">
              <a:buNone/>
            </a:pPr>
            <a:r>
              <a:rPr lang="en-GB" sz="2800" dirty="0" smtClean="0"/>
              <a:t>Then play FOOD </a:t>
            </a:r>
            <a:endParaRPr lang="en-GB" sz="2800"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Food and Drink</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http://www.linguascope.com</a:t>
            </a:r>
            <a:endParaRPr lang="en-GB" dirty="0" smtClean="0"/>
          </a:p>
          <a:p>
            <a:pPr algn="ctr">
              <a:buNone/>
            </a:pPr>
            <a:endParaRPr lang="en-GB" dirty="0" smtClean="0"/>
          </a:p>
          <a:p>
            <a:pPr algn="ctr">
              <a:buNone/>
            </a:pPr>
            <a:r>
              <a:rPr lang="en-GB" dirty="0" smtClean="0"/>
              <a:t>Intermediate</a:t>
            </a:r>
          </a:p>
          <a:p>
            <a:pPr algn="ctr">
              <a:buNone/>
            </a:pPr>
            <a:r>
              <a:rPr lang="en-GB" b="1" dirty="0" smtClean="0"/>
              <a:t>Eating Out </a:t>
            </a:r>
          </a:p>
          <a:p>
            <a:pPr algn="ctr">
              <a:buNone/>
            </a:pPr>
            <a:endParaRPr lang="en-GB" dirty="0"/>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rPr>
              <a:t>Health </a:t>
            </a:r>
          </a:p>
        </p:txBody>
      </p:sp>
      <p:pic>
        <p:nvPicPr>
          <p:cNvPr id="105474" name="Picture 2" descr="http://www.mindmapinspiration.com/wp-content/uploads/2009/06/my-plan-mindmap.jpg"/>
          <p:cNvPicPr>
            <a:picLocks noChangeAspect="1" noChangeArrowheads="1"/>
          </p:cNvPicPr>
          <p:nvPr/>
        </p:nvPicPr>
        <p:blipFill>
          <a:blip r:embed="rId2" cstate="print"/>
          <a:srcRect/>
          <a:stretch>
            <a:fillRect/>
          </a:stretch>
        </p:blipFill>
        <p:spPr bwMode="auto">
          <a:xfrm>
            <a:off x="1619672" y="1700808"/>
            <a:ext cx="5616624" cy="4784343"/>
          </a:xfrm>
          <a:prstGeom prst="rect">
            <a:avLst/>
          </a:prstGeom>
          <a:noFill/>
        </p:spPr>
      </p:pic>
      <p:sp>
        <p:nvSpPr>
          <p:cNvPr id="5" name="TextBox 4"/>
          <p:cNvSpPr txBox="1"/>
          <p:nvPr/>
        </p:nvSpPr>
        <p:spPr>
          <a:xfrm>
            <a:off x="1331640" y="6093296"/>
            <a:ext cx="5844870" cy="369332"/>
          </a:xfrm>
          <a:prstGeom prst="rect">
            <a:avLst/>
          </a:prstGeom>
          <a:solidFill>
            <a:schemeClr val="bg1"/>
          </a:solidFill>
        </p:spPr>
        <p:txBody>
          <a:bodyPr wrap="none" rtlCol="0">
            <a:spAutoFit/>
          </a:bodyPr>
          <a:lstStyle/>
          <a:p>
            <a:r>
              <a:rPr lang="en-GB" dirty="0" smtClean="0"/>
              <a:t>                                                                                                            </a:t>
            </a:r>
            <a:endParaRPr lang="en-GB"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Health</a:t>
            </a:r>
            <a:endParaRPr lang="en-GB" dirty="0"/>
          </a:p>
        </p:txBody>
      </p:sp>
      <p:sp>
        <p:nvSpPr>
          <p:cNvPr id="3" name="Content Placeholder 2"/>
          <p:cNvSpPr>
            <a:spLocks noGrp="1"/>
          </p:cNvSpPr>
          <p:nvPr>
            <p:ph idx="1"/>
          </p:nvPr>
        </p:nvSpPr>
        <p:spPr/>
        <p:txBody>
          <a:bodyPr/>
          <a:lstStyle/>
          <a:p>
            <a:pPr algn="ctr">
              <a:buNone/>
            </a:pPr>
            <a:r>
              <a:rPr lang="en-GB" dirty="0" smtClean="0">
                <a:hlinkClick r:id="rId2"/>
              </a:rPr>
              <a:t>http://www.linguascope.com</a:t>
            </a:r>
            <a:endParaRPr lang="en-GB" dirty="0" smtClean="0"/>
          </a:p>
          <a:p>
            <a:pPr algn="ctr">
              <a:buNone/>
            </a:pPr>
            <a:endParaRPr lang="en-GB" dirty="0" smtClean="0"/>
          </a:p>
          <a:p>
            <a:pPr algn="ctr">
              <a:buNone/>
            </a:pPr>
            <a:r>
              <a:rPr lang="en-GB" dirty="0" smtClean="0"/>
              <a:t>Intermediate</a:t>
            </a:r>
          </a:p>
          <a:p>
            <a:pPr algn="ctr">
              <a:buNone/>
            </a:pPr>
            <a:r>
              <a:rPr lang="en-GB" b="1" dirty="0" smtClean="0"/>
              <a:t>Healthy Eating</a:t>
            </a:r>
          </a:p>
          <a:p>
            <a:pPr algn="ctr">
              <a:buNone/>
            </a:pPr>
            <a:endParaRPr lang="en-GB"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POINTS" val="0"/>
  <p:tag name="TIME" val="15"/>
  <p:tag name="QUESTION"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2314</Words>
  <Application>Microsoft Office PowerPoint</Application>
  <PresentationFormat>On-screen Show (4:3)</PresentationFormat>
  <Paragraphs>739</Paragraphs>
  <Slides>102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102</vt:i4>
      </vt:variant>
    </vt:vector>
  </HeadingPairs>
  <TitlesOfParts>
    <vt:vector size="105" baseType="lpstr">
      <vt:lpstr>Arial</vt:lpstr>
      <vt:lpstr>Calibri</vt:lpstr>
      <vt:lpstr>Office Theme</vt:lpstr>
      <vt:lpstr>GCSE Spanish Revision</vt:lpstr>
      <vt:lpstr>PowerPoint Presentation</vt:lpstr>
      <vt:lpstr>What are the four main topic areas  for revision?</vt:lpstr>
      <vt:lpstr>What are the four main topic areas  for revision?</vt:lpstr>
      <vt:lpstr>What are the 9 subtopics?</vt:lpstr>
      <vt:lpstr>What are the 9 subtopics?</vt:lpstr>
      <vt:lpstr>What are the 9 subtopics?</vt:lpstr>
      <vt:lpstr>What are the 9 subtopics?</vt:lpstr>
      <vt:lpstr>What are the 9 subtopics?</vt:lpstr>
      <vt:lpstr>What are the 9 subtopics?</vt:lpstr>
      <vt:lpstr>TOP 3 TIPS </vt:lpstr>
      <vt:lpstr>IT’S ALL ABOUT VOCABULARY</vt:lpstr>
      <vt:lpstr> Vocabulary  </vt:lpstr>
      <vt:lpstr>KNOW THE BASICS</vt:lpstr>
      <vt:lpstr>KNOW THE BASICS</vt:lpstr>
      <vt:lpstr> Phrases and Greetings  </vt:lpstr>
      <vt:lpstr>Days and Months</vt:lpstr>
      <vt:lpstr>Numbers</vt:lpstr>
      <vt:lpstr>The Time </vt:lpstr>
      <vt:lpstr>Time phrases</vt:lpstr>
      <vt:lpstr>Time phrases</vt:lpstr>
      <vt:lpstr>Time phrases - Past</vt:lpstr>
      <vt:lpstr>Time phrases - Past</vt:lpstr>
      <vt:lpstr>Time phrases - Future</vt:lpstr>
      <vt:lpstr>Time phrases - Present</vt:lpstr>
      <vt:lpstr>Opinions </vt:lpstr>
      <vt:lpstr>Opinions </vt:lpstr>
      <vt:lpstr>Opinions </vt:lpstr>
      <vt:lpstr>TOP TIPS</vt:lpstr>
      <vt:lpstr>TOP TIP 1</vt:lpstr>
      <vt:lpstr>PREDICT</vt:lpstr>
      <vt:lpstr>PREDICT</vt:lpstr>
      <vt:lpstr>PREDICT</vt:lpstr>
      <vt:lpstr>PREDICT</vt:lpstr>
      <vt:lpstr>TOP TIP 2</vt:lpstr>
      <vt:lpstr> BE POSITIVE</vt:lpstr>
      <vt:lpstr>FILL the gap</vt:lpstr>
      <vt:lpstr>FILL the gap</vt:lpstr>
      <vt:lpstr>TOP TIP 3</vt:lpstr>
      <vt:lpstr>THINK ABOUT IT</vt:lpstr>
      <vt:lpstr>THINK ABOUT IT</vt:lpstr>
      <vt:lpstr>Complete the phrase...</vt:lpstr>
      <vt:lpstr>COMPLETE the phrase...</vt:lpstr>
      <vt:lpstr>COMPLETE the phrase...</vt:lpstr>
      <vt:lpstr>COMPLETE the phrase...</vt:lpstr>
      <vt:lpstr>COMPLETE the phrase...</vt:lpstr>
      <vt:lpstr>COMPLETE the phrase...</vt:lpstr>
      <vt:lpstr>COMPLETE the phrase...</vt:lpstr>
      <vt:lpstr>COMPLETE THE PHRASE</vt:lpstr>
      <vt:lpstr>1</vt:lpstr>
      <vt:lpstr>2</vt:lpstr>
      <vt:lpstr>3</vt:lpstr>
      <vt:lpstr>4</vt:lpstr>
      <vt:lpstr>5</vt:lpstr>
      <vt:lpstr>6</vt:lpstr>
      <vt:lpstr>THINK ABOUT IT</vt:lpstr>
      <vt:lpstr>5 cognates to try</vt:lpstr>
      <vt:lpstr>5 cognates to try</vt:lpstr>
      <vt:lpstr>5 cognates to try</vt:lpstr>
      <vt:lpstr>5 cognates to try</vt:lpstr>
      <vt:lpstr>5 cognates to try</vt:lpstr>
      <vt:lpstr>SUMMARY</vt:lpstr>
      <vt:lpstr>REVISE BY TOPIC</vt:lpstr>
      <vt:lpstr>School/college and future plans</vt:lpstr>
      <vt:lpstr>In the classroom – Quiz </vt:lpstr>
      <vt:lpstr>School</vt:lpstr>
      <vt:lpstr>Current and Future Jobs</vt:lpstr>
      <vt:lpstr>Jobs</vt:lpstr>
      <vt:lpstr>Jobs</vt:lpstr>
      <vt:lpstr>Free Time and the Media</vt:lpstr>
      <vt:lpstr>Leisure – Penalty </vt:lpstr>
      <vt:lpstr>Freetime</vt:lpstr>
      <vt:lpstr>Holidays</vt:lpstr>
      <vt:lpstr>Holidays – Listening </vt:lpstr>
      <vt:lpstr>Holidays – Reading </vt:lpstr>
      <vt:lpstr>Home and Local Area</vt:lpstr>
      <vt:lpstr>Home - Jigword</vt:lpstr>
      <vt:lpstr>Reading 1</vt:lpstr>
      <vt:lpstr>Reading 2</vt:lpstr>
      <vt:lpstr>Reading 3</vt:lpstr>
      <vt:lpstr>Reading 4</vt:lpstr>
      <vt:lpstr>Reading 5</vt:lpstr>
      <vt:lpstr>Out and About – Listening </vt:lpstr>
      <vt:lpstr>Environment</vt:lpstr>
      <vt:lpstr>Weather – Grade </vt:lpstr>
      <vt:lpstr>Environment</vt:lpstr>
      <vt:lpstr>Environment – Bananas </vt:lpstr>
      <vt:lpstr>Relationship and Choices</vt:lpstr>
      <vt:lpstr>Relationships</vt:lpstr>
      <vt:lpstr>Family – O + X</vt:lpstr>
      <vt:lpstr>PowerPoint Presentation</vt:lpstr>
      <vt:lpstr>PowerPoint Presentation</vt:lpstr>
      <vt:lpstr>PowerPoint Presentation</vt:lpstr>
      <vt:lpstr>Food and Drink</vt:lpstr>
      <vt:lpstr>Food – digital dialects</vt:lpstr>
      <vt:lpstr>PowerPoint Presentation</vt:lpstr>
      <vt:lpstr>Food and Drink</vt:lpstr>
      <vt:lpstr>Health </vt:lpstr>
      <vt:lpstr>Health</vt:lpstr>
      <vt:lpstr>TOP 3 TIPS </vt:lpstr>
      <vt:lpstr>What have you learned today?</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dc:creator>
  <cp:lastModifiedBy>Sarah Mallo</cp:lastModifiedBy>
  <cp:revision>43</cp:revision>
  <cp:lastPrinted>2016-05-11T07:06:06Z</cp:lastPrinted>
  <dcterms:created xsi:type="dcterms:W3CDTF">2013-03-27T20:03:39Z</dcterms:created>
  <dcterms:modified xsi:type="dcterms:W3CDTF">2016-05-11T07:17:29Z</dcterms:modified>
</cp:coreProperties>
</file>