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70" r:id="rId6"/>
    <p:sldId id="265" r:id="rId7"/>
    <p:sldId id="261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50" autoAdjust="0"/>
  </p:normalViewPr>
  <p:slideViewPr>
    <p:cSldViewPr snapToGrid="0">
      <p:cViewPr varScale="1">
        <p:scale>
          <a:sx n="64" d="100"/>
          <a:sy n="64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A801-D116-4433-AC59-6336F4F90DB2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48182-C49E-4F55-A9E4-2CA738186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7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Image: https://commons.wikimedia.org/wiki/File:Hello_my_name_is_sticker.svg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48182-C49E-4F55-A9E4-2CA73818604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01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309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4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3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25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1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0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8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5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2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1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52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20E6963-3018-4AA5-99EB-6BB44AD0EB7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3B18D93-65B3-430B-9C23-F57E75867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9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b="1" kern="1200">
          <a:solidFill>
            <a:schemeClr val="tx1"/>
          </a:solidFill>
          <a:latin typeface="Pristina" panose="0306040204040608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EF69E-2818-4DC0-932E-77982A0CF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/>
          <a:lstStyle/>
          <a:p>
            <a:r>
              <a:rPr lang="en-GB" sz="16600" dirty="0"/>
              <a:t>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CDB0B-A936-4298-A055-CC7F53E081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 quick lesson in word class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6FC7BB-C178-40EB-A3B2-400061564754}"/>
              </a:ext>
            </a:extLst>
          </p:cNvPr>
          <p:cNvCxnSpPr>
            <a:cxnSpLocks/>
          </p:cNvCxnSpPr>
          <p:nvPr/>
        </p:nvCxnSpPr>
        <p:spPr>
          <a:xfrm>
            <a:off x="2650836" y="3429000"/>
            <a:ext cx="6982691" cy="0"/>
          </a:xfrm>
          <a:prstGeom prst="lin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92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3AE2-A605-4002-8EDA-D1328F8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Nouns: What Are They?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1FD7F-EB30-4FE3-874B-3EEA8BD90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1770206"/>
            <a:ext cx="9504218" cy="43513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GB" dirty="0"/>
              <a:t>‘Noun’ comes from the word ‘</a:t>
            </a:r>
            <a:r>
              <a:rPr lang="en-GB" dirty="0" err="1"/>
              <a:t>Nomen</a:t>
            </a:r>
            <a:r>
              <a:rPr lang="en-GB" dirty="0"/>
              <a:t>’, which means ‘name’.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GB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/>
              <a:t>So a noun is just the name of something.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GB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/>
              <a:t>The name of a person, place or thing.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789C029-1287-4067-93F7-2F463DE4C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56" y="5177762"/>
            <a:ext cx="2082087" cy="148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3AE2-A605-4002-8EDA-D1328F8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Nouns: The Subject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6E0250-FEA9-439A-9026-B2F18354AFA5}"/>
              </a:ext>
            </a:extLst>
          </p:cNvPr>
          <p:cNvSpPr/>
          <p:nvPr/>
        </p:nvSpPr>
        <p:spPr>
          <a:xfrm>
            <a:off x="4445548" y="3746046"/>
            <a:ext cx="3300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Jack ran.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8EB287-1401-44B2-AB4C-C4A652BD354A}"/>
              </a:ext>
            </a:extLst>
          </p:cNvPr>
          <p:cNvCxnSpPr>
            <a:cxnSpLocks/>
          </p:cNvCxnSpPr>
          <p:nvPr/>
        </p:nvCxnSpPr>
        <p:spPr>
          <a:xfrm flipV="1">
            <a:off x="7425723" y="3093090"/>
            <a:ext cx="940511" cy="882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BC38BF1-8C1F-4CCF-8D47-67E91079BBC4}"/>
              </a:ext>
            </a:extLst>
          </p:cNvPr>
          <p:cNvSpPr txBox="1"/>
          <p:nvPr/>
        </p:nvSpPr>
        <p:spPr>
          <a:xfrm>
            <a:off x="8455571" y="2591000"/>
            <a:ext cx="1555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88101A-A108-40CA-9930-2093394AC03C}"/>
              </a:ext>
            </a:extLst>
          </p:cNvPr>
          <p:cNvSpPr txBox="1"/>
          <p:nvPr/>
        </p:nvSpPr>
        <p:spPr>
          <a:xfrm>
            <a:off x="9233337" y="1299447"/>
            <a:ext cx="1555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Verb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94F2A1B-6442-4E8A-9CFD-53C3372A0FD2}"/>
              </a:ext>
            </a:extLst>
          </p:cNvPr>
          <p:cNvCxnSpPr>
            <a:cxnSpLocks/>
          </p:cNvCxnSpPr>
          <p:nvPr/>
        </p:nvCxnSpPr>
        <p:spPr>
          <a:xfrm flipV="1">
            <a:off x="9233336" y="1819658"/>
            <a:ext cx="562305" cy="761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50F375-30AC-489D-B40D-FC01E41E9469}"/>
              </a:ext>
            </a:extLst>
          </p:cNvPr>
          <p:cNvCxnSpPr>
            <a:cxnSpLocks/>
          </p:cNvCxnSpPr>
          <p:nvPr/>
        </p:nvCxnSpPr>
        <p:spPr>
          <a:xfrm flipH="1" flipV="1">
            <a:off x="3983421" y="3093090"/>
            <a:ext cx="782858" cy="804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76F1E4B-1008-4C4D-89F1-0CC57E1D0760}"/>
              </a:ext>
            </a:extLst>
          </p:cNvPr>
          <p:cNvSpPr txBox="1"/>
          <p:nvPr/>
        </p:nvSpPr>
        <p:spPr>
          <a:xfrm>
            <a:off x="2107241" y="2598057"/>
            <a:ext cx="26275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Performed the action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7232AFD-AABA-4DA6-A860-85A0C321CBCD}"/>
              </a:ext>
            </a:extLst>
          </p:cNvPr>
          <p:cNvCxnSpPr>
            <a:cxnSpLocks/>
          </p:cNvCxnSpPr>
          <p:nvPr/>
        </p:nvCxnSpPr>
        <p:spPr>
          <a:xfrm flipH="1" flipV="1">
            <a:off x="2396359" y="1819658"/>
            <a:ext cx="695185" cy="77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4F2CDC4-8D65-4276-ADCA-AD375E94D610}"/>
              </a:ext>
            </a:extLst>
          </p:cNvPr>
          <p:cNvSpPr txBox="1"/>
          <p:nvPr/>
        </p:nvSpPr>
        <p:spPr>
          <a:xfrm>
            <a:off x="1329476" y="1299076"/>
            <a:ext cx="1555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Noun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77C09-3395-47C7-89C7-6E22A815FC34}"/>
              </a:ext>
            </a:extLst>
          </p:cNvPr>
          <p:cNvSpPr txBox="1"/>
          <p:nvPr/>
        </p:nvSpPr>
        <p:spPr>
          <a:xfrm>
            <a:off x="2107242" y="4893617"/>
            <a:ext cx="797751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Because Jack performs the verb, he is the </a:t>
            </a:r>
            <a:r>
              <a:rPr lang="en-GB" b="1" dirty="0"/>
              <a:t>subject</a:t>
            </a:r>
            <a:r>
              <a:rPr lang="en-GB" dirty="0"/>
              <a:t> of this sentence.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55E708-52CE-40B4-A6E2-0A38DD139EB9}"/>
              </a:ext>
            </a:extLst>
          </p:cNvPr>
          <p:cNvSpPr txBox="1"/>
          <p:nvPr/>
        </p:nvSpPr>
        <p:spPr>
          <a:xfrm>
            <a:off x="861848" y="5857311"/>
            <a:ext cx="10468304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Top Tip: </a:t>
            </a:r>
            <a:r>
              <a:rPr lang="en-GB" dirty="0">
                <a:solidFill>
                  <a:schemeClr val="tx1"/>
                </a:solidFill>
              </a:rPr>
              <a:t>Don’t start so many of your sentences with the subject, especially with creative writing. Vary your sentence starters.</a:t>
            </a:r>
          </a:p>
        </p:txBody>
      </p:sp>
    </p:spTree>
    <p:extLst>
      <p:ext uri="{BB962C8B-B14F-4D97-AF65-F5344CB8AC3E}">
        <p14:creationId xmlns:p14="http://schemas.microsoft.com/office/powerpoint/2010/main" val="84671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3AE2-A605-4002-8EDA-D1328F8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Nouns: The Object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67356A-C8C9-4704-9635-F7D68A9E193B}"/>
              </a:ext>
            </a:extLst>
          </p:cNvPr>
          <p:cNvSpPr/>
          <p:nvPr/>
        </p:nvSpPr>
        <p:spPr>
          <a:xfrm>
            <a:off x="3075300" y="3861659"/>
            <a:ext cx="6672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5"/>
                </a:solidFill>
                <a:effectLst/>
              </a:rPr>
              <a:t>Jack wrote a book.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817ABE4-C4FA-4CF4-9F4F-6FBFE3FFC196}"/>
              </a:ext>
            </a:extLst>
          </p:cNvPr>
          <p:cNvCxnSpPr>
            <a:cxnSpLocks/>
          </p:cNvCxnSpPr>
          <p:nvPr/>
        </p:nvCxnSpPr>
        <p:spPr>
          <a:xfrm flipV="1">
            <a:off x="5981985" y="3276393"/>
            <a:ext cx="0" cy="79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271C419-12B3-485E-B274-721C1162EFF9}"/>
              </a:ext>
            </a:extLst>
          </p:cNvPr>
          <p:cNvSpPr txBox="1"/>
          <p:nvPr/>
        </p:nvSpPr>
        <p:spPr>
          <a:xfrm>
            <a:off x="5204221" y="2748495"/>
            <a:ext cx="1555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F2748E-9A92-486E-9035-F087769F42C1}"/>
              </a:ext>
            </a:extLst>
          </p:cNvPr>
          <p:cNvSpPr txBox="1"/>
          <p:nvPr/>
        </p:nvSpPr>
        <p:spPr>
          <a:xfrm>
            <a:off x="5204220" y="1445092"/>
            <a:ext cx="1555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Verb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78E2BE1-CFD9-4B22-8783-206246A0D1CE}"/>
              </a:ext>
            </a:extLst>
          </p:cNvPr>
          <p:cNvCxnSpPr>
            <a:cxnSpLocks/>
          </p:cNvCxnSpPr>
          <p:nvPr/>
        </p:nvCxnSpPr>
        <p:spPr>
          <a:xfrm flipV="1">
            <a:off x="5981985" y="1934476"/>
            <a:ext cx="0" cy="801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F3A1CD-91B0-4787-8B6F-ED8B87720BD0}"/>
              </a:ext>
            </a:extLst>
          </p:cNvPr>
          <p:cNvCxnSpPr>
            <a:cxnSpLocks/>
          </p:cNvCxnSpPr>
          <p:nvPr/>
        </p:nvCxnSpPr>
        <p:spPr>
          <a:xfrm flipH="1" flipV="1">
            <a:off x="2417459" y="3333780"/>
            <a:ext cx="782858" cy="804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ADBC1B2-8F7A-4AD3-AFDB-46E81D7427AA}"/>
              </a:ext>
            </a:extLst>
          </p:cNvPr>
          <p:cNvSpPr txBox="1"/>
          <p:nvPr/>
        </p:nvSpPr>
        <p:spPr>
          <a:xfrm>
            <a:off x="1178943" y="2723603"/>
            <a:ext cx="26275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Performed the action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41D49C-DFE0-45CF-87C3-D640524A9A13}"/>
              </a:ext>
            </a:extLst>
          </p:cNvPr>
          <p:cNvCxnSpPr>
            <a:cxnSpLocks/>
          </p:cNvCxnSpPr>
          <p:nvPr/>
        </p:nvCxnSpPr>
        <p:spPr>
          <a:xfrm flipH="1" flipV="1">
            <a:off x="1956707" y="1886129"/>
            <a:ext cx="1" cy="810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75FCEA8-C5B2-4CF0-85A1-D24A91670739}"/>
              </a:ext>
            </a:extLst>
          </p:cNvPr>
          <p:cNvSpPr txBox="1"/>
          <p:nvPr/>
        </p:nvSpPr>
        <p:spPr>
          <a:xfrm>
            <a:off x="1178943" y="1428853"/>
            <a:ext cx="1555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Noun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940729-3E73-4121-9000-7AFF27E1CA91}"/>
              </a:ext>
            </a:extLst>
          </p:cNvPr>
          <p:cNvCxnSpPr>
            <a:cxnSpLocks/>
          </p:cNvCxnSpPr>
          <p:nvPr/>
        </p:nvCxnSpPr>
        <p:spPr>
          <a:xfrm flipV="1">
            <a:off x="8909839" y="3295568"/>
            <a:ext cx="675595" cy="772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C8E043B-D434-44B2-B8F5-000F5FC2362D}"/>
              </a:ext>
            </a:extLst>
          </p:cNvPr>
          <p:cNvSpPr txBox="1"/>
          <p:nvPr/>
        </p:nvSpPr>
        <p:spPr>
          <a:xfrm>
            <a:off x="8550248" y="2718203"/>
            <a:ext cx="262758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Receiving the action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BD1C36-44A8-4C43-8FFA-E9F330A853D2}"/>
              </a:ext>
            </a:extLst>
          </p:cNvPr>
          <p:cNvSpPr txBox="1"/>
          <p:nvPr/>
        </p:nvSpPr>
        <p:spPr>
          <a:xfrm>
            <a:off x="9622303" y="1434287"/>
            <a:ext cx="15555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Noun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6CA4C33-2890-4547-8C1E-4E2D3CDE6D05}"/>
              </a:ext>
            </a:extLst>
          </p:cNvPr>
          <p:cNvCxnSpPr>
            <a:cxnSpLocks/>
          </p:cNvCxnSpPr>
          <p:nvPr/>
        </p:nvCxnSpPr>
        <p:spPr>
          <a:xfrm flipV="1">
            <a:off x="10400068" y="1916512"/>
            <a:ext cx="0" cy="801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C87E226-3DF4-4506-920C-540C5181E9EB}"/>
              </a:ext>
            </a:extLst>
          </p:cNvPr>
          <p:cNvSpPr txBox="1"/>
          <p:nvPr/>
        </p:nvSpPr>
        <p:spPr>
          <a:xfrm>
            <a:off x="2107242" y="4893617"/>
            <a:ext cx="797751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Because the book receives the action, (it gets written), it is the </a:t>
            </a:r>
            <a:r>
              <a:rPr lang="en-GB" b="1" dirty="0"/>
              <a:t>object</a:t>
            </a:r>
            <a:r>
              <a:rPr lang="en-GB" dirty="0"/>
              <a:t> of the sentence.</a:t>
            </a:r>
          </a:p>
        </p:txBody>
      </p:sp>
    </p:spTree>
    <p:extLst>
      <p:ext uri="{BB962C8B-B14F-4D97-AF65-F5344CB8AC3E}">
        <p14:creationId xmlns:p14="http://schemas.microsoft.com/office/powerpoint/2010/main" val="105099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7" grpId="0" animBg="1"/>
      <p:bldP spid="18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8BCF-F793-46D0-860B-B4E6E824E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Types of Nouns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9F5C91-EDFE-41D3-BEB1-251CD4F8BF35}"/>
              </a:ext>
            </a:extLst>
          </p:cNvPr>
          <p:cNvSpPr txBox="1"/>
          <p:nvPr/>
        </p:nvSpPr>
        <p:spPr>
          <a:xfrm>
            <a:off x="643947" y="1486366"/>
            <a:ext cx="4117239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Abstract Nouns</a:t>
            </a:r>
          </a:p>
          <a:p>
            <a:pPr algn="ctr"/>
            <a:r>
              <a:rPr lang="en-GB" sz="2400" i="1" dirty="0"/>
              <a:t>E.g.: My </a:t>
            </a:r>
            <a:r>
              <a:rPr lang="en-GB" sz="2400" b="1" i="1" u="sng" dirty="0"/>
              <a:t>childhood</a:t>
            </a:r>
            <a:r>
              <a:rPr lang="en-GB" sz="2400" i="1" dirty="0"/>
              <a:t> was great</a:t>
            </a:r>
            <a:r>
              <a:rPr lang="en-GB" sz="24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1DC28D-44C1-4B15-A9F5-05BFA63DA37E}"/>
              </a:ext>
            </a:extLst>
          </p:cNvPr>
          <p:cNvSpPr txBox="1"/>
          <p:nvPr/>
        </p:nvSpPr>
        <p:spPr>
          <a:xfrm>
            <a:off x="7430814" y="1486365"/>
            <a:ext cx="4117239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Pronouns</a:t>
            </a:r>
          </a:p>
          <a:p>
            <a:pPr algn="ctr"/>
            <a:r>
              <a:rPr lang="en-GB" sz="2400" i="1" dirty="0"/>
              <a:t>E.g.: </a:t>
            </a:r>
            <a:r>
              <a:rPr lang="en-GB" sz="2400" b="1" i="1" u="sng" dirty="0"/>
              <a:t>My</a:t>
            </a:r>
            <a:r>
              <a:rPr lang="en-GB" sz="2400" i="1" dirty="0"/>
              <a:t> childhood was great</a:t>
            </a:r>
            <a:r>
              <a:rPr lang="en-GB" sz="24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0208BA-0CD8-4500-9C79-1DD61DAE8D86}"/>
              </a:ext>
            </a:extLst>
          </p:cNvPr>
          <p:cNvSpPr txBox="1"/>
          <p:nvPr/>
        </p:nvSpPr>
        <p:spPr>
          <a:xfrm>
            <a:off x="7430814" y="3429000"/>
            <a:ext cx="4117239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Concrete Nouns</a:t>
            </a:r>
          </a:p>
          <a:p>
            <a:pPr algn="ctr"/>
            <a:r>
              <a:rPr lang="en-GB" sz="2400" i="1" dirty="0"/>
              <a:t>E.g.: Typing on the </a:t>
            </a:r>
            <a:r>
              <a:rPr lang="en-GB" sz="2400" b="1" i="1" u="sng" dirty="0"/>
              <a:t>laptop </a:t>
            </a:r>
            <a:r>
              <a:rPr lang="en-GB" sz="2400" i="1" dirty="0"/>
              <a:t>is easy.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7C2774-2CD9-417F-927E-4CD2FBAE7CD4}"/>
              </a:ext>
            </a:extLst>
          </p:cNvPr>
          <p:cNvSpPr txBox="1"/>
          <p:nvPr/>
        </p:nvSpPr>
        <p:spPr>
          <a:xfrm>
            <a:off x="643947" y="3429000"/>
            <a:ext cx="4117239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Proper Nouns</a:t>
            </a:r>
          </a:p>
          <a:p>
            <a:pPr algn="ctr"/>
            <a:r>
              <a:rPr lang="en-GB" sz="2400" i="1" dirty="0"/>
              <a:t>E.g.: My laptop was made by </a:t>
            </a:r>
            <a:r>
              <a:rPr lang="en-GB" sz="2400" b="1" i="1" u="sng" dirty="0"/>
              <a:t>Lenovo.</a:t>
            </a:r>
            <a:endParaRPr lang="en-GB" sz="2400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3E5806-5E31-4049-ADC4-92D025710471}"/>
              </a:ext>
            </a:extLst>
          </p:cNvPr>
          <p:cNvSpPr txBox="1"/>
          <p:nvPr/>
        </p:nvSpPr>
        <p:spPr>
          <a:xfrm>
            <a:off x="4037380" y="5374596"/>
            <a:ext cx="4117239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Collective Nouns</a:t>
            </a:r>
          </a:p>
          <a:p>
            <a:pPr algn="ctr"/>
            <a:r>
              <a:rPr lang="en-GB" sz="2400" i="1" dirty="0"/>
              <a:t>E.g.: The </a:t>
            </a:r>
            <a:r>
              <a:rPr lang="en-GB" sz="2400" b="1" i="1" u="sng" dirty="0"/>
              <a:t>class</a:t>
            </a:r>
            <a:r>
              <a:rPr lang="en-GB" sz="2400" i="1" dirty="0"/>
              <a:t> was working hard.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131453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DA87-DE8F-4549-983D-36428C94E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Subject Terminology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50DF163-002C-433C-A060-075B5F2210E2}"/>
              </a:ext>
            </a:extLst>
          </p:cNvPr>
          <p:cNvSpPr txBox="1">
            <a:spLocks/>
          </p:cNvSpPr>
          <p:nvPr/>
        </p:nvSpPr>
        <p:spPr>
          <a:xfrm>
            <a:off x="0" y="2816352"/>
            <a:ext cx="12192000" cy="12252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tx1"/>
                </a:solidFill>
                <a:latin typeface="Pristina" panose="03060402040406080204" pitchFamily="66" charset="0"/>
                <a:ea typeface="+mj-ea"/>
                <a:cs typeface="+mj-cs"/>
              </a:defRPr>
            </a:lvl1pPr>
          </a:lstStyle>
          <a:p>
            <a:pPr algn="r"/>
            <a:r>
              <a:rPr lang="en-GB" dirty="0"/>
              <a:t>Sophisticated Subject Terminology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F91A15-B423-49A6-AD00-109033CCBA85}"/>
              </a:ext>
            </a:extLst>
          </p:cNvPr>
          <p:cNvSpPr/>
          <p:nvPr/>
        </p:nvSpPr>
        <p:spPr>
          <a:xfrm>
            <a:off x="5109992" y="1559159"/>
            <a:ext cx="1972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</a:rPr>
              <a:t>Noun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D3C8F6-5A9A-4DC5-97B7-5EB248724F67}"/>
              </a:ext>
            </a:extLst>
          </p:cNvPr>
          <p:cNvSpPr/>
          <p:nvPr/>
        </p:nvSpPr>
        <p:spPr>
          <a:xfrm>
            <a:off x="4599537" y="5158711"/>
            <a:ext cx="26212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</a:rPr>
              <a:t>Pronoun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38F5DF-A368-4A32-BBD3-45DB42421A51}"/>
              </a:ext>
            </a:extLst>
          </p:cNvPr>
          <p:cNvSpPr/>
          <p:nvPr/>
        </p:nvSpPr>
        <p:spPr>
          <a:xfrm>
            <a:off x="0" y="5941309"/>
            <a:ext cx="44438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</a:rPr>
              <a:t>Abstract Noun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AF7C9D-496D-409C-A320-42531AEC7B1A}"/>
              </a:ext>
            </a:extLst>
          </p:cNvPr>
          <p:cNvSpPr/>
          <p:nvPr/>
        </p:nvSpPr>
        <p:spPr>
          <a:xfrm>
            <a:off x="0" y="4327715"/>
            <a:ext cx="47500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6"/>
                </a:solidFill>
              </a:rPr>
              <a:t>Concrete Noun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76EB12-D554-4FD4-B5A1-3EF4D7FB5B7A}"/>
              </a:ext>
            </a:extLst>
          </p:cNvPr>
          <p:cNvSpPr/>
          <p:nvPr/>
        </p:nvSpPr>
        <p:spPr>
          <a:xfrm>
            <a:off x="7220767" y="4327714"/>
            <a:ext cx="49712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5"/>
                </a:solidFill>
              </a:rPr>
              <a:t>Collective Noun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DD4DCE-119B-4DDD-829B-79116061068F}"/>
              </a:ext>
            </a:extLst>
          </p:cNvPr>
          <p:cNvSpPr/>
          <p:nvPr/>
        </p:nvSpPr>
        <p:spPr>
          <a:xfrm>
            <a:off x="8314015" y="5951604"/>
            <a:ext cx="38779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4"/>
                </a:solidFill>
              </a:rPr>
              <a:t>Proper Noun</a:t>
            </a:r>
          </a:p>
        </p:txBody>
      </p:sp>
    </p:spTree>
    <p:extLst>
      <p:ext uri="{BB962C8B-B14F-4D97-AF65-F5344CB8AC3E}">
        <p14:creationId xmlns:p14="http://schemas.microsoft.com/office/powerpoint/2010/main" val="427430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3AE2-A605-4002-8EDA-D1328F8A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1FD7F-EB30-4FE3-874B-3EEA8BD90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2240" cy="435133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These are things that can’t be experienced with the five senses.</a:t>
            </a:r>
            <a:br>
              <a:rPr lang="en-GB" dirty="0"/>
            </a:b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Usually an idea, emotion, quality or a state.</a:t>
            </a:r>
            <a:br>
              <a:rPr lang="en-GB" dirty="0"/>
            </a:b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E.g.: Happiness, luck, retirement, childhood.</a:t>
            </a:r>
          </a:p>
        </p:txBody>
      </p:sp>
      <p:sp>
        <p:nvSpPr>
          <p:cNvPr id="6" name="Rounded Rectangle 10">
            <a:extLst>
              <a:ext uri="{FF2B5EF4-FFF2-40B4-BE49-F238E27FC236}">
                <a16:creationId xmlns:a16="http://schemas.microsoft.com/office/drawing/2014/main" id="{3FD991E2-6D8F-4F1E-8B3A-07589D9BA201}"/>
              </a:ext>
            </a:extLst>
          </p:cNvPr>
          <p:cNvSpPr/>
          <p:nvPr/>
        </p:nvSpPr>
        <p:spPr>
          <a:xfrm>
            <a:off x="7556938" y="1825625"/>
            <a:ext cx="4389120" cy="43513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1516DA-FE34-49CF-A3A3-D2550BE582FE}"/>
              </a:ext>
            </a:extLst>
          </p:cNvPr>
          <p:cNvSpPr txBox="1"/>
          <p:nvPr/>
        </p:nvSpPr>
        <p:spPr>
          <a:xfrm>
            <a:off x="7909560" y="1974110"/>
            <a:ext cx="4114800" cy="5016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r>
              <a:rPr lang="en-GB" sz="2000" dirty="0"/>
              <a:t>TABLE</a:t>
            </a:r>
          </a:p>
          <a:p>
            <a:r>
              <a:rPr lang="en-GB" sz="2000" dirty="0"/>
              <a:t>ME</a:t>
            </a:r>
          </a:p>
          <a:p>
            <a:r>
              <a:rPr lang="en-GB" sz="2000" dirty="0"/>
              <a:t>ENGLAND</a:t>
            </a:r>
          </a:p>
          <a:p>
            <a:r>
              <a:rPr lang="en-GB" sz="2000" dirty="0"/>
              <a:t>LILY</a:t>
            </a:r>
          </a:p>
          <a:p>
            <a:r>
              <a:rPr lang="en-GB" sz="2000" dirty="0"/>
              <a:t>AWESOME</a:t>
            </a:r>
          </a:p>
          <a:p>
            <a:r>
              <a:rPr lang="en-GB" sz="2000" dirty="0"/>
              <a:t>LOVE</a:t>
            </a:r>
          </a:p>
          <a:p>
            <a:r>
              <a:rPr lang="en-GB" sz="2000" dirty="0"/>
              <a:t>MUSIC</a:t>
            </a:r>
          </a:p>
          <a:p>
            <a:r>
              <a:rPr lang="en-GB" sz="2000" dirty="0"/>
              <a:t>OPINION</a:t>
            </a:r>
          </a:p>
          <a:p>
            <a:r>
              <a:rPr lang="en-GB" sz="2000" dirty="0"/>
              <a:t>IT</a:t>
            </a:r>
          </a:p>
          <a:p>
            <a:r>
              <a:rPr lang="en-GB" sz="2000" dirty="0"/>
              <a:t>FAMILY</a:t>
            </a:r>
          </a:p>
          <a:p>
            <a:r>
              <a:rPr lang="en-GB" sz="2000" dirty="0"/>
              <a:t>HERD </a:t>
            </a:r>
          </a:p>
          <a:p>
            <a:r>
              <a:rPr lang="en-GB" sz="2000" dirty="0"/>
              <a:t>PACK</a:t>
            </a:r>
          </a:p>
          <a:p>
            <a:r>
              <a:rPr lang="en-GB" sz="2000" dirty="0"/>
              <a:t>PENCIL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GOOGLE</a:t>
            </a:r>
          </a:p>
          <a:p>
            <a:r>
              <a:rPr lang="en-GB" sz="2000" dirty="0"/>
              <a:t>FLOWER</a:t>
            </a:r>
          </a:p>
          <a:p>
            <a:r>
              <a:rPr lang="en-GB" sz="2000" dirty="0"/>
              <a:t>TRUTH</a:t>
            </a:r>
          </a:p>
          <a:p>
            <a:r>
              <a:rPr lang="en-GB" sz="2000" dirty="0"/>
              <a:t>JEALOUSY</a:t>
            </a:r>
          </a:p>
          <a:p>
            <a:r>
              <a:rPr lang="en-GB" sz="2000" dirty="0"/>
              <a:t>AWESOMENESS</a:t>
            </a:r>
          </a:p>
          <a:p>
            <a:r>
              <a:rPr lang="en-GB" sz="2000" dirty="0"/>
              <a:t>YOU</a:t>
            </a:r>
          </a:p>
          <a:p>
            <a:r>
              <a:rPr lang="en-GB" sz="2000" dirty="0"/>
              <a:t>TIME</a:t>
            </a:r>
          </a:p>
          <a:p>
            <a:r>
              <a:rPr lang="en-GB" sz="2000" dirty="0"/>
              <a:t>CLOCK</a:t>
            </a:r>
          </a:p>
          <a:p>
            <a:r>
              <a:rPr lang="en-GB" sz="2000" dirty="0"/>
              <a:t>SHARON</a:t>
            </a:r>
          </a:p>
          <a:p>
            <a:r>
              <a:rPr lang="en-GB" sz="2000" dirty="0"/>
              <a:t>INTELLIGENCE</a:t>
            </a:r>
          </a:p>
          <a:p>
            <a:r>
              <a:rPr lang="en-GB" sz="2000" dirty="0"/>
              <a:t>FIRE</a:t>
            </a:r>
          </a:p>
          <a:p>
            <a:r>
              <a:rPr lang="en-GB" sz="2000" dirty="0"/>
              <a:t>FIREFIGHTER</a:t>
            </a:r>
          </a:p>
          <a:p>
            <a:r>
              <a:rPr lang="en-GB" sz="2000" dirty="0"/>
              <a:t>RECTANGLE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6DE06A-1C89-403A-9086-F5CBF5402BBB}"/>
              </a:ext>
            </a:extLst>
          </p:cNvPr>
          <p:cNvSpPr/>
          <p:nvPr/>
        </p:nvSpPr>
        <p:spPr>
          <a:xfrm>
            <a:off x="7556938" y="612648"/>
            <a:ext cx="4389120" cy="9585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 the video and see if you can pick out the abstract nouns from the box.</a:t>
            </a:r>
          </a:p>
        </p:txBody>
      </p:sp>
    </p:spTree>
    <p:extLst>
      <p:ext uri="{BB962C8B-B14F-4D97-AF65-F5344CB8AC3E}">
        <p14:creationId xmlns:p14="http://schemas.microsoft.com/office/powerpoint/2010/main" val="404990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B67D-4296-4A1D-B0EB-6347413F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4294-0C79-4285-8721-A6DAFE37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8410" y="242888"/>
            <a:ext cx="9723383" cy="73951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dirty="0"/>
              <a:t>Can you identify and label the different abstract nouns in the extract from Stevenson’s ‘Treasure Island’ below?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FD784A-8972-4AAD-AB7E-C3A61F2FF8DF}"/>
              </a:ext>
            </a:extLst>
          </p:cNvPr>
          <p:cNvSpPr/>
          <p:nvPr/>
        </p:nvSpPr>
        <p:spPr>
          <a:xfrm>
            <a:off x="210207" y="1102578"/>
            <a:ext cx="11771586" cy="57554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dirty="0"/>
              <a:t>I remember him as if it were yesterday, as he came plodding to the inn door, his sea-chest following behind him in a hand-barrow—a tall, strong, heavy, nut-brown man, his tarry pigtail falling over the shoulder of his soiled blue coat, his hands ragged and scarred, with black, broken nails, and the sabre cut across one cheek, a dirty, livid white. I remember him looking round the cover and whistling to himself as he did so, and then breaking out in that old sea-song that he sang so often afterwards:</a:t>
            </a:r>
          </a:p>
          <a:p>
            <a:endParaRPr lang="en-GB" sz="1600" dirty="0"/>
          </a:p>
          <a:p>
            <a:r>
              <a:rPr lang="en-GB" sz="1600" dirty="0"/>
              <a:t>          “Fifteen men on the dead man's chest—</a:t>
            </a:r>
          </a:p>
          <a:p>
            <a:r>
              <a:rPr lang="en-GB" sz="1600" dirty="0"/>
              <a:t>             Yo-ho-ho, and a bottle of rum!”</a:t>
            </a:r>
          </a:p>
          <a:p>
            <a:r>
              <a:rPr lang="en-GB" sz="1600" dirty="0"/>
              <a:t> </a:t>
            </a:r>
          </a:p>
          <a:p>
            <a:r>
              <a:rPr lang="en-GB" sz="1600" dirty="0"/>
              <a:t>in the high, old tottering voice that seemed to have been tuned and broken at the capstan bars. Then he rapped on the door with a bit of stick like a handspike that he carried, and when my father appeared, called roughly for a glass of rum. This, when it was brought to him, he drank slowly, like a connoisseur, lingering on the taste and still looking about him at the cliffs and up at our signboard.</a:t>
            </a:r>
          </a:p>
          <a:p>
            <a:endParaRPr lang="en-GB" sz="1600" dirty="0"/>
          </a:p>
          <a:p>
            <a:r>
              <a:rPr lang="en-GB" sz="1600" dirty="0"/>
              <a:t>“This is a handy cove,” says he at length; “and a pleasant </a:t>
            </a:r>
            <a:r>
              <a:rPr lang="en-GB" sz="1600" dirty="0" err="1"/>
              <a:t>sittyated</a:t>
            </a:r>
            <a:r>
              <a:rPr lang="en-GB" sz="1600" dirty="0"/>
              <a:t> grog-shop. Much company, mate?”</a:t>
            </a:r>
          </a:p>
          <a:p>
            <a:endParaRPr lang="en-GB" sz="1600" dirty="0"/>
          </a:p>
          <a:p>
            <a:r>
              <a:rPr lang="en-GB" sz="1600" dirty="0"/>
              <a:t>My father told him no, very little company, the more was the pity.</a:t>
            </a:r>
          </a:p>
          <a:p>
            <a:endParaRPr lang="en-GB" sz="1600" dirty="0"/>
          </a:p>
          <a:p>
            <a:r>
              <a:rPr lang="en-GB" sz="1600" dirty="0"/>
              <a:t>“Well, then,” said he, “this is the berth for me. Here you, matey,” he cried to the man who trundled the barrow; “bring up alongside and help up my chest. I'll stay here a bit,” he continued. “I'm a plain man; rum and bacon and eggs is what I want, and that head up there for to watch ships off. What you </a:t>
            </a:r>
            <a:r>
              <a:rPr lang="en-GB" sz="1600" dirty="0" err="1"/>
              <a:t>mought</a:t>
            </a:r>
            <a:r>
              <a:rPr lang="en-GB" sz="1600" dirty="0"/>
              <a:t> call me? You </a:t>
            </a:r>
            <a:r>
              <a:rPr lang="en-GB" sz="1600" dirty="0" err="1"/>
              <a:t>mought</a:t>
            </a:r>
            <a:r>
              <a:rPr lang="en-GB" sz="1600" dirty="0"/>
              <a:t> call me captain. Oh, I see what you're at—there”; and he threw down three or four gold pieces on the threshold. “You can tell me when I've worked through that,” says he, looking as fierce as a commander.</a:t>
            </a:r>
          </a:p>
        </p:txBody>
      </p:sp>
    </p:spTree>
    <p:extLst>
      <p:ext uri="{BB962C8B-B14F-4D97-AF65-F5344CB8AC3E}">
        <p14:creationId xmlns:p14="http://schemas.microsoft.com/office/powerpoint/2010/main" val="95036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ndard Theme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1FB69"/>
      </a:accent1>
      <a:accent2>
        <a:srgbClr val="83E585"/>
      </a:accent2>
      <a:accent3>
        <a:srgbClr val="93D3E5"/>
      </a:accent3>
      <a:accent4>
        <a:srgbClr val="FC92F4"/>
      </a:accent4>
      <a:accent5>
        <a:srgbClr val="F6BF50"/>
      </a:accent5>
      <a:accent6>
        <a:srgbClr val="E0A0FA"/>
      </a:accent6>
      <a:hlink>
        <a:srgbClr val="000000"/>
      </a:hlink>
      <a:folHlink>
        <a:srgbClr val="000000"/>
      </a:folHlink>
    </a:clrScheme>
    <a:fontScheme name="Happy Gothic">
      <a:majorFont>
        <a:latin typeface="Happy Camper"/>
        <a:ea typeface=""/>
        <a:cs typeface=""/>
      </a:majorFont>
      <a:minorFont>
        <a:latin typeface="Century Gothic"/>
        <a:ea typeface=""/>
        <a:cs typeface="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Theme" id="{9E2BA22E-9A58-474D-803F-56D6DBD44998}" vid="{CA06C8B5-7C1E-4859-B4B6-26E70F780E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Theme</Template>
  <TotalTime>132</TotalTime>
  <Words>735</Words>
  <Application>Microsoft Office PowerPoint</Application>
  <PresentationFormat>Widescreen</PresentationFormat>
  <Paragraphs>94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Pristina</vt:lpstr>
      <vt:lpstr>Wingdings</vt:lpstr>
      <vt:lpstr>Standard Theme</vt:lpstr>
      <vt:lpstr>Nouns</vt:lpstr>
      <vt:lpstr>Nouns: What Are They?</vt:lpstr>
      <vt:lpstr>Nouns: The Subject</vt:lpstr>
      <vt:lpstr>Nouns: The Object</vt:lpstr>
      <vt:lpstr>Main Types of Nouns</vt:lpstr>
      <vt:lpstr>Subject Terminology</vt:lpstr>
      <vt:lpstr>Abstract Nouns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Adam Pate</dc:creator>
  <cp:lastModifiedBy>Sara Mallo</cp:lastModifiedBy>
  <cp:revision>23</cp:revision>
  <dcterms:created xsi:type="dcterms:W3CDTF">2020-04-06T13:52:56Z</dcterms:created>
  <dcterms:modified xsi:type="dcterms:W3CDTF">2020-11-11T21:19:36Z</dcterms:modified>
</cp:coreProperties>
</file>