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2" r:id="rId2"/>
    <p:sldId id="271" r:id="rId3"/>
    <p:sldId id="260" r:id="rId4"/>
    <p:sldId id="272" r:id="rId5"/>
    <p:sldId id="259" r:id="rId6"/>
    <p:sldId id="273" r:id="rId7"/>
    <p:sldId id="258" r:id="rId8"/>
    <p:sldId id="274"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8250" autoAdjust="0"/>
  </p:normalViewPr>
  <p:slideViewPr>
    <p:cSldViewPr snapToGrid="0">
      <p:cViewPr varScale="1">
        <p:scale>
          <a:sx n="64" d="100"/>
          <a:sy n="64" d="100"/>
        </p:scale>
        <p:origin x="9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FA801-D116-4433-AC59-6336F4F90DB2}" type="datetimeFigureOut">
              <a:rPr lang="en-GB" smtClean="0"/>
              <a:t>11/11/2020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948182-C49E-4F55-A9E4-2CA738186045}" type="slidenum">
              <a:rPr lang="en-GB" smtClean="0"/>
              <a:t>‹#›</a:t>
            </a:fld>
            <a:endParaRPr lang="en-GB"/>
          </a:p>
        </p:txBody>
      </p:sp>
    </p:spTree>
    <p:extLst>
      <p:ext uri="{BB962C8B-B14F-4D97-AF65-F5344CB8AC3E}">
        <p14:creationId xmlns:p14="http://schemas.microsoft.com/office/powerpoint/2010/main" val="1323174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0E6963-3018-4AA5-99EB-6BB44AD0EB7C}"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B18D93-65B3-430B-9C23-F57E758677E4}" type="slidenum">
              <a:rPr lang="en-GB" smtClean="0"/>
              <a:t>‹#›</a:t>
            </a:fld>
            <a:endParaRPr lang="en-GB"/>
          </a:p>
        </p:txBody>
      </p:sp>
    </p:spTree>
    <p:extLst>
      <p:ext uri="{BB962C8B-B14F-4D97-AF65-F5344CB8AC3E}">
        <p14:creationId xmlns:p14="http://schemas.microsoft.com/office/powerpoint/2010/main" val="27973095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0E6963-3018-4AA5-99EB-6BB44AD0EB7C}"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B18D93-65B3-430B-9C23-F57E758677E4}" type="slidenum">
              <a:rPr lang="en-GB" smtClean="0"/>
              <a:t>‹#›</a:t>
            </a:fld>
            <a:endParaRPr lang="en-GB"/>
          </a:p>
        </p:txBody>
      </p:sp>
    </p:spTree>
    <p:extLst>
      <p:ext uri="{BB962C8B-B14F-4D97-AF65-F5344CB8AC3E}">
        <p14:creationId xmlns:p14="http://schemas.microsoft.com/office/powerpoint/2010/main" val="2335943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0E6963-3018-4AA5-99EB-6BB44AD0EB7C}"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B18D93-65B3-430B-9C23-F57E758677E4}" type="slidenum">
              <a:rPr lang="en-GB" smtClean="0"/>
              <a:t>‹#›</a:t>
            </a:fld>
            <a:endParaRPr lang="en-GB"/>
          </a:p>
        </p:txBody>
      </p:sp>
    </p:spTree>
    <p:extLst>
      <p:ext uri="{BB962C8B-B14F-4D97-AF65-F5344CB8AC3E}">
        <p14:creationId xmlns:p14="http://schemas.microsoft.com/office/powerpoint/2010/main" val="3221837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0E6963-3018-4AA5-99EB-6BB44AD0EB7C}"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B18D93-65B3-430B-9C23-F57E758677E4}" type="slidenum">
              <a:rPr lang="en-GB" smtClean="0"/>
              <a:t>‹#›</a:t>
            </a:fld>
            <a:endParaRPr lang="en-GB"/>
          </a:p>
        </p:txBody>
      </p:sp>
    </p:spTree>
    <p:extLst>
      <p:ext uri="{BB962C8B-B14F-4D97-AF65-F5344CB8AC3E}">
        <p14:creationId xmlns:p14="http://schemas.microsoft.com/office/powerpoint/2010/main" val="3260258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0E6963-3018-4AA5-99EB-6BB44AD0EB7C}"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B18D93-65B3-430B-9C23-F57E758677E4}" type="slidenum">
              <a:rPr lang="en-GB" smtClean="0"/>
              <a:t>‹#›</a:t>
            </a:fld>
            <a:endParaRPr lang="en-GB"/>
          </a:p>
        </p:txBody>
      </p:sp>
    </p:spTree>
    <p:extLst>
      <p:ext uri="{BB962C8B-B14F-4D97-AF65-F5344CB8AC3E}">
        <p14:creationId xmlns:p14="http://schemas.microsoft.com/office/powerpoint/2010/main" val="629728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0E6963-3018-4AA5-99EB-6BB44AD0EB7C}" type="datetimeFigureOut">
              <a:rPr lang="en-GB" smtClean="0"/>
              <a:t>11/11/2020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B18D93-65B3-430B-9C23-F57E758677E4}" type="slidenum">
              <a:rPr lang="en-GB" smtClean="0"/>
              <a:t>‹#›</a:t>
            </a:fld>
            <a:endParaRPr lang="en-GB"/>
          </a:p>
        </p:txBody>
      </p:sp>
    </p:spTree>
    <p:extLst>
      <p:ext uri="{BB962C8B-B14F-4D97-AF65-F5344CB8AC3E}">
        <p14:creationId xmlns:p14="http://schemas.microsoft.com/office/powerpoint/2010/main" val="1454110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0E6963-3018-4AA5-99EB-6BB44AD0EB7C}" type="datetimeFigureOut">
              <a:rPr lang="en-GB" smtClean="0"/>
              <a:t>11/11/2020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B18D93-65B3-430B-9C23-F57E758677E4}" type="slidenum">
              <a:rPr lang="en-GB" smtClean="0"/>
              <a:t>‹#›</a:t>
            </a:fld>
            <a:endParaRPr lang="en-GB"/>
          </a:p>
        </p:txBody>
      </p:sp>
    </p:spTree>
    <p:extLst>
      <p:ext uri="{BB962C8B-B14F-4D97-AF65-F5344CB8AC3E}">
        <p14:creationId xmlns:p14="http://schemas.microsoft.com/office/powerpoint/2010/main" val="1070902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0E6963-3018-4AA5-99EB-6BB44AD0EB7C}" type="datetimeFigureOut">
              <a:rPr lang="en-GB" smtClean="0"/>
              <a:t>11/11/2020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B18D93-65B3-430B-9C23-F57E758677E4}" type="slidenum">
              <a:rPr lang="en-GB" smtClean="0"/>
              <a:t>‹#›</a:t>
            </a:fld>
            <a:endParaRPr lang="en-GB"/>
          </a:p>
        </p:txBody>
      </p:sp>
    </p:spTree>
    <p:extLst>
      <p:ext uri="{BB962C8B-B14F-4D97-AF65-F5344CB8AC3E}">
        <p14:creationId xmlns:p14="http://schemas.microsoft.com/office/powerpoint/2010/main" val="2330289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E6963-3018-4AA5-99EB-6BB44AD0EB7C}" type="datetimeFigureOut">
              <a:rPr lang="en-GB" smtClean="0"/>
              <a:t>11/11/2020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B18D93-65B3-430B-9C23-F57E758677E4}" type="slidenum">
              <a:rPr lang="en-GB" smtClean="0"/>
              <a:t>‹#›</a:t>
            </a:fld>
            <a:endParaRPr lang="en-GB"/>
          </a:p>
        </p:txBody>
      </p:sp>
    </p:spTree>
    <p:extLst>
      <p:ext uri="{BB962C8B-B14F-4D97-AF65-F5344CB8AC3E}">
        <p14:creationId xmlns:p14="http://schemas.microsoft.com/office/powerpoint/2010/main" val="1189450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0E6963-3018-4AA5-99EB-6BB44AD0EB7C}" type="datetimeFigureOut">
              <a:rPr lang="en-GB" smtClean="0"/>
              <a:t>11/11/2020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B18D93-65B3-430B-9C23-F57E758677E4}" type="slidenum">
              <a:rPr lang="en-GB" smtClean="0"/>
              <a:t>‹#›</a:t>
            </a:fld>
            <a:endParaRPr lang="en-GB"/>
          </a:p>
        </p:txBody>
      </p:sp>
    </p:spTree>
    <p:extLst>
      <p:ext uri="{BB962C8B-B14F-4D97-AF65-F5344CB8AC3E}">
        <p14:creationId xmlns:p14="http://schemas.microsoft.com/office/powerpoint/2010/main" val="3982725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0E6963-3018-4AA5-99EB-6BB44AD0EB7C}" type="datetimeFigureOut">
              <a:rPr lang="en-GB" smtClean="0"/>
              <a:t>11/11/2020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B18D93-65B3-430B-9C23-F57E758677E4}" type="slidenum">
              <a:rPr lang="en-GB" smtClean="0"/>
              <a:t>‹#›</a:t>
            </a:fld>
            <a:endParaRPr lang="en-GB"/>
          </a:p>
        </p:txBody>
      </p:sp>
    </p:spTree>
    <p:extLst>
      <p:ext uri="{BB962C8B-B14F-4D97-AF65-F5344CB8AC3E}">
        <p14:creationId xmlns:p14="http://schemas.microsoft.com/office/powerpoint/2010/main" val="1766818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2192000" cy="1225296"/>
          </a:xfrm>
          <a:prstGeom prst="rect">
            <a:avLst/>
          </a:prstGeom>
          <a:noFill/>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entury Gothic" panose="020B0502020202020204" pitchFamily="34" charset="0"/>
              </a:defRPr>
            </a:lvl1pPr>
          </a:lstStyle>
          <a:p>
            <a:fld id="{F20E6963-3018-4AA5-99EB-6BB44AD0EB7C}" type="datetimeFigureOut">
              <a:rPr lang="en-GB" smtClean="0"/>
              <a:t>11/11/2020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63B18D93-65B3-430B-9C23-F57E758677E4}" type="slidenum">
              <a:rPr lang="en-GB" smtClean="0"/>
              <a:t>‹#›</a:t>
            </a:fld>
            <a:endParaRPr lang="en-GB"/>
          </a:p>
        </p:txBody>
      </p:sp>
    </p:spTree>
    <p:extLst>
      <p:ext uri="{BB962C8B-B14F-4D97-AF65-F5344CB8AC3E}">
        <p14:creationId xmlns:p14="http://schemas.microsoft.com/office/powerpoint/2010/main" val="33525944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6600" b="1" kern="1200">
          <a:solidFill>
            <a:schemeClr val="tx1"/>
          </a:solidFill>
          <a:latin typeface="Pristina" panose="03060402040406080204" pitchFamily="66"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3AE2-A605-4002-8EDA-D1328F8A8E04}"/>
              </a:ext>
            </a:extLst>
          </p:cNvPr>
          <p:cNvSpPr>
            <a:spLocks noGrp="1"/>
          </p:cNvSpPr>
          <p:nvPr>
            <p:ph type="title"/>
          </p:nvPr>
        </p:nvSpPr>
        <p:spPr/>
        <p:txBody>
          <a:bodyPr/>
          <a:lstStyle/>
          <a:p>
            <a:r>
              <a:rPr lang="en-GB" dirty="0"/>
              <a:t>Collective Nouns</a:t>
            </a:r>
          </a:p>
        </p:txBody>
      </p:sp>
      <p:sp>
        <p:nvSpPr>
          <p:cNvPr id="3" name="Content Placeholder 2">
            <a:extLst>
              <a:ext uri="{FF2B5EF4-FFF2-40B4-BE49-F238E27FC236}">
                <a16:creationId xmlns:a16="http://schemas.microsoft.com/office/drawing/2014/main" id="{0721FD7F-EB30-4FE3-874B-3EEA8BD90D64}"/>
              </a:ext>
            </a:extLst>
          </p:cNvPr>
          <p:cNvSpPr>
            <a:spLocks noGrp="1"/>
          </p:cNvSpPr>
          <p:nvPr>
            <p:ph idx="1"/>
          </p:nvPr>
        </p:nvSpPr>
        <p:spPr>
          <a:xfrm>
            <a:off x="838200" y="1825625"/>
            <a:ext cx="6492240" cy="4351338"/>
          </a:xfrm>
        </p:spPr>
        <p:style>
          <a:lnRef idx="2">
            <a:schemeClr val="accent6"/>
          </a:lnRef>
          <a:fillRef idx="1">
            <a:schemeClr val="lt1"/>
          </a:fillRef>
          <a:effectRef idx="0">
            <a:schemeClr val="accent6"/>
          </a:effectRef>
          <a:fontRef idx="minor">
            <a:schemeClr val="dk1"/>
          </a:fontRef>
        </p:style>
        <p:txBody>
          <a:bodyPr/>
          <a:lstStyle/>
          <a:p>
            <a:pPr>
              <a:buFont typeface="Wingdings" panose="05000000000000000000" pitchFamily="2" charset="2"/>
              <a:buChar char="Ø"/>
            </a:pPr>
            <a:r>
              <a:rPr lang="en-GB" dirty="0"/>
              <a:t> Collective nouns are used to show a group of nouns. </a:t>
            </a:r>
            <a:br>
              <a:rPr lang="en-GB" dirty="0"/>
            </a:br>
            <a:endParaRPr lang="en-GB" dirty="0"/>
          </a:p>
          <a:p>
            <a:pPr>
              <a:buFont typeface="Wingdings" panose="05000000000000000000" pitchFamily="2" charset="2"/>
              <a:buChar char="Ø"/>
            </a:pPr>
            <a:r>
              <a:rPr lang="en-GB" dirty="0"/>
              <a:t> E.g.: a herd of cows, a stack of wood, or a class of students. </a:t>
            </a:r>
          </a:p>
        </p:txBody>
      </p:sp>
      <p:sp>
        <p:nvSpPr>
          <p:cNvPr id="6" name="Rounded Rectangle 10">
            <a:extLst>
              <a:ext uri="{FF2B5EF4-FFF2-40B4-BE49-F238E27FC236}">
                <a16:creationId xmlns:a16="http://schemas.microsoft.com/office/drawing/2014/main" id="{5717A180-75EA-4656-875A-472A73768E97}"/>
              </a:ext>
            </a:extLst>
          </p:cNvPr>
          <p:cNvSpPr/>
          <p:nvPr/>
        </p:nvSpPr>
        <p:spPr>
          <a:xfrm>
            <a:off x="7556938" y="1825625"/>
            <a:ext cx="4389120" cy="4351338"/>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7" name="TextBox 6">
            <a:extLst>
              <a:ext uri="{FF2B5EF4-FFF2-40B4-BE49-F238E27FC236}">
                <a16:creationId xmlns:a16="http://schemas.microsoft.com/office/drawing/2014/main" id="{59B30B3F-4D7F-4FF7-87CE-820941FB0305}"/>
              </a:ext>
            </a:extLst>
          </p:cNvPr>
          <p:cNvSpPr txBox="1"/>
          <p:nvPr/>
        </p:nvSpPr>
        <p:spPr>
          <a:xfrm>
            <a:off x="7909560" y="1974110"/>
            <a:ext cx="4114800" cy="501675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numCol="2" rtlCol="0">
            <a:spAutoFit/>
          </a:bodyPr>
          <a:lstStyle/>
          <a:p>
            <a:r>
              <a:rPr lang="en-GB" sz="2000" dirty="0"/>
              <a:t>TABLE</a:t>
            </a:r>
          </a:p>
          <a:p>
            <a:r>
              <a:rPr lang="en-GB" sz="2000" dirty="0"/>
              <a:t>ME</a:t>
            </a:r>
          </a:p>
          <a:p>
            <a:r>
              <a:rPr lang="en-GB" sz="2000" dirty="0"/>
              <a:t>ENGLAND</a:t>
            </a:r>
          </a:p>
          <a:p>
            <a:r>
              <a:rPr lang="en-GB" sz="2000" dirty="0"/>
              <a:t>LILY</a:t>
            </a:r>
          </a:p>
          <a:p>
            <a:r>
              <a:rPr lang="en-GB" sz="2000" dirty="0"/>
              <a:t>AWESOME</a:t>
            </a:r>
          </a:p>
          <a:p>
            <a:r>
              <a:rPr lang="en-GB" sz="2000" dirty="0"/>
              <a:t>LOVE</a:t>
            </a:r>
          </a:p>
          <a:p>
            <a:r>
              <a:rPr lang="en-GB" sz="2000" dirty="0"/>
              <a:t>MUSIC</a:t>
            </a:r>
          </a:p>
          <a:p>
            <a:r>
              <a:rPr lang="en-GB" sz="2000" dirty="0"/>
              <a:t>OPINION</a:t>
            </a:r>
          </a:p>
          <a:p>
            <a:r>
              <a:rPr lang="en-GB" sz="2000" dirty="0"/>
              <a:t>IT</a:t>
            </a:r>
          </a:p>
          <a:p>
            <a:r>
              <a:rPr lang="en-GB" sz="2000" dirty="0"/>
              <a:t>FAMILY</a:t>
            </a:r>
          </a:p>
          <a:p>
            <a:r>
              <a:rPr lang="en-GB" sz="2000" dirty="0"/>
              <a:t>HERD </a:t>
            </a:r>
          </a:p>
          <a:p>
            <a:r>
              <a:rPr lang="en-GB" sz="2000" dirty="0"/>
              <a:t>PACK</a:t>
            </a:r>
          </a:p>
          <a:p>
            <a:r>
              <a:rPr lang="en-GB" sz="2000" dirty="0"/>
              <a:t>PENCIL</a:t>
            </a:r>
          </a:p>
          <a:p>
            <a:endParaRPr lang="en-GB" sz="2000" dirty="0"/>
          </a:p>
          <a:p>
            <a:endParaRPr lang="en-GB" sz="2000" dirty="0"/>
          </a:p>
          <a:p>
            <a:endParaRPr lang="en-GB" sz="2000" dirty="0"/>
          </a:p>
          <a:p>
            <a:r>
              <a:rPr lang="en-GB" sz="2000" dirty="0"/>
              <a:t>GOOGLE</a:t>
            </a:r>
          </a:p>
          <a:p>
            <a:r>
              <a:rPr lang="en-GB" sz="2000" dirty="0"/>
              <a:t>FLOWER</a:t>
            </a:r>
          </a:p>
          <a:p>
            <a:r>
              <a:rPr lang="en-GB" sz="2000" dirty="0"/>
              <a:t>TRUTH</a:t>
            </a:r>
          </a:p>
          <a:p>
            <a:r>
              <a:rPr lang="en-GB" sz="2000" dirty="0"/>
              <a:t>JEALOUSY</a:t>
            </a:r>
          </a:p>
          <a:p>
            <a:r>
              <a:rPr lang="en-GB" sz="2000" dirty="0"/>
              <a:t>AWESOMENESS</a:t>
            </a:r>
          </a:p>
          <a:p>
            <a:r>
              <a:rPr lang="en-GB" sz="2000" dirty="0"/>
              <a:t>YOU</a:t>
            </a:r>
          </a:p>
          <a:p>
            <a:r>
              <a:rPr lang="en-GB" sz="2000" dirty="0"/>
              <a:t>TIME</a:t>
            </a:r>
          </a:p>
          <a:p>
            <a:r>
              <a:rPr lang="en-GB" sz="2000" dirty="0"/>
              <a:t>CLOCK</a:t>
            </a:r>
          </a:p>
          <a:p>
            <a:r>
              <a:rPr lang="en-GB" sz="2000" dirty="0"/>
              <a:t>SHARON</a:t>
            </a:r>
          </a:p>
          <a:p>
            <a:r>
              <a:rPr lang="en-GB" sz="2000" dirty="0"/>
              <a:t>INTELLIGENCE</a:t>
            </a:r>
          </a:p>
          <a:p>
            <a:r>
              <a:rPr lang="en-GB" sz="2000" dirty="0"/>
              <a:t>FIRE</a:t>
            </a:r>
          </a:p>
          <a:p>
            <a:r>
              <a:rPr lang="en-GB" sz="2000" dirty="0"/>
              <a:t>FIREFIGHTER</a:t>
            </a:r>
          </a:p>
          <a:p>
            <a:r>
              <a:rPr lang="en-GB" sz="2000" dirty="0"/>
              <a:t>RECTANGLE</a:t>
            </a:r>
          </a:p>
        </p:txBody>
      </p:sp>
      <p:sp>
        <p:nvSpPr>
          <p:cNvPr id="8" name="Rectangle 7">
            <a:extLst>
              <a:ext uri="{FF2B5EF4-FFF2-40B4-BE49-F238E27FC236}">
                <a16:creationId xmlns:a16="http://schemas.microsoft.com/office/drawing/2014/main" id="{540A9639-9665-432F-8B0E-8764D2A7A252}"/>
              </a:ext>
            </a:extLst>
          </p:cNvPr>
          <p:cNvSpPr/>
          <p:nvPr/>
        </p:nvSpPr>
        <p:spPr>
          <a:xfrm>
            <a:off x="7556938" y="612648"/>
            <a:ext cx="4389120" cy="958596"/>
          </a:xfrm>
          <a:prstGeom prst="rect">
            <a:avLst/>
          </a:prstGeom>
          <a:solidFill>
            <a:schemeClr val="accent4">
              <a:lumMod val="60000"/>
              <a:lumOff val="40000"/>
            </a:schemeClr>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a:lnSpc>
                <a:spcPct val="107000"/>
              </a:lnSpc>
              <a:spcAft>
                <a:spcPts val="800"/>
              </a:spcAft>
            </a:pPr>
            <a:r>
              <a:rPr lang="en-GB"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Pause the video and see if you can pick out the collective nouns from the box.</a:t>
            </a:r>
          </a:p>
        </p:txBody>
      </p:sp>
      <p:sp>
        <p:nvSpPr>
          <p:cNvPr id="4" name="Rectangle 3">
            <a:extLst>
              <a:ext uri="{FF2B5EF4-FFF2-40B4-BE49-F238E27FC236}">
                <a16:creationId xmlns:a16="http://schemas.microsoft.com/office/drawing/2014/main" id="{10930CB3-50EA-4060-AB02-EC35297187A5}"/>
              </a:ext>
            </a:extLst>
          </p:cNvPr>
          <p:cNvSpPr/>
          <p:nvPr/>
        </p:nvSpPr>
        <p:spPr>
          <a:xfrm>
            <a:off x="1026431" y="5168275"/>
            <a:ext cx="6115777" cy="923330"/>
          </a:xfrm>
          <a:prstGeom prst="rect">
            <a:avLst/>
          </a:prstGeom>
          <a:noFill/>
        </p:spPr>
        <p:txBody>
          <a:bodyPr wrap="none" lIns="91440" tIns="45720" rIns="91440" bIns="45720">
            <a:spAutoFit/>
          </a:bodyPr>
          <a:lstStyle/>
          <a:p>
            <a:pPr algn="ctr"/>
            <a:r>
              <a:rPr lang="en-US" sz="5400" b="1" cap="none" spc="0" dirty="0">
                <a:ln w="22225">
                  <a:solidFill>
                    <a:sysClr val="windowText" lastClr="000000"/>
                  </a:solidFill>
                  <a:prstDash val="solid"/>
                </a:ln>
                <a:solidFill>
                  <a:schemeClr val="accent1"/>
                </a:solidFill>
                <a:effectLst/>
              </a:rPr>
              <a:t>A choir of singers.</a:t>
            </a:r>
          </a:p>
        </p:txBody>
      </p:sp>
      <p:sp>
        <p:nvSpPr>
          <p:cNvPr id="5" name="TextBox 4">
            <a:extLst>
              <a:ext uri="{FF2B5EF4-FFF2-40B4-BE49-F238E27FC236}">
                <a16:creationId xmlns:a16="http://schemas.microsoft.com/office/drawing/2014/main" id="{F0A82368-A473-44E8-BEB5-30B8B653C59F}"/>
              </a:ext>
            </a:extLst>
          </p:cNvPr>
          <p:cNvSpPr txBox="1"/>
          <p:nvPr/>
        </p:nvSpPr>
        <p:spPr>
          <a:xfrm>
            <a:off x="1939163" y="4149362"/>
            <a:ext cx="1350171"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Collective Noun</a:t>
            </a:r>
          </a:p>
        </p:txBody>
      </p:sp>
      <p:sp>
        <p:nvSpPr>
          <p:cNvPr id="9" name="TextBox 8">
            <a:extLst>
              <a:ext uri="{FF2B5EF4-FFF2-40B4-BE49-F238E27FC236}">
                <a16:creationId xmlns:a16="http://schemas.microsoft.com/office/drawing/2014/main" id="{8941F14C-0A48-4D91-963D-1C414D8AE3B4}"/>
              </a:ext>
            </a:extLst>
          </p:cNvPr>
          <p:cNvSpPr txBox="1"/>
          <p:nvPr/>
        </p:nvSpPr>
        <p:spPr>
          <a:xfrm>
            <a:off x="5287262" y="4149361"/>
            <a:ext cx="1040054"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Plural Noun</a:t>
            </a:r>
          </a:p>
        </p:txBody>
      </p:sp>
      <p:sp>
        <p:nvSpPr>
          <p:cNvPr id="10" name="TextBox 9">
            <a:extLst>
              <a:ext uri="{FF2B5EF4-FFF2-40B4-BE49-F238E27FC236}">
                <a16:creationId xmlns:a16="http://schemas.microsoft.com/office/drawing/2014/main" id="{E7F40A08-AE79-4D7A-9740-A651E833C62C}"/>
              </a:ext>
            </a:extLst>
          </p:cNvPr>
          <p:cNvSpPr txBox="1"/>
          <p:nvPr/>
        </p:nvSpPr>
        <p:spPr>
          <a:xfrm>
            <a:off x="3452770" y="4426360"/>
            <a:ext cx="165818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Preposition</a:t>
            </a:r>
          </a:p>
        </p:txBody>
      </p:sp>
      <p:cxnSp>
        <p:nvCxnSpPr>
          <p:cNvPr id="12" name="Straight Arrow Connector 11">
            <a:extLst>
              <a:ext uri="{FF2B5EF4-FFF2-40B4-BE49-F238E27FC236}">
                <a16:creationId xmlns:a16="http://schemas.microsoft.com/office/drawing/2014/main" id="{C68006EC-BA0B-487E-A8F5-776395BFBB09}"/>
              </a:ext>
            </a:extLst>
          </p:cNvPr>
          <p:cNvCxnSpPr>
            <a:stCxn id="5" idx="2"/>
          </p:cNvCxnSpPr>
          <p:nvPr/>
        </p:nvCxnSpPr>
        <p:spPr>
          <a:xfrm flipH="1">
            <a:off x="2614248" y="4795693"/>
            <a:ext cx="1" cy="45679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44845FB9-BCA2-4307-ACE5-33BDB2C7CBF9}"/>
              </a:ext>
            </a:extLst>
          </p:cNvPr>
          <p:cNvCxnSpPr/>
          <p:nvPr/>
        </p:nvCxnSpPr>
        <p:spPr>
          <a:xfrm flipH="1">
            <a:off x="4202065" y="4795693"/>
            <a:ext cx="1" cy="45679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BE5BDB24-53B7-4F46-B64D-A81DACF8AFFE}"/>
              </a:ext>
            </a:extLst>
          </p:cNvPr>
          <p:cNvCxnSpPr/>
          <p:nvPr/>
        </p:nvCxnSpPr>
        <p:spPr>
          <a:xfrm flipH="1">
            <a:off x="5789881" y="4795693"/>
            <a:ext cx="1" cy="45679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7CEF193B-126D-4D94-AC3B-9EDECFBDA825}"/>
              </a:ext>
            </a:extLst>
          </p:cNvPr>
          <p:cNvSpPr/>
          <p:nvPr/>
        </p:nvSpPr>
        <p:spPr>
          <a:xfrm>
            <a:off x="878954" y="5252484"/>
            <a:ext cx="6410729" cy="830997"/>
          </a:xfrm>
          <a:prstGeom prst="rect">
            <a:avLst/>
          </a:prstGeom>
          <a:noFill/>
        </p:spPr>
        <p:txBody>
          <a:bodyPr wrap="none" lIns="91440" tIns="45720" rIns="91440" bIns="45720">
            <a:spAutoFit/>
          </a:bodyPr>
          <a:lstStyle/>
          <a:p>
            <a:pPr algn="ctr"/>
            <a:r>
              <a:rPr lang="en-US" sz="4800" b="1" cap="none" spc="0" dirty="0">
                <a:ln w="22225">
                  <a:solidFill>
                    <a:sysClr val="windowText" lastClr="000000"/>
                  </a:solidFill>
                  <a:prstDash val="solid"/>
                </a:ln>
                <a:solidFill>
                  <a:schemeClr val="accent3"/>
                </a:solidFill>
                <a:effectLst/>
              </a:rPr>
              <a:t>The crowd went wild.</a:t>
            </a:r>
          </a:p>
        </p:txBody>
      </p:sp>
      <p:sp>
        <p:nvSpPr>
          <p:cNvPr id="16" name="TextBox 15">
            <a:extLst>
              <a:ext uri="{FF2B5EF4-FFF2-40B4-BE49-F238E27FC236}">
                <a16:creationId xmlns:a16="http://schemas.microsoft.com/office/drawing/2014/main" id="{D2D1066D-1196-4AD1-B9DA-D1ADF74BFA52}"/>
              </a:ext>
            </a:extLst>
          </p:cNvPr>
          <p:cNvSpPr txBox="1"/>
          <p:nvPr/>
        </p:nvSpPr>
        <p:spPr>
          <a:xfrm>
            <a:off x="2438220" y="4149361"/>
            <a:ext cx="1350171"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Collective Noun</a:t>
            </a:r>
          </a:p>
        </p:txBody>
      </p:sp>
      <p:cxnSp>
        <p:nvCxnSpPr>
          <p:cNvPr id="17" name="Straight Arrow Connector 16">
            <a:extLst>
              <a:ext uri="{FF2B5EF4-FFF2-40B4-BE49-F238E27FC236}">
                <a16:creationId xmlns:a16="http://schemas.microsoft.com/office/drawing/2014/main" id="{4A23C1B4-B7DF-4B09-A67F-D56533A5D328}"/>
              </a:ext>
            </a:extLst>
          </p:cNvPr>
          <p:cNvCxnSpPr>
            <a:stCxn id="16" idx="2"/>
          </p:cNvCxnSpPr>
          <p:nvPr/>
        </p:nvCxnSpPr>
        <p:spPr>
          <a:xfrm flipH="1">
            <a:off x="3113305" y="4795692"/>
            <a:ext cx="1" cy="45679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6447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4"/>
                                        </p:tgtEl>
                                      </p:cBhvr>
                                    </p:animEffect>
                                    <p:set>
                                      <p:cBhvr>
                                        <p:cTn id="36" dur="1" fill="hold">
                                          <p:stCondLst>
                                            <p:cond delay="499"/>
                                          </p:stCondLst>
                                        </p:cTn>
                                        <p:tgtEl>
                                          <p:spTgt spid="4"/>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500"/>
                                        <p:tgtEl>
                                          <p:spTgt spid="12"/>
                                        </p:tgtEl>
                                      </p:cBhvr>
                                    </p:animEffect>
                                    <p:set>
                                      <p:cBhvr>
                                        <p:cTn id="39" dur="1" fill="hold">
                                          <p:stCondLst>
                                            <p:cond delay="499"/>
                                          </p:stCondLst>
                                        </p:cTn>
                                        <p:tgtEl>
                                          <p:spTgt spid="12"/>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5"/>
                                        </p:tgtEl>
                                      </p:cBhvr>
                                    </p:animEffect>
                                    <p:set>
                                      <p:cBhvr>
                                        <p:cTn id="42" dur="1" fill="hold">
                                          <p:stCondLst>
                                            <p:cond delay="499"/>
                                          </p:stCondLst>
                                        </p:cTn>
                                        <p:tgtEl>
                                          <p:spTgt spid="5"/>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13"/>
                                        </p:tgtEl>
                                      </p:cBhvr>
                                    </p:animEffect>
                                    <p:set>
                                      <p:cBhvr>
                                        <p:cTn id="45" dur="1" fill="hold">
                                          <p:stCondLst>
                                            <p:cond delay="499"/>
                                          </p:stCondLst>
                                        </p:cTn>
                                        <p:tgtEl>
                                          <p:spTgt spid="13"/>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10"/>
                                        </p:tgtEl>
                                      </p:cBhvr>
                                    </p:animEffect>
                                    <p:set>
                                      <p:cBhvr>
                                        <p:cTn id="48" dur="1" fill="hold">
                                          <p:stCondLst>
                                            <p:cond delay="499"/>
                                          </p:stCondLst>
                                        </p:cTn>
                                        <p:tgtEl>
                                          <p:spTgt spid="10"/>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500"/>
                                        <p:tgtEl>
                                          <p:spTgt spid="14"/>
                                        </p:tgtEl>
                                      </p:cBhvr>
                                    </p:animEffect>
                                    <p:set>
                                      <p:cBhvr>
                                        <p:cTn id="51" dur="1" fill="hold">
                                          <p:stCondLst>
                                            <p:cond delay="499"/>
                                          </p:stCondLst>
                                        </p:cTn>
                                        <p:tgtEl>
                                          <p:spTgt spid="14"/>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9"/>
                                        </p:tgtEl>
                                      </p:cBhvr>
                                    </p:animEffect>
                                    <p:set>
                                      <p:cBhvr>
                                        <p:cTn id="54" dur="1" fill="hold">
                                          <p:stCondLst>
                                            <p:cond delay="499"/>
                                          </p:stCondLst>
                                        </p:cTn>
                                        <p:tgtEl>
                                          <p:spTgt spid="9"/>
                                        </p:tgtEl>
                                        <p:attrNameLst>
                                          <p:attrName>style.visibility</p:attrName>
                                        </p:attrNameLst>
                                      </p:cBhvr>
                                      <p:to>
                                        <p:strVal val="hidden"/>
                                      </p:to>
                                    </p:set>
                                  </p:childTnLst>
                                </p:cTn>
                              </p:par>
                              <p:par>
                                <p:cTn id="55" presetID="10"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fade">
                                      <p:cBhvr>
                                        <p:cTn id="70" dur="500"/>
                                        <p:tgtEl>
                                          <p:spTgt spid="6"/>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8"/>
                                        </p:tgtEl>
                                        <p:attrNameLst>
                                          <p:attrName>style.visibility</p:attrName>
                                        </p:attrNameLst>
                                      </p:cBhvr>
                                      <p:to>
                                        <p:strVal val="visible"/>
                                      </p:to>
                                    </p:set>
                                    <p:animEffect transition="in" filter="fade">
                                      <p:cBhvr>
                                        <p:cTn id="73" dur="500"/>
                                        <p:tgtEl>
                                          <p:spTgt spid="8"/>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7"/>
                                        </p:tgtEl>
                                        <p:attrNameLst>
                                          <p:attrName>style.visibility</p:attrName>
                                        </p:attrNameLst>
                                      </p:cBhvr>
                                      <p:to>
                                        <p:strVal val="visible"/>
                                      </p:to>
                                    </p:set>
                                    <p:animEffect transition="in" filter="fade">
                                      <p:cBhvr>
                                        <p:cTn id="7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4" grpId="0"/>
      <p:bldP spid="4" grpId="1"/>
      <p:bldP spid="5" grpId="0" animBg="1"/>
      <p:bldP spid="5" grpId="1" animBg="1"/>
      <p:bldP spid="9" grpId="0" animBg="1"/>
      <p:bldP spid="9" grpId="1" animBg="1"/>
      <p:bldP spid="10" grpId="0" animBg="1"/>
      <p:bldP spid="10" grpId="1" animBg="1"/>
      <p:bldP spid="15" grpId="0"/>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7B67D-4296-4A1D-B0EB-6347413F1B48}"/>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36C44294-0C79-4285-8721-A6DAFE37C484}"/>
              </a:ext>
            </a:extLst>
          </p:cNvPr>
          <p:cNvSpPr>
            <a:spLocks noGrp="1"/>
          </p:cNvSpPr>
          <p:nvPr>
            <p:ph idx="1"/>
          </p:nvPr>
        </p:nvSpPr>
        <p:spPr>
          <a:xfrm>
            <a:off x="2258410" y="242888"/>
            <a:ext cx="9723383" cy="739519"/>
          </a:xfrm>
        </p:spPr>
        <p:style>
          <a:lnRef idx="2">
            <a:schemeClr val="accent3"/>
          </a:lnRef>
          <a:fillRef idx="1">
            <a:schemeClr val="lt1"/>
          </a:fillRef>
          <a:effectRef idx="0">
            <a:schemeClr val="accent3"/>
          </a:effectRef>
          <a:fontRef idx="minor">
            <a:schemeClr val="dk1"/>
          </a:fontRef>
        </p:style>
        <p:txBody>
          <a:bodyPr>
            <a:normAutofit lnSpcReduction="10000"/>
          </a:bodyPr>
          <a:lstStyle/>
          <a:p>
            <a:pPr marL="0" indent="0" algn="ctr">
              <a:buNone/>
            </a:pPr>
            <a:r>
              <a:rPr lang="en-GB" sz="2400" dirty="0"/>
              <a:t>Can you identify and label the collective nouns in the extract from Stevenson’s ‘Treasure Island’ below?</a:t>
            </a:r>
          </a:p>
        </p:txBody>
      </p:sp>
      <p:sp>
        <p:nvSpPr>
          <p:cNvPr id="4" name="Rectangle 3">
            <a:extLst>
              <a:ext uri="{FF2B5EF4-FFF2-40B4-BE49-F238E27FC236}">
                <a16:creationId xmlns:a16="http://schemas.microsoft.com/office/drawing/2014/main" id="{3CFD784A-8972-4AAD-AB7E-C3A61F2FF8DF}"/>
              </a:ext>
            </a:extLst>
          </p:cNvPr>
          <p:cNvSpPr/>
          <p:nvPr/>
        </p:nvSpPr>
        <p:spPr>
          <a:xfrm>
            <a:off x="210207" y="1102578"/>
            <a:ext cx="11771586" cy="5632311"/>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GB" sz="1200" dirty="0"/>
              <a:t>There was not a breath of air moving, nor a sound but that of the surf booming half a mile away along the beaches and against the rocks outside. A peculiar stagnant smell hung over the anchorage—a smell of sodden leaves and rotting tree trunks. I observed the doctor sniffing and sniffing, like someone tasting a bad egg.</a:t>
            </a:r>
          </a:p>
          <a:p>
            <a:endParaRPr lang="en-GB" sz="1200" dirty="0"/>
          </a:p>
          <a:p>
            <a:r>
              <a:rPr lang="en-GB" sz="1200" dirty="0"/>
              <a:t>“I don't know about treasure,” he said, “but I'll stake my wig there's fever here.”</a:t>
            </a:r>
          </a:p>
          <a:p>
            <a:endParaRPr lang="en-GB" sz="1200" dirty="0"/>
          </a:p>
          <a:p>
            <a:r>
              <a:rPr lang="en-GB" sz="1200" dirty="0"/>
              <a:t>If the conduct of the men had been alarming in the boat, it became truly threatening when they had come aboard. They lay about the deck growling together in talk. The slightest order was received with a black look and grudgingly and carelessly obeyed. Even the honest hands must have caught the infection, for there was not one man aboard to mend another. Mutiny, it was plain, hung over us like a thunder-cloud.</a:t>
            </a:r>
          </a:p>
          <a:p>
            <a:endParaRPr lang="en-GB" sz="1200" dirty="0"/>
          </a:p>
          <a:p>
            <a:r>
              <a:rPr lang="en-GB" sz="1200" dirty="0"/>
              <a:t>And it was not only we of the cabin party who perceived the danger. Long John was hard at work going from group to group, spending himself in good advice, and as for example no man could have shown a better. He fairly outstripped himself in willingness and civility; he was all smiles to everyone. If an order were given, John would be on his crutch in an instant, with the cheeriest “Aye, aye, sir!” in the world; and when there was nothing else to do, he kept up one song after another, as if to conceal the discontent of the rest.</a:t>
            </a:r>
          </a:p>
          <a:p>
            <a:endParaRPr lang="en-GB" sz="1200" dirty="0"/>
          </a:p>
          <a:p>
            <a:r>
              <a:rPr lang="en-GB" sz="1200" dirty="0"/>
              <a:t>Of all the gloomy features of that gloomy afternoon, this obvious anxiety on the part of Long John appeared the worst.</a:t>
            </a:r>
          </a:p>
          <a:p>
            <a:endParaRPr lang="en-GB" sz="1200" dirty="0"/>
          </a:p>
          <a:p>
            <a:r>
              <a:rPr lang="en-GB" sz="1200" dirty="0"/>
              <a:t>We held a council in the cabin.</a:t>
            </a:r>
          </a:p>
          <a:p>
            <a:endParaRPr lang="en-GB" sz="1200" dirty="0"/>
          </a:p>
          <a:p>
            <a:r>
              <a:rPr lang="en-GB" sz="1200" dirty="0"/>
              <a:t>“Sir,” said the captain, “if I risk another order, the whole </a:t>
            </a:r>
            <a:r>
              <a:rPr lang="en-GB" sz="1200" dirty="0" err="1"/>
              <a:t>ship'll</a:t>
            </a:r>
            <a:r>
              <a:rPr lang="en-GB" sz="1200" dirty="0"/>
              <a:t> come about our ears by the run. You see, sir, here it is. I get a rough answer, do I not? Well, if I speak back, pikes will be going in two shakes; if I don't, Silver will see there's something under that, and the game's up. Now, we've only one man to rely on.”</a:t>
            </a:r>
          </a:p>
          <a:p>
            <a:endParaRPr lang="en-GB" sz="1200" dirty="0"/>
          </a:p>
          <a:p>
            <a:r>
              <a:rPr lang="en-GB" sz="1200" dirty="0"/>
              <a:t>“And who is that?” asked the squire.</a:t>
            </a:r>
          </a:p>
          <a:p>
            <a:endParaRPr lang="en-GB" sz="1200" dirty="0"/>
          </a:p>
          <a:p>
            <a:r>
              <a:rPr lang="en-GB" sz="1200" dirty="0"/>
              <a:t>“Silver, sir,” returned the captain; “he's as anxious as you and I to smother things up. This is a tiff; he'd soon talk '</a:t>
            </a:r>
            <a:r>
              <a:rPr lang="en-GB" sz="1200" dirty="0" err="1"/>
              <a:t>em</a:t>
            </a:r>
            <a:r>
              <a:rPr lang="en-GB" sz="1200" dirty="0"/>
              <a:t> out of it if he had the chance, and what I propose to do is to give him the chance. Let's allow the men an afternoon ashore. If they all go, why we'll fight the ship. If they none of them go, well then, we hold the cabin, and God defend the right. If some go, you mark my words, sir, </a:t>
            </a:r>
            <a:r>
              <a:rPr lang="en-GB" sz="1200" dirty="0" err="1"/>
              <a:t>Silver'll</a:t>
            </a:r>
            <a:r>
              <a:rPr lang="en-GB" sz="1200" dirty="0"/>
              <a:t> bring '</a:t>
            </a:r>
            <a:r>
              <a:rPr lang="en-GB" sz="1200" dirty="0" err="1"/>
              <a:t>em</a:t>
            </a:r>
            <a:r>
              <a:rPr lang="en-GB" sz="1200" dirty="0"/>
              <a:t> aboard again as mild as lambs.”</a:t>
            </a:r>
          </a:p>
          <a:p>
            <a:endParaRPr lang="en-GB" sz="1200" dirty="0"/>
          </a:p>
          <a:p>
            <a:r>
              <a:rPr lang="en-GB" sz="1200" dirty="0"/>
              <a:t>It was so decided; loaded pistols were served out to all the sure men; Hunter, Joyce, and Redruth were taken into our confidence and received the news with less surprise and a better spirit than we had looked for, and then the captain went on deck and addressed the crew.</a:t>
            </a:r>
          </a:p>
        </p:txBody>
      </p:sp>
    </p:spTree>
    <p:extLst>
      <p:ext uri="{BB962C8B-B14F-4D97-AF65-F5344CB8AC3E}">
        <p14:creationId xmlns:p14="http://schemas.microsoft.com/office/powerpoint/2010/main" val="698196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3AE2-A605-4002-8EDA-D1328F8A8E04}"/>
              </a:ext>
            </a:extLst>
          </p:cNvPr>
          <p:cNvSpPr>
            <a:spLocks noGrp="1"/>
          </p:cNvSpPr>
          <p:nvPr>
            <p:ph type="title"/>
          </p:nvPr>
        </p:nvSpPr>
        <p:spPr/>
        <p:txBody>
          <a:bodyPr/>
          <a:lstStyle/>
          <a:p>
            <a:r>
              <a:rPr lang="en-GB" dirty="0"/>
              <a:t>Concrete Nouns</a:t>
            </a:r>
          </a:p>
        </p:txBody>
      </p:sp>
      <p:sp>
        <p:nvSpPr>
          <p:cNvPr id="3" name="Content Placeholder 2">
            <a:extLst>
              <a:ext uri="{FF2B5EF4-FFF2-40B4-BE49-F238E27FC236}">
                <a16:creationId xmlns:a16="http://schemas.microsoft.com/office/drawing/2014/main" id="{0721FD7F-EB30-4FE3-874B-3EEA8BD90D64}"/>
              </a:ext>
            </a:extLst>
          </p:cNvPr>
          <p:cNvSpPr>
            <a:spLocks noGrp="1"/>
          </p:cNvSpPr>
          <p:nvPr>
            <p:ph idx="1"/>
          </p:nvPr>
        </p:nvSpPr>
        <p:spPr>
          <a:xfrm>
            <a:off x="838200" y="1825625"/>
            <a:ext cx="6400800" cy="4351338"/>
          </a:xfrm>
        </p:spPr>
        <p:style>
          <a:lnRef idx="2">
            <a:schemeClr val="accent4"/>
          </a:lnRef>
          <a:fillRef idx="1">
            <a:schemeClr val="lt1"/>
          </a:fillRef>
          <a:effectRef idx="0">
            <a:schemeClr val="accent4"/>
          </a:effectRef>
          <a:fontRef idx="minor">
            <a:schemeClr val="dk1"/>
          </a:fontRef>
        </p:style>
        <p:txBody>
          <a:bodyPr>
            <a:normAutofit lnSpcReduction="10000"/>
          </a:bodyPr>
          <a:lstStyle/>
          <a:p>
            <a:pPr>
              <a:buFont typeface="Wingdings" panose="05000000000000000000" pitchFamily="2" charset="2"/>
              <a:buChar char="Ø"/>
            </a:pPr>
            <a:r>
              <a:rPr lang="en-GB" dirty="0"/>
              <a:t> Most common type of noun</a:t>
            </a:r>
            <a:br>
              <a:rPr lang="en-GB" dirty="0"/>
            </a:br>
            <a:endParaRPr lang="en-GB" dirty="0"/>
          </a:p>
          <a:p>
            <a:pPr>
              <a:buFont typeface="Wingdings" panose="05000000000000000000" pitchFamily="2" charset="2"/>
              <a:buChar char="Ø"/>
            </a:pPr>
            <a:r>
              <a:rPr lang="en-GB" dirty="0"/>
              <a:t> Concrete nouns cover everything that can be experienced with the five senses.</a:t>
            </a:r>
            <a:br>
              <a:rPr lang="en-GB" dirty="0"/>
            </a:br>
            <a:endParaRPr lang="en-GB" dirty="0"/>
          </a:p>
          <a:p>
            <a:pPr>
              <a:buFont typeface="Wingdings" panose="05000000000000000000" pitchFamily="2" charset="2"/>
              <a:buChar char="Ø"/>
            </a:pPr>
            <a:r>
              <a:rPr lang="en-GB" dirty="0"/>
              <a:t> Five senses: see, smell, hear, taste and touch. </a:t>
            </a:r>
            <a:br>
              <a:rPr lang="en-GB" dirty="0"/>
            </a:br>
            <a:endParaRPr lang="en-GB" dirty="0"/>
          </a:p>
          <a:p>
            <a:pPr>
              <a:buFont typeface="Wingdings" panose="05000000000000000000" pitchFamily="2" charset="2"/>
              <a:buChar char="Ø"/>
            </a:pPr>
            <a:r>
              <a:rPr lang="en-GB" dirty="0"/>
              <a:t> E.g.: pen, laptop, water bottle, music, noise.</a:t>
            </a:r>
          </a:p>
        </p:txBody>
      </p:sp>
      <p:sp>
        <p:nvSpPr>
          <p:cNvPr id="6" name="Rounded Rectangle 10">
            <a:extLst>
              <a:ext uri="{FF2B5EF4-FFF2-40B4-BE49-F238E27FC236}">
                <a16:creationId xmlns:a16="http://schemas.microsoft.com/office/drawing/2014/main" id="{265A94CC-A253-4947-8599-E66AFB193AA8}"/>
              </a:ext>
            </a:extLst>
          </p:cNvPr>
          <p:cNvSpPr/>
          <p:nvPr/>
        </p:nvSpPr>
        <p:spPr>
          <a:xfrm>
            <a:off x="7556938" y="1825625"/>
            <a:ext cx="4389120" cy="4351338"/>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7" name="TextBox 6">
            <a:extLst>
              <a:ext uri="{FF2B5EF4-FFF2-40B4-BE49-F238E27FC236}">
                <a16:creationId xmlns:a16="http://schemas.microsoft.com/office/drawing/2014/main" id="{2D9254FD-DCA1-4934-BF85-D3585CACE8BA}"/>
              </a:ext>
            </a:extLst>
          </p:cNvPr>
          <p:cNvSpPr txBox="1"/>
          <p:nvPr/>
        </p:nvSpPr>
        <p:spPr>
          <a:xfrm>
            <a:off x="7909560" y="1974110"/>
            <a:ext cx="4114800" cy="501675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numCol="2" rtlCol="0">
            <a:spAutoFit/>
          </a:bodyPr>
          <a:lstStyle/>
          <a:p>
            <a:r>
              <a:rPr lang="en-GB" sz="2000" dirty="0"/>
              <a:t>TABLE</a:t>
            </a:r>
          </a:p>
          <a:p>
            <a:r>
              <a:rPr lang="en-GB" sz="2000" dirty="0"/>
              <a:t>ME</a:t>
            </a:r>
          </a:p>
          <a:p>
            <a:r>
              <a:rPr lang="en-GB" sz="2000" dirty="0"/>
              <a:t>ENGLAND</a:t>
            </a:r>
          </a:p>
          <a:p>
            <a:r>
              <a:rPr lang="en-GB" sz="2000" dirty="0"/>
              <a:t>LILY</a:t>
            </a:r>
          </a:p>
          <a:p>
            <a:r>
              <a:rPr lang="en-GB" sz="2000" dirty="0"/>
              <a:t>AWESOME</a:t>
            </a:r>
          </a:p>
          <a:p>
            <a:r>
              <a:rPr lang="en-GB" sz="2000" dirty="0"/>
              <a:t>LOVE</a:t>
            </a:r>
          </a:p>
          <a:p>
            <a:r>
              <a:rPr lang="en-GB" sz="2000" dirty="0"/>
              <a:t>MUSIC</a:t>
            </a:r>
          </a:p>
          <a:p>
            <a:r>
              <a:rPr lang="en-GB" sz="2000" dirty="0"/>
              <a:t>OPINION</a:t>
            </a:r>
          </a:p>
          <a:p>
            <a:r>
              <a:rPr lang="en-GB" sz="2000" dirty="0"/>
              <a:t>IT</a:t>
            </a:r>
          </a:p>
          <a:p>
            <a:r>
              <a:rPr lang="en-GB" sz="2000" dirty="0"/>
              <a:t>FAMILY</a:t>
            </a:r>
          </a:p>
          <a:p>
            <a:r>
              <a:rPr lang="en-GB" sz="2000" dirty="0"/>
              <a:t>HERD </a:t>
            </a:r>
          </a:p>
          <a:p>
            <a:r>
              <a:rPr lang="en-GB" sz="2000" dirty="0"/>
              <a:t>PACK</a:t>
            </a:r>
          </a:p>
          <a:p>
            <a:r>
              <a:rPr lang="en-GB" sz="2000" dirty="0"/>
              <a:t>PENCIL</a:t>
            </a:r>
          </a:p>
          <a:p>
            <a:endParaRPr lang="en-GB" sz="2000" dirty="0"/>
          </a:p>
          <a:p>
            <a:endParaRPr lang="en-GB" sz="2000" dirty="0"/>
          </a:p>
          <a:p>
            <a:endParaRPr lang="en-GB" sz="2000" dirty="0"/>
          </a:p>
          <a:p>
            <a:r>
              <a:rPr lang="en-GB" sz="2000" dirty="0"/>
              <a:t>GOOGLE</a:t>
            </a:r>
          </a:p>
          <a:p>
            <a:r>
              <a:rPr lang="en-GB" sz="2000" dirty="0"/>
              <a:t>FLOWER</a:t>
            </a:r>
          </a:p>
          <a:p>
            <a:r>
              <a:rPr lang="en-GB" sz="2000" dirty="0"/>
              <a:t>TRUTH</a:t>
            </a:r>
          </a:p>
          <a:p>
            <a:r>
              <a:rPr lang="en-GB" sz="2000" dirty="0"/>
              <a:t>JEALOUSY</a:t>
            </a:r>
          </a:p>
          <a:p>
            <a:r>
              <a:rPr lang="en-GB" sz="2000" dirty="0"/>
              <a:t>AWESOMENESS</a:t>
            </a:r>
          </a:p>
          <a:p>
            <a:r>
              <a:rPr lang="en-GB" sz="2000" dirty="0"/>
              <a:t>YOU</a:t>
            </a:r>
          </a:p>
          <a:p>
            <a:r>
              <a:rPr lang="en-GB" sz="2000" dirty="0"/>
              <a:t>TIME</a:t>
            </a:r>
          </a:p>
          <a:p>
            <a:r>
              <a:rPr lang="en-GB" sz="2000" dirty="0"/>
              <a:t>CLOCK</a:t>
            </a:r>
          </a:p>
          <a:p>
            <a:r>
              <a:rPr lang="en-GB" sz="2000" dirty="0"/>
              <a:t>SHARON</a:t>
            </a:r>
          </a:p>
          <a:p>
            <a:r>
              <a:rPr lang="en-GB" sz="2000" dirty="0"/>
              <a:t>INTELLIGENCE</a:t>
            </a:r>
          </a:p>
          <a:p>
            <a:r>
              <a:rPr lang="en-GB" sz="2000" dirty="0"/>
              <a:t>FIRE</a:t>
            </a:r>
          </a:p>
          <a:p>
            <a:r>
              <a:rPr lang="en-GB" sz="2000" dirty="0"/>
              <a:t>FIREFIGHTER</a:t>
            </a:r>
          </a:p>
          <a:p>
            <a:r>
              <a:rPr lang="en-GB" sz="2000" dirty="0"/>
              <a:t>RECTANGLE</a:t>
            </a:r>
          </a:p>
        </p:txBody>
      </p:sp>
      <p:sp>
        <p:nvSpPr>
          <p:cNvPr id="8" name="Rectangle 7">
            <a:extLst>
              <a:ext uri="{FF2B5EF4-FFF2-40B4-BE49-F238E27FC236}">
                <a16:creationId xmlns:a16="http://schemas.microsoft.com/office/drawing/2014/main" id="{25D30712-F766-47BC-9CE0-34C72C77B913}"/>
              </a:ext>
            </a:extLst>
          </p:cNvPr>
          <p:cNvSpPr/>
          <p:nvPr/>
        </p:nvSpPr>
        <p:spPr>
          <a:xfrm>
            <a:off x="7556938" y="612648"/>
            <a:ext cx="4389120" cy="958596"/>
          </a:xfrm>
          <a:prstGeom prst="rect">
            <a:avLst/>
          </a:prstGeom>
          <a:solidFill>
            <a:schemeClr val="accent4">
              <a:lumMod val="60000"/>
              <a:lumOff val="40000"/>
            </a:schemeClr>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a:lnSpc>
                <a:spcPct val="107000"/>
              </a:lnSpc>
              <a:spcAft>
                <a:spcPts val="800"/>
              </a:spcAft>
            </a:pPr>
            <a:r>
              <a:rPr lang="en-GB"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Pause the video and see if you can pick out the concrete nouns from the box.</a:t>
            </a:r>
          </a:p>
        </p:txBody>
      </p:sp>
    </p:spTree>
    <p:extLst>
      <p:ext uri="{BB962C8B-B14F-4D97-AF65-F5344CB8AC3E}">
        <p14:creationId xmlns:p14="http://schemas.microsoft.com/office/powerpoint/2010/main" val="716571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7B67D-4296-4A1D-B0EB-6347413F1B48}"/>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36C44294-0C79-4285-8721-A6DAFE37C484}"/>
              </a:ext>
            </a:extLst>
          </p:cNvPr>
          <p:cNvSpPr>
            <a:spLocks noGrp="1"/>
          </p:cNvSpPr>
          <p:nvPr>
            <p:ph idx="1"/>
          </p:nvPr>
        </p:nvSpPr>
        <p:spPr>
          <a:xfrm>
            <a:off x="2258410" y="242888"/>
            <a:ext cx="9723383" cy="739519"/>
          </a:xfrm>
        </p:spPr>
        <p:style>
          <a:lnRef idx="2">
            <a:schemeClr val="accent3"/>
          </a:lnRef>
          <a:fillRef idx="1">
            <a:schemeClr val="lt1"/>
          </a:fillRef>
          <a:effectRef idx="0">
            <a:schemeClr val="accent3"/>
          </a:effectRef>
          <a:fontRef idx="minor">
            <a:schemeClr val="dk1"/>
          </a:fontRef>
        </p:style>
        <p:txBody>
          <a:bodyPr>
            <a:normAutofit lnSpcReduction="10000"/>
          </a:bodyPr>
          <a:lstStyle/>
          <a:p>
            <a:pPr marL="0" indent="0" algn="ctr">
              <a:buNone/>
            </a:pPr>
            <a:r>
              <a:rPr lang="en-GB" sz="2400" dirty="0"/>
              <a:t>Can you identify and label </a:t>
            </a:r>
            <a:r>
              <a:rPr lang="en-GB" sz="2400"/>
              <a:t>the concrete </a:t>
            </a:r>
            <a:r>
              <a:rPr lang="en-GB" sz="2400" dirty="0"/>
              <a:t>nouns in the extract from Stevenson’s ‘Treasure Island’ below?</a:t>
            </a:r>
          </a:p>
        </p:txBody>
      </p:sp>
      <p:sp>
        <p:nvSpPr>
          <p:cNvPr id="4" name="Rectangle 3">
            <a:extLst>
              <a:ext uri="{FF2B5EF4-FFF2-40B4-BE49-F238E27FC236}">
                <a16:creationId xmlns:a16="http://schemas.microsoft.com/office/drawing/2014/main" id="{3CFD784A-8972-4AAD-AB7E-C3A61F2FF8DF}"/>
              </a:ext>
            </a:extLst>
          </p:cNvPr>
          <p:cNvSpPr/>
          <p:nvPr/>
        </p:nvSpPr>
        <p:spPr>
          <a:xfrm>
            <a:off x="210207" y="1102578"/>
            <a:ext cx="11771586" cy="575542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GB" sz="1600" dirty="0"/>
              <a:t>I remember him as if it were yesterday, as he came plodding to the inn door, his sea-chest following behind him in a hand-barrow—a tall, strong, heavy, nut-brown man, his tarry pigtail falling over the shoulder of his soiled blue coat, his hands ragged and scarred, with black, broken nails, and the sabre cut across one cheek, a dirty, livid white. I remember him looking round the cover and whistling to himself as he did so, and then breaking out in that old sea-song that he sang so often afterwards:</a:t>
            </a:r>
          </a:p>
          <a:p>
            <a:endParaRPr lang="en-GB" sz="1600" dirty="0"/>
          </a:p>
          <a:p>
            <a:r>
              <a:rPr lang="en-GB" sz="1600" dirty="0"/>
              <a:t>          “Fifteen men on the dead man's chest—</a:t>
            </a:r>
          </a:p>
          <a:p>
            <a:r>
              <a:rPr lang="en-GB" sz="1600" dirty="0"/>
              <a:t>             Yo-ho-ho, and a bottle of rum!”</a:t>
            </a:r>
          </a:p>
          <a:p>
            <a:r>
              <a:rPr lang="en-GB" sz="1600" dirty="0"/>
              <a:t> </a:t>
            </a:r>
          </a:p>
          <a:p>
            <a:r>
              <a:rPr lang="en-GB" sz="1600" dirty="0"/>
              <a:t>in the high, old tottering voice that seemed to have been tuned and broken at the capstan bars. Then he rapped on the door with a bit of stick like a handspike that he carried, and when my father appeared, called roughly for a glass of rum. This, when it was brought to him, he drank slowly, like a connoisseur, lingering on the taste and still looking about him at the cliffs and up at our signboard.</a:t>
            </a:r>
          </a:p>
          <a:p>
            <a:endParaRPr lang="en-GB" sz="1600" dirty="0"/>
          </a:p>
          <a:p>
            <a:r>
              <a:rPr lang="en-GB" sz="1600" dirty="0"/>
              <a:t>“This is a handy cove,” says he at length; “and a pleasant </a:t>
            </a:r>
            <a:r>
              <a:rPr lang="en-GB" sz="1600" dirty="0" err="1"/>
              <a:t>sittyated</a:t>
            </a:r>
            <a:r>
              <a:rPr lang="en-GB" sz="1600" dirty="0"/>
              <a:t> grog-shop. Much company, mate?”</a:t>
            </a:r>
          </a:p>
          <a:p>
            <a:endParaRPr lang="en-GB" sz="1600" dirty="0"/>
          </a:p>
          <a:p>
            <a:r>
              <a:rPr lang="en-GB" sz="1600" dirty="0"/>
              <a:t>My father told him no, very little company, the more was the pity.</a:t>
            </a:r>
          </a:p>
          <a:p>
            <a:endParaRPr lang="en-GB" sz="1600" dirty="0"/>
          </a:p>
          <a:p>
            <a:r>
              <a:rPr lang="en-GB" sz="1600" dirty="0"/>
              <a:t>“Well, then,” said he, “this is the berth for me. Here you, matey,” he cried to the man who trundled the barrow; “bring up alongside and help up my chest. I'll stay here a bit,” he continued. “I'm a plain man; rum and bacon and eggs is what I want, and that head up there for to watch ships off. What you </a:t>
            </a:r>
            <a:r>
              <a:rPr lang="en-GB" sz="1600" dirty="0" err="1"/>
              <a:t>mought</a:t>
            </a:r>
            <a:r>
              <a:rPr lang="en-GB" sz="1600" dirty="0"/>
              <a:t> call me? You </a:t>
            </a:r>
            <a:r>
              <a:rPr lang="en-GB" sz="1600" dirty="0" err="1"/>
              <a:t>mought</a:t>
            </a:r>
            <a:r>
              <a:rPr lang="en-GB" sz="1600" dirty="0"/>
              <a:t> call me captain. Oh, I see what you're at—there”; and he threw down three or four gold pieces on the threshold. “You can tell me when I've worked through that,” says he, looking as fierce as a commander.</a:t>
            </a:r>
          </a:p>
        </p:txBody>
      </p:sp>
    </p:spTree>
    <p:extLst>
      <p:ext uri="{BB962C8B-B14F-4D97-AF65-F5344CB8AC3E}">
        <p14:creationId xmlns:p14="http://schemas.microsoft.com/office/powerpoint/2010/main" val="1870487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3AE2-A605-4002-8EDA-D1328F8A8E04}"/>
              </a:ext>
            </a:extLst>
          </p:cNvPr>
          <p:cNvSpPr>
            <a:spLocks noGrp="1"/>
          </p:cNvSpPr>
          <p:nvPr>
            <p:ph type="title"/>
          </p:nvPr>
        </p:nvSpPr>
        <p:spPr/>
        <p:txBody>
          <a:bodyPr/>
          <a:lstStyle/>
          <a:p>
            <a:r>
              <a:rPr lang="en-GB" dirty="0"/>
              <a:t>Pronouns</a:t>
            </a:r>
          </a:p>
        </p:txBody>
      </p:sp>
      <p:sp>
        <p:nvSpPr>
          <p:cNvPr id="3" name="Content Placeholder 2">
            <a:extLst>
              <a:ext uri="{FF2B5EF4-FFF2-40B4-BE49-F238E27FC236}">
                <a16:creationId xmlns:a16="http://schemas.microsoft.com/office/drawing/2014/main" id="{0721FD7F-EB30-4FE3-874B-3EEA8BD90D64}"/>
              </a:ext>
            </a:extLst>
          </p:cNvPr>
          <p:cNvSpPr>
            <a:spLocks noGrp="1"/>
          </p:cNvSpPr>
          <p:nvPr>
            <p:ph idx="1"/>
          </p:nvPr>
        </p:nvSpPr>
        <p:spPr>
          <a:xfrm>
            <a:off x="805543" y="2359025"/>
            <a:ext cx="6400800" cy="3288189"/>
          </a:xfrm>
        </p:spPr>
        <p:style>
          <a:lnRef idx="2">
            <a:schemeClr val="accent3"/>
          </a:lnRef>
          <a:fillRef idx="1">
            <a:schemeClr val="lt1"/>
          </a:fillRef>
          <a:effectRef idx="0">
            <a:schemeClr val="accent3"/>
          </a:effectRef>
          <a:fontRef idx="minor">
            <a:schemeClr val="dk1"/>
          </a:fontRef>
        </p:style>
        <p:txBody>
          <a:bodyPr/>
          <a:lstStyle/>
          <a:p>
            <a:pPr>
              <a:buFont typeface="Wingdings" panose="05000000000000000000" pitchFamily="2" charset="2"/>
              <a:buChar char="Ø"/>
            </a:pPr>
            <a:r>
              <a:rPr lang="en-GB" dirty="0"/>
              <a:t> Replace nouns</a:t>
            </a:r>
          </a:p>
        </p:txBody>
      </p:sp>
      <p:sp>
        <p:nvSpPr>
          <p:cNvPr id="6" name="Rounded Rectangle 10">
            <a:extLst>
              <a:ext uri="{FF2B5EF4-FFF2-40B4-BE49-F238E27FC236}">
                <a16:creationId xmlns:a16="http://schemas.microsoft.com/office/drawing/2014/main" id="{49106169-E38A-433D-8CBF-0D1C7C996499}"/>
              </a:ext>
            </a:extLst>
          </p:cNvPr>
          <p:cNvSpPr/>
          <p:nvPr/>
        </p:nvSpPr>
        <p:spPr>
          <a:xfrm>
            <a:off x="7556938" y="1825625"/>
            <a:ext cx="4389120" cy="4351338"/>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7" name="TextBox 6">
            <a:extLst>
              <a:ext uri="{FF2B5EF4-FFF2-40B4-BE49-F238E27FC236}">
                <a16:creationId xmlns:a16="http://schemas.microsoft.com/office/drawing/2014/main" id="{051074CA-7FCF-48A3-8AFB-60E4404AEC19}"/>
              </a:ext>
            </a:extLst>
          </p:cNvPr>
          <p:cNvSpPr txBox="1"/>
          <p:nvPr/>
        </p:nvSpPr>
        <p:spPr>
          <a:xfrm>
            <a:off x="7909560" y="1974110"/>
            <a:ext cx="4114800" cy="501675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numCol="2" rtlCol="0">
            <a:spAutoFit/>
          </a:bodyPr>
          <a:lstStyle/>
          <a:p>
            <a:r>
              <a:rPr lang="en-GB" sz="2000" dirty="0"/>
              <a:t>TABLE</a:t>
            </a:r>
          </a:p>
          <a:p>
            <a:r>
              <a:rPr lang="en-GB" sz="2000" dirty="0"/>
              <a:t>ME</a:t>
            </a:r>
          </a:p>
          <a:p>
            <a:r>
              <a:rPr lang="en-GB" sz="2000" dirty="0"/>
              <a:t>ENGLAND</a:t>
            </a:r>
          </a:p>
          <a:p>
            <a:r>
              <a:rPr lang="en-GB" sz="2000" dirty="0"/>
              <a:t>LILY</a:t>
            </a:r>
          </a:p>
          <a:p>
            <a:r>
              <a:rPr lang="en-GB" sz="2000" dirty="0"/>
              <a:t>AWESOME</a:t>
            </a:r>
          </a:p>
          <a:p>
            <a:r>
              <a:rPr lang="en-GB" sz="2000" dirty="0"/>
              <a:t>LOVE</a:t>
            </a:r>
          </a:p>
          <a:p>
            <a:r>
              <a:rPr lang="en-GB" sz="2000" dirty="0"/>
              <a:t>MUSIC</a:t>
            </a:r>
          </a:p>
          <a:p>
            <a:r>
              <a:rPr lang="en-GB" sz="2000" dirty="0"/>
              <a:t>OPINION</a:t>
            </a:r>
          </a:p>
          <a:p>
            <a:r>
              <a:rPr lang="en-GB" sz="2000" dirty="0"/>
              <a:t>IT</a:t>
            </a:r>
          </a:p>
          <a:p>
            <a:r>
              <a:rPr lang="en-GB" sz="2000" dirty="0"/>
              <a:t>FAMILY</a:t>
            </a:r>
          </a:p>
          <a:p>
            <a:r>
              <a:rPr lang="en-GB" sz="2000" dirty="0"/>
              <a:t>HERD </a:t>
            </a:r>
          </a:p>
          <a:p>
            <a:r>
              <a:rPr lang="en-GB" sz="2000" dirty="0"/>
              <a:t>PACK</a:t>
            </a:r>
          </a:p>
          <a:p>
            <a:r>
              <a:rPr lang="en-GB" sz="2000" dirty="0"/>
              <a:t>PENCIL</a:t>
            </a:r>
          </a:p>
          <a:p>
            <a:endParaRPr lang="en-GB" sz="2000" dirty="0"/>
          </a:p>
          <a:p>
            <a:endParaRPr lang="en-GB" sz="2000" dirty="0"/>
          </a:p>
          <a:p>
            <a:endParaRPr lang="en-GB" sz="2000" dirty="0"/>
          </a:p>
          <a:p>
            <a:r>
              <a:rPr lang="en-GB" sz="2000" dirty="0"/>
              <a:t>GOOGLE</a:t>
            </a:r>
          </a:p>
          <a:p>
            <a:r>
              <a:rPr lang="en-GB" sz="2000" dirty="0"/>
              <a:t>FLOWER</a:t>
            </a:r>
          </a:p>
          <a:p>
            <a:r>
              <a:rPr lang="en-GB" sz="2000" dirty="0"/>
              <a:t>TRUTH</a:t>
            </a:r>
          </a:p>
          <a:p>
            <a:r>
              <a:rPr lang="en-GB" sz="2000" dirty="0"/>
              <a:t>JEALOUSY</a:t>
            </a:r>
          </a:p>
          <a:p>
            <a:r>
              <a:rPr lang="en-GB" sz="2000" dirty="0"/>
              <a:t>AWESOMENESS</a:t>
            </a:r>
          </a:p>
          <a:p>
            <a:r>
              <a:rPr lang="en-GB" sz="2000" dirty="0"/>
              <a:t>YOU</a:t>
            </a:r>
          </a:p>
          <a:p>
            <a:r>
              <a:rPr lang="en-GB" sz="2000" dirty="0"/>
              <a:t>TIME</a:t>
            </a:r>
          </a:p>
          <a:p>
            <a:r>
              <a:rPr lang="en-GB" sz="2000" dirty="0"/>
              <a:t>CLOCK</a:t>
            </a:r>
          </a:p>
          <a:p>
            <a:r>
              <a:rPr lang="en-GB" sz="2000" dirty="0"/>
              <a:t>SHARON</a:t>
            </a:r>
          </a:p>
          <a:p>
            <a:r>
              <a:rPr lang="en-GB" sz="2000" dirty="0"/>
              <a:t>INTELLIGENCE</a:t>
            </a:r>
          </a:p>
          <a:p>
            <a:r>
              <a:rPr lang="en-GB" sz="2000" dirty="0"/>
              <a:t>FIRE</a:t>
            </a:r>
          </a:p>
          <a:p>
            <a:r>
              <a:rPr lang="en-GB" sz="2000" dirty="0"/>
              <a:t>FIREFIGHTER</a:t>
            </a:r>
          </a:p>
          <a:p>
            <a:r>
              <a:rPr lang="en-GB" sz="2000" dirty="0"/>
              <a:t>RECTANGLE</a:t>
            </a:r>
          </a:p>
        </p:txBody>
      </p:sp>
      <p:sp>
        <p:nvSpPr>
          <p:cNvPr id="8" name="Rectangle 7">
            <a:extLst>
              <a:ext uri="{FF2B5EF4-FFF2-40B4-BE49-F238E27FC236}">
                <a16:creationId xmlns:a16="http://schemas.microsoft.com/office/drawing/2014/main" id="{5B4E1400-BA80-43B1-9BC5-7E5D6CC9C8C4}"/>
              </a:ext>
            </a:extLst>
          </p:cNvPr>
          <p:cNvSpPr/>
          <p:nvPr/>
        </p:nvSpPr>
        <p:spPr>
          <a:xfrm>
            <a:off x="7556938" y="612648"/>
            <a:ext cx="4389120" cy="662233"/>
          </a:xfrm>
          <a:prstGeom prst="rect">
            <a:avLst/>
          </a:prstGeom>
          <a:solidFill>
            <a:schemeClr val="accent4">
              <a:lumMod val="60000"/>
              <a:lumOff val="40000"/>
            </a:schemeClr>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a:lnSpc>
                <a:spcPct val="107000"/>
              </a:lnSpc>
              <a:spcAft>
                <a:spcPts val="800"/>
              </a:spcAft>
            </a:pPr>
            <a:r>
              <a:rPr lang="en-GB"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Pause the video and see if you can pick out the pronouns from the box.</a:t>
            </a:r>
          </a:p>
        </p:txBody>
      </p:sp>
      <p:graphicFrame>
        <p:nvGraphicFramePr>
          <p:cNvPr id="10" name="Table 10">
            <a:extLst>
              <a:ext uri="{FF2B5EF4-FFF2-40B4-BE49-F238E27FC236}">
                <a16:creationId xmlns:a16="http://schemas.microsoft.com/office/drawing/2014/main" id="{39722438-96D3-4405-BB9F-871B11FF11DF}"/>
              </a:ext>
            </a:extLst>
          </p:cNvPr>
          <p:cNvGraphicFramePr>
            <a:graphicFrameLocks noGrp="1"/>
          </p:cNvGraphicFramePr>
          <p:nvPr/>
        </p:nvGraphicFramePr>
        <p:xfrm>
          <a:off x="738232" y="3422174"/>
          <a:ext cx="6535422" cy="2225040"/>
        </p:xfrm>
        <a:graphic>
          <a:graphicData uri="http://schemas.openxmlformats.org/drawingml/2006/table">
            <a:tbl>
              <a:tblPr firstRow="1" bandRow="1">
                <a:tableStyleId>{F5AB1C69-6EDB-4FF4-983F-18BD219EF322}</a:tableStyleId>
              </a:tblPr>
              <a:tblGrid>
                <a:gridCol w="1184593">
                  <a:extLst>
                    <a:ext uri="{9D8B030D-6E8A-4147-A177-3AD203B41FA5}">
                      <a16:colId xmlns:a16="http://schemas.microsoft.com/office/drawing/2014/main" val="3381084179"/>
                    </a:ext>
                  </a:extLst>
                </a:gridCol>
                <a:gridCol w="1146493">
                  <a:extLst>
                    <a:ext uri="{9D8B030D-6E8A-4147-A177-3AD203B41FA5}">
                      <a16:colId xmlns:a16="http://schemas.microsoft.com/office/drawing/2014/main" val="1745734505"/>
                    </a:ext>
                  </a:extLst>
                </a:gridCol>
                <a:gridCol w="1073468">
                  <a:extLst>
                    <a:ext uri="{9D8B030D-6E8A-4147-A177-3AD203B41FA5}">
                      <a16:colId xmlns:a16="http://schemas.microsoft.com/office/drawing/2014/main" val="1101474958"/>
                    </a:ext>
                  </a:extLst>
                </a:gridCol>
                <a:gridCol w="1505268">
                  <a:extLst>
                    <a:ext uri="{9D8B030D-6E8A-4147-A177-3AD203B41FA5}">
                      <a16:colId xmlns:a16="http://schemas.microsoft.com/office/drawing/2014/main" val="2556010399"/>
                    </a:ext>
                  </a:extLst>
                </a:gridCol>
                <a:gridCol w="1625600">
                  <a:extLst>
                    <a:ext uri="{9D8B030D-6E8A-4147-A177-3AD203B41FA5}">
                      <a16:colId xmlns:a16="http://schemas.microsoft.com/office/drawing/2014/main" val="3662680246"/>
                    </a:ext>
                  </a:extLst>
                </a:gridCol>
              </a:tblGrid>
              <a:tr h="370840">
                <a:tc>
                  <a:txBody>
                    <a:bodyPr/>
                    <a:lstStyle/>
                    <a:p>
                      <a:r>
                        <a:rPr lang="en-GB" b="1" dirty="0">
                          <a:solidFill>
                            <a:schemeClr val="tx1"/>
                          </a:solidFill>
                        </a:rPr>
                        <a:t>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GB" dirty="0">
                          <a:solidFill>
                            <a:schemeClr val="tx1"/>
                          </a:solidFill>
                        </a:rPr>
                        <a:t>SUBJECT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solidFill>
                            <a:schemeClr val="tx1"/>
                          </a:solidFill>
                        </a:rPr>
                        <a:t>OBJECT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solidFill>
                            <a:schemeClr val="tx1"/>
                          </a:solidFill>
                        </a:rPr>
                        <a:t>POSSESSIVE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solidFill>
                            <a:schemeClr val="tx1"/>
                          </a:solidFill>
                        </a:rPr>
                        <a:t>DETERMINER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1849803"/>
                  </a:ext>
                </a:extLst>
              </a:tr>
              <a:tr h="370840">
                <a:tc>
                  <a:txBody>
                    <a:bodyPr/>
                    <a:lstStyle/>
                    <a:p>
                      <a:r>
                        <a:rPr lang="en-GB" b="1" dirty="0">
                          <a:solidFill>
                            <a:schemeClr val="tx1"/>
                          </a:solidFill>
                        </a:rPr>
                        <a:t>FIRST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GB"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MINE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MY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3539252"/>
                  </a:ext>
                </a:extLst>
              </a:tr>
              <a:tr h="370840">
                <a:tc>
                  <a:txBody>
                    <a:bodyPr/>
                    <a:lstStyle/>
                    <a:p>
                      <a:r>
                        <a:rPr lang="en-GB" b="1" dirty="0">
                          <a:solidFill>
                            <a:schemeClr val="tx1"/>
                          </a:solidFill>
                        </a:rPr>
                        <a:t>SECOND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GB" dirty="0"/>
                        <a:t>YOU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YOU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YOURS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YOUR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6721446"/>
                  </a:ext>
                </a:extLst>
              </a:tr>
              <a:tr h="370840">
                <a:tc rowSpan="3">
                  <a:txBody>
                    <a:bodyPr/>
                    <a:lstStyle/>
                    <a:p>
                      <a:endParaRPr lang="en-GB" b="1" dirty="0">
                        <a:solidFill>
                          <a:schemeClr val="tx1"/>
                        </a:solidFill>
                      </a:endParaRPr>
                    </a:p>
                    <a:p>
                      <a:r>
                        <a:rPr lang="en-GB" b="1" dirty="0">
                          <a:solidFill>
                            <a:schemeClr val="tx1"/>
                          </a:solidFill>
                        </a:rPr>
                        <a:t>THIRD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GB"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HIM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HIS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HIS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88578"/>
                  </a:ext>
                </a:extLst>
              </a:tr>
              <a:tr h="370840">
                <a:tc vMerge="1">
                  <a:txBody>
                    <a:bodyPr/>
                    <a:lstStyle/>
                    <a:p>
                      <a:endParaRPr lang="en-GB" dirty="0"/>
                    </a:p>
                  </a:txBody>
                  <a:tcPr/>
                </a:tc>
                <a:tc>
                  <a:txBody>
                    <a:bodyPr/>
                    <a:lstStyle/>
                    <a:p>
                      <a:pPr algn="ctr"/>
                      <a:r>
                        <a:rPr lang="en-GB" dirty="0"/>
                        <a:t>SHE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3848855"/>
                  </a:ext>
                </a:extLst>
              </a:tr>
              <a:tr h="370840">
                <a:tc vMerge="1">
                  <a:txBody>
                    <a:bodyPr/>
                    <a:lstStyle/>
                    <a:p>
                      <a:endParaRPr lang="en-GB" dirty="0"/>
                    </a:p>
                  </a:txBody>
                  <a:tcPr/>
                </a:tc>
                <a:tc>
                  <a:txBody>
                    <a:bodyPr/>
                    <a:lstStyle/>
                    <a:p>
                      <a:pPr algn="ctr"/>
                      <a:r>
                        <a:rPr lang="en-GB" dirty="0"/>
                        <a:t>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8622259"/>
                  </a:ext>
                </a:extLst>
              </a:tr>
            </a:tbl>
          </a:graphicData>
        </a:graphic>
      </p:graphicFrame>
    </p:spTree>
    <p:extLst>
      <p:ext uri="{BB962C8B-B14F-4D97-AF65-F5344CB8AC3E}">
        <p14:creationId xmlns:p14="http://schemas.microsoft.com/office/powerpoint/2010/main" val="1190119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7B67D-4296-4A1D-B0EB-6347413F1B48}"/>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36C44294-0C79-4285-8721-A6DAFE37C484}"/>
              </a:ext>
            </a:extLst>
          </p:cNvPr>
          <p:cNvSpPr>
            <a:spLocks noGrp="1"/>
          </p:cNvSpPr>
          <p:nvPr>
            <p:ph idx="1"/>
          </p:nvPr>
        </p:nvSpPr>
        <p:spPr>
          <a:xfrm>
            <a:off x="2258410" y="242888"/>
            <a:ext cx="9723383" cy="739519"/>
          </a:xfrm>
        </p:spPr>
        <p:style>
          <a:lnRef idx="2">
            <a:schemeClr val="accent3"/>
          </a:lnRef>
          <a:fillRef idx="1">
            <a:schemeClr val="lt1"/>
          </a:fillRef>
          <a:effectRef idx="0">
            <a:schemeClr val="accent3"/>
          </a:effectRef>
          <a:fontRef idx="minor">
            <a:schemeClr val="dk1"/>
          </a:fontRef>
        </p:style>
        <p:txBody>
          <a:bodyPr>
            <a:normAutofit lnSpcReduction="10000"/>
          </a:bodyPr>
          <a:lstStyle/>
          <a:p>
            <a:pPr marL="0" indent="0" algn="ctr">
              <a:buNone/>
            </a:pPr>
            <a:r>
              <a:rPr lang="en-GB" sz="2400" dirty="0"/>
              <a:t>Can you identify and label the pronouns in the extract from Stevenson’s ‘Treasure Island’ below?</a:t>
            </a:r>
          </a:p>
        </p:txBody>
      </p:sp>
      <p:sp>
        <p:nvSpPr>
          <p:cNvPr id="4" name="Rectangle 3">
            <a:extLst>
              <a:ext uri="{FF2B5EF4-FFF2-40B4-BE49-F238E27FC236}">
                <a16:creationId xmlns:a16="http://schemas.microsoft.com/office/drawing/2014/main" id="{3CFD784A-8972-4AAD-AB7E-C3A61F2FF8DF}"/>
              </a:ext>
            </a:extLst>
          </p:cNvPr>
          <p:cNvSpPr/>
          <p:nvPr/>
        </p:nvSpPr>
        <p:spPr>
          <a:xfrm>
            <a:off x="210207" y="1102578"/>
            <a:ext cx="11771586" cy="575542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GB" sz="1600" dirty="0"/>
              <a:t>I remember him as if it were yesterday, as he came plodding to the inn door, his sea-chest following behind him in a hand-barrow—a tall, strong, heavy, nut-brown man, his tarry pigtail falling over the shoulder of his soiled blue coat, his hands ragged and scarred, with black, broken nails, and the sabre cut across one cheek, a dirty, livid white. I remember him looking round the cover and whistling to himself as he did so, and then breaking out in that old sea-song that he sang so often afterwards:</a:t>
            </a:r>
          </a:p>
          <a:p>
            <a:endParaRPr lang="en-GB" sz="1600" dirty="0"/>
          </a:p>
          <a:p>
            <a:r>
              <a:rPr lang="en-GB" sz="1600" dirty="0"/>
              <a:t>          “Fifteen men on the dead man's chest—</a:t>
            </a:r>
          </a:p>
          <a:p>
            <a:r>
              <a:rPr lang="en-GB" sz="1600" dirty="0"/>
              <a:t>             Yo-ho-ho, and a bottle of rum!”</a:t>
            </a:r>
          </a:p>
          <a:p>
            <a:r>
              <a:rPr lang="en-GB" sz="1600" dirty="0"/>
              <a:t> </a:t>
            </a:r>
          </a:p>
          <a:p>
            <a:r>
              <a:rPr lang="en-GB" sz="1600" dirty="0"/>
              <a:t>in the high, old tottering voice that seemed to have been tuned and broken at the capstan bars. Then he rapped on the door with a bit of stick like a handspike that he carried, and when my father appeared, called roughly for a glass of rum. This, when it was brought to him, he drank slowly, like a connoisseur, lingering on the taste and still looking about him at the cliffs and up at our signboard.</a:t>
            </a:r>
          </a:p>
          <a:p>
            <a:endParaRPr lang="en-GB" sz="1600" dirty="0"/>
          </a:p>
          <a:p>
            <a:r>
              <a:rPr lang="en-GB" sz="1600" dirty="0"/>
              <a:t>“This is a handy cove,” says he at length; “and a pleasant </a:t>
            </a:r>
            <a:r>
              <a:rPr lang="en-GB" sz="1600" dirty="0" err="1"/>
              <a:t>sittyated</a:t>
            </a:r>
            <a:r>
              <a:rPr lang="en-GB" sz="1600" dirty="0"/>
              <a:t> grog-shop. Much company, mate?”</a:t>
            </a:r>
          </a:p>
          <a:p>
            <a:endParaRPr lang="en-GB" sz="1600" dirty="0"/>
          </a:p>
          <a:p>
            <a:r>
              <a:rPr lang="en-GB" sz="1600" dirty="0"/>
              <a:t>My father told him no, very little company, the more was the pity.</a:t>
            </a:r>
          </a:p>
          <a:p>
            <a:endParaRPr lang="en-GB" sz="1600" dirty="0"/>
          </a:p>
          <a:p>
            <a:r>
              <a:rPr lang="en-GB" sz="1600" dirty="0"/>
              <a:t>“Well, then,” said he, “this is the berth for me. Here you, matey,” he cried to the man who trundled the barrow; “bring up alongside and help up my chest. I'll stay here a bit,” he continued. “I'm a plain man; rum and bacon and eggs is what I want, and that head up there for to watch ships off. What you </a:t>
            </a:r>
            <a:r>
              <a:rPr lang="en-GB" sz="1600" dirty="0" err="1"/>
              <a:t>mought</a:t>
            </a:r>
            <a:r>
              <a:rPr lang="en-GB" sz="1600" dirty="0"/>
              <a:t> call me? You </a:t>
            </a:r>
            <a:r>
              <a:rPr lang="en-GB" sz="1600" dirty="0" err="1"/>
              <a:t>mought</a:t>
            </a:r>
            <a:r>
              <a:rPr lang="en-GB" sz="1600" dirty="0"/>
              <a:t> call me captain. Oh, I see what you're at—there”; and he threw down three or four gold pieces on the threshold. “You can tell me when I've worked through that,” says he, looking as fierce as a commander.</a:t>
            </a:r>
          </a:p>
        </p:txBody>
      </p:sp>
    </p:spTree>
    <p:extLst>
      <p:ext uri="{BB962C8B-B14F-4D97-AF65-F5344CB8AC3E}">
        <p14:creationId xmlns:p14="http://schemas.microsoft.com/office/powerpoint/2010/main" val="364958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3AE2-A605-4002-8EDA-D1328F8A8E04}"/>
              </a:ext>
            </a:extLst>
          </p:cNvPr>
          <p:cNvSpPr>
            <a:spLocks noGrp="1"/>
          </p:cNvSpPr>
          <p:nvPr>
            <p:ph type="title"/>
          </p:nvPr>
        </p:nvSpPr>
        <p:spPr/>
        <p:txBody>
          <a:bodyPr/>
          <a:lstStyle/>
          <a:p>
            <a:r>
              <a:rPr lang="en-GB" dirty="0"/>
              <a:t>Proper Nouns</a:t>
            </a:r>
          </a:p>
        </p:txBody>
      </p:sp>
      <p:sp>
        <p:nvSpPr>
          <p:cNvPr id="3" name="Content Placeholder 2">
            <a:extLst>
              <a:ext uri="{FF2B5EF4-FFF2-40B4-BE49-F238E27FC236}">
                <a16:creationId xmlns:a16="http://schemas.microsoft.com/office/drawing/2014/main" id="{0721FD7F-EB30-4FE3-874B-3EEA8BD90D64}"/>
              </a:ext>
            </a:extLst>
          </p:cNvPr>
          <p:cNvSpPr>
            <a:spLocks noGrp="1"/>
          </p:cNvSpPr>
          <p:nvPr>
            <p:ph idx="1"/>
          </p:nvPr>
        </p:nvSpPr>
        <p:spPr>
          <a:xfrm>
            <a:off x="838200" y="1825625"/>
            <a:ext cx="6519041" cy="4351338"/>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buFont typeface="Wingdings" panose="05000000000000000000" pitchFamily="2" charset="2"/>
              <a:buChar char="Ø"/>
            </a:pPr>
            <a:r>
              <a:rPr lang="en-GB" dirty="0"/>
              <a:t> Identified by a capital letter</a:t>
            </a:r>
            <a:br>
              <a:rPr lang="en-GB" dirty="0"/>
            </a:br>
            <a:endParaRPr lang="en-GB" dirty="0"/>
          </a:p>
          <a:p>
            <a:pPr>
              <a:buFont typeface="Wingdings" panose="05000000000000000000" pitchFamily="2" charset="2"/>
              <a:buChar char="Ø"/>
            </a:pPr>
            <a:r>
              <a:rPr lang="en-GB" dirty="0"/>
              <a:t> Name of an individual person. E.g.: Jamie, Johnny, June</a:t>
            </a:r>
            <a:br>
              <a:rPr lang="en-GB" dirty="0"/>
            </a:br>
            <a:endParaRPr lang="en-GB" dirty="0"/>
          </a:p>
          <a:p>
            <a:pPr>
              <a:buFont typeface="Wingdings" panose="05000000000000000000" pitchFamily="2" charset="2"/>
              <a:buChar char="Ø"/>
            </a:pPr>
            <a:r>
              <a:rPr lang="en-GB" dirty="0"/>
              <a:t> Names of places. E.g.: Manchester, England, United Kingdom</a:t>
            </a:r>
            <a:br>
              <a:rPr lang="en-GB" dirty="0"/>
            </a:br>
            <a:endParaRPr lang="en-GB" dirty="0"/>
          </a:p>
          <a:p>
            <a:pPr>
              <a:buFont typeface="Wingdings" panose="05000000000000000000" pitchFamily="2" charset="2"/>
              <a:buChar char="Ø"/>
            </a:pPr>
            <a:r>
              <a:rPr lang="en-GB" dirty="0"/>
              <a:t> Names of companies or organisations. E.g.: YouTube, Greenpeace, Microsoft</a:t>
            </a:r>
            <a:br>
              <a:rPr lang="en-GB" dirty="0"/>
            </a:br>
            <a:endParaRPr lang="en-GB" dirty="0"/>
          </a:p>
          <a:p>
            <a:pPr>
              <a:buFont typeface="Wingdings" panose="05000000000000000000" pitchFamily="2" charset="2"/>
              <a:buChar char="Ø"/>
            </a:pPr>
            <a:endParaRPr lang="en-GB" dirty="0"/>
          </a:p>
        </p:txBody>
      </p:sp>
      <p:sp>
        <p:nvSpPr>
          <p:cNvPr id="5" name="Rounded Rectangle 10">
            <a:extLst>
              <a:ext uri="{FF2B5EF4-FFF2-40B4-BE49-F238E27FC236}">
                <a16:creationId xmlns:a16="http://schemas.microsoft.com/office/drawing/2014/main" id="{30EE4BB2-CB8B-4A75-B0B2-2018BE25822F}"/>
              </a:ext>
            </a:extLst>
          </p:cNvPr>
          <p:cNvSpPr/>
          <p:nvPr/>
        </p:nvSpPr>
        <p:spPr>
          <a:xfrm>
            <a:off x="7556938" y="1825625"/>
            <a:ext cx="4389120" cy="4351338"/>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4" name="TextBox 3">
            <a:extLst>
              <a:ext uri="{FF2B5EF4-FFF2-40B4-BE49-F238E27FC236}">
                <a16:creationId xmlns:a16="http://schemas.microsoft.com/office/drawing/2014/main" id="{44C02E12-794B-4DA7-8A03-7E0E535FD0BC}"/>
              </a:ext>
            </a:extLst>
          </p:cNvPr>
          <p:cNvSpPr txBox="1"/>
          <p:nvPr/>
        </p:nvSpPr>
        <p:spPr>
          <a:xfrm>
            <a:off x="7909560" y="1974110"/>
            <a:ext cx="4114800" cy="501675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numCol="2" rtlCol="0">
            <a:spAutoFit/>
          </a:bodyPr>
          <a:lstStyle/>
          <a:p>
            <a:r>
              <a:rPr lang="en-GB" sz="2000" dirty="0"/>
              <a:t>TABLE</a:t>
            </a:r>
          </a:p>
          <a:p>
            <a:r>
              <a:rPr lang="en-GB" sz="2000" dirty="0"/>
              <a:t>ME</a:t>
            </a:r>
          </a:p>
          <a:p>
            <a:r>
              <a:rPr lang="en-GB" sz="2000" dirty="0"/>
              <a:t>ENGLAND</a:t>
            </a:r>
          </a:p>
          <a:p>
            <a:r>
              <a:rPr lang="en-GB" sz="2000" dirty="0"/>
              <a:t>LILY</a:t>
            </a:r>
          </a:p>
          <a:p>
            <a:r>
              <a:rPr lang="en-GB" sz="2000" dirty="0"/>
              <a:t>AWESOME</a:t>
            </a:r>
          </a:p>
          <a:p>
            <a:r>
              <a:rPr lang="en-GB" sz="2000" dirty="0"/>
              <a:t>LOVE</a:t>
            </a:r>
          </a:p>
          <a:p>
            <a:r>
              <a:rPr lang="en-GB" sz="2000" dirty="0"/>
              <a:t>MUSIC</a:t>
            </a:r>
          </a:p>
          <a:p>
            <a:r>
              <a:rPr lang="en-GB" sz="2000" dirty="0"/>
              <a:t>OPINION</a:t>
            </a:r>
          </a:p>
          <a:p>
            <a:r>
              <a:rPr lang="en-GB" sz="2000" dirty="0"/>
              <a:t>IT</a:t>
            </a:r>
          </a:p>
          <a:p>
            <a:r>
              <a:rPr lang="en-GB" sz="2000" dirty="0"/>
              <a:t>FAMILY</a:t>
            </a:r>
          </a:p>
          <a:p>
            <a:r>
              <a:rPr lang="en-GB" sz="2000" dirty="0"/>
              <a:t>HERD </a:t>
            </a:r>
          </a:p>
          <a:p>
            <a:r>
              <a:rPr lang="en-GB" sz="2000" dirty="0"/>
              <a:t>PACK</a:t>
            </a:r>
          </a:p>
          <a:p>
            <a:r>
              <a:rPr lang="en-GB" sz="2000" dirty="0"/>
              <a:t>PENCIL</a:t>
            </a:r>
          </a:p>
          <a:p>
            <a:endParaRPr lang="en-GB" sz="2000" dirty="0"/>
          </a:p>
          <a:p>
            <a:endParaRPr lang="en-GB" sz="2000" dirty="0"/>
          </a:p>
          <a:p>
            <a:endParaRPr lang="en-GB" sz="2000" dirty="0"/>
          </a:p>
          <a:p>
            <a:r>
              <a:rPr lang="en-GB" sz="2000" dirty="0"/>
              <a:t>GOOGLE</a:t>
            </a:r>
          </a:p>
          <a:p>
            <a:r>
              <a:rPr lang="en-GB" sz="2000" dirty="0"/>
              <a:t>FLOWER</a:t>
            </a:r>
          </a:p>
          <a:p>
            <a:r>
              <a:rPr lang="en-GB" sz="2000" dirty="0"/>
              <a:t>TRUTH</a:t>
            </a:r>
          </a:p>
          <a:p>
            <a:r>
              <a:rPr lang="en-GB" sz="2000" dirty="0"/>
              <a:t>JEALOUSY</a:t>
            </a:r>
          </a:p>
          <a:p>
            <a:r>
              <a:rPr lang="en-GB" sz="2000" dirty="0"/>
              <a:t>AWESOMENESS</a:t>
            </a:r>
          </a:p>
          <a:p>
            <a:r>
              <a:rPr lang="en-GB" sz="2000" dirty="0"/>
              <a:t>YOU</a:t>
            </a:r>
          </a:p>
          <a:p>
            <a:r>
              <a:rPr lang="en-GB" sz="2000" dirty="0"/>
              <a:t>TIME</a:t>
            </a:r>
          </a:p>
          <a:p>
            <a:r>
              <a:rPr lang="en-GB" sz="2000" dirty="0"/>
              <a:t>CLOCK</a:t>
            </a:r>
          </a:p>
          <a:p>
            <a:r>
              <a:rPr lang="en-GB" sz="2000" dirty="0"/>
              <a:t>SHARON</a:t>
            </a:r>
          </a:p>
          <a:p>
            <a:r>
              <a:rPr lang="en-GB" sz="2000" dirty="0"/>
              <a:t>INTELLIGENCE</a:t>
            </a:r>
          </a:p>
          <a:p>
            <a:r>
              <a:rPr lang="en-GB" sz="2000" dirty="0"/>
              <a:t>FIRE</a:t>
            </a:r>
          </a:p>
          <a:p>
            <a:r>
              <a:rPr lang="en-GB" sz="2000" dirty="0"/>
              <a:t>FIREFIGHTER</a:t>
            </a:r>
          </a:p>
          <a:p>
            <a:r>
              <a:rPr lang="en-GB" sz="2000" dirty="0"/>
              <a:t>RECTANGLE</a:t>
            </a:r>
          </a:p>
        </p:txBody>
      </p:sp>
      <p:sp>
        <p:nvSpPr>
          <p:cNvPr id="6" name="Rectangle 5">
            <a:extLst>
              <a:ext uri="{FF2B5EF4-FFF2-40B4-BE49-F238E27FC236}">
                <a16:creationId xmlns:a16="http://schemas.microsoft.com/office/drawing/2014/main" id="{55A2868D-E8D7-4329-882E-56C627C41822}"/>
              </a:ext>
            </a:extLst>
          </p:cNvPr>
          <p:cNvSpPr/>
          <p:nvPr/>
        </p:nvSpPr>
        <p:spPr>
          <a:xfrm>
            <a:off x="7556938" y="612648"/>
            <a:ext cx="4389120" cy="958596"/>
          </a:xfrm>
          <a:prstGeom prst="rect">
            <a:avLst/>
          </a:prstGeom>
          <a:solidFill>
            <a:schemeClr val="accent4">
              <a:lumMod val="60000"/>
              <a:lumOff val="40000"/>
            </a:schemeClr>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a:lnSpc>
                <a:spcPct val="107000"/>
              </a:lnSpc>
              <a:spcAft>
                <a:spcPts val="800"/>
              </a:spcAft>
            </a:pPr>
            <a:r>
              <a:rPr lang="en-GB"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Pause the video and see if you can pick out the proper nouns from the box.</a:t>
            </a:r>
          </a:p>
        </p:txBody>
      </p:sp>
    </p:spTree>
    <p:extLst>
      <p:ext uri="{BB962C8B-B14F-4D97-AF65-F5344CB8AC3E}">
        <p14:creationId xmlns:p14="http://schemas.microsoft.com/office/powerpoint/2010/main" val="1265997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7B67D-4296-4A1D-B0EB-6347413F1B48}"/>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36C44294-0C79-4285-8721-A6DAFE37C484}"/>
              </a:ext>
            </a:extLst>
          </p:cNvPr>
          <p:cNvSpPr>
            <a:spLocks noGrp="1"/>
          </p:cNvSpPr>
          <p:nvPr>
            <p:ph idx="1"/>
          </p:nvPr>
        </p:nvSpPr>
        <p:spPr>
          <a:xfrm>
            <a:off x="2258410" y="242888"/>
            <a:ext cx="9723383" cy="739519"/>
          </a:xfrm>
        </p:spPr>
        <p:style>
          <a:lnRef idx="2">
            <a:schemeClr val="accent3"/>
          </a:lnRef>
          <a:fillRef idx="1">
            <a:schemeClr val="lt1"/>
          </a:fillRef>
          <a:effectRef idx="0">
            <a:schemeClr val="accent3"/>
          </a:effectRef>
          <a:fontRef idx="minor">
            <a:schemeClr val="dk1"/>
          </a:fontRef>
        </p:style>
        <p:txBody>
          <a:bodyPr>
            <a:normAutofit lnSpcReduction="10000"/>
          </a:bodyPr>
          <a:lstStyle/>
          <a:p>
            <a:pPr marL="0" indent="0" algn="ctr">
              <a:buNone/>
            </a:pPr>
            <a:r>
              <a:rPr lang="en-GB" sz="2400" dirty="0"/>
              <a:t>Can you identify and label the proper nouns in the extract from Stevenson’s ‘Treasure Island’ below?</a:t>
            </a:r>
          </a:p>
        </p:txBody>
      </p:sp>
      <p:sp>
        <p:nvSpPr>
          <p:cNvPr id="4" name="Rectangle 3">
            <a:extLst>
              <a:ext uri="{FF2B5EF4-FFF2-40B4-BE49-F238E27FC236}">
                <a16:creationId xmlns:a16="http://schemas.microsoft.com/office/drawing/2014/main" id="{3CFD784A-8972-4AAD-AB7E-C3A61F2FF8DF}"/>
              </a:ext>
            </a:extLst>
          </p:cNvPr>
          <p:cNvSpPr/>
          <p:nvPr/>
        </p:nvSpPr>
        <p:spPr>
          <a:xfrm>
            <a:off x="210207" y="1102578"/>
            <a:ext cx="11771586" cy="544764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GB" sz="1200" dirty="0"/>
              <a:t>So saying, the stranger backed along with me into the parlour and put me behind him in the corner so that we were both hidden by the open door. I was very uneasy and alarmed, as you may fancy, and it rather added to my fears to observe that the stranger was certainly frightened himself. He cleared the hilt of his cutlass and loosened the blade in the sheath; and all the time we were waiting there he kept swallowing as if he felt what we used to call a lump in the throat.</a:t>
            </a:r>
          </a:p>
          <a:p>
            <a:endParaRPr lang="en-GB" sz="1200" dirty="0"/>
          </a:p>
          <a:p>
            <a:r>
              <a:rPr lang="en-GB" sz="1200" dirty="0"/>
              <a:t>At last in strode the captain, slammed the door behind him, without looking to the right or left, and marched straight across the room to where his breakfast awaited him.</a:t>
            </a:r>
          </a:p>
          <a:p>
            <a:endParaRPr lang="en-GB" sz="1200" dirty="0"/>
          </a:p>
          <a:p>
            <a:r>
              <a:rPr lang="en-GB" sz="1200" dirty="0"/>
              <a:t>“Bill,” said the stranger in a voice that I thought he had tried to make bold and big.</a:t>
            </a:r>
          </a:p>
          <a:p>
            <a:endParaRPr lang="en-GB" sz="1200" dirty="0"/>
          </a:p>
          <a:p>
            <a:r>
              <a:rPr lang="en-GB" sz="1200" dirty="0"/>
              <a:t>The captain spun round on his heel and fronted us; all the brown had gone out of his face, and even his nose was blue; he had the look of a man who sees a ghost, or the evil one, or something worse, if anything can be; and upon my word, I felt sorry to see him all in a moment turn so old and sick.</a:t>
            </a:r>
          </a:p>
          <a:p>
            <a:endParaRPr lang="en-GB" sz="1200" dirty="0"/>
          </a:p>
          <a:p>
            <a:r>
              <a:rPr lang="en-GB" sz="1200" dirty="0"/>
              <a:t>“Come, Bill, you know me; you know an old shipmate, Bill, surely,” said the stranger.</a:t>
            </a:r>
          </a:p>
          <a:p>
            <a:endParaRPr lang="en-GB" sz="1200" dirty="0"/>
          </a:p>
          <a:p>
            <a:r>
              <a:rPr lang="en-GB" sz="1200" dirty="0"/>
              <a:t>The captain made a sort of gasp.</a:t>
            </a:r>
          </a:p>
          <a:p>
            <a:endParaRPr lang="en-GB" sz="1200" dirty="0"/>
          </a:p>
          <a:p>
            <a:r>
              <a:rPr lang="en-GB" sz="1200" dirty="0"/>
              <a:t>“Black Dog!” said he.</a:t>
            </a:r>
          </a:p>
          <a:p>
            <a:endParaRPr lang="en-GB" sz="1200" dirty="0"/>
          </a:p>
          <a:p>
            <a:r>
              <a:rPr lang="en-GB" sz="1200" dirty="0"/>
              <a:t>“And who else?” returned the other, getting more at his ease. “Black Dog as ever was, come for to see his old shipmate Billy, at the Admiral Benbow inn. Ah, Bill, Bill, we have seen a sight of times, us two, since I lost them two talons,” holding up his mutilated hand.</a:t>
            </a:r>
          </a:p>
          <a:p>
            <a:endParaRPr lang="en-GB" sz="1200" dirty="0"/>
          </a:p>
          <a:p>
            <a:r>
              <a:rPr lang="en-GB" sz="1200" dirty="0"/>
              <a:t>“Now, look here,” said the captain; “you've run me down; here I am; well, then, speak up; what is it?”</a:t>
            </a:r>
          </a:p>
          <a:p>
            <a:endParaRPr lang="en-GB" sz="1200" dirty="0"/>
          </a:p>
          <a:p>
            <a:r>
              <a:rPr lang="en-GB" sz="1200" dirty="0"/>
              <a:t>“That's you, Bill,” returned Black Dog, “you're in the right of it, Billy. I'll have a glass of rum from this dear child here, as I've took such a liking to; and we'll sit down, if you please, and talk square, like old shipmates.”</a:t>
            </a:r>
          </a:p>
          <a:p>
            <a:endParaRPr lang="en-GB" sz="1200" dirty="0"/>
          </a:p>
          <a:p>
            <a:r>
              <a:rPr lang="en-GB" sz="1200" dirty="0"/>
              <a:t>When I returned with the rum, they were already seated on either side of the captain's breakfast-table—Black Dog next to the door and sitting sideways so as to have one eye on his old shipmate and one, as I thought, on his retreat.</a:t>
            </a:r>
          </a:p>
        </p:txBody>
      </p:sp>
    </p:spTree>
    <p:extLst>
      <p:ext uri="{BB962C8B-B14F-4D97-AF65-F5344CB8AC3E}">
        <p14:creationId xmlns:p14="http://schemas.microsoft.com/office/powerpoint/2010/main" val="2812028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3AE2-A605-4002-8EDA-D1328F8A8E04}"/>
              </a:ext>
            </a:extLst>
          </p:cNvPr>
          <p:cNvSpPr>
            <a:spLocks noGrp="1"/>
          </p:cNvSpPr>
          <p:nvPr>
            <p:ph type="title"/>
          </p:nvPr>
        </p:nvSpPr>
        <p:spPr/>
        <p:txBody>
          <a:bodyPr/>
          <a:lstStyle/>
          <a:p>
            <a:r>
              <a:rPr lang="en-GB" dirty="0"/>
              <a:t>Answers</a:t>
            </a:r>
          </a:p>
        </p:txBody>
      </p:sp>
      <p:sp>
        <p:nvSpPr>
          <p:cNvPr id="6" name="Rounded Rectangle 10">
            <a:extLst>
              <a:ext uri="{FF2B5EF4-FFF2-40B4-BE49-F238E27FC236}">
                <a16:creationId xmlns:a16="http://schemas.microsoft.com/office/drawing/2014/main" id="{5717A180-75EA-4656-875A-472A73768E97}"/>
              </a:ext>
            </a:extLst>
          </p:cNvPr>
          <p:cNvSpPr/>
          <p:nvPr/>
        </p:nvSpPr>
        <p:spPr>
          <a:xfrm>
            <a:off x="2900028" y="612648"/>
            <a:ext cx="6296299" cy="610819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sz="2000" dirty="0"/>
          </a:p>
        </p:txBody>
      </p:sp>
      <p:sp>
        <p:nvSpPr>
          <p:cNvPr id="7" name="TextBox 6">
            <a:extLst>
              <a:ext uri="{FF2B5EF4-FFF2-40B4-BE49-F238E27FC236}">
                <a16:creationId xmlns:a16="http://schemas.microsoft.com/office/drawing/2014/main" id="{59B30B3F-4D7F-4FF7-87CE-820941FB0305}"/>
              </a:ext>
            </a:extLst>
          </p:cNvPr>
          <p:cNvSpPr txBox="1"/>
          <p:nvPr/>
        </p:nvSpPr>
        <p:spPr>
          <a:xfrm>
            <a:off x="3381101" y="722376"/>
            <a:ext cx="6296298" cy="846385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numCol="2" rtlCol="0">
            <a:spAutoFit/>
          </a:bodyPr>
          <a:lstStyle/>
          <a:p>
            <a:r>
              <a:rPr lang="en-GB" sz="2800" b="1" dirty="0">
                <a:solidFill>
                  <a:schemeClr val="accent4"/>
                </a:solidFill>
              </a:rPr>
              <a:t>TABLE</a:t>
            </a:r>
          </a:p>
          <a:p>
            <a:r>
              <a:rPr lang="en-GB" sz="2800" b="1" dirty="0">
                <a:solidFill>
                  <a:schemeClr val="accent3"/>
                </a:solidFill>
              </a:rPr>
              <a:t>ME</a:t>
            </a:r>
          </a:p>
          <a:p>
            <a:r>
              <a:rPr lang="en-GB" sz="2800" b="1" dirty="0">
                <a:solidFill>
                  <a:schemeClr val="accent2"/>
                </a:solidFill>
              </a:rPr>
              <a:t>ENGLAND</a:t>
            </a:r>
          </a:p>
          <a:p>
            <a:r>
              <a:rPr lang="en-GB" sz="2800" b="1" dirty="0">
                <a:solidFill>
                  <a:schemeClr val="accent2"/>
                </a:solidFill>
              </a:rPr>
              <a:t>LILY</a:t>
            </a:r>
          </a:p>
          <a:p>
            <a:r>
              <a:rPr lang="en-GB" sz="2800" b="1" dirty="0">
                <a:solidFill>
                  <a:schemeClr val="tx2"/>
                </a:solidFill>
              </a:rPr>
              <a:t>AWESOME</a:t>
            </a:r>
          </a:p>
          <a:p>
            <a:r>
              <a:rPr lang="en-GB" sz="2800" b="1" dirty="0">
                <a:solidFill>
                  <a:schemeClr val="accent5"/>
                </a:solidFill>
              </a:rPr>
              <a:t>LOVE</a:t>
            </a:r>
          </a:p>
          <a:p>
            <a:r>
              <a:rPr lang="en-GB" sz="2800" b="1" dirty="0">
                <a:solidFill>
                  <a:schemeClr val="accent4"/>
                </a:solidFill>
              </a:rPr>
              <a:t>MUSIC</a:t>
            </a:r>
          </a:p>
          <a:p>
            <a:r>
              <a:rPr lang="en-GB" sz="2800" b="1" dirty="0">
                <a:solidFill>
                  <a:schemeClr val="accent5"/>
                </a:solidFill>
              </a:rPr>
              <a:t>OPINION</a:t>
            </a:r>
          </a:p>
          <a:p>
            <a:r>
              <a:rPr lang="en-GB" sz="2800" b="1" dirty="0">
                <a:solidFill>
                  <a:schemeClr val="accent3"/>
                </a:solidFill>
              </a:rPr>
              <a:t>IT</a:t>
            </a:r>
          </a:p>
          <a:p>
            <a:r>
              <a:rPr lang="en-GB" sz="2800" b="1" dirty="0">
                <a:solidFill>
                  <a:schemeClr val="accent6">
                    <a:lumMod val="75000"/>
                  </a:schemeClr>
                </a:solidFill>
              </a:rPr>
              <a:t>FAMILY</a:t>
            </a:r>
          </a:p>
          <a:p>
            <a:r>
              <a:rPr lang="en-GB" sz="2800" b="1" dirty="0">
                <a:solidFill>
                  <a:schemeClr val="accent6">
                    <a:lumMod val="75000"/>
                  </a:schemeClr>
                </a:solidFill>
              </a:rPr>
              <a:t>HERD </a:t>
            </a:r>
          </a:p>
          <a:p>
            <a:r>
              <a:rPr lang="en-GB" sz="2800" b="1" dirty="0">
                <a:solidFill>
                  <a:schemeClr val="accent6">
                    <a:lumMod val="75000"/>
                  </a:schemeClr>
                </a:solidFill>
              </a:rPr>
              <a:t>PACK</a:t>
            </a:r>
          </a:p>
          <a:p>
            <a:r>
              <a:rPr lang="en-GB" sz="2800" b="1" dirty="0">
                <a:solidFill>
                  <a:schemeClr val="accent4"/>
                </a:solidFill>
              </a:rPr>
              <a:t>PENCIL</a:t>
            </a:r>
          </a:p>
          <a:p>
            <a:endParaRPr lang="en-GB" sz="2800" b="1" dirty="0">
              <a:solidFill>
                <a:schemeClr val="accent2"/>
              </a:solidFill>
            </a:endParaRPr>
          </a:p>
          <a:p>
            <a:endParaRPr lang="en-GB" sz="2800" b="1" dirty="0">
              <a:solidFill>
                <a:schemeClr val="accent2"/>
              </a:solidFill>
            </a:endParaRPr>
          </a:p>
          <a:p>
            <a:endParaRPr lang="en-GB" sz="2800" b="1" dirty="0">
              <a:solidFill>
                <a:schemeClr val="accent2"/>
              </a:solidFill>
            </a:endParaRPr>
          </a:p>
          <a:p>
            <a:endParaRPr lang="en-GB" sz="2800" b="1" dirty="0">
              <a:solidFill>
                <a:schemeClr val="accent2"/>
              </a:solidFill>
            </a:endParaRPr>
          </a:p>
          <a:p>
            <a:endParaRPr lang="en-GB" sz="2800" b="1" dirty="0">
              <a:solidFill>
                <a:schemeClr val="accent2"/>
              </a:solidFill>
            </a:endParaRPr>
          </a:p>
          <a:p>
            <a:endParaRPr lang="en-GB" sz="2800" b="1" dirty="0">
              <a:solidFill>
                <a:schemeClr val="accent2"/>
              </a:solidFill>
            </a:endParaRPr>
          </a:p>
          <a:p>
            <a:r>
              <a:rPr lang="en-GB" sz="2800" b="1" dirty="0">
                <a:solidFill>
                  <a:schemeClr val="accent2"/>
                </a:solidFill>
              </a:rPr>
              <a:t>GOOGLE</a:t>
            </a:r>
          </a:p>
          <a:p>
            <a:r>
              <a:rPr lang="en-GB" sz="2800" b="1" dirty="0">
                <a:solidFill>
                  <a:schemeClr val="accent4"/>
                </a:solidFill>
              </a:rPr>
              <a:t>FLOWER</a:t>
            </a:r>
          </a:p>
          <a:p>
            <a:r>
              <a:rPr lang="en-GB" sz="2800" b="1" dirty="0">
                <a:solidFill>
                  <a:schemeClr val="accent5"/>
                </a:solidFill>
              </a:rPr>
              <a:t>TRUTH</a:t>
            </a:r>
          </a:p>
          <a:p>
            <a:r>
              <a:rPr lang="en-GB" sz="2800" b="1" dirty="0">
                <a:solidFill>
                  <a:schemeClr val="accent5"/>
                </a:solidFill>
              </a:rPr>
              <a:t>JEALOUSY</a:t>
            </a:r>
          </a:p>
          <a:p>
            <a:r>
              <a:rPr lang="en-GB" sz="2800" b="1" dirty="0">
                <a:solidFill>
                  <a:schemeClr val="accent5"/>
                </a:solidFill>
              </a:rPr>
              <a:t>AWESOMENESS</a:t>
            </a:r>
          </a:p>
          <a:p>
            <a:r>
              <a:rPr lang="en-GB" sz="2800" b="1" dirty="0">
                <a:solidFill>
                  <a:schemeClr val="accent3"/>
                </a:solidFill>
              </a:rPr>
              <a:t>YOU</a:t>
            </a:r>
          </a:p>
          <a:p>
            <a:r>
              <a:rPr lang="en-GB" sz="2800" b="1" dirty="0">
                <a:solidFill>
                  <a:schemeClr val="accent5"/>
                </a:solidFill>
              </a:rPr>
              <a:t>TIME</a:t>
            </a:r>
          </a:p>
          <a:p>
            <a:r>
              <a:rPr lang="en-GB" sz="2800" b="1" dirty="0">
                <a:solidFill>
                  <a:schemeClr val="accent4"/>
                </a:solidFill>
              </a:rPr>
              <a:t>CLOCK</a:t>
            </a:r>
          </a:p>
          <a:p>
            <a:r>
              <a:rPr lang="en-GB" sz="2800" b="1" dirty="0">
                <a:solidFill>
                  <a:schemeClr val="accent2"/>
                </a:solidFill>
              </a:rPr>
              <a:t>SHARON</a:t>
            </a:r>
          </a:p>
          <a:p>
            <a:r>
              <a:rPr lang="en-GB" sz="2800" b="1" dirty="0">
                <a:solidFill>
                  <a:schemeClr val="accent5"/>
                </a:solidFill>
              </a:rPr>
              <a:t>INTELLIGENCE</a:t>
            </a:r>
          </a:p>
          <a:p>
            <a:r>
              <a:rPr lang="en-GB" sz="2800" b="1" dirty="0">
                <a:solidFill>
                  <a:schemeClr val="accent4"/>
                </a:solidFill>
              </a:rPr>
              <a:t>FIRE</a:t>
            </a:r>
          </a:p>
          <a:p>
            <a:r>
              <a:rPr lang="en-GB" sz="2800" b="1" dirty="0">
                <a:solidFill>
                  <a:schemeClr val="accent4"/>
                </a:solidFill>
              </a:rPr>
              <a:t>FIREFIGHTER</a:t>
            </a:r>
          </a:p>
          <a:p>
            <a:r>
              <a:rPr lang="en-GB" sz="2800" b="1" dirty="0">
                <a:solidFill>
                  <a:schemeClr val="accent4"/>
                </a:solidFill>
              </a:rPr>
              <a:t>RECTANGLE</a:t>
            </a:r>
          </a:p>
        </p:txBody>
      </p:sp>
      <p:sp>
        <p:nvSpPr>
          <p:cNvPr id="8" name="Rectangle 7">
            <a:extLst>
              <a:ext uri="{FF2B5EF4-FFF2-40B4-BE49-F238E27FC236}">
                <a16:creationId xmlns:a16="http://schemas.microsoft.com/office/drawing/2014/main" id="{540A9639-9665-432F-8B0E-8764D2A7A252}"/>
              </a:ext>
            </a:extLst>
          </p:cNvPr>
          <p:cNvSpPr/>
          <p:nvPr/>
        </p:nvSpPr>
        <p:spPr>
          <a:xfrm>
            <a:off x="410655" y="2427722"/>
            <a:ext cx="1559660" cy="3147144"/>
          </a:xfrm>
          <a:prstGeom prst="rect">
            <a:avLst/>
          </a:prstGeom>
          <a:solidFill>
            <a:schemeClr val="bg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a:lnSpc>
                <a:spcPct val="107000"/>
              </a:lnSpc>
              <a:spcAft>
                <a:spcPts val="800"/>
              </a:spcAft>
            </a:pPr>
            <a:r>
              <a:rPr lang="en-GB" b="1" dirty="0">
                <a:solidFill>
                  <a:schemeClr val="accent2"/>
                </a:solidFill>
                <a:latin typeface="Century Gothic" panose="020B0502020202020204" pitchFamily="34" charset="0"/>
                <a:ea typeface="Calibri" panose="020F0502020204030204" pitchFamily="34" charset="0"/>
                <a:cs typeface="Times New Roman" panose="02020603050405020304" pitchFamily="18" charset="0"/>
              </a:rPr>
              <a:t>Proper Nouns</a:t>
            </a:r>
          </a:p>
          <a:p>
            <a:pPr algn="ctr">
              <a:lnSpc>
                <a:spcPct val="107000"/>
              </a:lnSpc>
              <a:spcAft>
                <a:spcPts val="800"/>
              </a:spcAft>
            </a:pPr>
            <a:r>
              <a:rPr lang="en-GB" b="1" dirty="0">
                <a:solidFill>
                  <a:schemeClr val="accent3"/>
                </a:solidFill>
                <a:latin typeface="Century Gothic" panose="020B0502020202020204" pitchFamily="34" charset="0"/>
                <a:ea typeface="Calibri" panose="020F0502020204030204" pitchFamily="34" charset="0"/>
                <a:cs typeface="Times New Roman" panose="02020603050405020304" pitchFamily="18" charset="0"/>
              </a:rPr>
              <a:t>Pronouns</a:t>
            </a:r>
          </a:p>
          <a:p>
            <a:pPr algn="ctr">
              <a:lnSpc>
                <a:spcPct val="107000"/>
              </a:lnSpc>
              <a:spcAft>
                <a:spcPts val="800"/>
              </a:spcAft>
            </a:pPr>
            <a:r>
              <a:rPr lang="en-GB" b="1" dirty="0">
                <a:solidFill>
                  <a:schemeClr val="accent4"/>
                </a:solidFill>
                <a:latin typeface="Century Gothic" panose="020B0502020202020204" pitchFamily="34" charset="0"/>
                <a:ea typeface="Calibri" panose="020F0502020204030204" pitchFamily="34" charset="0"/>
                <a:cs typeface="Times New Roman" panose="02020603050405020304" pitchFamily="18" charset="0"/>
              </a:rPr>
              <a:t>Concrete Nouns</a:t>
            </a:r>
          </a:p>
          <a:p>
            <a:pPr algn="ctr">
              <a:lnSpc>
                <a:spcPct val="107000"/>
              </a:lnSpc>
              <a:spcAft>
                <a:spcPts val="800"/>
              </a:spcAft>
            </a:pPr>
            <a:r>
              <a:rPr lang="en-GB" b="1" dirty="0">
                <a:solidFill>
                  <a:schemeClr val="accent5"/>
                </a:solidFill>
                <a:latin typeface="Century Gothic" panose="020B0502020202020204" pitchFamily="34" charset="0"/>
                <a:ea typeface="Calibri" panose="020F0502020204030204" pitchFamily="34" charset="0"/>
                <a:cs typeface="Times New Roman" panose="02020603050405020304" pitchFamily="18" charset="0"/>
              </a:rPr>
              <a:t>Abstract Nouns</a:t>
            </a:r>
          </a:p>
          <a:p>
            <a:pPr algn="ctr">
              <a:lnSpc>
                <a:spcPct val="107000"/>
              </a:lnSpc>
              <a:spcAft>
                <a:spcPts val="800"/>
              </a:spcAft>
            </a:pPr>
            <a:r>
              <a:rPr lang="en-GB" b="1" dirty="0">
                <a:solidFill>
                  <a:schemeClr val="accent6">
                    <a:lumMod val="75000"/>
                  </a:schemeClr>
                </a:solidFill>
                <a:latin typeface="Century Gothic" panose="020B0502020202020204" pitchFamily="34" charset="0"/>
                <a:ea typeface="Calibri" panose="020F0502020204030204" pitchFamily="34" charset="0"/>
                <a:cs typeface="Times New Roman" panose="02020603050405020304" pitchFamily="18" charset="0"/>
              </a:rPr>
              <a:t>Collective Nouns</a:t>
            </a:r>
          </a:p>
        </p:txBody>
      </p:sp>
      <p:sp>
        <p:nvSpPr>
          <p:cNvPr id="4" name="Rectangle 3">
            <a:extLst>
              <a:ext uri="{FF2B5EF4-FFF2-40B4-BE49-F238E27FC236}">
                <a16:creationId xmlns:a16="http://schemas.microsoft.com/office/drawing/2014/main" id="{EA1EDEA9-863F-4139-B88C-580061172AB1}"/>
              </a:ext>
            </a:extLst>
          </p:cNvPr>
          <p:cNvSpPr/>
          <p:nvPr/>
        </p:nvSpPr>
        <p:spPr>
          <a:xfrm>
            <a:off x="9463061" y="3119366"/>
            <a:ext cx="2319109"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dirty="0">
                <a:solidFill>
                  <a:schemeClr val="tx2"/>
                </a:solidFill>
              </a:rPr>
              <a:t>‘AWESOME’ is the odd one out because it doesn’t match any of the rules. It’s actually an adjective.</a:t>
            </a:r>
          </a:p>
        </p:txBody>
      </p:sp>
    </p:spTree>
    <p:extLst>
      <p:ext uri="{BB962C8B-B14F-4D97-AF65-F5344CB8AC3E}">
        <p14:creationId xmlns:p14="http://schemas.microsoft.com/office/powerpoint/2010/main" val="1644292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tandard Theme">
  <a:themeElements>
    <a:clrScheme name="Custom 6">
      <a:dk1>
        <a:sysClr val="windowText" lastClr="000000"/>
      </a:dk1>
      <a:lt1>
        <a:sysClr val="window" lastClr="FFFFFF"/>
      </a:lt1>
      <a:dk2>
        <a:srgbClr val="44546A"/>
      </a:dk2>
      <a:lt2>
        <a:srgbClr val="E7E6E6"/>
      </a:lt2>
      <a:accent1>
        <a:srgbClr val="F1FB69"/>
      </a:accent1>
      <a:accent2>
        <a:srgbClr val="83E585"/>
      </a:accent2>
      <a:accent3>
        <a:srgbClr val="93D3E5"/>
      </a:accent3>
      <a:accent4>
        <a:srgbClr val="FC92F4"/>
      </a:accent4>
      <a:accent5>
        <a:srgbClr val="F6BF50"/>
      </a:accent5>
      <a:accent6>
        <a:srgbClr val="E0A0FA"/>
      </a:accent6>
      <a:hlink>
        <a:srgbClr val="000000"/>
      </a:hlink>
      <a:folHlink>
        <a:srgbClr val="000000"/>
      </a:folHlink>
    </a:clrScheme>
    <a:fontScheme name="Happy Gothic">
      <a:majorFont>
        <a:latin typeface="Happy Camper"/>
        <a:ea typeface=""/>
        <a:cs typeface=""/>
      </a:majorFont>
      <a:minorFont>
        <a:latin typeface="Century Gothic"/>
        <a:ea typeface=""/>
        <a:cs typeface=""/>
      </a:minorFont>
    </a:fontScheme>
    <a:fmtScheme name="Milk Glas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ndard Theme" id="{9E2BA22E-9A58-474D-803F-56D6DBD44998}" vid="{CA06C8B5-7C1E-4859-B4B6-26E70F780E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Standard Theme</Template>
  <TotalTime>132</TotalTime>
  <Words>2336</Words>
  <Application>Microsoft Office PowerPoint</Application>
  <PresentationFormat>Widescreen</PresentationFormat>
  <Paragraphs>281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Pristina</vt:lpstr>
      <vt:lpstr>Wingdings</vt:lpstr>
      <vt:lpstr>Standard Theme</vt:lpstr>
      <vt:lpstr>Collective Nouns</vt:lpstr>
      <vt:lpstr>Task</vt:lpstr>
      <vt:lpstr>Concrete Nouns</vt:lpstr>
      <vt:lpstr>Task</vt:lpstr>
      <vt:lpstr>Pronouns</vt:lpstr>
      <vt:lpstr>Task</vt:lpstr>
      <vt:lpstr>Proper Nouns</vt:lpstr>
      <vt:lpstr>Task</vt:lpstr>
      <vt:lpstr>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Nouns</dc:title>
  <dc:creator>Adam Pate</dc:creator>
  <cp:lastModifiedBy>Sara Mallo</cp:lastModifiedBy>
  <cp:revision>23</cp:revision>
  <dcterms:created xsi:type="dcterms:W3CDTF">2020-04-06T13:52:56Z</dcterms:created>
  <dcterms:modified xsi:type="dcterms:W3CDTF">2020-11-11T21:19:05Z</dcterms:modified>
</cp:coreProperties>
</file>