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562" autoAdjust="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E63B6-A8EF-4548-B0E2-E2304BC5F8A2}" type="datetimeFigureOut">
              <a:rPr lang="en-GB" smtClean="0"/>
              <a:t>05/09/2016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AD513-A217-4D6F-AB90-794AD9C1EB15}" type="slidenum">
              <a:rPr lang="en-GB" smtClean="0"/>
              <a:t>‹#›</a:t>
            </a:fld>
            <a:endParaRPr lang="en-GB"/>
          </a:p>
        </p:txBody>
      </p:sp>
    </p:spTree>
    <p:extLst>
      <p:ext uri="{BB962C8B-B14F-4D97-AF65-F5344CB8AC3E}">
        <p14:creationId xmlns:p14="http://schemas.microsoft.com/office/powerpoint/2010/main" val="48762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BAD513-A217-4D6F-AB90-794AD9C1EB15}" type="slidenum">
              <a:rPr lang="en-GB" smtClean="0"/>
              <a:t>3</a:t>
            </a:fld>
            <a:endParaRPr lang="en-GB"/>
          </a:p>
        </p:txBody>
      </p:sp>
    </p:spTree>
    <p:extLst>
      <p:ext uri="{BB962C8B-B14F-4D97-AF65-F5344CB8AC3E}">
        <p14:creationId xmlns:p14="http://schemas.microsoft.com/office/powerpoint/2010/main" val="189134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BAD513-A217-4D6F-AB90-794AD9C1EB15}" type="slidenum">
              <a:rPr lang="en-GB" smtClean="0"/>
              <a:t>4</a:t>
            </a:fld>
            <a:endParaRPr lang="en-GB"/>
          </a:p>
        </p:txBody>
      </p:sp>
    </p:spTree>
    <p:extLst>
      <p:ext uri="{BB962C8B-B14F-4D97-AF65-F5344CB8AC3E}">
        <p14:creationId xmlns:p14="http://schemas.microsoft.com/office/powerpoint/2010/main" val="264056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9/5/2016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9/5/2016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9/5/2016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9/5/2016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9/5/2016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9/5/2016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9/5/2016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9/5/2016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9/5/2016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9/5/2016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9/5/2016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9/5/2016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Model United Nations</a:t>
            </a:r>
            <a:endParaRPr lang="en-GB" dirty="0"/>
          </a:p>
        </p:txBody>
      </p:sp>
      <p:sp>
        <p:nvSpPr>
          <p:cNvPr id="3" name="Subtitle 2"/>
          <p:cNvSpPr>
            <a:spLocks noGrp="1"/>
          </p:cNvSpPr>
          <p:nvPr>
            <p:ph type="subTitle" idx="1"/>
          </p:nvPr>
        </p:nvSpPr>
        <p:spPr/>
        <p:txBody>
          <a:bodyPr/>
          <a:lstStyle/>
          <a:p>
            <a:pPr algn="ctr"/>
            <a:r>
              <a:rPr lang="en-GB" dirty="0" smtClean="0"/>
              <a:t>Rules and procedure</a:t>
            </a:r>
            <a:endParaRPr lang="en-GB" dirty="0"/>
          </a:p>
        </p:txBody>
      </p:sp>
      <p:pic>
        <p:nvPicPr>
          <p:cNvPr id="1032" name="Picture 8" descr="http://www.cgc.maricopa.edu/Students/studentlife/clubs/modelun/PublishingImages/488px-Small_Flag_of_the_United_Nations_ZP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8836" cy="2458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cgc.maricopa.edu/Students/studentlife/clubs/modelun/PublishingImages/488px-Small_Flag_of_the_United_Nations_ZP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164" y="-1"/>
            <a:ext cx="2458836" cy="245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2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478" t="26128" r="40336" b="17398"/>
          <a:stretch/>
        </p:blipFill>
        <p:spPr>
          <a:xfrm>
            <a:off x="0" y="-30528"/>
            <a:ext cx="12214708" cy="6888528"/>
          </a:xfrm>
          <a:prstGeom prst="rect">
            <a:avLst/>
          </a:prstGeom>
        </p:spPr>
      </p:pic>
    </p:spTree>
    <p:extLst>
      <p:ext uri="{BB962C8B-B14F-4D97-AF65-F5344CB8AC3E}">
        <p14:creationId xmlns:p14="http://schemas.microsoft.com/office/powerpoint/2010/main" val="167731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453" t="31345" r="18375" b="15625"/>
          <a:stretch/>
        </p:blipFill>
        <p:spPr>
          <a:xfrm>
            <a:off x="235528" y="221672"/>
            <a:ext cx="11670734" cy="6331527"/>
          </a:xfrm>
          <a:prstGeom prst="rect">
            <a:avLst/>
          </a:prstGeom>
        </p:spPr>
      </p:pic>
    </p:spTree>
    <p:extLst>
      <p:ext uri="{BB962C8B-B14F-4D97-AF65-F5344CB8AC3E}">
        <p14:creationId xmlns:p14="http://schemas.microsoft.com/office/powerpoint/2010/main" val="208953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97" y="411293"/>
            <a:ext cx="10058400" cy="1450757"/>
          </a:xfrm>
        </p:spPr>
        <p:txBody>
          <a:bodyPr>
            <a:noAutofit/>
          </a:bodyPr>
          <a:lstStyle/>
          <a:p>
            <a:pPr algn="ctr"/>
            <a:r>
              <a:rPr lang="en-GB" sz="13800" dirty="0" smtClean="0"/>
              <a:t>Immigration</a:t>
            </a:r>
            <a:endParaRPr lang="en-GB" sz="13800" dirty="0"/>
          </a:p>
        </p:txBody>
      </p:sp>
      <p:sp>
        <p:nvSpPr>
          <p:cNvPr id="4" name="Rectangle 3"/>
          <p:cNvSpPr/>
          <p:nvPr/>
        </p:nvSpPr>
        <p:spPr>
          <a:xfrm>
            <a:off x="102893" y="1862050"/>
            <a:ext cx="275909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Germany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08595" y="3312807"/>
            <a:ext cx="254768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Hungary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3911787" y="1862050"/>
            <a:ext cx="472494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United Kingdom</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683950" y="4763564"/>
            <a:ext cx="195758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Russia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5411718" y="3312807"/>
            <a:ext cx="1540358"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Syria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5165818" y="4763564"/>
            <a:ext cx="203215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Turkey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9686539" y="1862050"/>
            <a:ext cx="128298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Iraq</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9607514" y="3312807"/>
            <a:ext cx="206364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France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9061146" y="4763564"/>
            <a:ext cx="261001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Lebanon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228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637" y="2051796"/>
            <a:ext cx="11163407" cy="4023360"/>
          </a:xfrm>
        </p:spPr>
        <p:txBody>
          <a:bodyPr/>
          <a:lstStyle/>
          <a:p>
            <a:pPr>
              <a:buFont typeface="Wingdings" panose="05000000000000000000" pitchFamily="2" charset="2"/>
              <a:buChar char="§"/>
            </a:pPr>
            <a:r>
              <a:rPr lang="en-GB" sz="3200" dirty="0" smtClean="0"/>
              <a:t>MUN is basically a model version of the actual United Nations</a:t>
            </a:r>
          </a:p>
          <a:p>
            <a:pPr>
              <a:buFont typeface="Wingdings" panose="05000000000000000000" pitchFamily="2" charset="2"/>
              <a:buChar char="§"/>
            </a:pPr>
            <a:endParaRPr lang="en-GB" sz="3200" dirty="0" smtClean="0"/>
          </a:p>
          <a:p>
            <a:pPr>
              <a:buFont typeface="Wingdings" panose="05000000000000000000" pitchFamily="2" charset="2"/>
              <a:buChar char="§"/>
            </a:pPr>
            <a:r>
              <a:rPr lang="en-GB" sz="3200" dirty="0" smtClean="0"/>
              <a:t>The aim is to find solutions to global issues through organised discussion</a:t>
            </a:r>
          </a:p>
          <a:p>
            <a:pPr>
              <a:buFont typeface="Wingdings" panose="05000000000000000000" pitchFamily="2" charset="2"/>
              <a:buChar char="§"/>
            </a:pPr>
            <a:endParaRPr lang="en-GB" sz="3200" dirty="0" smtClean="0"/>
          </a:p>
          <a:p>
            <a:pPr>
              <a:buFont typeface="Wingdings" panose="05000000000000000000" pitchFamily="2" charset="2"/>
              <a:buChar char="§"/>
            </a:pPr>
            <a:r>
              <a:rPr lang="en-GB" altLang="en-US" sz="3200" dirty="0"/>
              <a:t>Students represent different nations, and defend their points of view in the discussions that take place.</a:t>
            </a:r>
          </a:p>
          <a:p>
            <a:endParaRPr lang="en-GB" dirty="0"/>
          </a:p>
        </p:txBody>
      </p:sp>
      <p:pic>
        <p:nvPicPr>
          <p:cNvPr id="5" name="Picture 4"/>
          <p:cNvPicPr>
            <a:picLocks noChangeAspect="1"/>
          </p:cNvPicPr>
          <p:nvPr/>
        </p:nvPicPr>
        <p:blipFill rotWithShape="1">
          <a:blip r:embed="rId2"/>
          <a:srcRect l="12941" r="20441" b="84572"/>
          <a:stretch/>
        </p:blipFill>
        <p:spPr>
          <a:xfrm>
            <a:off x="0" y="0"/>
            <a:ext cx="10946296" cy="1378039"/>
          </a:xfrm>
          <a:prstGeom prst="rect">
            <a:avLst/>
          </a:prstGeom>
        </p:spPr>
      </p:pic>
      <p:pic>
        <p:nvPicPr>
          <p:cNvPr id="6" name="Picture 8" descr="http://www.cgc.maricopa.edu/Students/studentlife/clubs/modelun/PublishingImages/488px-Small_Flag_of_the_United_Nations_ZP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254" y="0"/>
            <a:ext cx="1373746" cy="137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60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898" t="14445" r="66078" b="78333"/>
          <a:stretch/>
        </p:blipFill>
        <p:spPr>
          <a:xfrm>
            <a:off x="0" y="0"/>
            <a:ext cx="12192000" cy="1389888"/>
          </a:xfrm>
          <a:prstGeom prst="rect">
            <a:avLst/>
          </a:prstGeom>
        </p:spPr>
      </p:pic>
      <p:pic>
        <p:nvPicPr>
          <p:cNvPr id="5" name="Picture 8" descr="http://www.cgc.maricopa.edu/Students/studentlife/clubs/modelun/PublishingImages/488px-Small_Flag_of_the_United_Nations_ZP_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8254" y="0"/>
            <a:ext cx="1373746" cy="1389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13846" t="21711" r="66313" b="40185"/>
          <a:stretch/>
        </p:blipFill>
        <p:spPr>
          <a:xfrm>
            <a:off x="248412" y="1941957"/>
            <a:ext cx="11492484" cy="4235958"/>
          </a:xfrm>
          <a:prstGeom prst="rect">
            <a:avLst/>
          </a:prstGeom>
        </p:spPr>
      </p:pic>
      <p:sp>
        <p:nvSpPr>
          <p:cNvPr id="7" name="Rectangle 6"/>
          <p:cNvSpPr/>
          <p:nvPr/>
        </p:nvSpPr>
        <p:spPr>
          <a:xfrm>
            <a:off x="2267712" y="3621024"/>
            <a:ext cx="7004304" cy="1700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061966" y="2324291"/>
            <a:ext cx="213969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Chair</a:t>
            </a:r>
            <a:endParaRPr lang="en-GB" sz="3200" dirty="0">
              <a:solidFill>
                <a:schemeClr val="tx1"/>
              </a:solidFill>
            </a:endParaRPr>
          </a:p>
        </p:txBody>
      </p:sp>
      <p:sp>
        <p:nvSpPr>
          <p:cNvPr id="10" name="Rectangle 9"/>
          <p:cNvSpPr/>
          <p:nvPr/>
        </p:nvSpPr>
        <p:spPr>
          <a:xfrm>
            <a:off x="9629013" y="2799779"/>
            <a:ext cx="1755648" cy="932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p:cNvSpPr txBox="1"/>
          <p:nvPr/>
        </p:nvSpPr>
        <p:spPr>
          <a:xfrm>
            <a:off x="5061966" y="4209806"/>
            <a:ext cx="1865376" cy="523220"/>
          </a:xfrm>
          <a:prstGeom prst="rect">
            <a:avLst/>
          </a:prstGeom>
          <a:noFill/>
        </p:spPr>
        <p:txBody>
          <a:bodyPr wrap="square" rtlCol="0">
            <a:spAutoFit/>
          </a:bodyPr>
          <a:lstStyle/>
          <a:p>
            <a:pPr algn="ctr"/>
            <a:r>
              <a:rPr lang="en-GB" sz="2800" dirty="0" smtClean="0"/>
              <a:t>Delegates</a:t>
            </a:r>
            <a:endParaRPr lang="en-GB" sz="2800" dirty="0"/>
          </a:p>
        </p:txBody>
      </p:sp>
    </p:spTree>
    <p:extLst>
      <p:ext uri="{BB962C8B-B14F-4D97-AF65-F5344CB8AC3E}">
        <p14:creationId xmlns:p14="http://schemas.microsoft.com/office/powerpoint/2010/main" val="235631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3642" t="21063" r="18636" b="69423"/>
          <a:stretch/>
        </p:blipFill>
        <p:spPr>
          <a:xfrm>
            <a:off x="0" y="0"/>
            <a:ext cx="12192000" cy="1389888"/>
          </a:xfrm>
          <a:prstGeom prst="rect">
            <a:avLst/>
          </a:prstGeom>
        </p:spPr>
      </p:pic>
      <p:pic>
        <p:nvPicPr>
          <p:cNvPr id="5" name="Picture 8" descr="http://www.cgc.maricopa.edu/Students/studentlife/clubs/modelun/PublishingImages/488px-Small_Flag_of_the_United_Nations_ZP_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8254" y="0"/>
            <a:ext cx="1373746" cy="13898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2756" y="1816607"/>
            <a:ext cx="11474334" cy="4801314"/>
          </a:xfrm>
          <a:prstGeom prst="rect">
            <a:avLst/>
          </a:prstGeom>
          <a:noFill/>
        </p:spPr>
        <p:txBody>
          <a:bodyPr wrap="square" rtlCol="0">
            <a:spAutoFit/>
          </a:bodyPr>
          <a:lstStyle/>
          <a:p>
            <a:r>
              <a:rPr lang="en-GB" sz="2400" dirty="0" smtClean="0"/>
              <a:t>Chair - The director the debate/ discussion</a:t>
            </a:r>
          </a:p>
          <a:p>
            <a:endParaRPr lang="en-GB" sz="2400" dirty="0" smtClean="0"/>
          </a:p>
          <a:p>
            <a:r>
              <a:rPr lang="en-GB" altLang="en-US" sz="2400" dirty="0"/>
              <a:t>In every debate, the chairperson determines the </a:t>
            </a:r>
            <a:r>
              <a:rPr lang="en-GB" altLang="en-US" sz="2400" dirty="0" smtClean="0"/>
              <a:t>following:</a:t>
            </a:r>
          </a:p>
          <a:p>
            <a:pPr marL="285750" indent="-285750">
              <a:buFont typeface="Arial" panose="020B0604020202020204" pitchFamily="34" charset="0"/>
              <a:buChar char="•"/>
            </a:pPr>
            <a:r>
              <a:rPr lang="en-GB" altLang="en-US" sz="2400" dirty="0" smtClean="0"/>
              <a:t>A </a:t>
            </a:r>
            <a:r>
              <a:rPr lang="en-GB" altLang="en-US" sz="2400" dirty="0"/>
              <a:t>set time available to make </a:t>
            </a:r>
            <a:r>
              <a:rPr lang="en-GB" altLang="en-US" sz="2400" dirty="0" smtClean="0"/>
              <a:t>speeches</a:t>
            </a:r>
          </a:p>
          <a:p>
            <a:pPr marL="285750" indent="-285750">
              <a:buFont typeface="Arial" panose="020B0604020202020204" pitchFamily="34" charset="0"/>
              <a:buChar char="•"/>
            </a:pPr>
            <a:r>
              <a:rPr lang="en-GB" altLang="en-US" sz="2400" dirty="0" smtClean="0"/>
              <a:t>A </a:t>
            </a:r>
            <a:r>
              <a:rPr lang="en-GB" altLang="en-US" sz="2400" dirty="0"/>
              <a:t>set number of questions that can be answered by the speechmaker, after his/her </a:t>
            </a:r>
            <a:r>
              <a:rPr lang="en-GB" altLang="en-US" sz="2400" dirty="0" smtClean="0"/>
              <a:t>speech.</a:t>
            </a:r>
          </a:p>
          <a:p>
            <a:pPr marL="285750" indent="-285750">
              <a:buFont typeface="Arial" panose="020B0604020202020204" pitchFamily="34" charset="0"/>
              <a:buChar char="•"/>
            </a:pPr>
            <a:r>
              <a:rPr lang="en-GB" altLang="en-US" sz="2400" dirty="0" smtClean="0"/>
              <a:t>If </a:t>
            </a:r>
            <a:r>
              <a:rPr lang="en-GB" altLang="en-US" sz="2400" dirty="0"/>
              <a:t>necessary, the type of debate to be carried out </a:t>
            </a:r>
            <a:endParaRPr lang="en-GB" altLang="en-US" sz="2400" dirty="0" smtClean="0"/>
          </a:p>
          <a:p>
            <a:pPr marL="285750" indent="-285750">
              <a:buFont typeface="Arial" panose="020B0604020202020204" pitchFamily="34" charset="0"/>
              <a:buChar char="•"/>
            </a:pPr>
            <a:endParaRPr lang="en-GB" altLang="en-US" sz="2400" dirty="0"/>
          </a:p>
          <a:p>
            <a:r>
              <a:rPr lang="en-GB" altLang="en-US" sz="2400" dirty="0" smtClean="0"/>
              <a:t>Delegates – The representatives of the country who provide their nations view on key issues.</a:t>
            </a:r>
          </a:p>
          <a:p>
            <a:endParaRPr lang="en-GB" altLang="en-US" sz="2400" dirty="0"/>
          </a:p>
          <a:p>
            <a:r>
              <a:rPr lang="en-GB" altLang="en-US" sz="2400" dirty="0" smtClean="0"/>
              <a:t>Runner – Delivers messages from delegates to other delegates or the chair.</a:t>
            </a:r>
            <a:endParaRPr lang="en-GB" altLang="en-US" sz="2400" dirty="0"/>
          </a:p>
          <a:p>
            <a:endParaRPr lang="en-GB" dirty="0"/>
          </a:p>
        </p:txBody>
      </p:sp>
    </p:spTree>
    <p:extLst>
      <p:ext uri="{BB962C8B-B14F-4D97-AF65-F5344CB8AC3E}">
        <p14:creationId xmlns:p14="http://schemas.microsoft.com/office/powerpoint/2010/main" val="273326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4088" t="21264" r="18859" b="69437"/>
          <a:stretch/>
        </p:blipFill>
        <p:spPr>
          <a:xfrm>
            <a:off x="0" y="0"/>
            <a:ext cx="12192000" cy="1354667"/>
          </a:xfrm>
          <a:prstGeom prst="rect">
            <a:avLst/>
          </a:prstGeom>
        </p:spPr>
      </p:pic>
      <p:pic>
        <p:nvPicPr>
          <p:cNvPr id="5" name="Picture 8" descr="http://www.cgc.maricopa.edu/Students/studentlife/clubs/modelun/PublishingImages/488px-Small_Flag_of_the_United_Nations_ZP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254" y="0"/>
            <a:ext cx="1373746" cy="1373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7818" y="1870363"/>
            <a:ext cx="11499273" cy="4524315"/>
          </a:xfrm>
          <a:prstGeom prst="rect">
            <a:avLst/>
          </a:prstGeom>
          <a:noFill/>
        </p:spPr>
        <p:txBody>
          <a:bodyPr wrap="square" rtlCol="0">
            <a:spAutoFit/>
          </a:bodyPr>
          <a:lstStyle/>
          <a:p>
            <a:r>
              <a:rPr lang="en-GB" dirty="0" smtClean="0"/>
              <a:t>There are 3 types of debate that takes place:</a:t>
            </a:r>
          </a:p>
          <a:p>
            <a:endParaRPr lang="en-GB" dirty="0"/>
          </a:p>
          <a:p>
            <a:r>
              <a:rPr lang="en-GB" dirty="0" smtClean="0"/>
              <a:t>Formal Debate: </a:t>
            </a:r>
          </a:p>
          <a:p>
            <a:pPr marL="285750" indent="-285750">
              <a:buFont typeface="Arial" panose="020B0604020202020204" pitchFamily="34" charset="0"/>
              <a:buChar char="•"/>
            </a:pPr>
            <a:r>
              <a:rPr lang="en-GB" dirty="0" smtClean="0"/>
              <a:t>All parliamentary procedures are in place (Basically meaning the whole debate is structured)</a:t>
            </a:r>
          </a:p>
          <a:p>
            <a:pPr marL="285750" indent="-285750">
              <a:buFont typeface="Arial" panose="020B0604020202020204" pitchFamily="34" charset="0"/>
              <a:buChar char="•"/>
            </a:pPr>
            <a:r>
              <a:rPr lang="en-GB" dirty="0" smtClean="0"/>
              <a:t>Speakers List included – Made at the beginning of the debate to allow an order of speakers</a:t>
            </a:r>
          </a:p>
          <a:p>
            <a:pPr marL="285750" indent="-285750">
              <a:buFont typeface="Arial" panose="020B0604020202020204" pitchFamily="34" charset="0"/>
              <a:buChar char="•"/>
            </a:pPr>
            <a:r>
              <a:rPr lang="en-GB" dirty="0" smtClean="0"/>
              <a:t>Delegates may not talk amongst themselves </a:t>
            </a:r>
          </a:p>
          <a:p>
            <a:pPr marL="285750" indent="-285750">
              <a:buFont typeface="Arial" panose="020B0604020202020204" pitchFamily="34" charset="0"/>
              <a:buChar char="•"/>
            </a:pPr>
            <a:r>
              <a:rPr lang="en-GB" dirty="0" smtClean="0"/>
              <a:t>It is permitted to send messages if a runner is available</a:t>
            </a:r>
          </a:p>
          <a:p>
            <a:pPr marL="285750" indent="-285750">
              <a:buFont typeface="Arial" panose="020B0604020202020204" pitchFamily="34" charset="0"/>
              <a:buChar char="•"/>
            </a:pPr>
            <a:endParaRPr lang="en-GB" dirty="0"/>
          </a:p>
          <a:p>
            <a:r>
              <a:rPr lang="en-GB" dirty="0" smtClean="0"/>
              <a:t>Moderated Caucus:</a:t>
            </a:r>
          </a:p>
          <a:p>
            <a:pPr marL="285750" indent="-285750">
              <a:buFont typeface="Arial" panose="020B0604020202020204" pitchFamily="34" charset="0"/>
              <a:buChar char="•"/>
            </a:pPr>
            <a:r>
              <a:rPr lang="en-GB" dirty="0" smtClean="0"/>
              <a:t>All parliamentary procedures still in place</a:t>
            </a:r>
          </a:p>
          <a:p>
            <a:pPr marL="285750" indent="-285750">
              <a:buFont typeface="Arial" panose="020B0604020202020204" pitchFamily="34" charset="0"/>
              <a:buChar char="•"/>
            </a:pPr>
            <a:r>
              <a:rPr lang="en-GB" dirty="0" smtClean="0"/>
              <a:t>There is no speakers list. People are free to discuss their topic. </a:t>
            </a:r>
          </a:p>
          <a:p>
            <a:pPr marL="285750" indent="-285750">
              <a:buFont typeface="Arial" panose="020B0604020202020204" pitchFamily="34" charset="0"/>
              <a:buChar char="•"/>
            </a:pPr>
            <a:endParaRPr lang="en-GB" dirty="0"/>
          </a:p>
          <a:p>
            <a:r>
              <a:rPr lang="en-GB" dirty="0" smtClean="0"/>
              <a:t>Unmoderated Caucus:</a:t>
            </a:r>
          </a:p>
          <a:p>
            <a:pPr marL="285750" indent="-285750">
              <a:buFont typeface="Arial" panose="020B0604020202020204" pitchFamily="34" charset="0"/>
              <a:buChar char="•"/>
            </a:pPr>
            <a:r>
              <a:rPr lang="en-GB" dirty="0" smtClean="0"/>
              <a:t>Delegates are free to talk and roam around the room </a:t>
            </a:r>
          </a:p>
          <a:p>
            <a:pPr marL="285750" indent="-285750">
              <a:buFont typeface="Arial" panose="020B0604020202020204" pitchFamily="34" charset="0"/>
              <a:buChar char="•"/>
            </a:pPr>
            <a:r>
              <a:rPr lang="en-GB" dirty="0" smtClean="0"/>
              <a:t>No parliamentary procedure in place</a:t>
            </a:r>
            <a:endParaRPr lang="en-GB" dirty="0"/>
          </a:p>
          <a:p>
            <a:endParaRPr lang="en-GB" dirty="0" smtClean="0"/>
          </a:p>
        </p:txBody>
      </p:sp>
    </p:spTree>
    <p:extLst>
      <p:ext uri="{BB962C8B-B14F-4D97-AF65-F5344CB8AC3E}">
        <p14:creationId xmlns:p14="http://schemas.microsoft.com/office/powerpoint/2010/main" val="11151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2" y="1845734"/>
            <a:ext cx="11017135" cy="4023360"/>
          </a:xfrm>
        </p:spPr>
        <p:txBody>
          <a:bodyPr>
            <a:normAutofit fontScale="92500" lnSpcReduction="10000"/>
          </a:bodyPr>
          <a:lstStyle/>
          <a:p>
            <a:r>
              <a:rPr lang="en-GB" dirty="0" smtClean="0"/>
              <a:t>To reference the chair or other delegates:</a:t>
            </a:r>
          </a:p>
          <a:p>
            <a:r>
              <a:rPr lang="en-GB" dirty="0" smtClean="0"/>
              <a:t>“Honourable Chair” or “Distinguished Chair”. </a:t>
            </a:r>
          </a:p>
          <a:p>
            <a:r>
              <a:rPr lang="en-GB" dirty="0" smtClean="0"/>
              <a:t>“Honourable Delegate” or “Delegate of …”.</a:t>
            </a:r>
          </a:p>
          <a:p>
            <a:endParaRPr lang="en-GB" dirty="0" smtClean="0"/>
          </a:p>
          <a:p>
            <a:r>
              <a:rPr lang="en-GB" b="1" dirty="0" smtClean="0"/>
              <a:t>NEVER</a:t>
            </a:r>
            <a:r>
              <a:rPr lang="en-GB" dirty="0" smtClean="0"/>
              <a:t> use 1</a:t>
            </a:r>
            <a:r>
              <a:rPr lang="en-GB" baseline="30000" dirty="0" smtClean="0"/>
              <a:t>st</a:t>
            </a:r>
            <a:r>
              <a:rPr lang="en-GB" dirty="0" smtClean="0"/>
              <a:t> person (You are speaking on behalf of a country not one person)</a:t>
            </a:r>
          </a:p>
          <a:p>
            <a:r>
              <a:rPr lang="en-GB" b="1" dirty="0" smtClean="0">
                <a:solidFill>
                  <a:srgbClr val="FF0000"/>
                </a:solidFill>
              </a:rPr>
              <a:t>“I think that the issue is …”.</a:t>
            </a:r>
          </a:p>
          <a:p>
            <a:r>
              <a:rPr lang="en-GB" b="1" dirty="0" smtClean="0">
                <a:solidFill>
                  <a:srgbClr val="00B050"/>
                </a:solidFill>
              </a:rPr>
              <a:t>“Spain thinks that the issue is” or “We believe that …”. </a:t>
            </a:r>
          </a:p>
          <a:p>
            <a:endParaRPr lang="en-GB" b="1" dirty="0" smtClean="0">
              <a:solidFill>
                <a:srgbClr val="00B050"/>
              </a:solidFill>
            </a:endParaRPr>
          </a:p>
          <a:p>
            <a:r>
              <a:rPr lang="en-GB" dirty="0" smtClean="0"/>
              <a:t>There is one exception:</a:t>
            </a:r>
          </a:p>
          <a:p>
            <a:r>
              <a:rPr lang="en-GB" dirty="0" smtClean="0"/>
              <a:t>When finished speaking a delegate must say </a:t>
            </a:r>
            <a:r>
              <a:rPr lang="en-GB" b="1" dirty="0" smtClean="0"/>
              <a:t>“I yield my remaining time to the chair”.</a:t>
            </a:r>
          </a:p>
        </p:txBody>
      </p:sp>
      <p:pic>
        <p:nvPicPr>
          <p:cNvPr id="4" name="Picture 3"/>
          <p:cNvPicPr>
            <a:picLocks noChangeAspect="1"/>
          </p:cNvPicPr>
          <p:nvPr/>
        </p:nvPicPr>
        <p:blipFill rotWithShape="1">
          <a:blip r:embed="rId2"/>
          <a:srcRect l="33708" t="20928" r="18482" b="69602"/>
          <a:stretch/>
        </p:blipFill>
        <p:spPr>
          <a:xfrm>
            <a:off x="0" y="0"/>
            <a:ext cx="12192000" cy="1357687"/>
          </a:xfrm>
          <a:prstGeom prst="rect">
            <a:avLst/>
          </a:prstGeom>
        </p:spPr>
      </p:pic>
      <p:pic>
        <p:nvPicPr>
          <p:cNvPr id="5" name="Picture 8" descr="http://www.cgc.maricopa.edu/Students/studentlife/clubs/modelun/PublishingImages/488px-Small_Flag_of_the_United_Nations_ZP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254" y="0"/>
            <a:ext cx="1373746" cy="135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6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716" y="2025843"/>
            <a:ext cx="11399520" cy="2892521"/>
          </a:xfrm>
        </p:spPr>
        <p:txBody>
          <a:bodyPr>
            <a:noAutofit/>
          </a:bodyPr>
          <a:lstStyle/>
          <a:p>
            <a:pPr>
              <a:spcBef>
                <a:spcPct val="30000"/>
              </a:spcBef>
              <a:spcAft>
                <a:spcPct val="30000"/>
              </a:spcAft>
              <a:buFont typeface="Arial" panose="020B0604020202020204" pitchFamily="34" charset="0"/>
              <a:buChar char="•"/>
            </a:pPr>
            <a:r>
              <a:rPr lang="en-GB" altLang="en-US" sz="2400" dirty="0">
                <a:latin typeface="Tahoma" panose="020B0604030504040204" pitchFamily="34" charset="0"/>
              </a:rPr>
              <a:t>During debate, delegates can suggest several actions, which are called “points” and “motions”.</a:t>
            </a:r>
          </a:p>
          <a:p>
            <a:pPr>
              <a:spcBef>
                <a:spcPct val="30000"/>
              </a:spcBef>
              <a:spcAft>
                <a:spcPct val="30000"/>
              </a:spcAft>
              <a:buFont typeface="Arial" panose="020B0604020202020204" pitchFamily="34" charset="0"/>
              <a:buChar char="•"/>
            </a:pPr>
            <a:r>
              <a:rPr lang="en-GB" altLang="en-US" sz="2400" dirty="0">
                <a:latin typeface="Tahoma" panose="020B0604030504040204" pitchFamily="34" charset="0"/>
              </a:rPr>
              <a:t>In general, these can never interrupt a speaker.</a:t>
            </a:r>
          </a:p>
          <a:p>
            <a:pPr>
              <a:spcBef>
                <a:spcPct val="30000"/>
              </a:spcBef>
              <a:spcAft>
                <a:spcPct val="30000"/>
              </a:spcAft>
              <a:buFont typeface="Arial" panose="020B0604020202020204" pitchFamily="34" charset="0"/>
              <a:buChar char="•"/>
            </a:pPr>
            <a:r>
              <a:rPr lang="en-GB" altLang="en-US" sz="2400" dirty="0">
                <a:latin typeface="Tahoma" panose="020B0604030504040204" pitchFamily="34" charset="0"/>
              </a:rPr>
              <a:t>If a delegate wishes to make a point, he/she is supposed to raise his/her placard and state his/her point. The delegate will then be recognised by the Chair, and the delegate will rise and state his/her point</a:t>
            </a:r>
            <a:r>
              <a:rPr lang="en-GB" altLang="en-US" sz="2400" dirty="0" smtClean="0">
                <a:latin typeface="Tahoma" panose="020B0604030504040204" pitchFamily="34" charset="0"/>
              </a:rPr>
              <a:t>.</a:t>
            </a:r>
            <a:endParaRPr lang="en-GB" altLang="en-US" sz="2400" dirty="0" smtClean="0"/>
          </a:p>
          <a:p>
            <a:pPr>
              <a:spcBef>
                <a:spcPct val="30000"/>
              </a:spcBef>
              <a:spcAft>
                <a:spcPct val="30000"/>
              </a:spcAft>
              <a:buFont typeface="Arial" panose="020B0604020202020204" pitchFamily="34" charset="0"/>
              <a:buChar char="•"/>
            </a:pPr>
            <a:r>
              <a:rPr lang="en-GB" altLang="en-US" sz="2400" dirty="0" smtClean="0">
                <a:latin typeface="Tahoma" panose="020B0604030504040204" pitchFamily="34" charset="0"/>
              </a:rPr>
              <a:t>A vote will then be cast by the chair to decide whether committee is for or against the motion</a:t>
            </a:r>
            <a:endParaRPr lang="en-GB" altLang="en-US" sz="2400" dirty="0">
              <a:latin typeface="Tahoma" panose="020B0604030504040204" pitchFamily="34" charset="0"/>
            </a:endParaRPr>
          </a:p>
        </p:txBody>
      </p:sp>
      <p:pic>
        <p:nvPicPr>
          <p:cNvPr id="4" name="Picture 3"/>
          <p:cNvPicPr>
            <a:picLocks noChangeAspect="1"/>
          </p:cNvPicPr>
          <p:nvPr/>
        </p:nvPicPr>
        <p:blipFill rotWithShape="1">
          <a:blip r:embed="rId2"/>
          <a:srcRect l="33602" t="21117" r="18482" b="69414"/>
          <a:stretch/>
        </p:blipFill>
        <p:spPr>
          <a:xfrm>
            <a:off x="0" y="19396"/>
            <a:ext cx="12192000" cy="1354666"/>
          </a:xfrm>
          <a:prstGeom prst="rect">
            <a:avLst/>
          </a:prstGeom>
        </p:spPr>
      </p:pic>
      <p:pic>
        <p:nvPicPr>
          <p:cNvPr id="5" name="Picture 8" descr="http://www.cgc.maricopa.edu/Students/studentlife/clubs/modelun/PublishingImages/488px-Small_Flag_of_the_United_Nations_ZP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254" y="0"/>
            <a:ext cx="1373746"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56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35" y="1942716"/>
            <a:ext cx="11357956" cy="4023360"/>
          </a:xfrm>
        </p:spPr>
        <p:txBody>
          <a:bodyPr/>
          <a:lstStyle/>
          <a:p>
            <a:pPr marL="609600" indent="-609600">
              <a:spcBef>
                <a:spcPct val="40000"/>
              </a:spcBef>
              <a:buFontTx/>
              <a:buAutoNum type="arabicPeriod"/>
            </a:pPr>
            <a:r>
              <a:rPr lang="en-GB" altLang="en-US" dirty="0">
                <a:latin typeface="Tahoma" panose="020B0604030504040204" pitchFamily="34" charset="0"/>
              </a:rPr>
              <a:t>The Agenda and first topic to discuss set by Chair.</a:t>
            </a:r>
          </a:p>
          <a:p>
            <a:pPr marL="609600" indent="-609600">
              <a:spcBef>
                <a:spcPct val="40000"/>
              </a:spcBef>
              <a:buFontTx/>
              <a:buAutoNum type="arabicPeriod"/>
            </a:pPr>
            <a:r>
              <a:rPr lang="en-GB" altLang="en-US" dirty="0">
                <a:latin typeface="Tahoma" panose="020B0604030504040204" pitchFamily="34" charset="0"/>
              </a:rPr>
              <a:t>Speaker’s List created. (delegates who wish to speak raise their placards and their names are recorded by the chair.)</a:t>
            </a:r>
          </a:p>
          <a:p>
            <a:pPr marL="609600" indent="-609600">
              <a:spcBef>
                <a:spcPct val="40000"/>
              </a:spcBef>
              <a:buFontTx/>
              <a:buAutoNum type="arabicPeriod"/>
            </a:pPr>
            <a:r>
              <a:rPr lang="en-GB" altLang="en-US" dirty="0">
                <a:latin typeface="Tahoma" panose="020B0604030504040204" pitchFamily="34" charset="0"/>
              </a:rPr>
              <a:t>Formal debate will begin. First delegate on the list will be recognized by the chair (</a:t>
            </a:r>
            <a:r>
              <a:rPr lang="en-GB" altLang="en-US" dirty="0" err="1">
                <a:latin typeface="Tahoma" panose="020B0604030504040204" pitchFamily="34" charset="0"/>
              </a:rPr>
              <a:t>ie</a:t>
            </a:r>
            <a:r>
              <a:rPr lang="en-GB" altLang="en-US" dirty="0">
                <a:latin typeface="Tahoma" panose="020B0604030504040204" pitchFamily="34" charset="0"/>
              </a:rPr>
              <a:t>. They will take the floor, upon hearing “Germany, you have the floor” or “Germany, you have been recognized”)</a:t>
            </a:r>
          </a:p>
          <a:p>
            <a:pPr marL="609600" indent="-609600">
              <a:spcBef>
                <a:spcPct val="40000"/>
              </a:spcBef>
              <a:buFontTx/>
              <a:buAutoNum type="arabicPeriod"/>
            </a:pPr>
            <a:r>
              <a:rPr lang="en-GB" altLang="en-US" dirty="0">
                <a:latin typeface="Tahoma" panose="020B0604030504040204" pitchFamily="34" charset="0"/>
              </a:rPr>
              <a:t>Speech will be made by delegate, and maybe one or two points of information answered. Then delegates returns to seat (“I yield my time back to the chair” or “I yield the floor back to the chair.”)</a:t>
            </a:r>
          </a:p>
          <a:p>
            <a:pPr marL="609600" indent="-609600">
              <a:spcBef>
                <a:spcPct val="40000"/>
              </a:spcBef>
              <a:buFontTx/>
              <a:buAutoNum type="arabicPeriod"/>
            </a:pPr>
            <a:r>
              <a:rPr lang="en-GB" altLang="en-US" dirty="0">
                <a:latin typeface="Tahoma" panose="020B0604030504040204" pitchFamily="34" charset="0"/>
              </a:rPr>
              <a:t>Process repeated until Speaker’s List exhausted.</a:t>
            </a:r>
          </a:p>
          <a:p>
            <a:pPr marL="609600" indent="-609600">
              <a:spcBef>
                <a:spcPct val="40000"/>
              </a:spcBef>
              <a:buFontTx/>
              <a:buAutoNum type="arabicPeriod"/>
            </a:pPr>
            <a:r>
              <a:rPr lang="en-GB" altLang="en-US" dirty="0">
                <a:latin typeface="Tahoma" panose="020B0604030504040204" pitchFamily="34" charset="0"/>
              </a:rPr>
              <a:t>Un-moderated caucus or moderated caucus follow.</a:t>
            </a:r>
          </a:p>
          <a:p>
            <a:endParaRPr lang="en-GB" dirty="0"/>
          </a:p>
        </p:txBody>
      </p:sp>
      <p:pic>
        <p:nvPicPr>
          <p:cNvPr id="4" name="Picture 3"/>
          <p:cNvPicPr>
            <a:picLocks noChangeAspect="1"/>
          </p:cNvPicPr>
          <p:nvPr/>
        </p:nvPicPr>
        <p:blipFill rotWithShape="1">
          <a:blip r:embed="rId2"/>
          <a:srcRect l="33708" t="21117" r="18588" b="69413"/>
          <a:stretch/>
        </p:blipFill>
        <p:spPr>
          <a:xfrm>
            <a:off x="0" y="0"/>
            <a:ext cx="12192000" cy="1360714"/>
          </a:xfrm>
          <a:prstGeom prst="rect">
            <a:avLst/>
          </a:prstGeom>
        </p:spPr>
      </p:pic>
    </p:spTree>
    <p:extLst>
      <p:ext uri="{BB962C8B-B14F-4D97-AF65-F5344CB8AC3E}">
        <p14:creationId xmlns:p14="http://schemas.microsoft.com/office/powerpoint/2010/main" val="327989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52945"/>
            <a:ext cx="10058400" cy="684415"/>
          </a:xfrm>
        </p:spPr>
        <p:txBody>
          <a:bodyPr>
            <a:normAutofit/>
          </a:bodyPr>
          <a:lstStyle/>
          <a:p>
            <a:r>
              <a:rPr lang="en-GB" sz="3600" dirty="0"/>
              <a:t>https://www.youtube.com/watch?v=aBh_RaX0gvs</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316310115"/>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128</TotalTime>
  <Words>560</Words>
  <Application>Microsoft Office PowerPoint</Application>
  <PresentationFormat>Widescreen</PresentationFormat>
  <Paragraphs>67</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Retrospect</vt:lpstr>
      <vt:lpstr>Model United 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https://www.youtube.com/watch?v=aBh_RaX0gvs</vt:lpstr>
      <vt:lpstr>PowerPoint Presentation</vt:lpstr>
      <vt:lpstr>PowerPoint Presentation</vt:lpstr>
      <vt:lpstr>Immigration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United Nations</dc:title>
  <dc:creator>John Mcloughlin</dc:creator>
  <cp:lastModifiedBy>Sarah Mallo</cp:lastModifiedBy>
  <cp:revision>9</cp:revision>
  <dcterms:created xsi:type="dcterms:W3CDTF">2015-09-09T17:21:22Z</dcterms:created>
  <dcterms:modified xsi:type="dcterms:W3CDTF">2016-09-05T12:09:58Z</dcterms:modified>
</cp:coreProperties>
</file>