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1233F6-9464-4672-AF71-DE4015A0A6FE}"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377492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1233F6-9464-4672-AF71-DE4015A0A6FE}"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260699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1233F6-9464-4672-AF71-DE4015A0A6FE}"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158373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1233F6-9464-4672-AF71-DE4015A0A6FE}"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325704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233F6-9464-4672-AF71-DE4015A0A6FE}"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89581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1233F6-9464-4672-AF71-DE4015A0A6FE}"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4187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1233F6-9464-4672-AF71-DE4015A0A6FE}" type="datetimeFigureOut">
              <a:rPr lang="en-GB" smtClean="0"/>
              <a:t>23/08/2017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1411296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1233F6-9464-4672-AF71-DE4015A0A6FE}" type="datetimeFigureOut">
              <a:rPr lang="en-GB" smtClean="0"/>
              <a:t>23/08/2017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288026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233F6-9464-4672-AF71-DE4015A0A6FE}" type="datetimeFigureOut">
              <a:rPr lang="en-GB" smtClean="0"/>
              <a:t>23/08/2017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231069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233F6-9464-4672-AF71-DE4015A0A6FE}"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138812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233F6-9464-4672-AF71-DE4015A0A6FE}"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F983F-21DF-4697-BE9F-9E6315216DCE}" type="slidenum">
              <a:rPr lang="en-GB" smtClean="0"/>
              <a:t>‹#›</a:t>
            </a:fld>
            <a:endParaRPr lang="en-GB"/>
          </a:p>
        </p:txBody>
      </p:sp>
    </p:spTree>
    <p:extLst>
      <p:ext uri="{BB962C8B-B14F-4D97-AF65-F5344CB8AC3E}">
        <p14:creationId xmlns:p14="http://schemas.microsoft.com/office/powerpoint/2010/main" val="46880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233F6-9464-4672-AF71-DE4015A0A6FE}" type="datetimeFigureOut">
              <a:rPr lang="en-GB" smtClean="0"/>
              <a:t>23/08/2017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F983F-21DF-4697-BE9F-9E6315216DCE}" type="slidenum">
              <a:rPr lang="en-GB" smtClean="0"/>
              <a:t>‹#›</a:t>
            </a:fld>
            <a:endParaRPr lang="en-GB"/>
          </a:p>
        </p:txBody>
      </p:sp>
    </p:spTree>
    <p:extLst>
      <p:ext uri="{BB962C8B-B14F-4D97-AF65-F5344CB8AC3E}">
        <p14:creationId xmlns:p14="http://schemas.microsoft.com/office/powerpoint/2010/main" val="3119624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nhsx-prod.s3.amazonaws.com/2015/06/02/12/38/46/97/l3_01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prod.s3.amazonaws.com/2015/06/02/12/40/49/549/l4_02_01_sd.mp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prod.s3.amazonaws.com/2015/06/02/12/40/45/70/l4_05_01_sd.mp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prod.s3.amazonaws.com/2015/06/02/12/46/39/55/l6_01_01_sd.mp4"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Launch </a:t>
            </a:r>
            <a:r>
              <a:rPr lang="en-GB" smtClean="0"/>
              <a:t>– Part 2</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307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82379"/>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Reflections</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48498" y="2180071"/>
            <a:ext cx="10725664" cy="3693319"/>
          </a:xfrm>
          <a:prstGeom prst="rect">
            <a:avLst/>
          </a:prstGeom>
          <a:noFill/>
        </p:spPr>
        <p:txBody>
          <a:bodyPr wrap="square" rtlCol="0">
            <a:spAutoFit/>
          </a:bodyPr>
          <a:lstStyle/>
          <a:p>
            <a:r>
              <a:rPr lang="en-US" dirty="0"/>
              <a:t>At the start of Launch you considered the questions</a:t>
            </a:r>
            <a:r>
              <a:rPr lang="en-US" dirty="0" smtClean="0"/>
              <a:t>:</a:t>
            </a:r>
          </a:p>
          <a:p>
            <a:endParaRPr lang="en-US" dirty="0"/>
          </a:p>
          <a:p>
            <a:pPr marL="285750" indent="-285750">
              <a:buFont typeface="Wingdings" panose="05000000000000000000" pitchFamily="2" charset="2"/>
              <a:buChar char="ü"/>
            </a:pPr>
            <a:r>
              <a:rPr lang="en-US" dirty="0" smtClean="0"/>
              <a:t>What </a:t>
            </a:r>
            <a:r>
              <a:rPr lang="en-US" dirty="0"/>
              <a:t>does ‘Leadership’ mean to you</a:t>
            </a:r>
            <a:r>
              <a:rPr lang="en-US" dirty="0" smtClean="0"/>
              <a:t>?</a:t>
            </a:r>
            <a:br>
              <a:rPr lang="en-US" dirty="0" smtClean="0"/>
            </a:br>
            <a:endParaRPr lang="en-US" dirty="0"/>
          </a:p>
          <a:p>
            <a:pPr marL="285750" indent="-285750">
              <a:buFont typeface="Wingdings" panose="05000000000000000000" pitchFamily="2" charset="2"/>
              <a:buChar char="ü"/>
            </a:pPr>
            <a:r>
              <a:rPr lang="en-US" dirty="0" smtClean="0"/>
              <a:t>What </a:t>
            </a:r>
            <a:r>
              <a:rPr lang="en-US" dirty="0"/>
              <a:t>does an image of you as a leader look like</a:t>
            </a:r>
            <a:r>
              <a:rPr lang="en-US" dirty="0" smtClean="0"/>
              <a:t>?</a:t>
            </a:r>
          </a:p>
          <a:p>
            <a:pPr marL="285750" indent="-285750">
              <a:buFont typeface="Wingdings" panose="05000000000000000000" pitchFamily="2" charset="2"/>
              <a:buChar char="ü"/>
            </a:pPr>
            <a:endParaRPr lang="en-US" dirty="0"/>
          </a:p>
          <a:p>
            <a:endParaRPr lang="en-US" dirty="0"/>
          </a:p>
          <a:p>
            <a:r>
              <a:rPr lang="en-US" dirty="0"/>
              <a:t>Reflect on these two questions before completing this activity:</a:t>
            </a:r>
          </a:p>
          <a:p>
            <a:pPr marL="285750" indent="-285750">
              <a:buFont typeface="Wingdings" panose="05000000000000000000" pitchFamily="2" charset="2"/>
              <a:buChar char="ü"/>
            </a:pPr>
            <a:r>
              <a:rPr lang="en-US" dirty="0" smtClean="0"/>
              <a:t>From </a:t>
            </a:r>
            <a:r>
              <a:rPr lang="en-US" dirty="0"/>
              <a:t>what we have explored would you change or add anything to your view of leadership and the leader you want to become</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 </a:t>
            </a:r>
            <a:r>
              <a:rPr lang="en-US" dirty="0"/>
              <a:t>does your new picture of leadership look like?</a:t>
            </a:r>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20661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Stages of development</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7452" y="2669489"/>
            <a:ext cx="10857470" cy="369332"/>
          </a:xfrm>
          <a:prstGeom prst="rect">
            <a:avLst/>
          </a:prstGeom>
          <a:noFill/>
        </p:spPr>
        <p:txBody>
          <a:bodyPr wrap="square" rtlCol="0">
            <a:spAutoFit/>
          </a:bodyPr>
          <a:lstStyle/>
          <a:p>
            <a:pPr algn="ctr"/>
            <a:r>
              <a:rPr lang="en-GB" dirty="0" smtClean="0">
                <a:hlinkClick r:id="rId3"/>
              </a:rPr>
              <a:t>https://nhsx-prod.s3.amazonaws.com/2015/06/02/12/38/46/97/l3_01_01_sd.mp4</a:t>
            </a:r>
            <a:endParaRPr lang="en-GB" dirty="0"/>
          </a:p>
        </p:txBody>
      </p:sp>
      <p:pic>
        <p:nvPicPr>
          <p:cNvPr id="5"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32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Where do I need to be?</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3311" y="2355741"/>
            <a:ext cx="10857470" cy="2308324"/>
          </a:xfrm>
          <a:prstGeom prst="rect">
            <a:avLst/>
          </a:prstGeom>
          <a:noFill/>
        </p:spPr>
        <p:txBody>
          <a:bodyPr wrap="square" rtlCol="0">
            <a:spAutoFit/>
          </a:bodyPr>
          <a:lstStyle/>
          <a:p>
            <a:r>
              <a:rPr lang="en-US" dirty="0"/>
              <a:t>Consider the questions below</a:t>
            </a:r>
            <a:r>
              <a:rPr lang="en-US" dirty="0" smtClean="0"/>
              <a:t>:</a:t>
            </a:r>
            <a:br>
              <a:rPr lang="en-US" dirty="0" smtClean="0"/>
            </a:br>
            <a:endParaRPr lang="en-US" dirty="0"/>
          </a:p>
          <a:p>
            <a:pPr marL="285750" indent="-285750">
              <a:buFont typeface="Wingdings" panose="05000000000000000000" pitchFamily="2" charset="2"/>
              <a:buChar char="ü"/>
            </a:pPr>
            <a:r>
              <a:rPr lang="en-US" dirty="0" smtClean="0"/>
              <a:t>Can </a:t>
            </a:r>
            <a:r>
              <a:rPr lang="en-US" dirty="0"/>
              <a:t>you recall the levels outlined of the 4 stages of personal development? Which stage are you at</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In </a:t>
            </a:r>
            <a:r>
              <a:rPr lang="en-US" dirty="0"/>
              <a:t>what areas have you defaulted to be a victim where it would be much more helpful if you took responsibility and stayed empowered</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a:t>
            </a:r>
            <a:r>
              <a:rPr lang="en-US" dirty="0"/>
              <a:t>, then, will you practically do to move yourself to a different stage of development?</a:t>
            </a:r>
          </a:p>
        </p:txBody>
      </p:sp>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10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Personal Values – How do I spent my time?</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nvPr>
        </p:nvGraphicFramePr>
        <p:xfrm>
          <a:off x="469942" y="2102264"/>
          <a:ext cx="6293322" cy="3017520"/>
        </p:xfrm>
        <a:graphic>
          <a:graphicData uri="http://schemas.openxmlformats.org/drawingml/2006/table">
            <a:tbl>
              <a:tblPr/>
              <a:tblGrid>
                <a:gridCol w="2097774"/>
                <a:gridCol w="2097774"/>
                <a:gridCol w="2097774"/>
              </a:tblGrid>
              <a:tr h="546735">
                <a:tc>
                  <a:txBody>
                    <a:bodyPr/>
                    <a:lstStyle/>
                    <a:p>
                      <a:r>
                        <a:rPr lang="en-US" sz="1400" b="1" dirty="0">
                          <a:effectLst/>
                        </a:rPr>
                        <a:t/>
                      </a:r>
                      <a:br>
                        <a:rPr lang="en-US" sz="1400" b="1" dirty="0">
                          <a:effectLst/>
                        </a:rPr>
                      </a:br>
                      <a:r>
                        <a:rPr lang="en-US" sz="1400" b="1" dirty="0">
                          <a:effectLst/>
                        </a:rPr>
                        <a:t>How do I spend my time?</a:t>
                      </a:r>
                      <a:endParaRPr lang="en-US" sz="1400" dirty="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b="1">
                          <a:effectLst/>
                        </a:rPr>
                        <a:t>What does it involve?</a:t>
                      </a:r>
                      <a:endParaRPr lang="en-GB" sz="140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b="1">
                          <a:effectLst/>
                        </a:rPr>
                        <a:t>Why is it important to me? What do I get from it?</a:t>
                      </a:r>
                      <a:endParaRPr lang="en-US" sz="140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284764">
                <a:tc>
                  <a:txBody>
                    <a:bodyPr/>
                    <a:lstStyle/>
                    <a:p>
                      <a:r>
                        <a:rPr lang="en-GB" sz="1400">
                          <a:effectLst/>
                        </a:rPr>
                        <a:t>Family</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Husband, father, brother, uncle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484098">
                <a:tc>
                  <a:txBody>
                    <a:bodyPr/>
                    <a:lstStyle/>
                    <a:p>
                      <a:r>
                        <a:rPr lang="en-GB" sz="1400" dirty="0">
                          <a:effectLst/>
                        </a:rPr>
                        <a:t>Colleague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a:effectLst/>
                        </a:rPr>
                        <a:t>Leader, team member, carer, mental health practitioner</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484098">
                <a:tc>
                  <a:txBody>
                    <a:bodyPr/>
                    <a:lstStyle/>
                    <a:p>
                      <a:r>
                        <a:rPr lang="en-GB" sz="1400">
                          <a:effectLst/>
                        </a:rPr>
                        <a:t>Community member</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dirty="0">
                          <a:effectLst/>
                        </a:rPr>
                        <a:t>Volunteer, helper, doing things for others, learning</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284764">
                <a:tc>
                  <a:txBody>
                    <a:bodyPr/>
                    <a:lstStyle/>
                    <a:p>
                      <a:r>
                        <a:rPr lang="en-GB" sz="1400">
                          <a:effectLst/>
                        </a:rPr>
                        <a:t>Fitness and leisure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Football, finding time, friends</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endParaRPr lang="en-GB" sz="1400" dirty="0"/>
                    </a:p>
                  </a:txBody>
                  <a:tcPr>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tcPr>
                </a:tc>
              </a:tr>
            </a:tbl>
          </a:graphicData>
        </a:graphic>
      </p:graphicFrame>
      <p:sp>
        <p:nvSpPr>
          <p:cNvPr id="7" name="TextBox 6"/>
          <p:cNvSpPr txBox="1"/>
          <p:nvPr/>
        </p:nvSpPr>
        <p:spPr>
          <a:xfrm>
            <a:off x="7364627" y="2102264"/>
            <a:ext cx="3904735" cy="1477328"/>
          </a:xfrm>
          <a:prstGeom prst="rect">
            <a:avLst/>
          </a:prstGeom>
          <a:noFill/>
        </p:spPr>
        <p:txBody>
          <a:bodyPr wrap="square" rtlCol="0">
            <a:spAutoFit/>
          </a:bodyPr>
          <a:lstStyle/>
          <a:p>
            <a:r>
              <a:rPr lang="en-GB" dirty="0" smtClean="0"/>
              <a:t>Looking at this example, fill in columns 1 and 2 and think about how you spend your time. </a:t>
            </a:r>
          </a:p>
          <a:p>
            <a:endParaRPr lang="en-GB" dirty="0"/>
          </a:p>
          <a:p>
            <a:r>
              <a:rPr lang="en-GB" dirty="0" smtClean="0"/>
              <a:t>You will fill in column 3 shortly. </a:t>
            </a:r>
            <a:endParaRPr lang="en-GB" dirty="0"/>
          </a:p>
        </p:txBody>
      </p:sp>
    </p:spTree>
    <p:extLst>
      <p:ext uri="{BB962C8B-B14F-4D97-AF65-F5344CB8AC3E}">
        <p14:creationId xmlns:p14="http://schemas.microsoft.com/office/powerpoint/2010/main" val="3029783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Personal Values</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5102" y="2402492"/>
            <a:ext cx="9605320" cy="369332"/>
          </a:xfrm>
          <a:prstGeom prst="rect">
            <a:avLst/>
          </a:prstGeom>
          <a:noFill/>
        </p:spPr>
        <p:txBody>
          <a:bodyPr wrap="square" rtlCol="0">
            <a:spAutoFit/>
          </a:bodyPr>
          <a:lstStyle/>
          <a:p>
            <a:pPr algn="ctr"/>
            <a:r>
              <a:rPr lang="en-GB" dirty="0" smtClean="0">
                <a:hlinkClick r:id="rId6"/>
              </a:rPr>
              <a:t>https://nhsx-prod.s3.amazonaws.com/2015/06/02/12/40/49/549/l4_02_01_sd.mp4</a:t>
            </a:r>
            <a:endParaRPr lang="en-GB" dirty="0"/>
          </a:p>
        </p:txBody>
      </p:sp>
    </p:spTree>
    <p:extLst>
      <p:ext uri="{BB962C8B-B14F-4D97-AF65-F5344CB8AC3E}">
        <p14:creationId xmlns:p14="http://schemas.microsoft.com/office/powerpoint/2010/main" val="761933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What’s important to me?</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5102" y="2402492"/>
            <a:ext cx="9605320" cy="369332"/>
          </a:xfrm>
          <a:prstGeom prst="rect">
            <a:avLst/>
          </a:prstGeom>
          <a:noFill/>
        </p:spPr>
        <p:txBody>
          <a:bodyPr wrap="square" rtlCol="0">
            <a:spAutoFit/>
          </a:bodyPr>
          <a:lstStyle/>
          <a:p>
            <a:pPr algn="ctr"/>
            <a:endParaRPr lang="en-GB" dirty="0"/>
          </a:p>
        </p:txBody>
      </p:sp>
      <p:graphicFrame>
        <p:nvGraphicFramePr>
          <p:cNvPr id="9" name="Table 8"/>
          <p:cNvGraphicFramePr>
            <a:graphicFrameLocks noGrp="1"/>
          </p:cNvGraphicFramePr>
          <p:nvPr>
            <p:extLst/>
          </p:nvPr>
        </p:nvGraphicFramePr>
        <p:xfrm>
          <a:off x="469942" y="2102264"/>
          <a:ext cx="6293322" cy="3017520"/>
        </p:xfrm>
        <a:graphic>
          <a:graphicData uri="http://schemas.openxmlformats.org/drawingml/2006/table">
            <a:tbl>
              <a:tblPr/>
              <a:tblGrid>
                <a:gridCol w="2097774"/>
                <a:gridCol w="2097774"/>
                <a:gridCol w="2097774"/>
              </a:tblGrid>
              <a:tr h="546735">
                <a:tc>
                  <a:txBody>
                    <a:bodyPr/>
                    <a:lstStyle/>
                    <a:p>
                      <a:r>
                        <a:rPr lang="en-US" sz="1400" b="1" dirty="0">
                          <a:effectLst/>
                        </a:rPr>
                        <a:t/>
                      </a:r>
                      <a:br>
                        <a:rPr lang="en-US" sz="1400" b="1" dirty="0">
                          <a:effectLst/>
                        </a:rPr>
                      </a:br>
                      <a:r>
                        <a:rPr lang="en-US" sz="1400" b="1" dirty="0">
                          <a:effectLst/>
                        </a:rPr>
                        <a:t>How do I spend my time?</a:t>
                      </a:r>
                      <a:endParaRPr lang="en-US" sz="1400" dirty="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b="1">
                          <a:effectLst/>
                        </a:rPr>
                        <a:t>What does it involve?</a:t>
                      </a:r>
                      <a:endParaRPr lang="en-GB" sz="140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b="1">
                          <a:effectLst/>
                        </a:rPr>
                        <a:t>Why is it important to me? What do I get from it?</a:t>
                      </a:r>
                      <a:endParaRPr lang="en-US" sz="1400">
                        <a:effectLst/>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284764">
                <a:tc>
                  <a:txBody>
                    <a:bodyPr/>
                    <a:lstStyle/>
                    <a:p>
                      <a:r>
                        <a:rPr lang="en-GB" sz="1400">
                          <a:effectLst/>
                        </a:rPr>
                        <a:t>Family</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Husband, father, brother, uncle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484098">
                <a:tc>
                  <a:txBody>
                    <a:bodyPr/>
                    <a:lstStyle/>
                    <a:p>
                      <a:r>
                        <a:rPr lang="en-GB" sz="1400" dirty="0">
                          <a:effectLst/>
                        </a:rPr>
                        <a:t>Colleague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a:effectLst/>
                        </a:rPr>
                        <a:t>Leader, team member, carer, mental health practitioner</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484098">
                <a:tc>
                  <a:txBody>
                    <a:bodyPr/>
                    <a:lstStyle/>
                    <a:p>
                      <a:r>
                        <a:rPr lang="en-GB" sz="1400">
                          <a:effectLst/>
                        </a:rPr>
                        <a:t>Community member</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US" sz="1400" dirty="0">
                          <a:effectLst/>
                        </a:rPr>
                        <a:t>Volunteer, helper, doing things for others, learning</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 </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284764">
                <a:tc>
                  <a:txBody>
                    <a:bodyPr/>
                    <a:lstStyle/>
                    <a:p>
                      <a:r>
                        <a:rPr lang="en-GB" sz="1400">
                          <a:effectLst/>
                        </a:rPr>
                        <a:t>Fitness and leisure</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r>
                        <a:rPr lang="en-GB" sz="1400" dirty="0">
                          <a:effectLst/>
                        </a:rPr>
                        <a:t>Football, finding time, friends</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endParaRPr lang="en-GB" sz="1400" dirty="0"/>
                    </a:p>
                  </a:txBody>
                  <a:tcPr>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tcPr>
                </a:tc>
              </a:tr>
            </a:tbl>
          </a:graphicData>
        </a:graphic>
      </p:graphicFrame>
      <p:sp>
        <p:nvSpPr>
          <p:cNvPr id="10" name="TextBox 9"/>
          <p:cNvSpPr txBox="1"/>
          <p:nvPr/>
        </p:nvSpPr>
        <p:spPr>
          <a:xfrm>
            <a:off x="7364627" y="2102264"/>
            <a:ext cx="3904735" cy="2862322"/>
          </a:xfrm>
          <a:prstGeom prst="rect">
            <a:avLst/>
          </a:prstGeom>
          <a:noFill/>
        </p:spPr>
        <p:txBody>
          <a:bodyPr wrap="square" rtlCol="0">
            <a:spAutoFit/>
          </a:bodyPr>
          <a:lstStyle/>
          <a:p>
            <a:r>
              <a:rPr lang="en-US" dirty="0"/>
              <a:t>Now it’s time for you to go back to your table and complete the last column.</a:t>
            </a:r>
          </a:p>
          <a:p>
            <a:endParaRPr lang="en-GB" dirty="0" smtClean="0"/>
          </a:p>
          <a:p>
            <a:pPr marL="285750" indent="-285750">
              <a:buFont typeface="Wingdings" panose="05000000000000000000" pitchFamily="2" charset="2"/>
              <a:buChar char="ü"/>
            </a:pPr>
            <a:r>
              <a:rPr lang="en-US" dirty="0" smtClean="0"/>
              <a:t>Looking </a:t>
            </a:r>
            <a:r>
              <a:rPr lang="en-US" dirty="0"/>
              <a:t>through your notes for that column, reflect on what that tells you about what the most important things for you are?</a:t>
            </a:r>
          </a:p>
          <a:p>
            <a:pPr marL="285750" indent="-285750">
              <a:buFont typeface="Wingdings" panose="05000000000000000000" pitchFamily="2" charset="2"/>
              <a:buChar char="ü"/>
            </a:pPr>
            <a:r>
              <a:rPr lang="en-US" dirty="0" smtClean="0"/>
              <a:t>What </a:t>
            </a:r>
            <a:r>
              <a:rPr lang="en-US" dirty="0"/>
              <a:t>are your top 3 and why those are important to you?</a:t>
            </a:r>
          </a:p>
          <a:p>
            <a:endParaRPr lang="en-GB" dirty="0"/>
          </a:p>
        </p:txBody>
      </p:sp>
    </p:spTree>
    <p:extLst>
      <p:ext uri="{BB962C8B-B14F-4D97-AF65-F5344CB8AC3E}">
        <p14:creationId xmlns:p14="http://schemas.microsoft.com/office/powerpoint/2010/main" val="1521654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226541"/>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Personal Values - Reflection</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5102" y="2402492"/>
            <a:ext cx="9605320" cy="369332"/>
          </a:xfrm>
          <a:prstGeom prst="rect">
            <a:avLst/>
          </a:prstGeom>
          <a:noFill/>
        </p:spPr>
        <p:txBody>
          <a:bodyPr wrap="square" rtlCol="0">
            <a:spAutoFit/>
          </a:bodyPr>
          <a:lstStyle/>
          <a:p>
            <a:pPr algn="ctr"/>
            <a:endParaRPr lang="en-GB" dirty="0"/>
          </a:p>
        </p:txBody>
      </p:sp>
      <p:sp>
        <p:nvSpPr>
          <p:cNvPr id="2" name="TextBox 1"/>
          <p:cNvSpPr txBox="1"/>
          <p:nvPr/>
        </p:nvSpPr>
        <p:spPr>
          <a:xfrm>
            <a:off x="650789" y="2402492"/>
            <a:ext cx="10758616" cy="2308324"/>
          </a:xfrm>
          <a:prstGeom prst="rect">
            <a:avLst/>
          </a:prstGeom>
          <a:noFill/>
        </p:spPr>
        <p:txBody>
          <a:bodyPr wrap="square" rtlCol="0">
            <a:spAutoFit/>
          </a:bodyPr>
          <a:lstStyle/>
          <a:p>
            <a:r>
              <a:rPr lang="en-US" dirty="0"/>
              <a:t>Hopefully that’s given you some insight into how the ways you spend your time relate to what you think is important. </a:t>
            </a:r>
            <a:endParaRPr lang="en-US" dirty="0" smtClean="0"/>
          </a:p>
          <a:p>
            <a:r>
              <a:rPr lang="en-US" dirty="0" smtClean="0"/>
              <a:t>Reflecting </a:t>
            </a:r>
            <a:r>
              <a:rPr lang="en-US" dirty="0"/>
              <a:t>back over your life, what has changed about how you spend your time and what do you think will continue to change? Our roles that we play are always going to be different over time and that can create some conflict internally for us</a:t>
            </a:r>
            <a:r>
              <a:rPr lang="en-US" dirty="0" smtClean="0"/>
              <a:t>.</a:t>
            </a:r>
          </a:p>
          <a:p>
            <a:endParaRPr lang="en-US" dirty="0"/>
          </a:p>
          <a:p>
            <a:r>
              <a:rPr lang="en-US" dirty="0"/>
              <a:t>Thinking about </a:t>
            </a:r>
            <a:r>
              <a:rPr lang="en-US" dirty="0" smtClean="0"/>
              <a:t>your future role in a workplace, </a:t>
            </a:r>
            <a:r>
              <a:rPr lang="en-US" dirty="0"/>
              <a:t>take some time to reflect on how your values </a:t>
            </a:r>
            <a:r>
              <a:rPr lang="en-US" dirty="0" smtClean="0"/>
              <a:t>will help </a:t>
            </a:r>
            <a:r>
              <a:rPr lang="en-US" dirty="0"/>
              <a:t>you to be successful in your role and how they might get in the </a:t>
            </a:r>
            <a:r>
              <a:rPr lang="en-US" dirty="0" smtClean="0"/>
              <a:t>way.</a:t>
            </a:r>
            <a:endParaRPr lang="en-GB" dirty="0"/>
          </a:p>
        </p:txBody>
      </p:sp>
    </p:spTree>
    <p:extLst>
      <p:ext uri="{BB962C8B-B14F-4D97-AF65-F5344CB8AC3E}">
        <p14:creationId xmlns:p14="http://schemas.microsoft.com/office/powerpoint/2010/main" val="1014266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Personal Values</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5102" y="2402492"/>
            <a:ext cx="9605320" cy="369332"/>
          </a:xfrm>
          <a:prstGeom prst="rect">
            <a:avLst/>
          </a:prstGeom>
          <a:noFill/>
        </p:spPr>
        <p:txBody>
          <a:bodyPr wrap="square" rtlCol="0">
            <a:spAutoFit/>
          </a:bodyPr>
          <a:lstStyle/>
          <a:p>
            <a:pPr algn="ctr"/>
            <a:r>
              <a:rPr lang="en-GB" dirty="0" smtClean="0">
                <a:hlinkClick r:id="rId6"/>
              </a:rPr>
              <a:t>https://nhsx-prod.s3.amazonaws.com/2015/06/02/12/40/45/70/l4_05_01_sd.mp4</a:t>
            </a:r>
            <a:endParaRPr lang="en-GB" dirty="0"/>
          </a:p>
        </p:txBody>
      </p:sp>
    </p:spTree>
    <p:extLst>
      <p:ext uri="{BB962C8B-B14F-4D97-AF65-F5344CB8AC3E}">
        <p14:creationId xmlns:p14="http://schemas.microsoft.com/office/powerpoint/2010/main" val="134945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639330" y="1056594"/>
            <a:ext cx="9144000" cy="1655762"/>
          </a:xfrm>
        </p:spPr>
        <p:txBody>
          <a:bodyPr/>
          <a:lstStyle/>
          <a:p>
            <a:r>
              <a:rPr lang="en-GB" sz="3600" dirty="0" smtClean="0">
                <a:solidFill>
                  <a:srgbClr val="0070C0"/>
                </a:solidFill>
              </a:rPr>
              <a:t>Levels of learning</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5102" y="2402492"/>
            <a:ext cx="9605320" cy="369332"/>
          </a:xfrm>
          <a:prstGeom prst="rect">
            <a:avLst/>
          </a:prstGeom>
          <a:noFill/>
        </p:spPr>
        <p:txBody>
          <a:bodyPr wrap="square" rtlCol="0">
            <a:spAutoFit/>
          </a:bodyPr>
          <a:lstStyle/>
          <a:p>
            <a:pPr algn="ctr"/>
            <a:r>
              <a:rPr lang="en-GB" dirty="0" smtClean="0">
                <a:hlinkClick r:id="rId6"/>
              </a:rPr>
              <a:t>https://nhsx-prod.s3.amazonaws.com/2015/06/02/12/46/39/55/l6_01_01_sd.mp4</a:t>
            </a:r>
            <a:endParaRPr lang="en-GB" dirty="0"/>
          </a:p>
        </p:txBody>
      </p:sp>
    </p:spTree>
    <p:extLst>
      <p:ext uri="{BB962C8B-B14F-4D97-AF65-F5344CB8AC3E}">
        <p14:creationId xmlns:p14="http://schemas.microsoft.com/office/powerpoint/2010/main" val="2574168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387</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2</cp:revision>
  <dcterms:created xsi:type="dcterms:W3CDTF">2017-08-10T11:16:15Z</dcterms:created>
  <dcterms:modified xsi:type="dcterms:W3CDTF">2017-08-23T13:55:14Z</dcterms:modified>
</cp:coreProperties>
</file>