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5" r:id="rId7"/>
    <p:sldId id="271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AE0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42" autoAdjust="0"/>
    <p:restoredTop sz="94660"/>
  </p:normalViewPr>
  <p:slideViewPr>
    <p:cSldViewPr>
      <p:cViewPr varScale="1">
        <p:scale>
          <a:sx n="87" d="100"/>
          <a:sy n="87" d="100"/>
        </p:scale>
        <p:origin x="18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D3ED-C2D5-43CF-8513-FF425C4D261A}" type="datetimeFigureOut">
              <a:rPr lang="es-ES" smtClean="0"/>
              <a:pPr/>
              <a:t>13/12/2016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28E9-79D7-4845-BCFA-248287E79C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D3ED-C2D5-43CF-8513-FF425C4D261A}" type="datetimeFigureOut">
              <a:rPr lang="es-ES" smtClean="0"/>
              <a:pPr/>
              <a:t>13/12/2016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28E9-79D7-4845-BCFA-248287E79C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D3ED-C2D5-43CF-8513-FF425C4D261A}" type="datetimeFigureOut">
              <a:rPr lang="es-ES" smtClean="0"/>
              <a:pPr/>
              <a:t>13/12/2016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28E9-79D7-4845-BCFA-248287E79C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D3ED-C2D5-43CF-8513-FF425C4D261A}" type="datetimeFigureOut">
              <a:rPr lang="es-ES" smtClean="0"/>
              <a:pPr/>
              <a:t>13/12/2016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28E9-79D7-4845-BCFA-248287E79C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D3ED-C2D5-43CF-8513-FF425C4D261A}" type="datetimeFigureOut">
              <a:rPr lang="es-ES" smtClean="0"/>
              <a:pPr/>
              <a:t>13/12/2016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28E9-79D7-4845-BCFA-248287E79C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D3ED-C2D5-43CF-8513-FF425C4D261A}" type="datetimeFigureOut">
              <a:rPr lang="es-ES" smtClean="0"/>
              <a:pPr/>
              <a:t>13/12/2016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28E9-79D7-4845-BCFA-248287E79C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D3ED-C2D5-43CF-8513-FF425C4D261A}" type="datetimeFigureOut">
              <a:rPr lang="es-ES" smtClean="0"/>
              <a:pPr/>
              <a:t>13/12/2016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28E9-79D7-4845-BCFA-248287E79C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D3ED-C2D5-43CF-8513-FF425C4D261A}" type="datetimeFigureOut">
              <a:rPr lang="es-ES" smtClean="0"/>
              <a:pPr/>
              <a:t>13/12/2016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28E9-79D7-4845-BCFA-248287E79C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D3ED-C2D5-43CF-8513-FF425C4D261A}" type="datetimeFigureOut">
              <a:rPr lang="es-ES" smtClean="0"/>
              <a:pPr/>
              <a:t>13/12/2016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28E9-79D7-4845-BCFA-248287E79C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D3ED-C2D5-43CF-8513-FF425C4D261A}" type="datetimeFigureOut">
              <a:rPr lang="es-ES" smtClean="0"/>
              <a:pPr/>
              <a:t>13/12/2016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28E9-79D7-4845-BCFA-248287E79C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D3ED-C2D5-43CF-8513-FF425C4D261A}" type="datetimeFigureOut">
              <a:rPr lang="es-ES" smtClean="0"/>
              <a:pPr/>
              <a:t>13/12/2016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28E9-79D7-4845-BCFA-248287E79C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FD3ED-C2D5-43CF-8513-FF425C4D261A}" type="datetimeFigureOut">
              <a:rPr lang="es-ES" smtClean="0"/>
              <a:pPr/>
              <a:t>13/12/2016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28E9-79D7-4845-BCFA-248287E79C46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xplosión 1"/>
          <p:cNvSpPr/>
          <p:nvPr/>
        </p:nvSpPr>
        <p:spPr>
          <a:xfrm rot="2228983">
            <a:off x="4551130" y="1592789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xplosión 1"/>
          <p:cNvSpPr/>
          <p:nvPr/>
        </p:nvSpPr>
        <p:spPr>
          <a:xfrm>
            <a:off x="4067944" y="1556792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24936" cy="6120680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s-ES" sz="9600" dirty="0" smtClean="0">
                <a:solidFill>
                  <a:srgbClr val="00B050"/>
                </a:solidFill>
                <a:latin typeface="Forte" pitchFamily="66" charset="0"/>
              </a:rPr>
              <a:t>La navidad en España</a:t>
            </a:r>
            <a:endParaRPr lang="es-ES" sz="9600" dirty="0">
              <a:solidFill>
                <a:srgbClr val="00B050"/>
              </a:solidFill>
              <a:latin typeface="Forte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11560" y="692696"/>
            <a:ext cx="7848872" cy="554461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lipse"/>
          <p:cNvSpPr/>
          <p:nvPr/>
        </p:nvSpPr>
        <p:spPr>
          <a:xfrm>
            <a:off x="4283968" y="2060848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Elipse"/>
          <p:cNvSpPr/>
          <p:nvPr/>
        </p:nvSpPr>
        <p:spPr>
          <a:xfrm>
            <a:off x="4572000" y="2132856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4355976" y="2276872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xplosión 1"/>
          <p:cNvSpPr/>
          <p:nvPr/>
        </p:nvSpPr>
        <p:spPr>
          <a:xfrm rot="2228983">
            <a:off x="7287434" y="872709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xplosión 1"/>
          <p:cNvSpPr/>
          <p:nvPr/>
        </p:nvSpPr>
        <p:spPr>
          <a:xfrm>
            <a:off x="7668344" y="1124744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24936" cy="6120680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s-ES" dirty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>
                <a:solidFill>
                  <a:srgbClr val="00B050"/>
                </a:solidFill>
                <a:latin typeface="Forte" pitchFamily="66" charset="0"/>
              </a:rPr>
            </a:br>
            <a:r>
              <a:rPr lang="es-ES" dirty="0" smtClean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 smtClean="0">
                <a:solidFill>
                  <a:srgbClr val="00B050"/>
                </a:solidFill>
                <a:latin typeface="Forte" pitchFamily="66" charset="0"/>
              </a:rPr>
            </a:br>
            <a:r>
              <a:rPr lang="es-ES" dirty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>
                <a:solidFill>
                  <a:srgbClr val="00B050"/>
                </a:solidFill>
                <a:latin typeface="Forte" pitchFamily="66" charset="0"/>
              </a:rPr>
            </a:br>
            <a:endParaRPr lang="es-ES" dirty="0">
              <a:solidFill>
                <a:srgbClr val="00B050"/>
              </a:solidFill>
              <a:latin typeface="Forte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11560" y="692696"/>
            <a:ext cx="7848872" cy="554461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lipse"/>
          <p:cNvSpPr/>
          <p:nvPr/>
        </p:nvSpPr>
        <p:spPr>
          <a:xfrm>
            <a:off x="7596336" y="1556792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7380312" y="1340768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7380312" y="1556792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827584" y="836712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6000" dirty="0" smtClean="0">
                <a:solidFill>
                  <a:srgbClr val="00B050"/>
                </a:solidFill>
                <a:latin typeface="Forte" pitchFamily="66" charset="0"/>
              </a:rPr>
              <a:t>El 1 de enero</a:t>
            </a:r>
            <a:endParaRPr lang="es-ES" sz="6000" dirty="0"/>
          </a:p>
        </p:txBody>
      </p:sp>
      <p:sp>
        <p:nvSpPr>
          <p:cNvPr id="12" name="11 Rectángulo"/>
          <p:cNvSpPr/>
          <p:nvPr/>
        </p:nvSpPr>
        <p:spPr>
          <a:xfrm>
            <a:off x="971600" y="1844824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000" dirty="0" smtClean="0">
                <a:solidFill>
                  <a:srgbClr val="00B050"/>
                </a:solidFill>
                <a:latin typeface="Arial Rounded MT Bold" pitchFamily="34" charset="0"/>
              </a:rPr>
              <a:t>El 1 de enero se llama Año Nuevo.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>
                <a:solidFill>
                  <a:srgbClr val="00B050"/>
                </a:solidFill>
                <a:latin typeface="Arial Rounded MT Bold" pitchFamily="34" charset="0"/>
              </a:rPr>
              <a:t>Es el primer día del año, por eso los españoles desayunan chocolate con churros.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>
                <a:solidFill>
                  <a:srgbClr val="00B050"/>
                </a:solidFill>
                <a:latin typeface="Arial Rounded MT Bold" pitchFamily="34" charset="0"/>
              </a:rPr>
              <a:t>Después de una noche de fiesta, muchos españoles no madrugan.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>
                <a:solidFill>
                  <a:srgbClr val="00B050"/>
                </a:solidFill>
                <a:latin typeface="Arial Rounded MT Bold" pitchFamily="34" charset="0"/>
              </a:rPr>
              <a:t>En este día la comida típica es sopa para la resaca o algo ligero.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>
                <a:solidFill>
                  <a:srgbClr val="00B050"/>
                </a:solidFill>
                <a:latin typeface="Arial Rounded MT Bold" pitchFamily="34" charset="0"/>
              </a:rPr>
              <a:t>Es un día festivo y todas las tiendas están cerradas.</a:t>
            </a:r>
          </a:p>
          <a:p>
            <a:endParaRPr lang="es-ES" sz="2000" dirty="0" smtClean="0">
              <a:solidFill>
                <a:srgbClr val="00B05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xplosión 1"/>
          <p:cNvSpPr/>
          <p:nvPr/>
        </p:nvSpPr>
        <p:spPr>
          <a:xfrm rot="2228983">
            <a:off x="7287434" y="872709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xplosión 1"/>
          <p:cNvSpPr/>
          <p:nvPr/>
        </p:nvSpPr>
        <p:spPr>
          <a:xfrm>
            <a:off x="7668344" y="1124744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24936" cy="6120680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s-ES" dirty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>
                <a:solidFill>
                  <a:srgbClr val="00B050"/>
                </a:solidFill>
                <a:latin typeface="Forte" pitchFamily="66" charset="0"/>
              </a:rPr>
            </a:br>
            <a:r>
              <a:rPr lang="es-ES" dirty="0" smtClean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 smtClean="0">
                <a:solidFill>
                  <a:srgbClr val="00B050"/>
                </a:solidFill>
                <a:latin typeface="Forte" pitchFamily="66" charset="0"/>
              </a:rPr>
            </a:br>
            <a:r>
              <a:rPr lang="es-ES" dirty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>
                <a:solidFill>
                  <a:srgbClr val="00B050"/>
                </a:solidFill>
                <a:latin typeface="Forte" pitchFamily="66" charset="0"/>
              </a:rPr>
            </a:br>
            <a:endParaRPr lang="es-ES" dirty="0">
              <a:solidFill>
                <a:srgbClr val="00B050"/>
              </a:solidFill>
              <a:latin typeface="Forte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11560" y="692696"/>
            <a:ext cx="7848872" cy="554461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lipse"/>
          <p:cNvSpPr/>
          <p:nvPr/>
        </p:nvSpPr>
        <p:spPr>
          <a:xfrm>
            <a:off x="7596336" y="1556792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7380312" y="1340768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7380312" y="1556792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827584" y="836712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6000" dirty="0" smtClean="0">
                <a:solidFill>
                  <a:srgbClr val="00B050"/>
                </a:solidFill>
                <a:latin typeface="Forte" pitchFamily="66" charset="0"/>
              </a:rPr>
              <a:t>El 5 de enero</a:t>
            </a:r>
            <a:endParaRPr lang="es-ES" sz="6000" dirty="0"/>
          </a:p>
        </p:txBody>
      </p:sp>
      <p:sp>
        <p:nvSpPr>
          <p:cNvPr id="12" name="11 Rectángulo"/>
          <p:cNvSpPr/>
          <p:nvPr/>
        </p:nvSpPr>
        <p:spPr>
          <a:xfrm>
            <a:off x="971600" y="1844824"/>
            <a:ext cx="748883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1900" dirty="0" smtClean="0">
                <a:solidFill>
                  <a:srgbClr val="00B050"/>
                </a:solidFill>
                <a:latin typeface="Arial Rounded MT Bold" pitchFamily="34" charset="0"/>
              </a:rPr>
              <a:t>El 5 de enero los Reyes Magos llegan a las ciudades españolas en sus camellos.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1900" dirty="0" smtClean="0">
                <a:solidFill>
                  <a:srgbClr val="00B050"/>
                </a:solidFill>
                <a:latin typeface="Arial Rounded MT Bold" pitchFamily="34" charset="0"/>
              </a:rPr>
              <a:t>Se celebran cabalgatas de Reyes con muchas carrozas  llenas de luces y color.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1900" dirty="0" smtClean="0">
                <a:solidFill>
                  <a:srgbClr val="00B050"/>
                </a:solidFill>
                <a:latin typeface="Arial Rounded MT Bold" pitchFamily="34" charset="0"/>
              </a:rPr>
              <a:t>Los reyes magos lanzan caramelos a los niños. ¡Cuidado!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1900" dirty="0" smtClean="0">
                <a:solidFill>
                  <a:srgbClr val="00B050"/>
                </a:solidFill>
                <a:latin typeface="Arial Rounded MT Bold" pitchFamily="34" charset="0"/>
              </a:rPr>
              <a:t>Los niños pueden hablar con los Reyes Magos pero tienen que esperar largas colas.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1900" dirty="0" smtClean="0">
                <a:solidFill>
                  <a:srgbClr val="00B050"/>
                </a:solidFill>
                <a:latin typeface="Arial Rounded MT Bold" pitchFamily="34" charset="0"/>
              </a:rPr>
              <a:t>Los niños españoles escriben cartas a los Reyes Magos. Si son buenos recibirán sus regalos y si son malos recibirán carbón.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1900" dirty="0" smtClean="0">
                <a:solidFill>
                  <a:srgbClr val="00B050"/>
                </a:solidFill>
                <a:latin typeface="Arial Rounded MT Bold" pitchFamily="34" charset="0"/>
              </a:rPr>
              <a:t>Por la noche los niños dejan los zapatos limpios para recibir caramelos.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1900" dirty="0" smtClean="0">
                <a:solidFill>
                  <a:srgbClr val="00B050"/>
                </a:solidFill>
                <a:latin typeface="Arial Rounded MT Bold" pitchFamily="34" charset="0"/>
              </a:rPr>
              <a:t>También dejarán turrón y leche… Y agua para los camellos.</a:t>
            </a:r>
          </a:p>
          <a:p>
            <a:endParaRPr lang="es-ES" sz="2000" dirty="0" smtClean="0">
              <a:solidFill>
                <a:srgbClr val="00B05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xplosión 1"/>
          <p:cNvSpPr/>
          <p:nvPr/>
        </p:nvSpPr>
        <p:spPr>
          <a:xfrm rot="2228983">
            <a:off x="7287434" y="872709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xplosión 1"/>
          <p:cNvSpPr/>
          <p:nvPr/>
        </p:nvSpPr>
        <p:spPr>
          <a:xfrm>
            <a:off x="7668344" y="1124744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24936" cy="6120680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s-ES" dirty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>
                <a:solidFill>
                  <a:srgbClr val="00B050"/>
                </a:solidFill>
                <a:latin typeface="Forte" pitchFamily="66" charset="0"/>
              </a:rPr>
            </a:br>
            <a:r>
              <a:rPr lang="es-ES" dirty="0" smtClean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 smtClean="0">
                <a:solidFill>
                  <a:srgbClr val="00B050"/>
                </a:solidFill>
                <a:latin typeface="Forte" pitchFamily="66" charset="0"/>
              </a:rPr>
            </a:br>
            <a:r>
              <a:rPr lang="es-ES" dirty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>
                <a:solidFill>
                  <a:srgbClr val="00B050"/>
                </a:solidFill>
                <a:latin typeface="Forte" pitchFamily="66" charset="0"/>
              </a:rPr>
            </a:br>
            <a:endParaRPr lang="es-ES" dirty="0">
              <a:solidFill>
                <a:srgbClr val="00B050"/>
              </a:solidFill>
              <a:latin typeface="Forte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11560" y="692696"/>
            <a:ext cx="7848872" cy="554461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lipse"/>
          <p:cNvSpPr/>
          <p:nvPr/>
        </p:nvSpPr>
        <p:spPr>
          <a:xfrm>
            <a:off x="7596336" y="1556792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7380312" y="1340768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7380312" y="1556792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827584" y="836712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6000" dirty="0" smtClean="0">
                <a:solidFill>
                  <a:srgbClr val="00B050"/>
                </a:solidFill>
                <a:latin typeface="Forte" pitchFamily="66" charset="0"/>
              </a:rPr>
              <a:t>El 6 de enero</a:t>
            </a:r>
            <a:endParaRPr lang="es-ES" sz="6000" dirty="0"/>
          </a:p>
        </p:txBody>
      </p:sp>
      <p:sp>
        <p:nvSpPr>
          <p:cNvPr id="12" name="11 Rectángulo"/>
          <p:cNvSpPr/>
          <p:nvPr/>
        </p:nvSpPr>
        <p:spPr>
          <a:xfrm>
            <a:off x="827584" y="1988840"/>
            <a:ext cx="748883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000" dirty="0" smtClean="0">
                <a:solidFill>
                  <a:srgbClr val="00B050"/>
                </a:solidFill>
                <a:latin typeface="Arial Rounded MT Bold" pitchFamily="34" charset="0"/>
              </a:rPr>
              <a:t>El 6 de enero los niños españoles reciben regalos de los Reyes Magos.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>
                <a:solidFill>
                  <a:srgbClr val="00B050"/>
                </a:solidFill>
                <a:latin typeface="Arial Rounded MT Bold" pitchFamily="34" charset="0"/>
              </a:rPr>
              <a:t>Según la tradición Los Reyes Magos de Oriente trajeron regalos al niño Jesús, incienso, oro y mirra.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>
                <a:solidFill>
                  <a:srgbClr val="00B050"/>
                </a:solidFill>
                <a:latin typeface="Arial Rounded MT Bold" pitchFamily="34" charset="0"/>
              </a:rPr>
              <a:t>Para desayunar se come roscón de reyes.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>
                <a:solidFill>
                  <a:srgbClr val="00B050"/>
                </a:solidFill>
                <a:latin typeface="Arial Rounded MT Bold" pitchFamily="34" charset="0"/>
              </a:rPr>
              <a:t>El Roscón de Reyes es un donut enorme con fruta escarchada y una sorpresa dentro. Si te toca la sorpresa, pagarás el roscón el próximo año.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>
                <a:solidFill>
                  <a:srgbClr val="00B050"/>
                </a:solidFill>
                <a:latin typeface="Arial Rounded MT Bold" pitchFamily="34" charset="0"/>
              </a:rPr>
              <a:t>Los niños visitan a sus abuelos o salen a la calle a jugar con su juguete favorito.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xplosión 1"/>
          <p:cNvSpPr/>
          <p:nvPr/>
        </p:nvSpPr>
        <p:spPr>
          <a:xfrm rot="2228983">
            <a:off x="7287434" y="872709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xplosión 1"/>
          <p:cNvSpPr/>
          <p:nvPr/>
        </p:nvSpPr>
        <p:spPr>
          <a:xfrm>
            <a:off x="7668344" y="1124744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24936" cy="6120680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s-ES" dirty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>
                <a:solidFill>
                  <a:srgbClr val="00B050"/>
                </a:solidFill>
                <a:latin typeface="Forte" pitchFamily="66" charset="0"/>
              </a:rPr>
            </a:br>
            <a:r>
              <a:rPr lang="es-ES" dirty="0" smtClean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 smtClean="0">
                <a:solidFill>
                  <a:srgbClr val="00B050"/>
                </a:solidFill>
                <a:latin typeface="Forte" pitchFamily="66" charset="0"/>
              </a:rPr>
            </a:br>
            <a:r>
              <a:rPr lang="es-ES" dirty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>
                <a:solidFill>
                  <a:srgbClr val="00B050"/>
                </a:solidFill>
                <a:latin typeface="Forte" pitchFamily="66" charset="0"/>
              </a:rPr>
            </a:br>
            <a:endParaRPr lang="es-ES" dirty="0">
              <a:solidFill>
                <a:srgbClr val="00B050"/>
              </a:solidFill>
              <a:latin typeface="Forte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11560" y="692696"/>
            <a:ext cx="7848872" cy="554461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lipse"/>
          <p:cNvSpPr/>
          <p:nvPr/>
        </p:nvSpPr>
        <p:spPr>
          <a:xfrm>
            <a:off x="7596336" y="1556792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7380312" y="1340768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7380312" y="1556792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755576" y="1268760"/>
            <a:ext cx="70567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solidFill>
                  <a:srgbClr val="00B050"/>
                </a:solidFill>
                <a:latin typeface="Forte" pitchFamily="66" charset="0"/>
              </a:rPr>
              <a:t>¿Cuándo se celebra </a:t>
            </a:r>
          </a:p>
          <a:p>
            <a:r>
              <a:rPr lang="es-ES" sz="3200" dirty="0">
                <a:solidFill>
                  <a:srgbClr val="00B050"/>
                </a:solidFill>
                <a:latin typeface="Forte" pitchFamily="66" charset="0"/>
              </a:rPr>
              <a:t>	</a:t>
            </a:r>
            <a:r>
              <a:rPr lang="es-ES" sz="3200" dirty="0" smtClean="0">
                <a:solidFill>
                  <a:srgbClr val="00B050"/>
                </a:solidFill>
                <a:latin typeface="Forte" pitchFamily="66" charset="0"/>
              </a:rPr>
              <a:t>		la navidad en España?</a:t>
            </a:r>
            <a:endParaRPr lang="es-ES" sz="3200" dirty="0"/>
          </a:p>
        </p:txBody>
      </p:sp>
      <p:sp>
        <p:nvSpPr>
          <p:cNvPr id="12" name="11 Rectángulo"/>
          <p:cNvSpPr/>
          <p:nvPr/>
        </p:nvSpPr>
        <p:spPr>
          <a:xfrm>
            <a:off x="827584" y="3212976"/>
            <a:ext cx="70567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itchFamily="34" charset="0"/>
              </a:rPr>
              <a:t>La navidad empieza el 21 de diciembre.</a:t>
            </a:r>
          </a:p>
          <a:p>
            <a:r>
              <a:rPr lang="es-ES" sz="2800" dirty="0" smtClean="0">
                <a:solidFill>
                  <a:srgbClr val="00B050"/>
                </a:solidFill>
                <a:latin typeface="Arial Rounded MT Bold" pitchFamily="34" charset="0"/>
              </a:rPr>
              <a:t>Y termina el 6 de enero.</a:t>
            </a:r>
            <a:endParaRPr lang="es-ES" sz="2800" dirty="0">
              <a:solidFill>
                <a:srgbClr val="00B050"/>
              </a:solidFill>
              <a:latin typeface="Arial Rounded MT Bold" pitchFamily="34" charset="0"/>
            </a:endParaRPr>
          </a:p>
          <a:p>
            <a:endParaRPr lang="es-ES" sz="2800" dirty="0" smtClean="0">
              <a:solidFill>
                <a:srgbClr val="00B050"/>
              </a:solidFill>
              <a:latin typeface="Arial Rounded MT Bold" pitchFamily="34" charset="0"/>
            </a:endParaRPr>
          </a:p>
          <a:p>
            <a:endParaRPr lang="es-ES" sz="2800" dirty="0" smtClean="0">
              <a:solidFill>
                <a:srgbClr val="00B050"/>
              </a:solidFill>
              <a:latin typeface="Arial Rounded MT Bold" pitchFamily="34" charset="0"/>
            </a:endParaRPr>
          </a:p>
          <a:p>
            <a:r>
              <a:rPr lang="es-ES" sz="2800" dirty="0" smtClean="0">
                <a:solidFill>
                  <a:srgbClr val="00B050"/>
                </a:solidFill>
                <a:latin typeface="Arial Rounded MT Bold" pitchFamily="34" charset="0"/>
              </a:rPr>
              <a:t>La navidad se celebra desde el 21 de diciembre hasta el 6 de enero.</a:t>
            </a:r>
            <a:endParaRPr lang="es-ES" sz="2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xplosión 1"/>
          <p:cNvSpPr/>
          <p:nvPr/>
        </p:nvSpPr>
        <p:spPr>
          <a:xfrm rot="2228983">
            <a:off x="7287434" y="872709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xplosión 1"/>
          <p:cNvSpPr/>
          <p:nvPr/>
        </p:nvSpPr>
        <p:spPr>
          <a:xfrm>
            <a:off x="7668344" y="1124744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24936" cy="6120680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s-ES" dirty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>
                <a:solidFill>
                  <a:srgbClr val="00B050"/>
                </a:solidFill>
                <a:latin typeface="Forte" pitchFamily="66" charset="0"/>
              </a:rPr>
            </a:br>
            <a:r>
              <a:rPr lang="es-ES" dirty="0" smtClean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 smtClean="0">
                <a:solidFill>
                  <a:srgbClr val="00B050"/>
                </a:solidFill>
                <a:latin typeface="Forte" pitchFamily="66" charset="0"/>
              </a:rPr>
            </a:br>
            <a:r>
              <a:rPr lang="es-ES" dirty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>
                <a:solidFill>
                  <a:srgbClr val="00B050"/>
                </a:solidFill>
                <a:latin typeface="Forte" pitchFamily="66" charset="0"/>
              </a:rPr>
            </a:br>
            <a:endParaRPr lang="es-ES" dirty="0">
              <a:solidFill>
                <a:srgbClr val="00B050"/>
              </a:solidFill>
              <a:latin typeface="Forte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11560" y="692696"/>
            <a:ext cx="7848872" cy="554461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lipse"/>
          <p:cNvSpPr/>
          <p:nvPr/>
        </p:nvSpPr>
        <p:spPr>
          <a:xfrm>
            <a:off x="7596336" y="1556792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7380312" y="1340768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7380312" y="1556792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827584" y="1124744"/>
            <a:ext cx="7056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 smtClean="0">
                <a:solidFill>
                  <a:srgbClr val="00B050"/>
                </a:solidFill>
                <a:latin typeface="Forte" pitchFamily="66" charset="0"/>
              </a:rPr>
              <a:t>¿Qué días son importantes </a:t>
            </a:r>
          </a:p>
          <a:p>
            <a:r>
              <a:rPr lang="es-ES" sz="4000" dirty="0" smtClean="0">
                <a:solidFill>
                  <a:srgbClr val="00B050"/>
                </a:solidFill>
                <a:latin typeface="Forte" pitchFamily="66" charset="0"/>
              </a:rPr>
              <a:t>en navidad en España?</a:t>
            </a:r>
            <a:endParaRPr lang="es-ES" sz="4000" dirty="0"/>
          </a:p>
        </p:txBody>
      </p:sp>
      <p:sp>
        <p:nvSpPr>
          <p:cNvPr id="12" name="11 Rectángulo"/>
          <p:cNvSpPr/>
          <p:nvPr/>
        </p:nvSpPr>
        <p:spPr>
          <a:xfrm rot="20639730">
            <a:off x="1051501" y="3340110"/>
            <a:ext cx="3056282" cy="523220"/>
          </a:xfrm>
          <a:prstGeom prst="rect">
            <a:avLst/>
          </a:prstGeom>
          <a:ln w="57150">
            <a:solidFill>
              <a:srgbClr val="FF0066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itchFamily="34" charset="0"/>
              </a:rPr>
              <a:t>21 de diciembre</a:t>
            </a:r>
          </a:p>
        </p:txBody>
      </p:sp>
      <p:sp>
        <p:nvSpPr>
          <p:cNvPr id="13" name="12 Rectángulo"/>
          <p:cNvSpPr/>
          <p:nvPr/>
        </p:nvSpPr>
        <p:spPr>
          <a:xfrm rot="1913596">
            <a:off x="4623538" y="3260777"/>
            <a:ext cx="3056282" cy="523220"/>
          </a:xfrm>
          <a:prstGeom prst="rect">
            <a:avLst/>
          </a:prstGeom>
          <a:ln w="57150">
            <a:solidFill>
              <a:srgbClr val="FF0066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itchFamily="34" charset="0"/>
              </a:rPr>
              <a:t>24 de diciembre</a:t>
            </a:r>
          </a:p>
        </p:txBody>
      </p:sp>
      <p:sp>
        <p:nvSpPr>
          <p:cNvPr id="14" name="13 Rectángulo"/>
          <p:cNvSpPr/>
          <p:nvPr/>
        </p:nvSpPr>
        <p:spPr>
          <a:xfrm rot="287286">
            <a:off x="1416547" y="4272236"/>
            <a:ext cx="3056282" cy="523220"/>
          </a:xfrm>
          <a:prstGeom prst="rect">
            <a:avLst/>
          </a:prstGeom>
          <a:ln w="57150">
            <a:solidFill>
              <a:srgbClr val="FF0066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itchFamily="34" charset="0"/>
              </a:rPr>
              <a:t>25 de diciembre</a:t>
            </a:r>
          </a:p>
        </p:txBody>
      </p:sp>
      <p:sp>
        <p:nvSpPr>
          <p:cNvPr id="15" name="14 Rectángulo"/>
          <p:cNvSpPr/>
          <p:nvPr/>
        </p:nvSpPr>
        <p:spPr>
          <a:xfrm rot="21101432">
            <a:off x="4872930" y="4992316"/>
            <a:ext cx="3056282" cy="523220"/>
          </a:xfrm>
          <a:prstGeom prst="rect">
            <a:avLst/>
          </a:prstGeom>
          <a:ln w="57150">
            <a:solidFill>
              <a:srgbClr val="FF0066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itchFamily="34" charset="0"/>
              </a:rPr>
              <a:t>28 de diciembre</a:t>
            </a:r>
          </a:p>
        </p:txBody>
      </p:sp>
      <p:sp>
        <p:nvSpPr>
          <p:cNvPr id="16" name="15 Rectángulo"/>
          <p:cNvSpPr/>
          <p:nvPr/>
        </p:nvSpPr>
        <p:spPr>
          <a:xfrm rot="1020008">
            <a:off x="3645611" y="3936365"/>
            <a:ext cx="3056282" cy="523220"/>
          </a:xfrm>
          <a:prstGeom prst="rect">
            <a:avLst/>
          </a:prstGeom>
          <a:ln w="57150">
            <a:solidFill>
              <a:srgbClr val="FF0066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itchFamily="34" charset="0"/>
              </a:rPr>
              <a:t>31 de diciembre</a:t>
            </a:r>
          </a:p>
        </p:txBody>
      </p:sp>
      <p:sp>
        <p:nvSpPr>
          <p:cNvPr id="17" name="16 Rectángulo"/>
          <p:cNvSpPr/>
          <p:nvPr/>
        </p:nvSpPr>
        <p:spPr>
          <a:xfrm rot="20639730">
            <a:off x="912490" y="5136332"/>
            <a:ext cx="3056282" cy="523220"/>
          </a:xfrm>
          <a:prstGeom prst="rect">
            <a:avLst/>
          </a:prstGeom>
          <a:ln w="57150">
            <a:solidFill>
              <a:srgbClr val="FF0066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itchFamily="34" charset="0"/>
              </a:rPr>
              <a:t>1 de enero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6300192" y="5589240"/>
            <a:ext cx="2016224" cy="523220"/>
          </a:xfrm>
          <a:prstGeom prst="rect">
            <a:avLst/>
          </a:prstGeom>
          <a:ln w="57150">
            <a:solidFill>
              <a:srgbClr val="FF0066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itchFamily="34" charset="0"/>
              </a:rPr>
              <a:t>5 de enero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6228184" y="2708920"/>
            <a:ext cx="2016224" cy="523220"/>
          </a:xfrm>
          <a:prstGeom prst="rect">
            <a:avLst/>
          </a:prstGeom>
          <a:ln w="57150">
            <a:solidFill>
              <a:srgbClr val="FF0066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  <a:latin typeface="Arial Rounded MT Bold" pitchFamily="34" charset="0"/>
              </a:rPr>
              <a:t>6 de enero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xplosión 1"/>
          <p:cNvSpPr/>
          <p:nvPr/>
        </p:nvSpPr>
        <p:spPr>
          <a:xfrm rot="2228983">
            <a:off x="7287434" y="872709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xplosión 1"/>
          <p:cNvSpPr/>
          <p:nvPr/>
        </p:nvSpPr>
        <p:spPr>
          <a:xfrm>
            <a:off x="7668344" y="1124744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24936" cy="6120680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s-ES" dirty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>
                <a:solidFill>
                  <a:srgbClr val="00B050"/>
                </a:solidFill>
                <a:latin typeface="Forte" pitchFamily="66" charset="0"/>
              </a:rPr>
            </a:br>
            <a:r>
              <a:rPr lang="es-ES" dirty="0" smtClean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 smtClean="0">
                <a:solidFill>
                  <a:srgbClr val="00B050"/>
                </a:solidFill>
                <a:latin typeface="Forte" pitchFamily="66" charset="0"/>
              </a:rPr>
            </a:br>
            <a:r>
              <a:rPr lang="es-ES" dirty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>
                <a:solidFill>
                  <a:srgbClr val="00B050"/>
                </a:solidFill>
                <a:latin typeface="Forte" pitchFamily="66" charset="0"/>
              </a:rPr>
            </a:br>
            <a:endParaRPr lang="es-ES" dirty="0">
              <a:solidFill>
                <a:srgbClr val="00B050"/>
              </a:solidFill>
              <a:latin typeface="Forte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11560" y="692696"/>
            <a:ext cx="7848872" cy="554461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lipse"/>
          <p:cNvSpPr/>
          <p:nvPr/>
        </p:nvSpPr>
        <p:spPr>
          <a:xfrm>
            <a:off x="7596336" y="1556792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7380312" y="1340768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7380312" y="1556792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827584" y="1124744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6000" dirty="0" smtClean="0">
                <a:solidFill>
                  <a:srgbClr val="00B050"/>
                </a:solidFill>
                <a:latin typeface="Forte" pitchFamily="66" charset="0"/>
              </a:rPr>
              <a:t>El 21 de diciembre</a:t>
            </a:r>
            <a:endParaRPr lang="es-ES" sz="6000" dirty="0"/>
          </a:p>
        </p:txBody>
      </p:sp>
      <p:sp>
        <p:nvSpPr>
          <p:cNvPr id="12" name="11 Rectángulo"/>
          <p:cNvSpPr/>
          <p:nvPr/>
        </p:nvSpPr>
        <p:spPr>
          <a:xfrm>
            <a:off x="971600" y="2564904"/>
            <a:ext cx="705678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solidFill>
                  <a:srgbClr val="00B050"/>
                </a:solidFill>
                <a:latin typeface="Arial Rounded MT Bold" pitchFamily="34" charset="0"/>
              </a:rPr>
              <a:t>El 21 de diciembre se celebra la lotería de navidad.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solidFill>
                  <a:srgbClr val="00B050"/>
                </a:solidFill>
                <a:latin typeface="Arial Rounded MT Bold" pitchFamily="34" charset="0"/>
              </a:rPr>
              <a:t>Los españoles ven la lotería en la tele.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solidFill>
                  <a:srgbClr val="00B050"/>
                </a:solidFill>
                <a:latin typeface="Arial Rounded MT Bold" pitchFamily="34" charset="0"/>
              </a:rPr>
              <a:t>Los niños del colegio de San Ildefonso cantan los números.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solidFill>
                  <a:srgbClr val="00B050"/>
                </a:solidFill>
                <a:latin typeface="Arial Rounded MT Bold" pitchFamily="34" charset="0"/>
              </a:rPr>
              <a:t>Es muy emocionante.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solidFill>
                  <a:srgbClr val="00B050"/>
                </a:solidFill>
                <a:latin typeface="Arial Rounded MT Bold" pitchFamily="34" charset="0"/>
              </a:rPr>
              <a:t>¿Seré millonario pronto?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solidFill>
                  <a:srgbClr val="00B050"/>
                </a:solidFill>
                <a:latin typeface="Arial Rounded MT Bold" pitchFamily="34" charset="0"/>
              </a:rPr>
              <a:t>El primer premio se llama el GORDO.</a:t>
            </a:r>
            <a:endParaRPr lang="es-ES" sz="2400" dirty="0">
              <a:solidFill>
                <a:srgbClr val="00B050"/>
              </a:solidFill>
              <a:latin typeface="Arial Rounded MT Bold" pitchFamily="34" charset="0"/>
            </a:endParaRPr>
          </a:p>
          <a:p>
            <a:endParaRPr lang="es-ES" sz="2800" dirty="0" smtClean="0">
              <a:solidFill>
                <a:srgbClr val="00B050"/>
              </a:solidFill>
              <a:latin typeface="Arial Rounded MT Bold" pitchFamily="34" charset="0"/>
            </a:endParaRPr>
          </a:p>
          <a:p>
            <a:endParaRPr lang="es-ES" sz="2800" dirty="0" smtClean="0">
              <a:solidFill>
                <a:srgbClr val="00B05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xplosión 1"/>
          <p:cNvSpPr/>
          <p:nvPr/>
        </p:nvSpPr>
        <p:spPr>
          <a:xfrm rot="2228983">
            <a:off x="7287434" y="872709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xplosión 1"/>
          <p:cNvSpPr/>
          <p:nvPr/>
        </p:nvSpPr>
        <p:spPr>
          <a:xfrm>
            <a:off x="7668344" y="1124744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24936" cy="6120680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s-ES" dirty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>
                <a:solidFill>
                  <a:srgbClr val="00B050"/>
                </a:solidFill>
                <a:latin typeface="Forte" pitchFamily="66" charset="0"/>
              </a:rPr>
            </a:br>
            <a:r>
              <a:rPr lang="es-ES" dirty="0" smtClean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 smtClean="0">
                <a:solidFill>
                  <a:srgbClr val="00B050"/>
                </a:solidFill>
                <a:latin typeface="Forte" pitchFamily="66" charset="0"/>
              </a:rPr>
            </a:br>
            <a:r>
              <a:rPr lang="es-ES" dirty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>
                <a:solidFill>
                  <a:srgbClr val="00B050"/>
                </a:solidFill>
                <a:latin typeface="Forte" pitchFamily="66" charset="0"/>
              </a:rPr>
            </a:br>
            <a:endParaRPr lang="es-ES" dirty="0">
              <a:solidFill>
                <a:srgbClr val="00B050"/>
              </a:solidFill>
              <a:latin typeface="Forte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11560" y="692696"/>
            <a:ext cx="7848872" cy="554461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lipse"/>
          <p:cNvSpPr/>
          <p:nvPr/>
        </p:nvSpPr>
        <p:spPr>
          <a:xfrm>
            <a:off x="7596336" y="1556792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7380312" y="1340768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7380312" y="1556792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827584" y="1124744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6000" dirty="0" smtClean="0">
                <a:solidFill>
                  <a:srgbClr val="00B050"/>
                </a:solidFill>
                <a:latin typeface="Forte" pitchFamily="66" charset="0"/>
              </a:rPr>
              <a:t>El 24 de diciembre</a:t>
            </a:r>
            <a:endParaRPr lang="es-ES" sz="6000" dirty="0"/>
          </a:p>
        </p:txBody>
      </p:sp>
      <p:sp>
        <p:nvSpPr>
          <p:cNvPr id="12" name="11 Rectángulo"/>
          <p:cNvSpPr/>
          <p:nvPr/>
        </p:nvSpPr>
        <p:spPr>
          <a:xfrm>
            <a:off x="1043608" y="2210574"/>
            <a:ext cx="705678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solidFill>
                  <a:srgbClr val="00B050"/>
                </a:solidFill>
                <a:latin typeface="Arial Rounded MT Bold" pitchFamily="34" charset="0"/>
              </a:rPr>
              <a:t>El 24 de diciembre se llama Noche Buena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solidFill>
                  <a:srgbClr val="00B050"/>
                </a:solidFill>
                <a:latin typeface="Arial Rounded MT Bold" pitchFamily="34" charset="0"/>
              </a:rPr>
              <a:t>Los españoles comen en familia.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solidFill>
                  <a:srgbClr val="00B050"/>
                </a:solidFill>
                <a:latin typeface="Arial Rounded MT Bold" pitchFamily="34" charset="0"/>
              </a:rPr>
              <a:t>La comida típica es cordero, marisco y pavo. 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solidFill>
                  <a:srgbClr val="00B050"/>
                </a:solidFill>
                <a:latin typeface="Arial Rounded MT Bold" pitchFamily="34" charset="0"/>
              </a:rPr>
              <a:t>También se come turrón, mazapán y polvorones.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solidFill>
                  <a:srgbClr val="00B050"/>
                </a:solidFill>
                <a:latin typeface="Arial Rounded MT Bold" pitchFamily="34" charset="0"/>
              </a:rPr>
              <a:t>Los españoles religiosos van a la misa a las doce de la noche.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solidFill>
                  <a:srgbClr val="00B050"/>
                </a:solidFill>
                <a:latin typeface="Arial Rounded MT Bold" pitchFamily="34" charset="0"/>
              </a:rPr>
              <a:t>La misa de medianoche se llama “Misa del Gallo”</a:t>
            </a:r>
            <a:endParaRPr lang="es-ES" sz="2400" dirty="0">
              <a:solidFill>
                <a:srgbClr val="00B050"/>
              </a:solidFill>
              <a:latin typeface="Arial Rounded MT Bold" pitchFamily="34" charset="0"/>
            </a:endParaRPr>
          </a:p>
          <a:p>
            <a:endParaRPr lang="es-ES" sz="2800" dirty="0" smtClean="0">
              <a:solidFill>
                <a:srgbClr val="00B050"/>
              </a:solidFill>
              <a:latin typeface="Arial Rounded MT Bold" pitchFamily="34" charset="0"/>
            </a:endParaRPr>
          </a:p>
          <a:p>
            <a:endParaRPr lang="es-ES" sz="2800" dirty="0" smtClean="0">
              <a:solidFill>
                <a:srgbClr val="00B05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xplosión 1"/>
          <p:cNvSpPr/>
          <p:nvPr/>
        </p:nvSpPr>
        <p:spPr>
          <a:xfrm rot="2228983">
            <a:off x="7287434" y="872709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xplosión 1"/>
          <p:cNvSpPr/>
          <p:nvPr/>
        </p:nvSpPr>
        <p:spPr>
          <a:xfrm>
            <a:off x="7668344" y="1124744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24936" cy="6120680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s-ES" dirty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>
                <a:solidFill>
                  <a:srgbClr val="00B050"/>
                </a:solidFill>
                <a:latin typeface="Forte" pitchFamily="66" charset="0"/>
              </a:rPr>
            </a:br>
            <a:r>
              <a:rPr lang="es-ES" dirty="0" smtClean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 smtClean="0">
                <a:solidFill>
                  <a:srgbClr val="00B050"/>
                </a:solidFill>
                <a:latin typeface="Forte" pitchFamily="66" charset="0"/>
              </a:rPr>
            </a:br>
            <a:r>
              <a:rPr lang="es-ES" dirty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>
                <a:solidFill>
                  <a:srgbClr val="00B050"/>
                </a:solidFill>
                <a:latin typeface="Forte" pitchFamily="66" charset="0"/>
              </a:rPr>
            </a:br>
            <a:endParaRPr lang="es-ES" dirty="0">
              <a:solidFill>
                <a:srgbClr val="00B050"/>
              </a:solidFill>
              <a:latin typeface="Forte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11560" y="692696"/>
            <a:ext cx="7848872" cy="554461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lipse"/>
          <p:cNvSpPr/>
          <p:nvPr/>
        </p:nvSpPr>
        <p:spPr>
          <a:xfrm>
            <a:off x="7596336" y="1556792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7380312" y="1340768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7380312" y="1556792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827584" y="1124744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6000" dirty="0" smtClean="0">
                <a:solidFill>
                  <a:srgbClr val="00B050"/>
                </a:solidFill>
                <a:latin typeface="Forte" pitchFamily="66" charset="0"/>
              </a:rPr>
              <a:t>El 25 de diciembre</a:t>
            </a:r>
            <a:endParaRPr lang="es-ES" sz="6000" dirty="0"/>
          </a:p>
        </p:txBody>
      </p:sp>
      <p:sp>
        <p:nvSpPr>
          <p:cNvPr id="12" name="11 Rectángulo"/>
          <p:cNvSpPr/>
          <p:nvPr/>
        </p:nvSpPr>
        <p:spPr>
          <a:xfrm>
            <a:off x="1043608" y="2210574"/>
            <a:ext cx="705678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solidFill>
                  <a:srgbClr val="00B050"/>
                </a:solidFill>
                <a:latin typeface="Arial Rounded MT Bold" pitchFamily="34" charset="0"/>
              </a:rPr>
              <a:t>El 25 de diciembre se llama Navidad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solidFill>
                  <a:srgbClr val="00B050"/>
                </a:solidFill>
                <a:latin typeface="Arial Rounded MT Bold" pitchFamily="34" charset="0"/>
              </a:rPr>
              <a:t>Los españoles comen en familia.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solidFill>
                  <a:srgbClr val="00B050"/>
                </a:solidFill>
                <a:latin typeface="Arial Rounded MT Bold" pitchFamily="34" charset="0"/>
              </a:rPr>
              <a:t>Las casas se decoran con el árbol de navidad y el belén.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solidFill>
                  <a:srgbClr val="00B050"/>
                </a:solidFill>
                <a:latin typeface="Arial Rounded MT Bold" pitchFamily="34" charset="0"/>
              </a:rPr>
              <a:t>En el pasado los niños españoles no solían recibir regalos.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solidFill>
                  <a:srgbClr val="00B050"/>
                </a:solidFill>
                <a:latin typeface="Arial Rounded MT Bold" pitchFamily="34" charset="0"/>
              </a:rPr>
              <a:t>Pero en el presente, los niños reciben regalos de Papá Noel también.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>
                <a:solidFill>
                  <a:srgbClr val="00B050"/>
                </a:solidFill>
                <a:latin typeface="Arial Rounded MT Bold" pitchFamily="34" charset="0"/>
              </a:rPr>
              <a:t>Todo el mundo grita “Feliz Navidad”</a:t>
            </a:r>
            <a:endParaRPr lang="es-ES" sz="2400" dirty="0">
              <a:solidFill>
                <a:srgbClr val="00B050"/>
              </a:solidFill>
              <a:latin typeface="Arial Rounded MT Bold" pitchFamily="34" charset="0"/>
            </a:endParaRPr>
          </a:p>
          <a:p>
            <a:endParaRPr lang="es-ES" sz="2800" dirty="0" smtClean="0">
              <a:solidFill>
                <a:srgbClr val="00B050"/>
              </a:solidFill>
              <a:latin typeface="Arial Rounded MT Bold" pitchFamily="34" charset="0"/>
            </a:endParaRPr>
          </a:p>
          <a:p>
            <a:endParaRPr lang="es-ES" sz="2800" dirty="0" smtClean="0">
              <a:solidFill>
                <a:srgbClr val="00B05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xplosión 1"/>
          <p:cNvSpPr/>
          <p:nvPr/>
        </p:nvSpPr>
        <p:spPr>
          <a:xfrm rot="2228983">
            <a:off x="7287434" y="872709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xplosión 1"/>
          <p:cNvSpPr/>
          <p:nvPr/>
        </p:nvSpPr>
        <p:spPr>
          <a:xfrm>
            <a:off x="7668344" y="1124744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24936" cy="6120680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s-ES" dirty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>
                <a:solidFill>
                  <a:srgbClr val="00B050"/>
                </a:solidFill>
                <a:latin typeface="Forte" pitchFamily="66" charset="0"/>
              </a:rPr>
            </a:br>
            <a:r>
              <a:rPr lang="es-ES" dirty="0" smtClean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 smtClean="0">
                <a:solidFill>
                  <a:srgbClr val="00B050"/>
                </a:solidFill>
                <a:latin typeface="Forte" pitchFamily="66" charset="0"/>
              </a:rPr>
            </a:br>
            <a:r>
              <a:rPr lang="es-ES" dirty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>
                <a:solidFill>
                  <a:srgbClr val="00B050"/>
                </a:solidFill>
                <a:latin typeface="Forte" pitchFamily="66" charset="0"/>
              </a:rPr>
            </a:br>
            <a:endParaRPr lang="es-ES" dirty="0">
              <a:solidFill>
                <a:srgbClr val="00B050"/>
              </a:solidFill>
              <a:latin typeface="Forte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11560" y="692696"/>
            <a:ext cx="7848872" cy="554461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lipse"/>
          <p:cNvSpPr/>
          <p:nvPr/>
        </p:nvSpPr>
        <p:spPr>
          <a:xfrm>
            <a:off x="7596336" y="1556792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7380312" y="1340768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7380312" y="1556792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827584" y="1124744"/>
            <a:ext cx="70567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5400" dirty="0" smtClean="0">
                <a:solidFill>
                  <a:srgbClr val="00B050"/>
                </a:solidFill>
                <a:latin typeface="Forte" pitchFamily="66" charset="0"/>
              </a:rPr>
              <a:t>¿Prefieres el árbol de Navidad o el Belén?</a:t>
            </a:r>
            <a:endParaRPr lang="es-ES" sz="5400" dirty="0"/>
          </a:p>
        </p:txBody>
      </p:sp>
      <p:sp>
        <p:nvSpPr>
          <p:cNvPr id="12" name="11 Rectángulo"/>
          <p:cNvSpPr/>
          <p:nvPr/>
        </p:nvSpPr>
        <p:spPr>
          <a:xfrm>
            <a:off x="1043608" y="2672239"/>
            <a:ext cx="705678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100" dirty="0" smtClean="0">
                <a:solidFill>
                  <a:srgbClr val="00B050"/>
                </a:solidFill>
                <a:latin typeface="Arial Rounded MT Bold" pitchFamily="34" charset="0"/>
              </a:rPr>
              <a:t>El árbol se decora con bolas, cintas y luces.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100" dirty="0" smtClean="0">
                <a:solidFill>
                  <a:srgbClr val="00B050"/>
                </a:solidFill>
                <a:latin typeface="Arial Rounded MT Bold" pitchFamily="34" charset="0"/>
              </a:rPr>
              <a:t>Sin duda el belén o el nacimiento es una tradición muy popular.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100" dirty="0" smtClean="0">
                <a:solidFill>
                  <a:srgbClr val="00B050"/>
                </a:solidFill>
                <a:latin typeface="Arial Rounded MT Bold" pitchFamily="34" charset="0"/>
              </a:rPr>
              <a:t>Hay belenes en todas las tiendas y lugares públicos.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100" dirty="0" smtClean="0">
                <a:solidFill>
                  <a:srgbClr val="00B050"/>
                </a:solidFill>
                <a:latin typeface="Arial Rounded MT Bold" pitchFamily="34" charset="0"/>
              </a:rPr>
              <a:t>Son muy sofisticados o artesanales y algunos son obras de arte.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100" dirty="0" smtClean="0">
                <a:solidFill>
                  <a:srgbClr val="00B050"/>
                </a:solidFill>
                <a:latin typeface="Arial Rounded MT Bold" pitchFamily="34" charset="0"/>
              </a:rPr>
              <a:t>Una figura que no puede falta es el “</a:t>
            </a:r>
            <a:r>
              <a:rPr lang="es-ES" sz="2100" dirty="0" err="1" smtClean="0">
                <a:solidFill>
                  <a:srgbClr val="00B050"/>
                </a:solidFill>
                <a:latin typeface="Arial Rounded MT Bold" pitchFamily="34" charset="0"/>
              </a:rPr>
              <a:t>caganer</a:t>
            </a:r>
            <a:r>
              <a:rPr lang="es-ES" sz="2100" dirty="0" smtClean="0">
                <a:solidFill>
                  <a:srgbClr val="00B050"/>
                </a:solidFill>
                <a:latin typeface="Arial Rounded MT Bold" pitchFamily="34" charset="0"/>
              </a:rPr>
              <a:t>”, consiste en un hombre defecando y siempre está escondido. ¿Dónde estará este año?</a:t>
            </a:r>
          </a:p>
          <a:p>
            <a:endParaRPr lang="es-ES" sz="2800" dirty="0" smtClean="0">
              <a:solidFill>
                <a:srgbClr val="00B050"/>
              </a:solidFill>
              <a:latin typeface="Arial Rounded MT Bold" pitchFamily="34" charset="0"/>
            </a:endParaRPr>
          </a:p>
          <a:p>
            <a:endParaRPr lang="es-ES" sz="2800" dirty="0" smtClean="0">
              <a:solidFill>
                <a:srgbClr val="00B05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xplosión 1"/>
          <p:cNvSpPr/>
          <p:nvPr/>
        </p:nvSpPr>
        <p:spPr>
          <a:xfrm rot="2228983">
            <a:off x="7287434" y="872709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xplosión 1"/>
          <p:cNvSpPr/>
          <p:nvPr/>
        </p:nvSpPr>
        <p:spPr>
          <a:xfrm>
            <a:off x="7668344" y="1124744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24936" cy="6120680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s-ES" dirty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>
                <a:solidFill>
                  <a:srgbClr val="00B050"/>
                </a:solidFill>
                <a:latin typeface="Forte" pitchFamily="66" charset="0"/>
              </a:rPr>
            </a:br>
            <a:r>
              <a:rPr lang="es-ES" dirty="0" smtClean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 smtClean="0">
                <a:solidFill>
                  <a:srgbClr val="00B050"/>
                </a:solidFill>
                <a:latin typeface="Forte" pitchFamily="66" charset="0"/>
              </a:rPr>
            </a:br>
            <a:r>
              <a:rPr lang="es-ES" dirty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>
                <a:solidFill>
                  <a:srgbClr val="00B050"/>
                </a:solidFill>
                <a:latin typeface="Forte" pitchFamily="66" charset="0"/>
              </a:rPr>
            </a:br>
            <a:endParaRPr lang="es-ES" dirty="0">
              <a:solidFill>
                <a:srgbClr val="00B050"/>
              </a:solidFill>
              <a:latin typeface="Forte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11560" y="692696"/>
            <a:ext cx="7848872" cy="554461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lipse"/>
          <p:cNvSpPr/>
          <p:nvPr/>
        </p:nvSpPr>
        <p:spPr>
          <a:xfrm>
            <a:off x="7596336" y="1556792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7380312" y="1340768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7380312" y="1556792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827584" y="836712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6000" dirty="0" smtClean="0">
                <a:solidFill>
                  <a:srgbClr val="00B050"/>
                </a:solidFill>
                <a:latin typeface="Forte" pitchFamily="66" charset="0"/>
              </a:rPr>
              <a:t>El 28 de diciembre</a:t>
            </a:r>
            <a:endParaRPr lang="es-ES" sz="6000" dirty="0"/>
          </a:p>
        </p:txBody>
      </p:sp>
      <p:sp>
        <p:nvSpPr>
          <p:cNvPr id="12" name="11 Rectángulo"/>
          <p:cNvSpPr/>
          <p:nvPr/>
        </p:nvSpPr>
        <p:spPr>
          <a:xfrm>
            <a:off x="1043608" y="1841242"/>
            <a:ext cx="705678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300" dirty="0" smtClean="0">
                <a:solidFill>
                  <a:srgbClr val="00B050"/>
                </a:solidFill>
                <a:latin typeface="Arial Rounded MT Bold" pitchFamily="34" charset="0"/>
              </a:rPr>
              <a:t>El 28 de diciembre se llama el día de los Santos Inocentes.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300" dirty="0" smtClean="0">
                <a:solidFill>
                  <a:srgbClr val="00B050"/>
                </a:solidFill>
                <a:latin typeface="Arial Rounded MT Bold" pitchFamily="34" charset="0"/>
              </a:rPr>
              <a:t>Se gastan bromas entre amigos privadamente.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300" dirty="0" smtClean="0">
                <a:solidFill>
                  <a:srgbClr val="00B050"/>
                </a:solidFill>
                <a:latin typeface="Arial Rounded MT Bold" pitchFamily="34" charset="0"/>
              </a:rPr>
              <a:t>También públicamente en los periódicos y el telediario.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300" dirty="0" smtClean="0">
                <a:solidFill>
                  <a:srgbClr val="00B050"/>
                </a:solidFill>
                <a:latin typeface="Arial Rounded MT Bold" pitchFamily="34" charset="0"/>
              </a:rPr>
              <a:t>Las personas gritan “Inocente, inocente”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300" dirty="0" smtClean="0">
                <a:solidFill>
                  <a:srgbClr val="00B050"/>
                </a:solidFill>
                <a:latin typeface="Arial Rounded MT Bold" pitchFamily="34" charset="0"/>
              </a:rPr>
              <a:t>Un inocente es una persona que cree que es verdad una mentira o broma.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300" dirty="0" smtClean="0">
                <a:solidFill>
                  <a:srgbClr val="00B050"/>
                </a:solidFill>
                <a:latin typeface="Arial Rounded MT Bold" pitchFamily="34" charset="0"/>
              </a:rPr>
              <a:t>En este día se organizan campañas benéficas para conseguir dinero para los niños pobres.</a:t>
            </a:r>
            <a:endParaRPr lang="es-ES" sz="2300" dirty="0">
              <a:solidFill>
                <a:srgbClr val="00B050"/>
              </a:solidFill>
              <a:latin typeface="Arial Rounded MT Bold" pitchFamily="34" charset="0"/>
            </a:endParaRPr>
          </a:p>
          <a:p>
            <a:endParaRPr lang="es-ES" sz="2800" dirty="0" smtClean="0">
              <a:solidFill>
                <a:srgbClr val="00B050"/>
              </a:solidFill>
              <a:latin typeface="Arial Rounded MT Bold" pitchFamily="34" charset="0"/>
            </a:endParaRPr>
          </a:p>
          <a:p>
            <a:endParaRPr lang="es-ES" sz="2800" dirty="0" smtClean="0">
              <a:solidFill>
                <a:srgbClr val="00B05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xplosión 1"/>
          <p:cNvSpPr/>
          <p:nvPr/>
        </p:nvSpPr>
        <p:spPr>
          <a:xfrm rot="2228983">
            <a:off x="7287434" y="872709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xplosión 1"/>
          <p:cNvSpPr/>
          <p:nvPr/>
        </p:nvSpPr>
        <p:spPr>
          <a:xfrm>
            <a:off x="7668344" y="1124744"/>
            <a:ext cx="648072" cy="864096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24936" cy="6120680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s-ES" dirty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>
                <a:solidFill>
                  <a:srgbClr val="00B050"/>
                </a:solidFill>
                <a:latin typeface="Forte" pitchFamily="66" charset="0"/>
              </a:rPr>
            </a:br>
            <a:r>
              <a:rPr lang="es-ES" dirty="0" smtClean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 smtClean="0">
                <a:solidFill>
                  <a:srgbClr val="00B050"/>
                </a:solidFill>
                <a:latin typeface="Forte" pitchFamily="66" charset="0"/>
              </a:rPr>
            </a:br>
            <a:r>
              <a:rPr lang="es-ES" dirty="0">
                <a:solidFill>
                  <a:srgbClr val="00B050"/>
                </a:solidFill>
                <a:latin typeface="Forte" pitchFamily="66" charset="0"/>
              </a:rPr>
              <a:t/>
            </a:r>
            <a:br>
              <a:rPr lang="es-ES" dirty="0">
                <a:solidFill>
                  <a:srgbClr val="00B050"/>
                </a:solidFill>
                <a:latin typeface="Forte" pitchFamily="66" charset="0"/>
              </a:rPr>
            </a:br>
            <a:endParaRPr lang="es-ES" dirty="0">
              <a:solidFill>
                <a:srgbClr val="00B050"/>
              </a:solidFill>
              <a:latin typeface="Forte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11560" y="692696"/>
            <a:ext cx="7848872" cy="554461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lipse"/>
          <p:cNvSpPr/>
          <p:nvPr/>
        </p:nvSpPr>
        <p:spPr>
          <a:xfrm>
            <a:off x="7596336" y="1556792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7380312" y="1340768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7380312" y="1556792"/>
            <a:ext cx="288032" cy="2663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827584" y="836712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6000" dirty="0" smtClean="0">
                <a:solidFill>
                  <a:srgbClr val="00B050"/>
                </a:solidFill>
                <a:latin typeface="Forte" pitchFamily="66" charset="0"/>
              </a:rPr>
              <a:t>El 31 de diciembre</a:t>
            </a:r>
            <a:endParaRPr lang="es-ES" sz="6000" dirty="0"/>
          </a:p>
        </p:txBody>
      </p:sp>
      <p:sp>
        <p:nvSpPr>
          <p:cNvPr id="12" name="11 Rectángulo"/>
          <p:cNvSpPr/>
          <p:nvPr/>
        </p:nvSpPr>
        <p:spPr>
          <a:xfrm>
            <a:off x="827584" y="1841242"/>
            <a:ext cx="78488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000" dirty="0" smtClean="0">
                <a:solidFill>
                  <a:srgbClr val="00B050"/>
                </a:solidFill>
                <a:latin typeface="Arial Rounded MT Bold" pitchFamily="34" charset="0"/>
              </a:rPr>
              <a:t>El 31 de diciembre se llama Noche Vieja y los españoles cenan en familia.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>
                <a:solidFill>
                  <a:srgbClr val="00B050"/>
                </a:solidFill>
                <a:latin typeface="Arial Rounded MT Bold" pitchFamily="34" charset="0"/>
              </a:rPr>
              <a:t>Es la última noche del año, por eso se celebran grandes fiestas.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>
                <a:solidFill>
                  <a:srgbClr val="00B050"/>
                </a:solidFill>
                <a:latin typeface="Arial Rounded MT Bold" pitchFamily="34" charset="0"/>
              </a:rPr>
              <a:t>También se celebra en Madrid una gran carrera que se llama San Silvestre.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>
                <a:solidFill>
                  <a:srgbClr val="00B050"/>
                </a:solidFill>
                <a:latin typeface="Arial Rounded MT Bold" pitchFamily="34" charset="0"/>
              </a:rPr>
              <a:t>En las fiestas se regala el cotillón que consiste en una bolsa con un gorro, un matasuegras, confeti y un antifaz.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>
                <a:solidFill>
                  <a:srgbClr val="00B050"/>
                </a:solidFill>
                <a:latin typeface="Arial Rounded MT Bold" pitchFamily="34" charset="0"/>
              </a:rPr>
              <a:t>A las doce todo el mundo se prepara para comer doce uvas con el reloj de la Puerta del Sol de Madrid.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>
                <a:solidFill>
                  <a:srgbClr val="00B050"/>
                </a:solidFill>
                <a:latin typeface="Arial Rounded MT Bold" pitchFamily="34" charset="0"/>
              </a:rPr>
              <a:t>Comer las doce uvas significa buena suerte.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>
                <a:solidFill>
                  <a:srgbClr val="00B050"/>
                </a:solidFill>
                <a:latin typeface="Arial Rounded MT Bold" pitchFamily="34" charset="0"/>
              </a:rPr>
              <a:t>Se canta y baila toda la noche.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>
                <a:solidFill>
                  <a:srgbClr val="00B050"/>
                </a:solidFill>
                <a:latin typeface="Arial Rounded MT Bold" pitchFamily="34" charset="0"/>
              </a:rPr>
              <a:t>A medianoche, después de las uvas todo el mundo se da dos besos y dicen “¡ Feliz Año Nuevo!”.</a:t>
            </a:r>
            <a:endParaRPr lang="es-ES" sz="2000" dirty="0">
              <a:solidFill>
                <a:srgbClr val="00B050"/>
              </a:solidFill>
              <a:latin typeface="Arial Rounded MT Bold" pitchFamily="34" charset="0"/>
            </a:endParaRPr>
          </a:p>
          <a:p>
            <a:endParaRPr lang="es-ES" sz="2000" dirty="0" smtClean="0">
              <a:solidFill>
                <a:srgbClr val="00B050"/>
              </a:solidFill>
              <a:latin typeface="Arial Rounded MT Bold" pitchFamily="34" charset="0"/>
            </a:endParaRPr>
          </a:p>
          <a:p>
            <a:endParaRPr lang="es-ES" sz="2000" dirty="0" smtClean="0">
              <a:solidFill>
                <a:srgbClr val="00B05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803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Rounded MT Bold</vt:lpstr>
      <vt:lpstr>Calibri</vt:lpstr>
      <vt:lpstr>Forte</vt:lpstr>
      <vt:lpstr>Tema de Office</vt:lpstr>
      <vt:lpstr>La navidad en España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Company>http://www.centor.mx.gd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navidad en España</dc:title>
  <dc:creator>Sara</dc:creator>
  <cp:lastModifiedBy>Sarah Mallo</cp:lastModifiedBy>
  <cp:revision>11</cp:revision>
  <cp:lastPrinted>2016-12-13T08:44:01Z</cp:lastPrinted>
  <dcterms:created xsi:type="dcterms:W3CDTF">2016-11-22T20:33:57Z</dcterms:created>
  <dcterms:modified xsi:type="dcterms:W3CDTF">2016-12-13T11:17:56Z</dcterms:modified>
</cp:coreProperties>
</file>