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086" autoAdjust="0"/>
  </p:normalViewPr>
  <p:slideViewPr>
    <p:cSldViewPr>
      <p:cViewPr>
        <p:scale>
          <a:sx n="75" d="100"/>
          <a:sy n="75" d="100"/>
        </p:scale>
        <p:origin x="-1764" y="12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76269-0128-433C-95A7-9D954C5E56D8}" type="datetimeFigureOut">
              <a:rPr lang="en-GB" smtClean="0"/>
              <a:pPr/>
              <a:t>23/09/2015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01625-6C7E-4A81-9287-42EA8D3F8030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91604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01625-6C7E-4A81-9287-42EA8D3F8030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9199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C679-1385-4DF8-B1C9-22F7EE9EA4EF}" type="datetime2">
              <a:rPr lang="es-ES" smtClean="0"/>
              <a:pPr/>
              <a:t>miércoles, 23 de septiembre de 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8905-05CD-4B3C-B86D-439F945D8BC0}" type="datetime2">
              <a:rPr lang="es-ES" smtClean="0"/>
              <a:pPr/>
              <a:t>miércoles, 23 de septiembre de 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2F08-91E5-403A-A24B-7EE81793DE77}" type="datetime2">
              <a:rPr lang="es-ES" smtClean="0"/>
              <a:pPr/>
              <a:t>miércoles, 23 de septiembre de 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D74C-378D-496F-BE61-BA9ADC15E7A9}" type="datetime2">
              <a:rPr lang="es-ES" smtClean="0"/>
              <a:pPr/>
              <a:t>miércoles, 23 de septiembre de 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681A-010B-4D58-A406-829687CC3E16}" type="datetime2">
              <a:rPr lang="es-ES" smtClean="0"/>
              <a:pPr/>
              <a:t>miércoles, 23 de septiembre de 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4619-84E8-4A23-AA32-7843DD3B66FD}" type="datetime2">
              <a:rPr lang="es-ES" smtClean="0"/>
              <a:pPr/>
              <a:t>miércoles, 23 de septiembre de 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E72A-EE5A-4DD0-BF08-2FC1C867CDCF}" type="datetime2">
              <a:rPr lang="es-ES" smtClean="0"/>
              <a:pPr/>
              <a:t>miércoles, 23 de septiembre de 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775F-E17E-419E-A865-499445D92E43}" type="datetime2">
              <a:rPr lang="es-ES" smtClean="0"/>
              <a:pPr/>
              <a:t>miércoles, 23 de septiembre de 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66EE-FE5E-455D-8F83-DD4C8E58B3A2}" type="datetime2">
              <a:rPr lang="es-ES" smtClean="0"/>
              <a:pPr/>
              <a:t>miércoles, 23 de septiembre de 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FF38-C057-4883-9367-76A90CCA88DB}" type="datetime2">
              <a:rPr lang="es-ES" smtClean="0"/>
              <a:pPr/>
              <a:t>miércoles, 23 de septiembre de 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083C-B417-44F1-83C5-A6800D0C02B2}" type="datetime2">
              <a:rPr lang="es-ES" smtClean="0"/>
              <a:pPr/>
              <a:t>miércoles, 23 de septiembre de 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15C95-0877-4AFA-BF05-8AF78DF94873}" type="datetime2">
              <a:rPr lang="es-ES" smtClean="0"/>
              <a:pPr/>
              <a:t>miércoles, 23 de septiembre de 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26626" name="2 Rectángulo redondeado"/>
          <p:cNvSpPr>
            <a:spLocks noChangeArrowheads="1"/>
          </p:cNvSpPr>
          <p:nvPr/>
        </p:nvSpPr>
        <p:spPr bwMode="auto">
          <a:xfrm>
            <a:off x="260648" y="179512"/>
            <a:ext cx="6159202" cy="8647113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627" name="3 Rectángulo redondeado"/>
          <p:cNvSpPr>
            <a:spLocks noChangeArrowheads="1"/>
          </p:cNvSpPr>
          <p:nvPr/>
        </p:nvSpPr>
        <p:spPr bwMode="auto">
          <a:xfrm>
            <a:off x="620687" y="467545"/>
            <a:ext cx="5544617" cy="7992887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92D05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4 Imagen" descr="9400726-silueta-vectorial-editable-de-un-hombre-con-alas-voland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3136" y="899592"/>
            <a:ext cx="1038225" cy="1038225"/>
          </a:xfrm>
          <a:prstGeom prst="rect">
            <a:avLst/>
          </a:prstGeom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1475656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     </a:t>
            </a: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itannic Bold" pitchFamily="34" charset="0"/>
                <a:ea typeface="MS Mincho" pitchFamily="49" charset="-128"/>
                <a:cs typeface="Times New Roman" pitchFamily="18" charset="0"/>
              </a:rPr>
              <a:t>Alas </a:t>
            </a:r>
            <a:r>
              <a:rPr kumimoji="0" lang="en-GB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itannic Bold" pitchFamily="34" charset="0"/>
                <a:ea typeface="MS Mincho" pitchFamily="49" charset="-128"/>
                <a:cs typeface="Times New Roman" pitchFamily="18" charset="0"/>
              </a:rPr>
              <a:t>para</a:t>
            </a: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itannic Bold" pitchFamily="34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itannic Bold" pitchFamily="34" charset="0"/>
                <a:ea typeface="MS Mincho" pitchFamily="49" charset="-128"/>
                <a:cs typeface="Times New Roman" pitchFamily="18" charset="0"/>
              </a:rPr>
              <a:t>volar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88640" y="2123728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itannic Bold" pitchFamily="34" charset="0"/>
                <a:ea typeface="MS Mincho" pitchFamily="49" charset="-128"/>
                <a:cs typeface="Times New Roman" pitchFamily="18" charset="0"/>
              </a:rPr>
              <a:t>Wings to fly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764704" y="3419872"/>
            <a:ext cx="5184576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Achieving A* - B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Higher Structure Booklet   </a:t>
            </a:r>
            <a:endParaRPr kumimoji="0" lang="es-E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268760" y="5076056"/>
            <a:ext cx="36019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err="1" smtClean="0">
                <a:latin typeface="Cooper Black"/>
                <a:ea typeface="MS Mincho"/>
                <a:cs typeface="Times New Roman"/>
              </a:rPr>
              <a:t>Mis</a:t>
            </a:r>
            <a:r>
              <a:rPr lang="en-GB" sz="3600" b="1" dirty="0" smtClean="0">
                <a:latin typeface="Cooper Black"/>
                <a:ea typeface="MS Mincho"/>
                <a:cs typeface="Times New Roman"/>
              </a:rPr>
              <a:t> </a:t>
            </a:r>
            <a:r>
              <a:rPr lang="en-GB" sz="3600" b="1" dirty="0" err="1" smtClean="0">
                <a:latin typeface="Cooper Black"/>
                <a:ea typeface="MS Mincho"/>
                <a:cs typeface="Times New Roman"/>
              </a:rPr>
              <a:t>vacaciones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1048" y="6012160"/>
            <a:ext cx="1455518" cy="173107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34590"/>
            <a:ext cx="6741368" cy="2907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15.Using 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“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simo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”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 (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veeeeeeeeeeery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When you want to emphasise an adjective add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“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simo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”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to it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simo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(m)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sima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(f)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simos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(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mpl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simas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(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fpl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es-ES" sz="1400" b="1" dirty="0" smtClean="0">
                <a:latin typeface="Comic Sans MS"/>
                <a:ea typeface="MS Mincho"/>
                <a:cs typeface="Times New Roman"/>
              </a:rPr>
              <a:t>Las vacaciones son cort</a:t>
            </a:r>
            <a:r>
              <a:rPr lang="es-ES" sz="1400" b="1" u="sng" dirty="0" smtClean="0">
                <a:latin typeface="Comic Sans MS"/>
                <a:ea typeface="MS Mincho"/>
                <a:cs typeface="Times New Roman"/>
              </a:rPr>
              <a:t>ísimas</a:t>
            </a:r>
            <a:r>
              <a:rPr lang="es-ES" sz="1400" b="1" dirty="0" smtClean="0">
                <a:latin typeface="Comic Sans MS"/>
                <a:ea typeface="MS Mincho"/>
                <a:cs typeface="Times New Roman"/>
              </a:rPr>
              <a:t>*   </a:t>
            </a:r>
            <a:r>
              <a:rPr lang="es-ES" sz="1400" dirty="0" err="1" smtClean="0">
                <a:latin typeface="Comic Sans MS"/>
                <a:ea typeface="MS Mincho"/>
                <a:cs typeface="Times New Roman"/>
              </a:rPr>
              <a:t>Holidays</a:t>
            </a:r>
            <a:r>
              <a:rPr lang="es-ES" sz="1400" dirty="0" smtClean="0">
                <a:latin typeface="Comic Sans MS"/>
                <a:ea typeface="MS Mincho"/>
                <a:cs typeface="Times New Roman"/>
              </a:rPr>
              <a:t> are </a:t>
            </a:r>
            <a:r>
              <a:rPr lang="es-ES" sz="1400" dirty="0" err="1" smtClean="0">
                <a:latin typeface="Comic Sans MS"/>
                <a:ea typeface="MS Mincho"/>
                <a:cs typeface="Times New Roman"/>
              </a:rPr>
              <a:t>veeeery</a:t>
            </a:r>
            <a:r>
              <a:rPr lang="es-ES" sz="1400" dirty="0" smtClean="0">
                <a:latin typeface="Comic Sans MS"/>
                <a:ea typeface="MS Mincho"/>
                <a:cs typeface="Times New Roman"/>
              </a:rPr>
              <a:t> short</a:t>
            </a:r>
            <a:endParaRPr lang="es-ES" sz="1100" dirty="0" smtClean="0">
              <a:ea typeface="MS Mincho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es-ES" sz="1400" b="1" dirty="0" smtClean="0">
                <a:latin typeface="Comic Sans MS"/>
                <a:ea typeface="MS Mincho"/>
                <a:cs typeface="Times New Roman"/>
              </a:rPr>
              <a:t>Los hoteles son car</a:t>
            </a:r>
            <a:r>
              <a:rPr lang="es-ES" sz="1400" b="1" u="sng" dirty="0" smtClean="0">
                <a:latin typeface="Comic Sans MS"/>
                <a:ea typeface="MS Mincho"/>
                <a:cs typeface="Times New Roman"/>
              </a:rPr>
              <a:t>ísimos</a:t>
            </a:r>
            <a:r>
              <a:rPr lang="es-ES" sz="1400" b="1" dirty="0" smtClean="0">
                <a:latin typeface="Comic Sans MS"/>
                <a:ea typeface="MS Mincho"/>
                <a:cs typeface="Times New Roman"/>
              </a:rPr>
              <a:t>*   </a:t>
            </a:r>
            <a:r>
              <a:rPr lang="es-ES" sz="1400" dirty="0" err="1" smtClean="0">
                <a:latin typeface="Comic Sans MS"/>
                <a:ea typeface="MS Mincho"/>
                <a:cs typeface="Times New Roman"/>
              </a:rPr>
              <a:t>Hotels</a:t>
            </a:r>
            <a:r>
              <a:rPr lang="es-ES" sz="1400" dirty="0" smtClean="0">
                <a:latin typeface="Comic Sans MS"/>
                <a:ea typeface="MS Mincho"/>
                <a:cs typeface="Times New Roman"/>
              </a:rPr>
              <a:t> are </a:t>
            </a:r>
            <a:r>
              <a:rPr lang="es-ES" sz="1400" dirty="0" err="1" smtClean="0">
                <a:latin typeface="Comic Sans MS"/>
                <a:ea typeface="MS Mincho"/>
                <a:cs typeface="Times New Roman"/>
              </a:rPr>
              <a:t>veeeery</a:t>
            </a:r>
            <a:r>
              <a:rPr lang="es-ES" sz="1400" dirty="0" smtClean="0">
                <a:latin typeface="Comic Sans MS"/>
                <a:ea typeface="MS Mincho"/>
                <a:cs typeface="Times New Roman"/>
              </a:rPr>
              <a:t> </a:t>
            </a:r>
            <a:r>
              <a:rPr lang="es-ES" sz="1400" dirty="0" err="1" smtClean="0">
                <a:latin typeface="Comic Sans MS"/>
                <a:ea typeface="MS Mincho"/>
                <a:cs typeface="Times New Roman"/>
              </a:rPr>
              <a:t>expensive</a:t>
            </a:r>
            <a:endParaRPr lang="es-ES" sz="1100" dirty="0" smtClean="0">
              <a:ea typeface="MS Mincho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es-ES" sz="1400" b="1" dirty="0" smtClean="0">
                <a:latin typeface="Comic Sans MS"/>
                <a:ea typeface="MS Mincho"/>
                <a:cs typeface="Times New Roman"/>
              </a:rPr>
              <a:t>El autobús es lent</a:t>
            </a:r>
            <a:r>
              <a:rPr lang="es-ES" sz="1400" b="1" u="sng" dirty="0" smtClean="0">
                <a:latin typeface="Comic Sans MS"/>
                <a:ea typeface="MS Mincho"/>
                <a:cs typeface="Times New Roman"/>
              </a:rPr>
              <a:t>ísimo</a:t>
            </a:r>
            <a:r>
              <a:rPr lang="es-ES" sz="1400" b="1" dirty="0" smtClean="0">
                <a:latin typeface="Comic Sans MS"/>
                <a:ea typeface="MS Mincho"/>
                <a:cs typeface="Times New Roman"/>
              </a:rPr>
              <a:t>* </a:t>
            </a:r>
            <a:r>
              <a:rPr lang="es-ES" sz="1400" dirty="0" err="1" smtClean="0">
                <a:latin typeface="Comic Sans MS"/>
                <a:ea typeface="MS Mincho"/>
                <a:cs typeface="Times New Roman"/>
              </a:rPr>
              <a:t>The</a:t>
            </a:r>
            <a:r>
              <a:rPr lang="es-ES" sz="1400" dirty="0" smtClean="0">
                <a:latin typeface="Comic Sans MS"/>
                <a:ea typeface="MS Mincho"/>
                <a:cs typeface="Times New Roman"/>
              </a:rPr>
              <a:t> coach </a:t>
            </a:r>
            <a:r>
              <a:rPr lang="es-ES" sz="1400" dirty="0" err="1" smtClean="0">
                <a:latin typeface="Comic Sans MS"/>
                <a:ea typeface="MS Mincho"/>
                <a:cs typeface="Times New Roman"/>
              </a:rPr>
              <a:t>is</a:t>
            </a:r>
            <a:r>
              <a:rPr lang="es-ES" sz="1400" dirty="0" smtClean="0">
                <a:latin typeface="Comic Sans MS"/>
                <a:ea typeface="MS Mincho"/>
                <a:cs typeface="Times New Roman"/>
              </a:rPr>
              <a:t> </a:t>
            </a:r>
            <a:r>
              <a:rPr lang="es-ES" sz="1400" dirty="0" err="1" smtClean="0">
                <a:latin typeface="Comic Sans MS"/>
                <a:ea typeface="MS Mincho"/>
                <a:cs typeface="Times New Roman"/>
              </a:rPr>
              <a:t>veeery</a:t>
            </a:r>
            <a:r>
              <a:rPr lang="es-ES" sz="1400" dirty="0" smtClean="0">
                <a:latin typeface="Comic Sans MS"/>
                <a:ea typeface="MS Mincho"/>
                <a:cs typeface="Times New Roman"/>
              </a:rPr>
              <a:t> </a:t>
            </a:r>
            <a:r>
              <a:rPr lang="es-ES" sz="1400" dirty="0" err="1" smtClean="0">
                <a:latin typeface="Comic Sans MS"/>
                <a:ea typeface="MS Mincho"/>
                <a:cs typeface="Times New Roman"/>
              </a:rPr>
              <a:t>slow</a:t>
            </a:r>
            <a:r>
              <a:rPr lang="es-ES" sz="1400" dirty="0" smtClean="0">
                <a:latin typeface="Comic Sans MS"/>
                <a:ea typeface="MS Mincho"/>
                <a:cs typeface="Times New Roman"/>
              </a:rPr>
              <a:t>.</a:t>
            </a:r>
            <a:endParaRPr lang="es-ES" sz="1100" dirty="0">
              <a:ea typeface="MS Mincho"/>
              <a:cs typeface="Times New Roman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60648" y="3131259"/>
            <a:ext cx="6408712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16. Conjunctives (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Conectores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Start sentences with good linkage to gain valuable content marks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Sin embargo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However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Adem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á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Furthermore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Aunque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Although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Para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empezar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To start / begin with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Para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concluir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n-GB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To sum up / conclude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Por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un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lado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. .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por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otro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lado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On the one hand . . . on the other hand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En primer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lugar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In the first instance / place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Al fin y al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cabo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When all is said and done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 pesar de todo	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Despite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everything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Por lo tanto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Therefore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Por lo que		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Therefore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Afortunadamente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Fortunately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Por desgracia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Unfortunately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Despu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é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	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after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/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afterwards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Entonces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then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/ so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Luego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then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/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next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Tambi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é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	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also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Por eso	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so /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for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this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reason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Por ejemplo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lang="es-ES" sz="1400" i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or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As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que	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s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Ya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que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since, considering that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Aparte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de             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apart from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60648" y="179512"/>
            <a:ext cx="6336704" cy="31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17. Using the gerund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When you want to use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“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ing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”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in Spanish add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“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iendo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”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to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or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verbs or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“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ando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”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to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verbs. 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s-ES" sz="1200" u="sng" dirty="0" smtClean="0">
                <a:latin typeface="Comic Sans MS"/>
                <a:ea typeface="MS Mincho"/>
                <a:cs typeface="Times New Roman"/>
              </a:rPr>
              <a:t>Viajando</a:t>
            </a:r>
            <a:r>
              <a:rPr lang="es-ES" sz="1200" dirty="0" smtClean="0">
                <a:latin typeface="Comic Sans MS"/>
                <a:ea typeface="MS Mincho"/>
                <a:cs typeface="Times New Roman"/>
              </a:rPr>
              <a:t>* mucho, practicaré mi español.	</a:t>
            </a:r>
            <a:endParaRPr lang="es-ES" sz="1050" dirty="0" smtClean="0">
              <a:ea typeface="MS Mincho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200" dirty="0" smtClean="0">
                <a:latin typeface="Comic Sans MS"/>
                <a:ea typeface="MS Mincho"/>
                <a:cs typeface="Times New Roman"/>
              </a:rPr>
              <a:t>Travelling a lot, I will practice my Spanish.</a:t>
            </a:r>
            <a:endParaRPr lang="es-ES" sz="1050" dirty="0" smtClean="0">
              <a:ea typeface="MS Mincho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200" dirty="0" smtClean="0">
                <a:latin typeface="Comic Sans MS"/>
                <a:ea typeface="MS Mincho"/>
                <a:cs typeface="Times New Roman"/>
              </a:rPr>
              <a:t> </a:t>
            </a:r>
            <a:endParaRPr lang="es-ES" sz="1050" dirty="0" smtClean="0">
              <a:ea typeface="MS Mincho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s-ES" sz="1200" u="sng" dirty="0" smtClean="0">
                <a:latin typeface="Comic Sans MS"/>
                <a:ea typeface="MS Mincho"/>
                <a:cs typeface="Times New Roman"/>
              </a:rPr>
              <a:t>Conociendo* </a:t>
            </a:r>
            <a:r>
              <a:rPr lang="es-ES" sz="1200" dirty="0" smtClean="0">
                <a:latin typeface="Comic Sans MS"/>
                <a:ea typeface="MS Mincho"/>
                <a:cs typeface="Times New Roman"/>
              </a:rPr>
              <a:t>gente nueva, me lo pasaré bien.</a:t>
            </a:r>
            <a:endParaRPr lang="es-ES" sz="1050" dirty="0" smtClean="0">
              <a:ea typeface="MS Mincho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200" dirty="0" smtClean="0">
                <a:latin typeface="Comic Sans MS"/>
                <a:ea typeface="MS Mincho"/>
                <a:cs typeface="Times New Roman"/>
              </a:rPr>
              <a:t>Meeting new people, I will have a good time.</a:t>
            </a:r>
            <a:endParaRPr lang="es-ES" sz="1050" dirty="0" smtClean="0">
              <a:ea typeface="MS Mincho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200" dirty="0" smtClean="0">
                <a:latin typeface="Comic Sans MS"/>
                <a:ea typeface="MS Mincho"/>
                <a:cs typeface="Times New Roman"/>
              </a:rPr>
              <a:t> </a:t>
            </a:r>
            <a:endParaRPr lang="es-ES" sz="1050" dirty="0" smtClean="0">
              <a:ea typeface="MS Mincho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s-ES" sz="1200" dirty="0" smtClean="0">
                <a:latin typeface="Comic Sans MS"/>
                <a:ea typeface="MS Mincho"/>
                <a:cs typeface="Times New Roman"/>
              </a:rPr>
              <a:t>Visitando museos, aprenderé muchas cosas.</a:t>
            </a:r>
            <a:endParaRPr lang="es-ES" sz="1050" dirty="0" smtClean="0">
              <a:ea typeface="MS Mincho"/>
              <a:cs typeface="Times New Roman"/>
            </a:endParaRPr>
          </a:p>
          <a:p>
            <a:r>
              <a:rPr lang="en-GB" sz="1200" dirty="0" smtClean="0">
                <a:latin typeface="Comic Sans MS"/>
                <a:ea typeface="MS Mincho"/>
                <a:cs typeface="Times New Roman"/>
              </a:rPr>
              <a:t>Visiting museums I will learnt lots of things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60648" y="3419872"/>
            <a:ext cx="5040560" cy="200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18.TENSES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GB" sz="1200" dirty="0" smtClean="0">
                <a:latin typeface="Comic Sans MS"/>
                <a:ea typeface="MS Mincho"/>
                <a:cs typeface="Times New Roman"/>
              </a:rPr>
              <a:t>Present     </a:t>
            </a:r>
            <a:r>
              <a:rPr lang="en-GB" sz="1200" dirty="0" smtClean="0">
                <a:latin typeface="Comic Sans MS"/>
                <a:ea typeface="MS Mincho"/>
                <a:cs typeface="Times New Roman"/>
              </a:rPr>
              <a:t>VISITO</a:t>
            </a:r>
            <a:endParaRPr lang="es-ES" sz="1200" dirty="0" smtClean="0">
              <a:ea typeface="MS Mincho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GB" sz="1200" dirty="0" err="1" smtClean="0">
                <a:latin typeface="Comic Sans MS"/>
                <a:ea typeface="MS Mincho"/>
                <a:cs typeface="Times New Roman"/>
              </a:rPr>
              <a:t>Preterite</a:t>
            </a:r>
            <a:r>
              <a:rPr lang="en-GB" sz="1200" dirty="0" smtClean="0">
                <a:latin typeface="Comic Sans MS"/>
                <a:ea typeface="MS Mincho"/>
                <a:cs typeface="Times New Roman"/>
              </a:rPr>
              <a:t>   VISITÉ</a:t>
            </a:r>
            <a:endParaRPr lang="es-ES" sz="1200" dirty="0" smtClean="0">
              <a:ea typeface="MS Mincho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GB" sz="1200" dirty="0" smtClean="0">
                <a:latin typeface="Comic Sans MS"/>
                <a:ea typeface="MS Mincho"/>
                <a:cs typeface="Times New Roman"/>
              </a:rPr>
              <a:t>Perfect      HE VISITADO</a:t>
            </a:r>
            <a:endParaRPr lang="es-ES" sz="1200" dirty="0" smtClean="0">
              <a:ea typeface="MS Mincho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GB" sz="1200" dirty="0" smtClean="0">
                <a:latin typeface="Comic Sans MS"/>
                <a:ea typeface="MS Mincho"/>
                <a:cs typeface="Times New Roman"/>
              </a:rPr>
              <a:t>Imperfect  VISITABA</a:t>
            </a:r>
            <a:endParaRPr lang="es-ES" sz="1200" dirty="0" smtClean="0">
              <a:ea typeface="MS Mincho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GB" sz="1200" dirty="0" smtClean="0">
                <a:latin typeface="Comic Sans MS"/>
                <a:ea typeface="MS Mincho"/>
                <a:cs typeface="Times New Roman"/>
              </a:rPr>
              <a:t>Conditional  VISITARÍA</a:t>
            </a:r>
            <a:endParaRPr lang="es-ES" sz="1200" dirty="0" smtClean="0">
              <a:ea typeface="MS Mincho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GB" sz="1200" dirty="0" smtClean="0">
                <a:latin typeface="Comic Sans MS"/>
                <a:ea typeface="MS Mincho"/>
                <a:cs typeface="Times New Roman"/>
              </a:rPr>
              <a:t>Pluperfect  HABIA VISITADO</a:t>
            </a:r>
            <a:endParaRPr lang="es-ES" sz="1200" dirty="0" smtClean="0">
              <a:ea typeface="MS Mincho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GB" sz="1200" dirty="0" smtClean="0">
                <a:latin typeface="Comic Sans MS"/>
                <a:ea typeface="MS Mincho"/>
                <a:cs typeface="Times New Roman"/>
              </a:rPr>
              <a:t>Subjunctive   VISITE</a:t>
            </a:r>
            <a:endParaRPr lang="es-ES" sz="1200" dirty="0" smtClean="0">
              <a:ea typeface="MS Mincho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es-ES" sz="1200" dirty="0" err="1" smtClean="0">
                <a:latin typeface="Comic Sans MS"/>
                <a:ea typeface="MS Mincho"/>
                <a:cs typeface="Times New Roman"/>
              </a:rPr>
              <a:t>Future</a:t>
            </a:r>
            <a:r>
              <a:rPr lang="es-ES" sz="1200" dirty="0" smtClean="0">
                <a:latin typeface="Comic Sans MS"/>
                <a:ea typeface="MS Mincho"/>
                <a:cs typeface="Times New Roman"/>
              </a:rPr>
              <a:t>   VISITARÉ    </a:t>
            </a:r>
            <a:r>
              <a:rPr lang="es-ES" sz="1200" dirty="0" err="1" smtClean="0">
                <a:latin typeface="Comic Sans MS"/>
                <a:ea typeface="MS Mincho"/>
                <a:cs typeface="Times New Roman"/>
              </a:rPr>
              <a:t>or</a:t>
            </a:r>
            <a:r>
              <a:rPr lang="es-ES" sz="1200" dirty="0" smtClean="0">
                <a:latin typeface="Comic Sans MS"/>
                <a:ea typeface="MS Mincho"/>
                <a:cs typeface="Times New Roman"/>
              </a:rPr>
              <a:t>    VOY A VISITAR</a:t>
            </a:r>
            <a:endParaRPr lang="es-ES" sz="1200" dirty="0">
              <a:ea typeface="MS Mincho"/>
              <a:cs typeface="Times New Roman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88640" y="5508104"/>
            <a:ext cx="60486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19. </a:t>
            </a:r>
            <a:r>
              <a:rPr lang="en-GB" sz="1400" b="1" dirty="0" err="1" smtClean="0">
                <a:latin typeface="Comic Sans MS" pitchFamily="66" charset="0"/>
              </a:rPr>
              <a:t>Después</a:t>
            </a:r>
            <a:r>
              <a:rPr lang="en-GB" sz="1400" b="1" dirty="0" smtClean="0">
                <a:latin typeface="Comic Sans MS" pitchFamily="66" charset="0"/>
              </a:rPr>
              <a:t> de </a:t>
            </a:r>
            <a:r>
              <a:rPr lang="en-GB" sz="1400" b="1" dirty="0" err="1" smtClean="0">
                <a:latin typeface="Comic Sans MS" pitchFamily="66" charset="0"/>
              </a:rPr>
              <a:t>haber</a:t>
            </a:r>
            <a:r>
              <a:rPr lang="en-GB" sz="1400" b="1" dirty="0" smtClean="0">
                <a:latin typeface="Comic Sans MS" pitchFamily="66" charset="0"/>
              </a:rPr>
              <a:t> + past participle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When you want to say after having done something, you use </a:t>
            </a:r>
            <a:r>
              <a:rPr lang="en-GB" sz="1400" dirty="0" err="1" smtClean="0">
                <a:latin typeface="Comic Sans MS" pitchFamily="66" charset="0"/>
              </a:rPr>
              <a:t>después</a:t>
            </a:r>
            <a:r>
              <a:rPr lang="en-GB" sz="1400" dirty="0" smtClean="0">
                <a:latin typeface="Comic Sans MS" pitchFamily="66" charset="0"/>
              </a:rPr>
              <a:t> de </a:t>
            </a:r>
            <a:r>
              <a:rPr lang="en-GB" sz="1400" dirty="0" err="1" smtClean="0">
                <a:latin typeface="Comic Sans MS" pitchFamily="66" charset="0"/>
              </a:rPr>
              <a:t>haber</a:t>
            </a:r>
            <a:r>
              <a:rPr lang="en-GB" sz="1400" dirty="0" smtClean="0">
                <a:latin typeface="Comic Sans MS" pitchFamily="66" charset="0"/>
              </a:rPr>
              <a:t> + past participle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u="sng" dirty="0" smtClean="0">
                <a:latin typeface="Comic Sans MS" pitchFamily="66" charset="0"/>
              </a:rPr>
              <a:t>Después de haber</a:t>
            </a:r>
            <a:r>
              <a:rPr lang="es-ES" sz="1400" dirty="0" smtClean="0">
                <a:latin typeface="Comic Sans MS" pitchFamily="66" charset="0"/>
              </a:rPr>
              <a:t> moderniz</a:t>
            </a:r>
            <a:r>
              <a:rPr lang="es-ES" sz="1400" u="sng" dirty="0" smtClean="0">
                <a:latin typeface="Comic Sans MS" pitchFamily="66" charset="0"/>
              </a:rPr>
              <a:t>ado</a:t>
            </a:r>
            <a:r>
              <a:rPr lang="es-ES" sz="1400" dirty="0" smtClean="0">
                <a:latin typeface="Comic Sans MS" pitchFamily="66" charset="0"/>
              </a:rPr>
              <a:t>* </a:t>
            </a:r>
            <a:r>
              <a:rPr lang="es-ES" sz="1400" dirty="0" smtClean="0">
                <a:latin typeface="Comic Sans MS" pitchFamily="66" charset="0"/>
              </a:rPr>
              <a:t>el hotel</a:t>
            </a:r>
            <a:r>
              <a:rPr lang="es-ES" sz="1400" dirty="0" smtClean="0">
                <a:latin typeface="Comic Sans MS" pitchFamily="66" charset="0"/>
              </a:rPr>
              <a:t>……….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After having modernised the </a:t>
            </a:r>
            <a:r>
              <a:rPr lang="en-GB" sz="1400" dirty="0" smtClean="0">
                <a:latin typeface="Comic Sans MS" pitchFamily="66" charset="0"/>
              </a:rPr>
              <a:t>hotel……………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u="sng" dirty="0" smtClean="0">
                <a:latin typeface="Comic Sans MS" pitchFamily="66" charset="0"/>
              </a:rPr>
              <a:t>Después de haber </a:t>
            </a:r>
            <a:r>
              <a:rPr lang="es-ES" sz="1400" dirty="0" smtClean="0">
                <a:latin typeface="Comic Sans MS" pitchFamily="66" charset="0"/>
              </a:rPr>
              <a:t>LIMPI</a:t>
            </a:r>
            <a:r>
              <a:rPr lang="es-ES" sz="1400" u="sng" dirty="0" smtClean="0">
                <a:latin typeface="Comic Sans MS" pitchFamily="66" charset="0"/>
              </a:rPr>
              <a:t>ADO* </a:t>
            </a:r>
            <a:r>
              <a:rPr lang="es-ES" sz="1400" dirty="0" smtClean="0">
                <a:latin typeface="Comic Sans MS" pitchFamily="66" charset="0"/>
              </a:rPr>
              <a:t>la playa……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dirty="0" err="1" smtClean="0">
                <a:latin typeface="Comic Sans MS" pitchFamily="66" charset="0"/>
              </a:rPr>
              <a:t>After</a:t>
            </a:r>
            <a:r>
              <a:rPr lang="es-ES" sz="1400" dirty="0" smtClean="0">
                <a:latin typeface="Comic Sans MS" pitchFamily="66" charset="0"/>
              </a:rPr>
              <a:t> </a:t>
            </a:r>
            <a:r>
              <a:rPr lang="es-ES" sz="1400" dirty="0" err="1" smtClean="0">
                <a:latin typeface="Comic Sans MS" pitchFamily="66" charset="0"/>
              </a:rPr>
              <a:t>having</a:t>
            </a:r>
            <a:r>
              <a:rPr lang="es-ES" sz="1400" dirty="0" smtClean="0">
                <a:latin typeface="Comic Sans MS" pitchFamily="66" charset="0"/>
              </a:rPr>
              <a:t> </a:t>
            </a:r>
            <a:r>
              <a:rPr lang="es-ES" sz="1400" dirty="0" err="1" smtClean="0">
                <a:latin typeface="Comic Sans MS" pitchFamily="66" charset="0"/>
              </a:rPr>
              <a:t>cleaned</a:t>
            </a:r>
            <a:r>
              <a:rPr lang="es-ES" sz="1400" dirty="0" smtClean="0">
                <a:latin typeface="Comic Sans MS" pitchFamily="66" charset="0"/>
              </a:rPr>
              <a:t> </a:t>
            </a:r>
            <a:r>
              <a:rPr lang="es-ES" sz="1400" dirty="0" err="1" smtClean="0">
                <a:latin typeface="Comic Sans MS" pitchFamily="66" charset="0"/>
              </a:rPr>
              <a:t>the</a:t>
            </a:r>
            <a:r>
              <a:rPr lang="es-ES" sz="1400" dirty="0" smtClean="0">
                <a:latin typeface="Comic Sans MS" pitchFamily="66" charset="0"/>
              </a:rPr>
              <a:t> </a:t>
            </a:r>
            <a:r>
              <a:rPr lang="es-ES" sz="1400" dirty="0" err="1" smtClean="0">
                <a:latin typeface="Comic Sans MS" pitchFamily="66" charset="0"/>
              </a:rPr>
              <a:t>beach</a:t>
            </a:r>
            <a:r>
              <a:rPr lang="es-ES" sz="1400" dirty="0" smtClean="0">
                <a:latin typeface="Comic Sans MS" pitchFamily="66" charset="0"/>
              </a:rPr>
              <a:t>……………</a:t>
            </a:r>
          </a:p>
          <a:p>
            <a:r>
              <a:rPr lang="es-ES" sz="1400" dirty="0" smtClean="0">
                <a:latin typeface="Comic Sans MS" pitchFamily="66" charset="0"/>
              </a:rPr>
              <a:t> 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dirty="0" smtClean="0">
                <a:latin typeface="Comic Sans MS" pitchFamily="66" charset="0"/>
              </a:rPr>
              <a:t> 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188640" y="7759005"/>
            <a:ext cx="62646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u="sng" dirty="0" smtClean="0">
                <a:latin typeface="Comic Sans MS" pitchFamily="66" charset="0"/>
              </a:rPr>
              <a:t>Después de haber</a:t>
            </a:r>
            <a:r>
              <a:rPr lang="es-ES" sz="1400" dirty="0" smtClean="0">
                <a:latin typeface="Comic Sans MS" pitchFamily="66" charset="0"/>
              </a:rPr>
              <a:t> visit</a:t>
            </a:r>
            <a:r>
              <a:rPr lang="es-ES" sz="1400" u="sng" dirty="0" smtClean="0">
                <a:latin typeface="Comic Sans MS" pitchFamily="66" charset="0"/>
              </a:rPr>
              <a:t>ado</a:t>
            </a:r>
            <a:r>
              <a:rPr lang="es-ES" sz="1400" dirty="0" smtClean="0">
                <a:latin typeface="Comic Sans MS" pitchFamily="66" charset="0"/>
              </a:rPr>
              <a:t>* España……….</a:t>
            </a:r>
          </a:p>
          <a:p>
            <a:r>
              <a:rPr lang="en-GB" sz="1400" dirty="0" smtClean="0">
                <a:latin typeface="Comic Sans MS" pitchFamily="66" charset="0"/>
              </a:rPr>
              <a:t>After having visited Spain……………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err="1" smtClean="0">
                <a:latin typeface="Comic Sans MS" pitchFamily="66" charset="0"/>
              </a:rPr>
              <a:t>Después</a:t>
            </a:r>
            <a:r>
              <a:rPr lang="en-GB" sz="1400" u="sng" dirty="0" smtClean="0">
                <a:latin typeface="Comic Sans MS" pitchFamily="66" charset="0"/>
              </a:rPr>
              <a:t> de </a:t>
            </a:r>
            <a:r>
              <a:rPr lang="en-GB" sz="1400" u="sng" dirty="0" err="1" smtClean="0">
                <a:latin typeface="Comic Sans MS" pitchFamily="66" charset="0"/>
              </a:rPr>
              <a:t>haber</a:t>
            </a:r>
            <a:r>
              <a:rPr lang="en-GB" sz="1400" dirty="0" smtClean="0">
                <a:latin typeface="Comic Sans MS" pitchFamily="66" charset="0"/>
              </a:rPr>
              <a:t> </a:t>
            </a:r>
            <a:r>
              <a:rPr lang="en-GB" sz="1400" dirty="0" err="1" smtClean="0">
                <a:latin typeface="Comic Sans MS" pitchFamily="66" charset="0"/>
              </a:rPr>
              <a:t>prob</a:t>
            </a:r>
            <a:r>
              <a:rPr lang="en-GB" sz="1400" u="sng" dirty="0" err="1" smtClean="0">
                <a:latin typeface="Comic Sans MS" pitchFamily="66" charset="0"/>
              </a:rPr>
              <a:t>ado</a:t>
            </a:r>
            <a:r>
              <a:rPr lang="en-GB" sz="1400" u="sng" dirty="0" smtClean="0">
                <a:latin typeface="Comic Sans MS" pitchFamily="66" charset="0"/>
              </a:rPr>
              <a:t>*</a:t>
            </a:r>
            <a:r>
              <a:rPr lang="en-GB" sz="1400" dirty="0" smtClean="0">
                <a:latin typeface="Comic Sans MS" pitchFamily="66" charset="0"/>
              </a:rPr>
              <a:t>……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After having tried…………… 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32656" y="395536"/>
            <a:ext cx="61206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u="sng" dirty="0" smtClean="0">
                <a:latin typeface="Comic Sans MS" pitchFamily="66" charset="0"/>
              </a:rPr>
              <a:t>20.Subjunctive phrases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Quisiera</a:t>
            </a:r>
            <a:r>
              <a:rPr lang="en-GB" sz="1400" b="1" dirty="0" smtClean="0">
                <a:latin typeface="Comic Sans MS" pitchFamily="66" charset="0"/>
              </a:rPr>
              <a:t>			</a:t>
            </a:r>
            <a:r>
              <a:rPr lang="en-GB" sz="1400" i="1" dirty="0" smtClean="0">
                <a:latin typeface="Comic Sans MS" pitchFamily="66" charset="0"/>
              </a:rPr>
              <a:t>I would like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Ojalá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fuera</a:t>
            </a:r>
            <a:r>
              <a:rPr lang="en-GB" sz="1400" b="1" dirty="0" smtClean="0">
                <a:latin typeface="Comic Sans MS" pitchFamily="66" charset="0"/>
              </a:rPr>
              <a:t>		</a:t>
            </a:r>
            <a:r>
              <a:rPr lang="en-GB" sz="1400" i="1" dirty="0" smtClean="0">
                <a:latin typeface="Comic Sans MS" pitchFamily="66" charset="0"/>
              </a:rPr>
              <a:t>If only I or </a:t>
            </a:r>
            <a:r>
              <a:rPr lang="en-GB" sz="1400" i="1" dirty="0" err="1" smtClean="0">
                <a:latin typeface="Comic Sans MS" pitchFamily="66" charset="0"/>
              </a:rPr>
              <a:t>He/She</a:t>
            </a:r>
            <a:r>
              <a:rPr lang="en-GB" sz="1400" i="1" dirty="0" smtClean="0">
                <a:latin typeface="Comic Sans MS" pitchFamily="66" charset="0"/>
              </a:rPr>
              <a:t>/It were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Ojalá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tuviera</a:t>
            </a:r>
            <a:r>
              <a:rPr lang="en-GB" sz="1400" b="1" dirty="0" smtClean="0">
                <a:latin typeface="Comic Sans MS" pitchFamily="66" charset="0"/>
              </a:rPr>
              <a:t>		</a:t>
            </a:r>
            <a:r>
              <a:rPr lang="en-GB" sz="1400" i="1" dirty="0" smtClean="0">
                <a:latin typeface="Comic Sans MS" pitchFamily="66" charset="0"/>
              </a:rPr>
              <a:t>If only I or </a:t>
            </a:r>
            <a:r>
              <a:rPr lang="en-GB" sz="1400" i="1" dirty="0" err="1" smtClean="0">
                <a:latin typeface="Comic Sans MS" pitchFamily="66" charset="0"/>
              </a:rPr>
              <a:t>He/She</a:t>
            </a:r>
            <a:r>
              <a:rPr lang="en-GB" sz="1400" i="1" dirty="0" smtClean="0">
                <a:latin typeface="Comic Sans MS" pitchFamily="66" charset="0"/>
              </a:rPr>
              <a:t>/It had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Ojalá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pudiera</a:t>
            </a:r>
            <a:r>
              <a:rPr lang="en-GB" sz="1400" b="1" dirty="0" smtClean="0">
                <a:latin typeface="Comic Sans MS" pitchFamily="66" charset="0"/>
              </a:rPr>
              <a:t>		</a:t>
            </a:r>
            <a:r>
              <a:rPr lang="en-GB" sz="1400" i="1" dirty="0" smtClean="0">
                <a:latin typeface="Comic Sans MS" pitchFamily="66" charset="0"/>
              </a:rPr>
              <a:t>If only I or </a:t>
            </a:r>
            <a:r>
              <a:rPr lang="en-GB" sz="1400" i="1" dirty="0" err="1" smtClean="0">
                <a:latin typeface="Comic Sans MS" pitchFamily="66" charset="0"/>
              </a:rPr>
              <a:t>He/She</a:t>
            </a:r>
            <a:r>
              <a:rPr lang="en-GB" sz="1400" i="1" dirty="0" smtClean="0">
                <a:latin typeface="Comic Sans MS" pitchFamily="66" charset="0"/>
              </a:rPr>
              <a:t>.. could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Ojalá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hubiera</a:t>
            </a:r>
            <a:r>
              <a:rPr lang="en-GB" sz="1400" b="1" dirty="0" smtClean="0">
                <a:latin typeface="Comic Sans MS" pitchFamily="66" charset="0"/>
              </a:rPr>
              <a:t>		</a:t>
            </a:r>
            <a:r>
              <a:rPr lang="en-GB" sz="1400" i="1" dirty="0" smtClean="0">
                <a:latin typeface="Comic Sans MS" pitchFamily="66" charset="0"/>
              </a:rPr>
              <a:t>If only there were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Cuando sea mayor		</a:t>
            </a:r>
            <a:r>
              <a:rPr lang="es-ES" sz="1400" i="1" dirty="0" err="1" smtClean="0">
                <a:latin typeface="Comic Sans MS" pitchFamily="66" charset="0"/>
              </a:rPr>
              <a:t>When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I’m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older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Cuando</a:t>
            </a:r>
            <a:r>
              <a:rPr lang="en-GB" sz="1400" b="1" dirty="0" smtClean="0">
                <a:latin typeface="Comic Sans MS" pitchFamily="66" charset="0"/>
              </a:rPr>
              <a:t> (to indicate future)     </a:t>
            </a:r>
            <a:r>
              <a:rPr lang="en-GB" sz="1400" i="1" dirty="0" smtClean="0">
                <a:latin typeface="Comic Sans MS" pitchFamily="66" charset="0"/>
              </a:rPr>
              <a:t>When.....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Si tuviera más tiempo/dinero		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i="1" dirty="0" smtClean="0">
                <a:latin typeface="Comic Sans MS" pitchFamily="66" charset="0"/>
              </a:rPr>
              <a:t>If only I had more time/money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Cuando</a:t>
            </a:r>
            <a:r>
              <a:rPr lang="en-GB" sz="1400" b="1" dirty="0" smtClean="0">
                <a:latin typeface="Comic Sans MS" pitchFamily="66" charset="0"/>
              </a:rPr>
              <a:t> sea mayor</a:t>
            </a:r>
            <a:r>
              <a:rPr lang="en-GB" sz="1400" b="1" i="1" dirty="0" smtClean="0">
                <a:latin typeface="Comic Sans MS" pitchFamily="66" charset="0"/>
              </a:rPr>
              <a:t> .....</a:t>
            </a:r>
            <a:r>
              <a:rPr lang="en-GB" sz="1400" i="1" dirty="0" smtClean="0">
                <a:latin typeface="Comic Sans MS" pitchFamily="66" charset="0"/>
              </a:rPr>
              <a:t>When I´m older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Cuando</a:t>
            </a:r>
            <a:r>
              <a:rPr lang="en-GB" sz="1400" b="1" dirty="0" smtClean="0">
                <a:latin typeface="Comic Sans MS" pitchFamily="66" charset="0"/>
              </a:rPr>
              <a:t> viva solo   </a:t>
            </a:r>
            <a:r>
              <a:rPr lang="en-GB" sz="1400" b="1" i="1" dirty="0" smtClean="0">
                <a:latin typeface="Comic Sans MS" pitchFamily="66" charset="0"/>
              </a:rPr>
              <a:t>.....</a:t>
            </a:r>
            <a:r>
              <a:rPr lang="en-GB" sz="1400" i="1" dirty="0" smtClean="0">
                <a:latin typeface="Comic Sans MS" pitchFamily="66" charset="0"/>
              </a:rPr>
              <a:t>When I live by myself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Cuando el mundo cambie su mentalidad...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i="1" dirty="0" smtClean="0">
                <a:latin typeface="Comic Sans MS" pitchFamily="66" charset="0"/>
              </a:rPr>
              <a:t>When the world changes its way of thinking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88640" y="4572000"/>
            <a:ext cx="648072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21. Usually OR Used to = 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Soler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Suelo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–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I usually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Suele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- He/she usually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n-GB" sz="1400" b="1" i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olemos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–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we usually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i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n-GB" sz="1400" b="1" i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Suelen</a:t>
            </a:r>
            <a:r>
              <a:rPr lang="en-GB" sz="1400" b="1" i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- they usually</a:t>
            </a:r>
            <a:endParaRPr kumimoji="0" lang="en-GB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Sol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–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I used to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Sol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amos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- We used to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i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lang="en-GB" sz="1400" b="1" i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Solían</a:t>
            </a:r>
            <a:r>
              <a:rPr lang="en-GB" sz="1400" b="1" i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- They used to</a:t>
            </a:r>
            <a:endParaRPr kumimoji="0" lang="en-GB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b="1" i="1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Followed by an INFINITIVE (AR, ER, IR)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Examples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Suelo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pasAR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mucho tiempo 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tomando el sol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usually spend lots of time 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sunbathing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Cuando era peque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ñ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o, sol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amos </a:t>
            </a:r>
            <a:r>
              <a:rPr lang="es-ES" sz="1400" b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IR a España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When I was younger, we used to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GO to Spain.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8640" y="251520"/>
            <a:ext cx="655272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u="sng" dirty="0" smtClean="0">
                <a:latin typeface="Comic Sans MS" pitchFamily="66" charset="0"/>
              </a:rPr>
              <a:t>22. It´s +Adjective+ TO Infinitive</a:t>
            </a:r>
          </a:p>
          <a:p>
            <a:pPr lvl="0"/>
            <a:endParaRPr lang="es-ES" sz="1400" u="sng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Es </a:t>
            </a:r>
            <a:r>
              <a:rPr lang="en-GB" sz="1400" b="1" dirty="0" err="1" smtClean="0">
                <a:latin typeface="Comic Sans MS" pitchFamily="66" charset="0"/>
              </a:rPr>
              <a:t>difícil</a:t>
            </a:r>
            <a:r>
              <a:rPr lang="en-GB" sz="1400" b="1" dirty="0" smtClean="0">
                <a:latin typeface="Comic Sans MS" pitchFamily="66" charset="0"/>
              </a:rPr>
              <a:t> + 	</a:t>
            </a:r>
            <a:r>
              <a:rPr lang="en-GB" sz="1400" i="1" dirty="0" smtClean="0">
                <a:latin typeface="Comic Sans MS" pitchFamily="66" charset="0"/>
              </a:rPr>
              <a:t>It´s difficult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Es </a:t>
            </a:r>
            <a:r>
              <a:rPr lang="en-GB" sz="1400" b="1" dirty="0" err="1" smtClean="0">
                <a:latin typeface="Comic Sans MS" pitchFamily="66" charset="0"/>
              </a:rPr>
              <a:t>fácil</a:t>
            </a:r>
            <a:r>
              <a:rPr lang="en-GB" sz="1400" b="1" dirty="0" smtClean="0">
                <a:latin typeface="Comic Sans MS" pitchFamily="66" charset="0"/>
              </a:rPr>
              <a:t> +      	</a:t>
            </a:r>
            <a:r>
              <a:rPr lang="en-GB" sz="1400" i="1" dirty="0" smtClean="0">
                <a:latin typeface="Comic Sans MS" pitchFamily="66" charset="0"/>
              </a:rPr>
              <a:t>It´s easy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Es </a:t>
            </a:r>
            <a:r>
              <a:rPr lang="en-GB" sz="1400" b="1" dirty="0" err="1" smtClean="0">
                <a:latin typeface="Comic Sans MS" pitchFamily="66" charset="0"/>
              </a:rPr>
              <a:t>necesario</a:t>
            </a:r>
            <a:r>
              <a:rPr lang="en-GB" sz="1400" b="1" dirty="0" smtClean="0">
                <a:latin typeface="Comic Sans MS" pitchFamily="66" charset="0"/>
              </a:rPr>
              <a:t>+    	</a:t>
            </a:r>
            <a:r>
              <a:rPr lang="en-GB" sz="1400" i="1" dirty="0" smtClean="0">
                <a:latin typeface="Comic Sans MS" pitchFamily="66" charset="0"/>
              </a:rPr>
              <a:t>It´s necessary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Es </a:t>
            </a:r>
            <a:r>
              <a:rPr lang="en-GB" sz="1400" b="1" dirty="0" err="1" smtClean="0">
                <a:latin typeface="Comic Sans MS" pitchFamily="66" charset="0"/>
              </a:rPr>
              <a:t>esencial</a:t>
            </a:r>
            <a:r>
              <a:rPr lang="en-GB" sz="1400" b="1" dirty="0" smtClean="0">
                <a:latin typeface="Comic Sans MS" pitchFamily="66" charset="0"/>
              </a:rPr>
              <a:t>+    	</a:t>
            </a:r>
            <a:r>
              <a:rPr lang="en-GB" sz="1400" i="1" dirty="0" smtClean="0">
                <a:latin typeface="Comic Sans MS" pitchFamily="66" charset="0"/>
              </a:rPr>
              <a:t>It´s essential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Es </a:t>
            </a:r>
            <a:r>
              <a:rPr lang="en-GB" sz="1400" b="1" dirty="0" err="1" smtClean="0">
                <a:latin typeface="Comic Sans MS" pitchFamily="66" charset="0"/>
              </a:rPr>
              <a:t>útil</a:t>
            </a:r>
            <a:r>
              <a:rPr lang="en-GB" sz="1400" b="1" dirty="0" smtClean="0">
                <a:latin typeface="Comic Sans MS" pitchFamily="66" charset="0"/>
              </a:rPr>
              <a:t>+   		</a:t>
            </a:r>
            <a:r>
              <a:rPr lang="en-GB" sz="1400" i="1" dirty="0" smtClean="0">
                <a:latin typeface="Comic Sans MS" pitchFamily="66" charset="0"/>
              </a:rPr>
              <a:t>It´s useful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Es </a:t>
            </a:r>
            <a:r>
              <a:rPr lang="en-GB" sz="1400" b="1" dirty="0" err="1" smtClean="0">
                <a:latin typeface="Comic Sans MS" pitchFamily="66" charset="0"/>
              </a:rPr>
              <a:t>importante</a:t>
            </a:r>
            <a:r>
              <a:rPr lang="en-GB" sz="1400" b="1" dirty="0" smtClean="0">
                <a:latin typeface="Comic Sans MS" pitchFamily="66" charset="0"/>
              </a:rPr>
              <a:t>	</a:t>
            </a:r>
            <a:r>
              <a:rPr lang="en-GB" sz="1400" i="1" dirty="0" smtClean="0">
                <a:latin typeface="Comic Sans MS" pitchFamily="66" charset="0"/>
              </a:rPr>
              <a:t>It´s important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Es fundamental      </a:t>
            </a:r>
            <a:r>
              <a:rPr lang="en-GB" sz="1400" i="1" dirty="0" smtClean="0">
                <a:latin typeface="Comic Sans MS" pitchFamily="66" charset="0"/>
              </a:rPr>
              <a:t>It´s fundamental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Es </a:t>
            </a:r>
            <a:r>
              <a:rPr lang="en-GB" sz="1400" b="1" dirty="0" err="1" smtClean="0">
                <a:latin typeface="Comic Sans MS" pitchFamily="66" charset="0"/>
              </a:rPr>
              <a:t>prioritario</a:t>
            </a:r>
            <a:r>
              <a:rPr lang="en-GB" sz="1400" b="1" dirty="0" smtClean="0">
                <a:latin typeface="Comic Sans MS" pitchFamily="66" charset="0"/>
              </a:rPr>
              <a:t>        </a:t>
            </a:r>
            <a:r>
              <a:rPr lang="en-GB" sz="1400" i="1" dirty="0" smtClean="0">
                <a:latin typeface="Comic Sans MS" pitchFamily="66" charset="0"/>
              </a:rPr>
              <a:t>It´s a priority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Es primordial	</a:t>
            </a:r>
            <a:r>
              <a:rPr lang="en-GB" sz="1400" i="1" dirty="0" smtClean="0">
                <a:latin typeface="Comic Sans MS" pitchFamily="66" charset="0"/>
              </a:rPr>
              <a:t>It´s essential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Es </a:t>
            </a:r>
            <a:r>
              <a:rPr lang="en-GB" sz="1400" b="1" dirty="0" err="1" smtClean="0">
                <a:latin typeface="Comic Sans MS" pitchFamily="66" charset="0"/>
              </a:rPr>
              <a:t>difícil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encontrar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sitio</a:t>
            </a:r>
            <a:r>
              <a:rPr lang="en-GB" sz="1400" b="1" dirty="0" smtClean="0">
                <a:latin typeface="Comic Sans MS" pitchFamily="66" charset="0"/>
              </a:rPr>
              <a:t> en la playa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i="1" dirty="0" smtClean="0">
                <a:latin typeface="Comic Sans MS" pitchFamily="66" charset="0"/>
              </a:rPr>
              <a:t>It´s difficult to </a:t>
            </a:r>
            <a:r>
              <a:rPr lang="en-GB" sz="1400" i="1" dirty="0" smtClean="0">
                <a:latin typeface="Comic Sans MS" pitchFamily="66" charset="0"/>
              </a:rPr>
              <a:t>find room on the beach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88640" y="3995936"/>
            <a:ext cx="6552728" cy="1656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400" b="1" u="sng" dirty="0" smtClean="0">
                <a:latin typeface="Comic Sans MS" pitchFamily="66" charset="0"/>
              </a:rPr>
              <a:t>23.Tengo la intención de  + </a:t>
            </a:r>
            <a:r>
              <a:rPr lang="es-ES" sz="1400" b="1" u="sng" dirty="0" err="1" smtClean="0">
                <a:latin typeface="Comic Sans MS" pitchFamily="66" charset="0"/>
              </a:rPr>
              <a:t>Infinitive</a:t>
            </a:r>
            <a:endParaRPr lang="es-ES" sz="1400" u="sng" dirty="0" smtClean="0">
              <a:latin typeface="Comic Sans MS" pitchFamily="66" charset="0"/>
            </a:endParaRPr>
          </a:p>
          <a:p>
            <a:r>
              <a:rPr lang="es-ES" sz="1400" dirty="0" smtClean="0">
                <a:latin typeface="Comic Sans MS" pitchFamily="66" charset="0"/>
              </a:rPr>
              <a:t>I </a:t>
            </a:r>
            <a:r>
              <a:rPr lang="es-ES" sz="1400" dirty="0" err="1" smtClean="0">
                <a:latin typeface="Comic Sans MS" pitchFamily="66" charset="0"/>
              </a:rPr>
              <a:t>tend</a:t>
            </a:r>
            <a:r>
              <a:rPr lang="es-ES" sz="1400" dirty="0" smtClean="0">
                <a:latin typeface="Comic Sans MS" pitchFamily="66" charset="0"/>
              </a:rPr>
              <a:t> </a:t>
            </a:r>
            <a:r>
              <a:rPr lang="es-ES" sz="1400" dirty="0" err="1" smtClean="0">
                <a:latin typeface="Comic Sans MS" pitchFamily="66" charset="0"/>
              </a:rPr>
              <a:t>to</a:t>
            </a:r>
            <a:r>
              <a:rPr lang="es-ES" sz="1400" dirty="0" smtClean="0">
                <a:latin typeface="Comic Sans MS" pitchFamily="66" charset="0"/>
              </a:rPr>
              <a:t> + </a:t>
            </a:r>
            <a:r>
              <a:rPr lang="es-ES" sz="1400" dirty="0" err="1" smtClean="0">
                <a:latin typeface="Comic Sans MS" pitchFamily="66" charset="0"/>
              </a:rPr>
              <a:t>infinitive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Tengo la intención de </a:t>
            </a:r>
            <a:r>
              <a:rPr lang="es-ES" sz="1400" b="1" dirty="0" smtClean="0">
                <a:latin typeface="Comic Sans MS" pitchFamily="66" charset="0"/>
              </a:rPr>
              <a:t>visitar </a:t>
            </a:r>
            <a:r>
              <a:rPr lang="es-ES" sz="1400" b="1" dirty="0" smtClean="0">
                <a:latin typeface="Comic Sans MS" pitchFamily="66" charset="0"/>
              </a:rPr>
              <a:t>lo más que pueda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i="1" dirty="0" smtClean="0">
                <a:latin typeface="Comic Sans MS" pitchFamily="66" charset="0"/>
              </a:rPr>
              <a:t>I intend </a:t>
            </a:r>
            <a:r>
              <a:rPr lang="en-GB" sz="1400" i="1" dirty="0" smtClean="0">
                <a:latin typeface="Comic Sans MS" pitchFamily="66" charset="0"/>
              </a:rPr>
              <a:t>to visit as </a:t>
            </a:r>
            <a:r>
              <a:rPr lang="en-GB" sz="1400" i="1" dirty="0" smtClean="0">
                <a:latin typeface="Comic Sans MS" pitchFamily="66" charset="0"/>
              </a:rPr>
              <a:t>much as possible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60648" y="5508104"/>
            <a:ext cx="64447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u="sng" dirty="0" smtClean="0">
                <a:latin typeface="Comic Sans MS" pitchFamily="66" charset="0"/>
              </a:rPr>
              <a:t>24.Tanto/a/s….</a:t>
            </a:r>
            <a:r>
              <a:rPr lang="en-GB" sz="1400" b="1" u="sng" dirty="0" err="1" smtClean="0">
                <a:latin typeface="Comic Sans MS" pitchFamily="66" charset="0"/>
              </a:rPr>
              <a:t>como</a:t>
            </a:r>
            <a:r>
              <a:rPr lang="en-GB" sz="1400" b="1" i="1" u="sng" dirty="0" smtClean="0">
                <a:latin typeface="Comic Sans MS" pitchFamily="66" charset="0"/>
              </a:rPr>
              <a:t>        As many as</a:t>
            </a:r>
            <a:endParaRPr lang="es-ES" sz="1400" u="sng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En mi </a:t>
            </a:r>
            <a:r>
              <a:rPr lang="es-ES" sz="1400" b="1" dirty="0" smtClean="0">
                <a:latin typeface="Comic Sans MS" pitchFamily="66" charset="0"/>
              </a:rPr>
              <a:t>ciudad </a:t>
            </a:r>
            <a:r>
              <a:rPr lang="es-ES" sz="1400" b="1" dirty="0" smtClean="0">
                <a:latin typeface="Comic Sans MS" pitchFamily="66" charset="0"/>
              </a:rPr>
              <a:t>no hay tantos </a:t>
            </a:r>
            <a:r>
              <a:rPr lang="es-ES" sz="1400" b="1" dirty="0" smtClean="0">
                <a:latin typeface="Comic Sans MS" pitchFamily="66" charset="0"/>
              </a:rPr>
              <a:t>monumentos como en Madrid.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i="1" dirty="0" smtClean="0">
                <a:latin typeface="Comic Sans MS" pitchFamily="66" charset="0"/>
              </a:rPr>
              <a:t>In my </a:t>
            </a:r>
            <a:r>
              <a:rPr lang="en-GB" sz="1400" i="1" dirty="0" smtClean="0">
                <a:latin typeface="Comic Sans MS" pitchFamily="66" charset="0"/>
              </a:rPr>
              <a:t>city </a:t>
            </a:r>
            <a:r>
              <a:rPr lang="en-GB" sz="1400" i="1" dirty="0" smtClean="0">
                <a:latin typeface="Comic Sans MS" pitchFamily="66" charset="0"/>
              </a:rPr>
              <a:t>there is not as </a:t>
            </a:r>
            <a:r>
              <a:rPr lang="en-GB" sz="1400" i="1" dirty="0" smtClean="0">
                <a:latin typeface="Comic Sans MS" pitchFamily="66" charset="0"/>
              </a:rPr>
              <a:t>many monuments as in Madrid.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6660232"/>
            <a:ext cx="67413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25. RELATIVE CLAUSES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WHO (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quien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 , WHICH (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que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), WHERE(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donde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, WHOSE (</a:t>
            </a:r>
            <a:r>
              <a:rPr kumimoji="0" lang="en-GB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cuyo</a:t>
            </a:r>
            <a:r>
              <a:rPr kumimoji="0" lang="en-GB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     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En 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el</a:t>
            </a:r>
            <a:r>
              <a:rPr kumimoji="0" lang="es-E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hotel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donde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nos alojamos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In the 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hotel </a:t>
            </a:r>
            <a:r>
              <a:rPr kumimoji="0" lang="en-GB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where </a:t>
            </a:r>
            <a:r>
              <a:rPr lang="en-GB" sz="1400" i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GB" sz="1400" i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we stayed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...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41039" y="531911"/>
            <a:ext cx="57759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Higher Tier Language Structures 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–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El</a:t>
            </a:r>
            <a:r>
              <a:rPr kumimoji="0" lang="en-GB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instituto</a:t>
            </a:r>
            <a:r>
              <a:rPr kumimoji="0" lang="en-GB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y planes </a:t>
            </a:r>
            <a:r>
              <a:rPr kumimoji="0" lang="en-GB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futuros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60648" y="1213466"/>
            <a:ext cx="6264696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1.Opinions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Creo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que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. . .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believe that . . .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Pienso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que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. . . 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think that . . .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En mi opini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ó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n. . . 		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In my opini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ó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 . . .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Para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. . . 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For me . . .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 mi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parecer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. . . 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It seems to me / In my opinion . .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. 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Dir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í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que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. . . 		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would say that . . .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Desde mi punto de vista . . . </a:t>
            </a:r>
            <a:r>
              <a:rPr kumimoji="0" lang="es-E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       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From my point of view. . . .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0648" y="3779912"/>
            <a:ext cx="6192688" cy="2925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2. </a:t>
            </a:r>
            <a:r>
              <a:rPr lang="en-GB" sz="1400" b="1" dirty="0" err="1" smtClean="0">
                <a:latin typeface="Comic Sans MS" pitchFamily="66" charset="0"/>
              </a:rPr>
              <a:t>Desde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hace</a:t>
            </a:r>
            <a:r>
              <a:rPr lang="en-GB" sz="1400" b="1" dirty="0" smtClean="0">
                <a:latin typeface="Comic Sans MS" pitchFamily="66" charset="0"/>
              </a:rPr>
              <a:t>……</a:t>
            </a:r>
            <a:r>
              <a:rPr lang="en-GB" sz="1400" b="1" i="1" dirty="0" smtClean="0">
                <a:latin typeface="Comic Sans MS" pitchFamily="66" charset="0"/>
              </a:rPr>
              <a:t>(Since…ago/ for)</a:t>
            </a:r>
          </a:p>
          <a:p>
            <a:pPr lvl="0"/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When you want to say how long you have been doing something you use </a:t>
            </a:r>
            <a:r>
              <a:rPr lang="en-GB" sz="1400" dirty="0" err="1" smtClean="0">
                <a:latin typeface="Comic Sans MS" pitchFamily="66" charset="0"/>
              </a:rPr>
              <a:t>desde</a:t>
            </a:r>
            <a:r>
              <a:rPr lang="en-GB" sz="1400" dirty="0" smtClean="0">
                <a:latin typeface="Comic Sans MS" pitchFamily="66" charset="0"/>
              </a:rPr>
              <a:t> </a:t>
            </a:r>
            <a:r>
              <a:rPr lang="en-GB" sz="1400" dirty="0" err="1" smtClean="0">
                <a:latin typeface="Comic Sans MS" pitchFamily="66" charset="0"/>
              </a:rPr>
              <a:t>hace</a:t>
            </a:r>
            <a:r>
              <a:rPr lang="en-GB" sz="1400" dirty="0" smtClean="0">
                <a:latin typeface="Comic Sans MS" pitchFamily="66" charset="0"/>
              </a:rPr>
              <a:t> + present perfect (</a:t>
            </a:r>
            <a:r>
              <a:rPr lang="en-GB" sz="1400" dirty="0" err="1" smtClean="0">
                <a:latin typeface="Comic Sans MS" pitchFamily="66" charset="0"/>
              </a:rPr>
              <a:t>pretérito</a:t>
            </a:r>
            <a:r>
              <a:rPr lang="en-GB" sz="1400" dirty="0" smtClean="0">
                <a:latin typeface="Comic Sans MS" pitchFamily="66" charset="0"/>
              </a:rPr>
              <a:t> perfecto)</a:t>
            </a:r>
            <a:endParaRPr lang="es-ES" sz="1400" dirty="0" smtClean="0">
              <a:latin typeface="Comic Sans MS" pitchFamily="66" charset="0"/>
            </a:endParaRPr>
          </a:p>
          <a:p>
            <a:endParaRPr lang="es-ES" sz="1400" b="1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es-ES" sz="1400" dirty="0" smtClean="0">
              <a:latin typeface="Comic Sans MS"/>
              <a:ea typeface="MS Mincho"/>
              <a:cs typeface="Times New Roman"/>
            </a:endParaRPr>
          </a:p>
          <a:p>
            <a:r>
              <a:rPr lang="es-ES" sz="1400" dirty="0" smtClean="0">
                <a:latin typeface="Comic Sans MS" panose="030F0702030302020204" pitchFamily="66" charset="0"/>
              </a:rPr>
              <a:t>He ido de </a:t>
            </a:r>
            <a:r>
              <a:rPr lang="es-ES" sz="1400" dirty="0">
                <a:latin typeface="Comic Sans MS" panose="030F0702030302020204" pitchFamily="66" charset="0"/>
              </a:rPr>
              <a:t>vacaciones a España </a:t>
            </a:r>
            <a:r>
              <a:rPr lang="es-ES" sz="1400" u="sng" dirty="0">
                <a:latin typeface="Comic Sans MS" panose="030F0702030302020204" pitchFamily="66" charset="0"/>
              </a:rPr>
              <a:t>desde hace</a:t>
            </a:r>
            <a:r>
              <a:rPr lang="es-ES" sz="1400" dirty="0">
                <a:latin typeface="Comic Sans MS" panose="030F0702030302020204" pitchFamily="66" charset="0"/>
              </a:rPr>
              <a:t>* cinco años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I have been going on holidays to Spain </a:t>
            </a:r>
            <a:r>
              <a:rPr lang="en-GB" sz="1400" u="sng" dirty="0">
                <a:latin typeface="Comic Sans MS" panose="030F0702030302020204" pitchFamily="66" charset="0"/>
              </a:rPr>
              <a:t>since</a:t>
            </a:r>
            <a:r>
              <a:rPr lang="en-GB" sz="1400" dirty="0">
                <a:latin typeface="Comic Sans MS" panose="030F0702030302020204" pitchFamily="66" charset="0"/>
              </a:rPr>
              <a:t> 5 years </a:t>
            </a:r>
            <a:r>
              <a:rPr lang="en-GB" sz="1400" u="sng" dirty="0">
                <a:latin typeface="Comic Sans MS" panose="030F0702030302020204" pitchFamily="66" charset="0"/>
              </a:rPr>
              <a:t>ago* 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 </a:t>
            </a:r>
          </a:p>
          <a:p>
            <a:r>
              <a:rPr lang="es-ES" sz="1400" dirty="0">
                <a:latin typeface="Comic Sans MS" panose="030F0702030302020204" pitchFamily="66" charset="0"/>
              </a:rPr>
              <a:t>Me </a:t>
            </a:r>
            <a:r>
              <a:rPr lang="es-ES" sz="1400" dirty="0" smtClean="0">
                <a:latin typeface="Comic Sans MS" panose="030F0702030302020204" pitchFamily="66" charset="0"/>
              </a:rPr>
              <a:t>han gustado </a:t>
            </a:r>
            <a:r>
              <a:rPr lang="es-ES" sz="1400" dirty="0">
                <a:latin typeface="Comic Sans MS" panose="030F0702030302020204" pitchFamily="66" charset="0"/>
              </a:rPr>
              <a:t>las vacaciones de aventura </a:t>
            </a:r>
            <a:r>
              <a:rPr lang="es-ES" sz="1400" u="sng" dirty="0">
                <a:latin typeface="Comic Sans MS" panose="030F0702030302020204" pitchFamily="66" charset="0"/>
              </a:rPr>
              <a:t>desde hace</a:t>
            </a:r>
            <a:r>
              <a:rPr lang="es-ES" sz="1400" dirty="0">
                <a:latin typeface="Comic Sans MS" panose="030F0702030302020204" pitchFamily="66" charset="0"/>
              </a:rPr>
              <a:t>* tres años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I have liked adventure holidays for 3 years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20688" y="395536"/>
            <a:ext cx="5904656" cy="4486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3.Lo + adjective….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When you want to say “The good thing  is that….” “The bad thing is…….” “The best thing is…..” </a:t>
            </a:r>
            <a:r>
              <a:rPr lang="es-ES" sz="1400" dirty="0" smtClean="0">
                <a:latin typeface="Comic Sans MS" pitchFamily="66" charset="0"/>
              </a:rPr>
              <a:t>use lo + </a:t>
            </a:r>
            <a:r>
              <a:rPr lang="es-ES" sz="1400" dirty="0" err="1" smtClean="0">
                <a:latin typeface="Comic Sans MS" pitchFamily="66" charset="0"/>
              </a:rPr>
              <a:t>adjective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endParaRPr lang="es-ES" sz="1400" b="1" dirty="0" smtClean="0">
              <a:latin typeface="Comic Sans MS" pitchFamily="66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u="sng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Lo </a:t>
            </a:r>
            <a:r>
              <a:rPr lang="en-GB" sz="1400" u="sng" dirty="0" err="1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malo</a:t>
            </a:r>
            <a:r>
              <a:rPr lang="en-GB" sz="1400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* </a:t>
            </a:r>
            <a:r>
              <a:rPr lang="en-GB" sz="1400" dirty="0" err="1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es</a:t>
            </a:r>
            <a:r>
              <a:rPr lang="en-GB" sz="1400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que…The bad thing is (that)</a:t>
            </a:r>
            <a:endParaRPr lang="en-GB" sz="11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1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s-ES" sz="1400" u="sng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Lo bueno</a:t>
            </a:r>
            <a:r>
              <a:rPr lang="es-ES" sz="1400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* de las vacaciones es……. </a:t>
            </a:r>
            <a:endParaRPr lang="en-GB" sz="11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The good thing about holidays is…….</a:t>
            </a:r>
            <a:endParaRPr lang="en-GB" sz="11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1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u="sng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Lo </a:t>
            </a:r>
            <a:r>
              <a:rPr lang="en-GB" sz="1400" u="sng" dirty="0" err="1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mejor</a:t>
            </a:r>
            <a:r>
              <a:rPr lang="en-GB" sz="1400" u="sng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*</a:t>
            </a:r>
            <a:r>
              <a:rPr lang="en-GB" sz="1400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del hotel </a:t>
            </a:r>
            <a:r>
              <a:rPr lang="en-GB" sz="1400" dirty="0" err="1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es</a:t>
            </a:r>
            <a:r>
              <a:rPr lang="en-GB" sz="1400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…the best thing about the hotel is…….</a:t>
            </a:r>
            <a:endParaRPr lang="en-GB" sz="11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1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u="sng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Lo </a:t>
            </a:r>
            <a:r>
              <a:rPr lang="en-GB" sz="1400" u="sng" dirty="0" err="1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peor</a:t>
            </a:r>
            <a:r>
              <a:rPr lang="en-GB" sz="1400" u="sng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*</a:t>
            </a:r>
            <a:r>
              <a:rPr lang="en-GB" sz="1400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del </a:t>
            </a:r>
            <a:r>
              <a:rPr lang="en-GB" sz="1400" dirty="0" err="1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viaje</a:t>
            </a:r>
            <a:r>
              <a:rPr lang="en-GB" sz="1400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es</a:t>
            </a:r>
            <a:r>
              <a:rPr lang="en-GB" sz="1400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…the worst thing about the journey is…….</a:t>
            </a:r>
            <a:endParaRPr lang="en-GB" sz="11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1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400" u="sng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Lo </a:t>
            </a:r>
            <a:r>
              <a:rPr lang="en-GB" sz="1400" u="sng" dirty="0" err="1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más</a:t>
            </a:r>
            <a:r>
              <a:rPr lang="en-GB" sz="1400" u="sng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1400" u="sng" dirty="0" err="1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positivo</a:t>
            </a:r>
            <a:r>
              <a:rPr lang="en-GB" sz="1400" u="sng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*</a:t>
            </a:r>
            <a:r>
              <a:rPr lang="en-GB" sz="1400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del </a:t>
            </a:r>
            <a:r>
              <a:rPr lang="en-GB" sz="1400" dirty="0" err="1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avión</a:t>
            </a:r>
            <a:r>
              <a:rPr lang="en-GB" sz="1400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es</a:t>
            </a:r>
            <a:r>
              <a:rPr lang="en-GB" sz="1400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……..The most positive thing about the plane is…..</a:t>
            </a:r>
            <a:endParaRPr lang="en-GB" sz="11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1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s-ES" sz="1400" dirty="0" smtClean="0">
              <a:latin typeface="Comic Sans MS" pitchFamily="66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32656" y="755576"/>
            <a:ext cx="6192688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4.Extended sentences    </a:t>
            </a:r>
            <a:r>
              <a:rPr lang="en-GB" sz="1400" b="1" u="sng" dirty="0" smtClean="0">
                <a:latin typeface="Comic Sans MS" pitchFamily="66" charset="0"/>
              </a:rPr>
              <a:t>LIKES + REASON</a:t>
            </a:r>
          </a:p>
          <a:p>
            <a:pPr lvl="0"/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4.1</a:t>
            </a:r>
            <a:r>
              <a:rPr lang="en-GB" sz="1400" dirty="0" smtClean="0">
                <a:latin typeface="Comic Sans MS" pitchFamily="66" charset="0"/>
              </a:rPr>
              <a:t> Write longer sentences using </a:t>
            </a:r>
            <a:r>
              <a:rPr lang="en-GB" sz="1400" b="1" dirty="0" err="1" smtClean="0">
                <a:latin typeface="Comic Sans MS" pitchFamily="66" charset="0"/>
              </a:rPr>
              <a:t>porque</a:t>
            </a:r>
            <a:r>
              <a:rPr lang="en-GB" sz="1400" dirty="0" smtClean="0">
                <a:latin typeface="Comic Sans MS" pitchFamily="66" charset="0"/>
              </a:rPr>
              <a:t> and </a:t>
            </a:r>
            <a:r>
              <a:rPr lang="en-GB" sz="1400" b="1" dirty="0" err="1" smtClean="0">
                <a:latin typeface="Comic Sans MS" pitchFamily="66" charset="0"/>
              </a:rPr>
              <a:t>pero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dirty="0" smtClean="0">
                <a:latin typeface="Comic Sans MS" pitchFamily="66" charset="0"/>
              </a:rPr>
              <a:t>in the same sentence.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u="sng" dirty="0" smtClean="0">
                <a:latin typeface="Comic Sans MS" pitchFamily="66" charset="0"/>
              </a:rPr>
              <a:t>LIKES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Me </a:t>
            </a:r>
            <a:r>
              <a:rPr lang="en-GB" sz="1400" b="1" dirty="0" err="1" smtClean="0">
                <a:latin typeface="Comic Sans MS" pitchFamily="66" charset="0"/>
              </a:rPr>
              <a:t>gusta</a:t>
            </a:r>
            <a:r>
              <a:rPr lang="en-GB" sz="1400" b="1" dirty="0" smtClean="0">
                <a:latin typeface="Comic Sans MS" pitchFamily="66" charset="0"/>
              </a:rPr>
              <a:t>          </a:t>
            </a:r>
            <a:r>
              <a:rPr lang="en-GB" sz="1400" i="1" dirty="0" smtClean="0">
                <a:latin typeface="Comic Sans MS" pitchFamily="66" charset="0"/>
              </a:rPr>
              <a:t>I like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Me </a:t>
            </a:r>
            <a:r>
              <a:rPr lang="en-GB" sz="1400" b="1" dirty="0" err="1" smtClean="0">
                <a:latin typeface="Comic Sans MS" pitchFamily="66" charset="0"/>
              </a:rPr>
              <a:t>importa</a:t>
            </a:r>
            <a:r>
              <a:rPr lang="en-GB" sz="1400" b="1" dirty="0" smtClean="0">
                <a:latin typeface="Comic Sans MS" pitchFamily="66" charset="0"/>
              </a:rPr>
              <a:t>        </a:t>
            </a:r>
            <a:r>
              <a:rPr lang="en-GB" sz="1400" i="1" dirty="0" smtClean="0">
                <a:latin typeface="Comic Sans MS" pitchFamily="66" charset="0"/>
              </a:rPr>
              <a:t>I care for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Me </a:t>
            </a:r>
            <a:r>
              <a:rPr lang="en-GB" sz="1400" b="1" dirty="0" err="1" smtClean="0">
                <a:latin typeface="Comic Sans MS" pitchFamily="66" charset="0"/>
              </a:rPr>
              <a:t>encanta</a:t>
            </a:r>
            <a:r>
              <a:rPr lang="en-GB" sz="1400" b="1" dirty="0" smtClean="0">
                <a:latin typeface="Comic Sans MS" pitchFamily="66" charset="0"/>
              </a:rPr>
              <a:t>        </a:t>
            </a:r>
            <a:r>
              <a:rPr lang="en-GB" sz="1400" i="1" dirty="0" smtClean="0">
                <a:latin typeface="Comic Sans MS" pitchFamily="66" charset="0"/>
              </a:rPr>
              <a:t>I love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Me </a:t>
            </a:r>
            <a:r>
              <a:rPr lang="en-GB" sz="1400" b="1" dirty="0" err="1" smtClean="0">
                <a:latin typeface="Comic Sans MS" pitchFamily="66" charset="0"/>
              </a:rPr>
              <a:t>chifla</a:t>
            </a:r>
            <a:r>
              <a:rPr lang="en-GB" sz="1400" b="1" dirty="0" smtClean="0">
                <a:latin typeface="Comic Sans MS" pitchFamily="66" charset="0"/>
              </a:rPr>
              <a:t>          </a:t>
            </a:r>
            <a:r>
              <a:rPr lang="en-GB" sz="1400" i="1" dirty="0" smtClean="0">
                <a:latin typeface="Comic Sans MS" pitchFamily="66" charset="0"/>
              </a:rPr>
              <a:t>I love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Me </a:t>
            </a:r>
            <a:r>
              <a:rPr lang="en-GB" sz="1400" b="1" dirty="0" err="1" smtClean="0">
                <a:latin typeface="Comic Sans MS" pitchFamily="66" charset="0"/>
              </a:rPr>
              <a:t>mola</a:t>
            </a:r>
            <a:r>
              <a:rPr lang="en-GB" sz="1400" b="1" dirty="0" smtClean="0">
                <a:latin typeface="Comic Sans MS" pitchFamily="66" charset="0"/>
              </a:rPr>
              <a:t>            </a:t>
            </a:r>
            <a:r>
              <a:rPr lang="en-GB" sz="1400" i="1" dirty="0" smtClean="0">
                <a:latin typeface="Comic Sans MS" pitchFamily="66" charset="0"/>
              </a:rPr>
              <a:t>I think it´s cool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Prefiero</a:t>
            </a:r>
            <a:r>
              <a:rPr lang="en-GB" sz="1400" b="1" dirty="0" smtClean="0">
                <a:latin typeface="Comic Sans MS" pitchFamily="66" charset="0"/>
              </a:rPr>
              <a:t>             </a:t>
            </a:r>
            <a:r>
              <a:rPr lang="en-GB" sz="1400" i="1" dirty="0" smtClean="0">
                <a:latin typeface="Comic Sans MS" pitchFamily="66" charset="0"/>
              </a:rPr>
              <a:t>I prefer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No me </a:t>
            </a:r>
            <a:r>
              <a:rPr lang="en-GB" sz="1400" b="1" dirty="0" err="1" smtClean="0">
                <a:latin typeface="Comic Sans MS" pitchFamily="66" charset="0"/>
              </a:rPr>
              <a:t>importa</a:t>
            </a:r>
            <a:r>
              <a:rPr lang="en-GB" sz="1400" b="1" dirty="0" smtClean="0">
                <a:latin typeface="Comic Sans MS" pitchFamily="66" charset="0"/>
              </a:rPr>
              <a:t>      </a:t>
            </a:r>
            <a:r>
              <a:rPr lang="en-GB" sz="1400" i="1" dirty="0" smtClean="0">
                <a:latin typeface="Comic Sans MS" pitchFamily="66" charset="0"/>
              </a:rPr>
              <a:t>I don´t mind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No me </a:t>
            </a:r>
            <a:r>
              <a:rPr lang="en-GB" sz="1400" b="1" dirty="0" err="1" smtClean="0">
                <a:latin typeface="Comic Sans MS" pitchFamily="66" charset="0"/>
              </a:rPr>
              <a:t>gusta</a:t>
            </a:r>
            <a:r>
              <a:rPr lang="en-GB" sz="1400" b="1" dirty="0" smtClean="0">
                <a:latin typeface="Comic Sans MS" pitchFamily="66" charset="0"/>
              </a:rPr>
              <a:t>         </a:t>
            </a:r>
            <a:r>
              <a:rPr lang="en-GB" sz="1400" i="1" dirty="0" smtClean="0">
                <a:latin typeface="Comic Sans MS" pitchFamily="66" charset="0"/>
              </a:rPr>
              <a:t>I don´t like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No </a:t>
            </a:r>
            <a:r>
              <a:rPr lang="en-GB" sz="1400" b="1" dirty="0" err="1" smtClean="0">
                <a:latin typeface="Comic Sans MS" pitchFamily="66" charset="0"/>
              </a:rPr>
              <a:t>soporto</a:t>
            </a:r>
            <a:r>
              <a:rPr lang="en-GB" sz="1400" b="1" dirty="0" smtClean="0">
                <a:latin typeface="Comic Sans MS" pitchFamily="66" charset="0"/>
              </a:rPr>
              <a:t>           </a:t>
            </a:r>
            <a:r>
              <a:rPr lang="en-GB" sz="1400" i="1" dirty="0" smtClean="0">
                <a:latin typeface="Comic Sans MS" pitchFamily="66" charset="0"/>
              </a:rPr>
              <a:t>I can´t stand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Me </a:t>
            </a:r>
            <a:r>
              <a:rPr lang="en-GB" sz="1400" b="1" dirty="0" err="1" smtClean="0">
                <a:latin typeface="Comic Sans MS" pitchFamily="66" charset="0"/>
              </a:rPr>
              <a:t>molesta</a:t>
            </a:r>
            <a:r>
              <a:rPr lang="en-GB" sz="1400" b="1" dirty="0" smtClean="0">
                <a:latin typeface="Comic Sans MS" pitchFamily="66" charset="0"/>
              </a:rPr>
              <a:t>          </a:t>
            </a:r>
            <a:r>
              <a:rPr lang="en-GB" sz="1400" i="1" dirty="0" smtClean="0">
                <a:latin typeface="Comic Sans MS" pitchFamily="66" charset="0"/>
              </a:rPr>
              <a:t>It bothers me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Me </a:t>
            </a:r>
            <a:r>
              <a:rPr lang="en-GB" sz="1400" b="1" dirty="0" err="1" smtClean="0">
                <a:latin typeface="Comic Sans MS" pitchFamily="66" charset="0"/>
              </a:rPr>
              <a:t>irrita</a:t>
            </a:r>
            <a:r>
              <a:rPr lang="en-GB" sz="1400" b="1" dirty="0" smtClean="0">
                <a:latin typeface="Comic Sans MS" pitchFamily="66" charset="0"/>
              </a:rPr>
              <a:t>             </a:t>
            </a:r>
            <a:r>
              <a:rPr lang="en-GB" sz="1400" i="1" dirty="0" smtClean="0">
                <a:latin typeface="Comic Sans MS" pitchFamily="66" charset="0"/>
              </a:rPr>
              <a:t>It irritates me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Odio</a:t>
            </a:r>
            <a:r>
              <a:rPr lang="en-GB" sz="1400" b="1" dirty="0" smtClean="0">
                <a:latin typeface="Comic Sans MS" pitchFamily="66" charset="0"/>
              </a:rPr>
              <a:t>                  </a:t>
            </a:r>
            <a:r>
              <a:rPr lang="en-GB" sz="1400" i="1" dirty="0" smtClean="0">
                <a:latin typeface="Comic Sans MS" pitchFamily="66" charset="0"/>
              </a:rPr>
              <a:t>I hate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u="sng" dirty="0" smtClean="0">
                <a:latin typeface="Comic Sans MS" pitchFamily="66" charset="0"/>
              </a:rPr>
              <a:t>REASONS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Porque</a:t>
            </a:r>
            <a:r>
              <a:rPr lang="en-GB" sz="1400" b="1" dirty="0" smtClean="0">
                <a:latin typeface="Comic Sans MS" pitchFamily="66" charset="0"/>
              </a:rPr>
              <a:t>                            </a:t>
            </a:r>
            <a:r>
              <a:rPr lang="en-GB" sz="1400" i="1" dirty="0" smtClean="0">
                <a:latin typeface="Comic Sans MS" pitchFamily="66" charset="0"/>
              </a:rPr>
              <a:t>because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Por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esta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razón</a:t>
            </a:r>
            <a:r>
              <a:rPr lang="en-GB" sz="1400" b="1" dirty="0" smtClean="0">
                <a:latin typeface="Comic Sans MS" pitchFamily="66" charset="0"/>
              </a:rPr>
              <a:t>                   </a:t>
            </a:r>
            <a:r>
              <a:rPr lang="en-GB" sz="1400" i="1" dirty="0" smtClean="0">
                <a:latin typeface="Comic Sans MS" pitchFamily="66" charset="0"/>
              </a:rPr>
              <a:t>for this reason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Puesto que                       </a:t>
            </a:r>
            <a:r>
              <a:rPr lang="es-ES" sz="1400" i="1" dirty="0" err="1" smtClean="0">
                <a:latin typeface="Comic Sans MS" pitchFamily="66" charset="0"/>
              </a:rPr>
              <a:t>because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Ya que                            </a:t>
            </a:r>
            <a:r>
              <a:rPr lang="es-ES" sz="1400" i="1" dirty="0" err="1" smtClean="0">
                <a:latin typeface="Comic Sans MS" pitchFamily="66" charset="0"/>
              </a:rPr>
              <a:t>because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Por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b="1" dirty="0" err="1" smtClean="0">
                <a:latin typeface="Comic Sans MS" pitchFamily="66" charset="0"/>
              </a:rPr>
              <a:t>eso</a:t>
            </a:r>
            <a:r>
              <a:rPr lang="en-GB" sz="1400" b="1" dirty="0" smtClean="0">
                <a:latin typeface="Comic Sans MS" pitchFamily="66" charset="0"/>
              </a:rPr>
              <a:t>                           </a:t>
            </a:r>
            <a:r>
              <a:rPr lang="en-GB" sz="1400" i="1" dirty="0" smtClean="0">
                <a:latin typeface="Comic Sans MS" pitchFamily="66" charset="0"/>
              </a:rPr>
              <a:t>That´s why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A </a:t>
            </a:r>
            <a:r>
              <a:rPr lang="en-GB" sz="1400" b="1" dirty="0" err="1" smtClean="0">
                <a:latin typeface="Comic Sans MS" pitchFamily="66" charset="0"/>
              </a:rPr>
              <a:t>causa</a:t>
            </a:r>
            <a:r>
              <a:rPr lang="en-GB" sz="1400" b="1" dirty="0" smtClean="0">
                <a:latin typeface="Comic Sans MS" pitchFamily="66" charset="0"/>
              </a:rPr>
              <a:t> de </a:t>
            </a:r>
            <a:r>
              <a:rPr lang="en-GB" sz="1400" b="1" dirty="0" err="1" smtClean="0">
                <a:latin typeface="Comic Sans MS" pitchFamily="66" charset="0"/>
              </a:rPr>
              <a:t>que</a:t>
            </a:r>
            <a:r>
              <a:rPr lang="en-GB" sz="1400" b="1" dirty="0" smtClean="0">
                <a:latin typeface="Comic Sans MS" pitchFamily="66" charset="0"/>
              </a:rPr>
              <a:t>                  </a:t>
            </a:r>
            <a:r>
              <a:rPr lang="en-GB" sz="1400" i="1" dirty="0" smtClean="0">
                <a:latin typeface="Comic Sans MS" pitchFamily="66" charset="0"/>
              </a:rPr>
              <a:t>Due to the fact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Debido al hecho de que         </a:t>
            </a:r>
            <a:r>
              <a:rPr lang="es-ES" sz="1400" i="1" dirty="0" err="1" smtClean="0">
                <a:latin typeface="Comic Sans MS" pitchFamily="66" charset="0"/>
              </a:rPr>
              <a:t>Due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to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the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fact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Esto indica que                  </a:t>
            </a:r>
            <a:r>
              <a:rPr lang="es-ES" sz="1400" i="1" dirty="0" err="1" smtClean="0">
                <a:latin typeface="Comic Sans MS" pitchFamily="66" charset="0"/>
              </a:rPr>
              <a:t>This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indicates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s-ES" sz="1400" b="1" i="1" dirty="0" smtClean="0">
                <a:latin typeface="Comic Sans MS" pitchFamily="66" charset="0"/>
              </a:rPr>
              <a:t>Por eso</a:t>
            </a:r>
            <a:r>
              <a:rPr lang="es-ES" sz="1400" i="1" dirty="0" smtClean="0">
                <a:latin typeface="Comic Sans MS" pitchFamily="66" charset="0"/>
              </a:rPr>
              <a:t>			</a:t>
            </a:r>
            <a:r>
              <a:rPr lang="es-ES" sz="1400" i="1" dirty="0" err="1" smtClean="0">
                <a:latin typeface="Comic Sans MS" pitchFamily="66" charset="0"/>
              </a:rPr>
              <a:t>That´s</a:t>
            </a:r>
            <a:r>
              <a:rPr lang="es-ES" sz="1400" i="1" dirty="0" smtClean="0">
                <a:latin typeface="Comic Sans MS" pitchFamily="66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</a:rPr>
              <a:t>why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dirty="0" smtClean="0">
                <a:latin typeface="Comic Sans MS" pitchFamily="66" charset="0"/>
              </a:rPr>
              <a:t>Me gusta…………….</a:t>
            </a:r>
            <a:r>
              <a:rPr lang="es-ES" sz="1400" u="sng" dirty="0" smtClean="0">
                <a:latin typeface="Comic Sans MS" pitchFamily="66" charset="0"/>
              </a:rPr>
              <a:t>porque</a:t>
            </a:r>
            <a:r>
              <a:rPr lang="es-ES" sz="1400" dirty="0" smtClean="0">
                <a:latin typeface="Comic Sans MS" pitchFamily="66" charset="0"/>
              </a:rPr>
              <a:t>* es……………………….</a:t>
            </a:r>
            <a:r>
              <a:rPr lang="es-ES" sz="1400" u="sng" dirty="0" smtClean="0">
                <a:latin typeface="Comic Sans MS" pitchFamily="66" charset="0"/>
              </a:rPr>
              <a:t>pero</a:t>
            </a:r>
            <a:r>
              <a:rPr lang="es-ES" sz="1400" dirty="0" smtClean="0">
                <a:latin typeface="Comic Sans MS" pitchFamily="66" charset="0"/>
              </a:rPr>
              <a:t>*/sin embargo………………….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I like…………………….because it is…………………..</a:t>
            </a:r>
            <a:r>
              <a:rPr lang="en-GB" sz="1400" dirty="0" smtClean="0">
                <a:latin typeface="Comic Sans MS" pitchFamily="66" charset="0"/>
              </a:rPr>
              <a:t>but/however…………………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dirty="0" smtClean="0">
                <a:latin typeface="Comic Sans MS" pitchFamily="66" charset="0"/>
              </a:rPr>
              <a:t>Me </a:t>
            </a:r>
            <a:r>
              <a:rPr lang="es-ES" sz="1400" b="1" u="sng" dirty="0" smtClean="0">
                <a:latin typeface="Comic Sans MS" pitchFamily="66" charset="0"/>
              </a:rPr>
              <a:t>chiflan</a:t>
            </a:r>
            <a:r>
              <a:rPr lang="es-ES" sz="1400" dirty="0" smtClean="0">
                <a:latin typeface="Comic Sans MS" pitchFamily="66" charset="0"/>
              </a:rPr>
              <a:t>………………</a:t>
            </a:r>
            <a:r>
              <a:rPr lang="es-ES" sz="1400" u="sng" dirty="0" smtClean="0">
                <a:latin typeface="Comic Sans MS" pitchFamily="66" charset="0"/>
              </a:rPr>
              <a:t>porque</a:t>
            </a:r>
            <a:r>
              <a:rPr lang="es-ES" sz="1400" dirty="0" smtClean="0">
                <a:latin typeface="Comic Sans MS" pitchFamily="66" charset="0"/>
              </a:rPr>
              <a:t>* son………………</a:t>
            </a:r>
            <a:r>
              <a:rPr lang="es-ES" sz="1400" u="sng" dirty="0" smtClean="0">
                <a:latin typeface="Comic Sans MS" pitchFamily="66" charset="0"/>
              </a:rPr>
              <a:t>pero</a:t>
            </a:r>
            <a:r>
              <a:rPr lang="es-ES" sz="1400" dirty="0" smtClean="0">
                <a:latin typeface="Comic Sans MS" pitchFamily="66" charset="0"/>
              </a:rPr>
              <a:t>*/</a:t>
            </a:r>
            <a:r>
              <a:rPr lang="es-ES" sz="1400" dirty="0" smtClean="0">
                <a:latin typeface="Comic Sans MS" pitchFamily="66" charset="0"/>
              </a:rPr>
              <a:t>sin embargo………………….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I love (plural)……because they are</a:t>
            </a:r>
            <a:r>
              <a:rPr lang="en-GB" sz="1400" dirty="0" smtClean="0">
                <a:latin typeface="Comic Sans MS" pitchFamily="66" charset="0"/>
              </a:rPr>
              <a:t>………</a:t>
            </a:r>
            <a:r>
              <a:rPr lang="en-GB" sz="1400" dirty="0" smtClean="0">
                <a:latin typeface="Comic Sans MS" pitchFamily="66" charset="0"/>
              </a:rPr>
              <a:t>but/however</a:t>
            </a:r>
            <a:r>
              <a:rPr lang="en-GB" sz="1400" dirty="0" smtClean="0">
                <a:latin typeface="Comic Sans MS" pitchFamily="66" charset="0"/>
              </a:rPr>
              <a:t>…………………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980728" y="14756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60648" y="-179366"/>
            <a:ext cx="6120680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5.Correlations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 s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ó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lo.......sino tambi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é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n.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(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Not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only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.........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but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also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400" b="1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Me gustan no sólo los parques sino tambi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é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 los bosques 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not only like parks but also forests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400" b="1" dirty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 sólo comimos en restaurantes sino también hicimos picnics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400" i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Not</a:t>
            </a:r>
            <a:r>
              <a:rPr lang="es-ES" sz="1400" i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only</a:t>
            </a:r>
            <a:r>
              <a:rPr lang="es-ES" sz="1400" i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we</a:t>
            </a:r>
            <a:r>
              <a:rPr lang="es-ES" sz="1400" i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ate in restaurants </a:t>
            </a:r>
            <a:r>
              <a:rPr lang="es-ES" sz="1400" i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but</a:t>
            </a:r>
            <a:r>
              <a:rPr lang="es-ES" sz="1400" i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also</a:t>
            </a:r>
            <a:r>
              <a:rPr lang="es-ES" sz="1400" i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we</a:t>
            </a:r>
            <a:r>
              <a:rPr lang="es-ES" sz="1400" i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i="1" dirty="0" err="1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had</a:t>
            </a:r>
            <a:r>
              <a:rPr lang="es-ES" sz="1400" i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picnics</a:t>
            </a:r>
            <a:endParaRPr kumimoji="0" lang="en-GB" sz="1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b="1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6.Negatives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	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don´t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(not)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nunca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never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jam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á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never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nadie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anybody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/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nobody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ni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..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ni	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neither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……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………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Examples</a:t>
            </a: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* me gusta el campo porque tengo alergia 		</a:t>
            </a:r>
            <a:endParaRPr lang="es-ES" sz="1400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don´t like fields (The countryside) because I´ve got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hayfever</a:t>
            </a:r>
            <a:endParaRPr kumimoji="0" lang="es-E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Nunca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* paso tiempo en la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palya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never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spend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time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on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the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beach</a:t>
            </a:r>
            <a:endParaRPr kumimoji="0" lang="es-E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Jam</a:t>
            </a: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á</a:t>
            </a: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* tomo el sol</a:t>
            </a:r>
            <a:r>
              <a:rPr lang="es-ES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porque me quemo 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never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sunbathe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because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I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get</a:t>
            </a:r>
            <a:r>
              <a:rPr kumimoji="0" lang="es-E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burnt</a:t>
            </a:r>
            <a:endParaRPr kumimoji="0" lang="es-E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Mis amigos no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van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ni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al camping </a:t>
            </a: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ni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a</a:t>
            </a:r>
            <a:r>
              <a:rPr kumimoji="0" lang="es-E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la montaña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My friends don´t go either camping or to the mountains.</a:t>
            </a:r>
            <a:endParaRPr kumimoji="0" lang="en-GB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980728" y="14756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5 CuadroTexto"/>
          <p:cNvSpPr txBox="1"/>
          <p:nvPr/>
        </p:nvSpPr>
        <p:spPr>
          <a:xfrm>
            <a:off x="116632" y="179512"/>
            <a:ext cx="65081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7. Impersonal Verbs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Hay </a:t>
            </a:r>
            <a:r>
              <a:rPr lang="en-GB" sz="1400" dirty="0" err="1" smtClean="0">
                <a:latin typeface="Comic Sans MS" pitchFamily="66" charset="0"/>
              </a:rPr>
              <a:t>que</a:t>
            </a:r>
            <a:r>
              <a:rPr lang="en-GB" sz="1400" dirty="0" smtClean="0">
                <a:latin typeface="Comic Sans MS" pitchFamily="66" charset="0"/>
              </a:rPr>
              <a:t> 				You have to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 </a:t>
            </a:r>
            <a:r>
              <a:rPr lang="en-GB" sz="1400" dirty="0" err="1" smtClean="0">
                <a:latin typeface="Comic Sans MS" pitchFamily="66" charset="0"/>
              </a:rPr>
              <a:t>puede</a:t>
            </a:r>
            <a:r>
              <a:rPr lang="en-GB" sz="1400" dirty="0" smtClean="0">
                <a:latin typeface="Comic Sans MS" pitchFamily="66" charset="0"/>
              </a:rPr>
              <a:t> + full verb			You can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 </a:t>
            </a:r>
            <a:r>
              <a:rPr lang="en-GB" sz="1400" dirty="0" err="1" smtClean="0">
                <a:latin typeface="Comic Sans MS" pitchFamily="66" charset="0"/>
              </a:rPr>
              <a:t>debe</a:t>
            </a:r>
            <a:r>
              <a:rPr lang="en-GB" sz="1400" dirty="0" smtClean="0">
                <a:latin typeface="Comic Sans MS" pitchFamily="66" charset="0"/>
              </a:rPr>
              <a:t> + full verb			You should/must/ought to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 </a:t>
            </a:r>
            <a:r>
              <a:rPr lang="en-GB" sz="1400" dirty="0" err="1" smtClean="0">
                <a:latin typeface="Comic Sans MS" pitchFamily="66" charset="0"/>
              </a:rPr>
              <a:t>necesita</a:t>
            </a:r>
            <a:r>
              <a:rPr lang="en-GB" sz="1400" dirty="0" smtClean="0">
                <a:latin typeface="Comic Sans MS" pitchFamily="66" charset="0"/>
              </a:rPr>
              <a:t> + full verb			You need to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 require + full verb			It requires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Examples 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200" u="sng" dirty="0" smtClean="0">
                <a:latin typeface="Comic Sans MS" pitchFamily="66" charset="0"/>
              </a:rPr>
              <a:t>Hay </a:t>
            </a:r>
            <a:r>
              <a:rPr lang="en-GB" sz="1200" u="sng" dirty="0" err="1" smtClean="0">
                <a:latin typeface="Comic Sans MS" pitchFamily="66" charset="0"/>
              </a:rPr>
              <a:t>que</a:t>
            </a:r>
            <a:r>
              <a:rPr lang="en-GB" sz="1200" u="sng" dirty="0" smtClean="0">
                <a:latin typeface="Comic Sans MS" pitchFamily="66" charset="0"/>
              </a:rPr>
              <a:t> </a:t>
            </a:r>
            <a:r>
              <a:rPr lang="en-GB" sz="1200" dirty="0" err="1" smtClean="0">
                <a:latin typeface="Comic Sans MS" pitchFamily="66" charset="0"/>
              </a:rPr>
              <a:t>estar</a:t>
            </a:r>
            <a:r>
              <a:rPr lang="en-GB" sz="1200" dirty="0" smtClean="0">
                <a:latin typeface="Comic Sans MS" pitchFamily="66" charset="0"/>
              </a:rPr>
              <a:t> en </a:t>
            </a:r>
            <a:r>
              <a:rPr lang="en-GB" sz="1200" dirty="0" err="1" smtClean="0">
                <a:latin typeface="Comic Sans MS" pitchFamily="66" charset="0"/>
              </a:rPr>
              <a:t>silencio</a:t>
            </a:r>
            <a:r>
              <a:rPr lang="en-GB" sz="1200" dirty="0" smtClean="0">
                <a:latin typeface="Comic Sans MS" pitchFamily="66" charset="0"/>
              </a:rPr>
              <a:t>		                  You have to be quiet</a:t>
            </a:r>
            <a:endParaRPr lang="es-ES" sz="1200" dirty="0" smtClean="0">
              <a:latin typeface="Comic Sans MS" pitchFamily="66" charset="0"/>
            </a:endParaRPr>
          </a:p>
          <a:p>
            <a:r>
              <a:rPr lang="en-GB" sz="1200" u="sng" dirty="0" smtClean="0">
                <a:latin typeface="Comic Sans MS" pitchFamily="66" charset="0"/>
              </a:rPr>
              <a:t>Se </a:t>
            </a:r>
            <a:r>
              <a:rPr lang="en-GB" sz="1200" u="sng" dirty="0" err="1" smtClean="0">
                <a:latin typeface="Comic Sans MS" pitchFamily="66" charset="0"/>
              </a:rPr>
              <a:t>puede</a:t>
            </a:r>
            <a:r>
              <a:rPr lang="en-GB" sz="1200" dirty="0" smtClean="0">
                <a:latin typeface="Comic Sans MS" pitchFamily="66" charset="0"/>
              </a:rPr>
              <a:t>* </a:t>
            </a:r>
            <a:r>
              <a:rPr lang="en-GB" sz="1200" dirty="0" err="1" smtClean="0">
                <a:latin typeface="Comic Sans MS" pitchFamily="66" charset="0"/>
              </a:rPr>
              <a:t>hacer</a:t>
            </a:r>
            <a:r>
              <a:rPr lang="en-GB" sz="1200" dirty="0" smtClean="0">
                <a:latin typeface="Comic Sans MS" pitchFamily="66" charset="0"/>
              </a:rPr>
              <a:t> </a:t>
            </a:r>
            <a:r>
              <a:rPr lang="en-GB" sz="1200" dirty="0" err="1" smtClean="0">
                <a:latin typeface="Comic Sans MS" pitchFamily="66" charset="0"/>
              </a:rPr>
              <a:t>casi</a:t>
            </a:r>
            <a:r>
              <a:rPr lang="en-GB" sz="1200" dirty="0" smtClean="0">
                <a:latin typeface="Comic Sans MS" pitchFamily="66" charset="0"/>
              </a:rPr>
              <a:t> </a:t>
            </a:r>
            <a:r>
              <a:rPr lang="en-GB" sz="1200" dirty="0" err="1" smtClean="0">
                <a:latin typeface="Comic Sans MS" pitchFamily="66" charset="0"/>
              </a:rPr>
              <a:t>cualquier</a:t>
            </a:r>
            <a:r>
              <a:rPr lang="en-GB" sz="1200" dirty="0" smtClean="0">
                <a:latin typeface="Comic Sans MS" pitchFamily="66" charset="0"/>
              </a:rPr>
              <a:t> </a:t>
            </a:r>
            <a:r>
              <a:rPr lang="en-GB" sz="1200" dirty="0" err="1" smtClean="0">
                <a:latin typeface="Comic Sans MS" pitchFamily="66" charset="0"/>
              </a:rPr>
              <a:t>cosa</a:t>
            </a:r>
            <a:r>
              <a:rPr lang="en-GB" sz="1200" dirty="0" smtClean="0">
                <a:latin typeface="Comic Sans MS" pitchFamily="66" charset="0"/>
              </a:rPr>
              <a:t>               	You can do almost anything</a:t>
            </a:r>
          </a:p>
          <a:p>
            <a:r>
              <a:rPr lang="en-GB" sz="1200" u="sng" dirty="0" smtClean="0">
                <a:latin typeface="Comic Sans MS" pitchFamily="66" charset="0"/>
              </a:rPr>
              <a:t>No se </a:t>
            </a:r>
            <a:r>
              <a:rPr lang="en-GB" sz="1200" u="sng" dirty="0" err="1" smtClean="0">
                <a:latin typeface="Comic Sans MS" pitchFamily="66" charset="0"/>
              </a:rPr>
              <a:t>debe</a:t>
            </a:r>
            <a:r>
              <a:rPr lang="en-GB" sz="1200" dirty="0" smtClean="0">
                <a:latin typeface="Comic Sans MS" pitchFamily="66" charset="0"/>
              </a:rPr>
              <a:t>* </a:t>
            </a:r>
            <a:r>
              <a:rPr lang="en-GB" sz="1200" dirty="0" err="1" smtClean="0">
                <a:latin typeface="Comic Sans MS" pitchFamily="66" charset="0"/>
              </a:rPr>
              <a:t>dar</a:t>
            </a:r>
            <a:r>
              <a:rPr lang="en-GB" sz="1200" dirty="0" smtClean="0">
                <a:latin typeface="Comic Sans MS" pitchFamily="66" charset="0"/>
              </a:rPr>
              <a:t> de comer a </a:t>
            </a:r>
            <a:r>
              <a:rPr lang="en-GB" sz="1200" dirty="0" err="1" smtClean="0">
                <a:latin typeface="Comic Sans MS" pitchFamily="66" charset="0"/>
              </a:rPr>
              <a:t>los</a:t>
            </a:r>
            <a:r>
              <a:rPr lang="en-GB" sz="1200" dirty="0" smtClean="0">
                <a:latin typeface="Comic Sans MS" pitchFamily="66" charset="0"/>
              </a:rPr>
              <a:t> </a:t>
            </a:r>
            <a:r>
              <a:rPr lang="en-GB" sz="1200" dirty="0" err="1" smtClean="0">
                <a:latin typeface="Comic Sans MS" pitchFamily="66" charset="0"/>
              </a:rPr>
              <a:t>animales</a:t>
            </a:r>
            <a:r>
              <a:rPr lang="en-GB" sz="1200" dirty="0" smtClean="0">
                <a:latin typeface="Comic Sans MS" pitchFamily="66" charset="0"/>
              </a:rPr>
              <a:t>    You shouldn´t </a:t>
            </a:r>
            <a:r>
              <a:rPr lang="es-ES" sz="1200" dirty="0" err="1" smtClean="0">
                <a:latin typeface="Comic Sans MS" pitchFamily="66" charset="0"/>
              </a:rPr>
              <a:t>feed</a:t>
            </a:r>
            <a:r>
              <a:rPr lang="es-ES" sz="1200" dirty="0" smtClean="0">
                <a:latin typeface="Comic Sans MS" pitchFamily="66" charset="0"/>
              </a:rPr>
              <a:t> </a:t>
            </a:r>
            <a:r>
              <a:rPr lang="es-ES" sz="1200" dirty="0" err="1" smtClean="0">
                <a:latin typeface="Comic Sans MS" pitchFamily="66" charset="0"/>
              </a:rPr>
              <a:t>animals</a:t>
            </a:r>
            <a:endParaRPr lang="es-ES" sz="1200" dirty="0" smtClean="0">
              <a:latin typeface="Comic Sans MS" pitchFamily="66" charset="0"/>
            </a:endParaRPr>
          </a:p>
          <a:p>
            <a:r>
              <a:rPr lang="en-GB" sz="1200" u="sng" dirty="0">
                <a:latin typeface="Comic Sans MS" pitchFamily="66" charset="0"/>
              </a:rPr>
              <a:t>S</a:t>
            </a:r>
            <a:r>
              <a:rPr lang="en-GB" sz="1200" u="sng" dirty="0" smtClean="0">
                <a:latin typeface="Comic Sans MS" pitchFamily="66" charset="0"/>
              </a:rPr>
              <a:t>e </a:t>
            </a:r>
            <a:r>
              <a:rPr lang="en-GB" sz="1200" u="sng" dirty="0" err="1">
                <a:latin typeface="Comic Sans MS" pitchFamily="66" charset="0"/>
              </a:rPr>
              <a:t>debe</a:t>
            </a:r>
            <a:r>
              <a:rPr lang="en-GB" sz="1200" dirty="0">
                <a:latin typeface="Comic Sans MS" pitchFamily="66" charset="0"/>
              </a:rPr>
              <a:t>* </a:t>
            </a:r>
            <a:r>
              <a:rPr lang="en-GB" sz="1200" dirty="0" err="1" smtClean="0">
                <a:latin typeface="Comic Sans MS" pitchFamily="66" charset="0"/>
              </a:rPr>
              <a:t>usar</a:t>
            </a:r>
            <a:r>
              <a:rPr lang="en-GB" sz="1200" dirty="0" smtClean="0">
                <a:latin typeface="Comic Sans MS" pitchFamily="66" charset="0"/>
              </a:rPr>
              <a:t> crema </a:t>
            </a:r>
            <a:r>
              <a:rPr lang="en-GB" sz="1200" dirty="0" err="1" smtClean="0">
                <a:latin typeface="Comic Sans MS" pitchFamily="66" charset="0"/>
              </a:rPr>
              <a:t>protectora</a:t>
            </a:r>
            <a:r>
              <a:rPr lang="en-GB" sz="1200" dirty="0" smtClean="0">
                <a:latin typeface="Comic Sans MS" pitchFamily="66" charset="0"/>
              </a:rPr>
              <a:t>                 You should </a:t>
            </a:r>
            <a:r>
              <a:rPr lang="es-ES" sz="1200" dirty="0" smtClean="0">
                <a:latin typeface="Comic Sans MS" pitchFamily="66" charset="0"/>
              </a:rPr>
              <a:t>use </a:t>
            </a:r>
            <a:r>
              <a:rPr lang="es-ES" sz="1200" dirty="0" err="1" smtClean="0">
                <a:latin typeface="Comic Sans MS" pitchFamily="66" charset="0"/>
              </a:rPr>
              <a:t>suncream</a:t>
            </a:r>
            <a:endParaRPr lang="es-ES" sz="1200" dirty="0">
              <a:latin typeface="Comic Sans MS" pitchFamily="66" charset="0"/>
            </a:endParaRPr>
          </a:p>
          <a:p>
            <a:endParaRPr lang="es-ES" sz="12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6632" y="3203849"/>
            <a:ext cx="662473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8. Expressions with </a:t>
            </a:r>
            <a:r>
              <a:rPr lang="en-GB" sz="1400" b="1" dirty="0" err="1" smtClean="0">
                <a:latin typeface="Comic Sans MS" pitchFamily="66" charset="0"/>
              </a:rPr>
              <a:t>tener</a:t>
            </a:r>
            <a:endParaRPr lang="en-GB" sz="1400" b="1" dirty="0" smtClean="0">
              <a:latin typeface="Comic Sans MS" pitchFamily="66" charset="0"/>
            </a:endParaRPr>
          </a:p>
          <a:p>
            <a:pPr lvl="0"/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Tener</a:t>
            </a:r>
            <a:r>
              <a:rPr lang="en-GB" sz="1400" dirty="0" smtClean="0">
                <a:latin typeface="Comic Sans MS" pitchFamily="66" charset="0"/>
              </a:rPr>
              <a:t> means to have but when linked with an adjective (describing word) its meaning changes from “to have” to “to be”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err="1" smtClean="0">
                <a:latin typeface="Comic Sans MS" pitchFamily="66" charset="0"/>
              </a:rPr>
              <a:t>Tener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éxito</a:t>
            </a:r>
            <a:r>
              <a:rPr lang="en-GB" sz="1400" dirty="0" smtClean="0">
                <a:latin typeface="Comic Sans MS" pitchFamily="66" charset="0"/>
              </a:rPr>
              <a:t>*				to be successful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err="1" smtClean="0">
                <a:latin typeface="Comic Sans MS" pitchFamily="66" charset="0"/>
              </a:rPr>
              <a:t>Tener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miedo</a:t>
            </a:r>
            <a:r>
              <a:rPr lang="en-GB" sz="1400" dirty="0" smtClean="0">
                <a:latin typeface="Comic Sans MS" pitchFamily="66" charset="0"/>
              </a:rPr>
              <a:t>*				to be afraid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err="1" smtClean="0">
                <a:latin typeface="Comic Sans MS" pitchFamily="66" charset="0"/>
              </a:rPr>
              <a:t>Tener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hambre</a:t>
            </a:r>
            <a:r>
              <a:rPr lang="en-GB" sz="1400" u="sng" dirty="0" smtClean="0">
                <a:latin typeface="Comic Sans MS" pitchFamily="66" charset="0"/>
              </a:rPr>
              <a:t>*</a:t>
            </a:r>
            <a:r>
              <a:rPr lang="en-GB" sz="1400" dirty="0" smtClean="0">
                <a:latin typeface="Comic Sans MS" pitchFamily="66" charset="0"/>
              </a:rPr>
              <a:t>				to be hungry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err="1" smtClean="0">
                <a:latin typeface="Comic Sans MS" pitchFamily="66" charset="0"/>
              </a:rPr>
              <a:t>Tener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suerte</a:t>
            </a:r>
            <a:r>
              <a:rPr lang="en-GB" sz="1400" dirty="0" smtClean="0">
                <a:latin typeface="Comic Sans MS" pitchFamily="66" charset="0"/>
              </a:rPr>
              <a:t>*				to be lucky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err="1" smtClean="0">
                <a:latin typeface="Comic Sans MS" pitchFamily="66" charset="0"/>
              </a:rPr>
              <a:t>Quiero</a:t>
            </a:r>
            <a:r>
              <a:rPr lang="en-GB" sz="1400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tener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éxito</a:t>
            </a:r>
            <a:r>
              <a:rPr lang="en-GB" sz="1400" dirty="0" smtClean="0">
                <a:latin typeface="Comic Sans MS" pitchFamily="66" charset="0"/>
              </a:rPr>
              <a:t>* en la </a:t>
            </a:r>
            <a:r>
              <a:rPr lang="en-GB" sz="1400" dirty="0" err="1" smtClean="0">
                <a:latin typeface="Comic Sans MS" pitchFamily="66" charset="0"/>
              </a:rPr>
              <a:t>vida</a:t>
            </a:r>
            <a:r>
              <a:rPr lang="en-GB" sz="1400" dirty="0" smtClean="0">
                <a:latin typeface="Comic Sans MS" pitchFamily="66" charset="0"/>
              </a:rPr>
              <a:t>		I want to be successful in life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err="1" smtClean="0">
                <a:latin typeface="Comic Sans MS" pitchFamily="66" charset="0"/>
              </a:rPr>
              <a:t>Tendré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suerte</a:t>
            </a:r>
            <a:r>
              <a:rPr lang="en-GB" sz="1400" dirty="0" smtClean="0">
                <a:latin typeface="Comic Sans MS" pitchFamily="66" charset="0"/>
              </a:rPr>
              <a:t>* </a:t>
            </a:r>
            <a:r>
              <a:rPr lang="en-GB" sz="1400" dirty="0" err="1" smtClean="0">
                <a:latin typeface="Comic Sans MS" pitchFamily="66" charset="0"/>
              </a:rPr>
              <a:t>si</a:t>
            </a:r>
            <a:r>
              <a:rPr lang="en-GB" sz="1400" dirty="0" smtClean="0">
                <a:latin typeface="Comic Sans MS" pitchFamily="66" charset="0"/>
              </a:rPr>
              <a:t>…..		I will be lucky if……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err="1" smtClean="0">
                <a:latin typeface="Comic Sans MS" pitchFamily="66" charset="0"/>
              </a:rPr>
              <a:t>Tener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conciencia</a:t>
            </a:r>
            <a:r>
              <a:rPr lang="en-GB" sz="1400" u="sng" dirty="0" smtClean="0">
                <a:latin typeface="Comic Sans MS" pitchFamily="66" charset="0"/>
              </a:rPr>
              <a:t> </a:t>
            </a:r>
            <a:r>
              <a:rPr lang="en-GB" sz="1400" u="sng" dirty="0" err="1" smtClean="0">
                <a:latin typeface="Comic Sans MS" pitchFamily="66" charset="0"/>
              </a:rPr>
              <a:t>ciudadana</a:t>
            </a:r>
            <a:r>
              <a:rPr lang="en-GB" sz="1400" dirty="0" smtClean="0">
                <a:latin typeface="Comic Sans MS" pitchFamily="66" charset="0"/>
              </a:rPr>
              <a:t>         to be a good citizen</a:t>
            </a:r>
          </a:p>
          <a:p>
            <a:r>
              <a:rPr lang="es-ES" sz="1400" dirty="0" smtClean="0">
                <a:latin typeface="Comic Sans MS" pitchFamily="66" charset="0"/>
              </a:rPr>
              <a:t>Tener reservado     Tengo reservado un hotel lujoso. </a:t>
            </a:r>
          </a:p>
          <a:p>
            <a:r>
              <a:rPr lang="es-ES" sz="1400" dirty="0">
                <a:latin typeface="Comic Sans MS" pitchFamily="66" charset="0"/>
              </a:rPr>
              <a:t>	 </a:t>
            </a:r>
            <a:r>
              <a:rPr lang="es-ES" sz="1400" dirty="0" smtClean="0">
                <a:latin typeface="Comic Sans MS" pitchFamily="66" charset="0"/>
              </a:rPr>
              <a:t>             I </a:t>
            </a:r>
            <a:r>
              <a:rPr lang="es-ES" sz="1400" dirty="0" err="1" smtClean="0">
                <a:latin typeface="Comic Sans MS" pitchFamily="66" charset="0"/>
              </a:rPr>
              <a:t>have</a:t>
            </a:r>
            <a:r>
              <a:rPr lang="es-ES" sz="1400" dirty="0" smtClean="0">
                <a:latin typeface="Comic Sans MS" pitchFamily="66" charset="0"/>
              </a:rPr>
              <a:t> a </a:t>
            </a:r>
            <a:r>
              <a:rPr lang="es-ES" sz="1400" dirty="0" err="1" smtClean="0">
                <a:latin typeface="Comic Sans MS" pitchFamily="66" charset="0"/>
              </a:rPr>
              <a:t>luxurious</a:t>
            </a:r>
            <a:r>
              <a:rPr lang="es-ES" sz="1400" dirty="0" smtClean="0">
                <a:latin typeface="Comic Sans MS" pitchFamily="66" charset="0"/>
              </a:rPr>
              <a:t> hotel </a:t>
            </a:r>
            <a:r>
              <a:rPr lang="es-ES" sz="1400" dirty="0" err="1" smtClean="0">
                <a:latin typeface="Comic Sans MS" pitchFamily="66" charset="0"/>
              </a:rPr>
              <a:t>reserved</a:t>
            </a:r>
            <a:r>
              <a:rPr lang="es-ES" sz="1400" dirty="0" smtClean="0">
                <a:latin typeface="Comic Sans MS" pitchFamily="66" charset="0"/>
              </a:rPr>
              <a:t>.</a:t>
            </a: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r>
              <a:rPr lang="es-ES" sz="1400" b="1" dirty="0" smtClean="0">
                <a:latin typeface="Comic Sans MS" pitchFamily="66" charset="0"/>
              </a:rPr>
              <a:t> 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u="sng" dirty="0" err="1" smtClean="0">
                <a:latin typeface="Comic Sans MS" pitchFamily="66" charset="0"/>
              </a:rPr>
              <a:t>Tendrémos</a:t>
            </a:r>
            <a:r>
              <a:rPr lang="es-ES" sz="1400" u="sng" dirty="0" smtClean="0">
                <a:latin typeface="Comic Sans MS" pitchFamily="66" charset="0"/>
              </a:rPr>
              <a:t> suerte si conseguimos plaza</a:t>
            </a:r>
            <a:r>
              <a:rPr lang="es-ES" sz="1400" dirty="0" smtClean="0">
                <a:latin typeface="Comic Sans MS" pitchFamily="66" charset="0"/>
              </a:rPr>
              <a:t>	</a:t>
            </a:r>
          </a:p>
          <a:p>
            <a:r>
              <a:rPr lang="en-GB" sz="1400" i="1" dirty="0" smtClean="0">
                <a:latin typeface="Comic Sans MS" pitchFamily="66" charset="0"/>
              </a:rPr>
              <a:t>We will be lucky if we get a place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6632" y="251520"/>
            <a:ext cx="65973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9.“If” sentences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When you start sentences with “if” or “</a:t>
            </a:r>
            <a:r>
              <a:rPr lang="en-GB" sz="1400" dirty="0" err="1" smtClean="0">
                <a:latin typeface="Comic Sans MS" pitchFamily="66" charset="0"/>
              </a:rPr>
              <a:t>si</a:t>
            </a:r>
            <a:r>
              <a:rPr lang="en-GB" sz="1400" dirty="0" smtClean="0">
                <a:latin typeface="Comic Sans MS" pitchFamily="66" charset="0"/>
              </a:rPr>
              <a:t>” in Spanish, combinations of tenses are used.  The combinations are as follows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smtClean="0">
                <a:latin typeface="Comic Sans MS" pitchFamily="66" charset="0"/>
              </a:rPr>
              <a:t>Si</a:t>
            </a:r>
            <a:r>
              <a:rPr lang="en-GB" sz="1400" dirty="0" smtClean="0">
                <a:latin typeface="Comic Sans MS" pitchFamily="66" charset="0"/>
              </a:rPr>
              <a:t>* + present + future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u="sng" dirty="0" smtClean="0">
                <a:latin typeface="Comic Sans MS" pitchFamily="66" charset="0"/>
              </a:rPr>
              <a:t>Si</a:t>
            </a:r>
            <a:r>
              <a:rPr lang="en-GB" sz="1400" dirty="0" smtClean="0">
                <a:latin typeface="Comic Sans MS" pitchFamily="66" charset="0"/>
              </a:rPr>
              <a:t>* + imperfect + conditional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u="sng" dirty="0" smtClean="0">
                <a:latin typeface="Comic Sans MS" pitchFamily="66" charset="0"/>
              </a:rPr>
              <a:t>Si</a:t>
            </a:r>
            <a:r>
              <a:rPr lang="es-ES" sz="1400" dirty="0" smtClean="0">
                <a:latin typeface="Comic Sans MS" pitchFamily="66" charset="0"/>
              </a:rPr>
              <a:t>* + </a:t>
            </a:r>
            <a:r>
              <a:rPr lang="es-ES" sz="1400" dirty="0" err="1" smtClean="0">
                <a:latin typeface="Comic Sans MS" pitchFamily="66" charset="0"/>
              </a:rPr>
              <a:t>pluperfect</a:t>
            </a:r>
            <a:r>
              <a:rPr lang="es-ES" sz="1400" dirty="0" smtClean="0">
                <a:latin typeface="Comic Sans MS" pitchFamily="66" charset="0"/>
              </a:rPr>
              <a:t> + </a:t>
            </a:r>
            <a:r>
              <a:rPr lang="es-ES" sz="1400" dirty="0" err="1" smtClean="0">
                <a:latin typeface="Comic Sans MS" pitchFamily="66" charset="0"/>
              </a:rPr>
              <a:t>conditional</a:t>
            </a:r>
            <a:r>
              <a:rPr lang="es-ES" sz="1400" dirty="0" smtClean="0">
                <a:latin typeface="Comic Sans MS" pitchFamily="66" charset="0"/>
              </a:rPr>
              <a:t> </a:t>
            </a:r>
            <a:r>
              <a:rPr lang="es-ES" sz="1400" dirty="0" err="1" smtClean="0">
                <a:latin typeface="Comic Sans MS" pitchFamily="66" charset="0"/>
              </a:rPr>
              <a:t>perfect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200" u="sng" dirty="0" smtClean="0">
                <a:latin typeface="Comic Sans MS" pitchFamily="66" charset="0"/>
              </a:rPr>
              <a:t>Si</a:t>
            </a:r>
            <a:r>
              <a:rPr lang="es-ES" sz="1200" dirty="0" smtClean="0">
                <a:latin typeface="Comic Sans MS" pitchFamily="66" charset="0"/>
              </a:rPr>
              <a:t>* reservamos pronto, conseguiremos una buena oferta</a:t>
            </a:r>
          </a:p>
          <a:p>
            <a:r>
              <a:rPr lang="es-ES" sz="1200" dirty="0" smtClean="0">
                <a:latin typeface="Comic Sans MS" pitchFamily="66" charset="0"/>
              </a:rPr>
              <a:t>	</a:t>
            </a:r>
            <a:r>
              <a:rPr lang="en-GB" sz="1200" i="1" dirty="0" smtClean="0">
                <a:latin typeface="Comic Sans MS" pitchFamily="66" charset="0"/>
              </a:rPr>
              <a:t>If we book early, we will pass all the exams</a:t>
            </a:r>
            <a:endParaRPr lang="es-ES" sz="1200" dirty="0" smtClean="0">
              <a:latin typeface="Comic Sans MS" pitchFamily="66" charset="0"/>
            </a:endParaRPr>
          </a:p>
          <a:p>
            <a:r>
              <a:rPr lang="es-ES" sz="1200" u="sng" dirty="0" smtClean="0">
                <a:latin typeface="Comic Sans MS" pitchFamily="66" charset="0"/>
              </a:rPr>
              <a:t>Si</a:t>
            </a:r>
            <a:r>
              <a:rPr lang="es-ES" sz="1200" dirty="0" smtClean="0">
                <a:latin typeface="Comic Sans MS" pitchFamily="66" charset="0"/>
              </a:rPr>
              <a:t>* mi amiga </a:t>
            </a:r>
            <a:r>
              <a:rPr lang="es-ES" sz="1200" dirty="0" smtClean="0">
                <a:latin typeface="Comic Sans MS" pitchFamily="66" charset="0"/>
              </a:rPr>
              <a:t>viaj</a:t>
            </a:r>
            <a:r>
              <a:rPr lang="es-ES" sz="1200" b="1" dirty="0" smtClean="0">
                <a:latin typeface="Comic Sans MS" pitchFamily="66" charset="0"/>
              </a:rPr>
              <a:t>ara </a:t>
            </a:r>
            <a:r>
              <a:rPr lang="es-ES" sz="1200" b="1" dirty="0" smtClean="0">
                <a:latin typeface="Comic Sans MS" pitchFamily="66" charset="0"/>
              </a:rPr>
              <a:t>más</a:t>
            </a:r>
            <a:r>
              <a:rPr lang="es-ES" sz="1200" dirty="0" smtClean="0">
                <a:latin typeface="Comic Sans MS" pitchFamily="66" charset="0"/>
              </a:rPr>
              <a:t>, </a:t>
            </a:r>
            <a:r>
              <a:rPr lang="es-ES" sz="1200" dirty="0" smtClean="0">
                <a:latin typeface="Comic Sans MS" pitchFamily="66" charset="0"/>
              </a:rPr>
              <a:t>conoce</a:t>
            </a:r>
            <a:r>
              <a:rPr lang="es-ES" sz="1200" b="1" dirty="0" smtClean="0">
                <a:latin typeface="Comic Sans MS" pitchFamily="66" charset="0"/>
              </a:rPr>
              <a:t>ría</a:t>
            </a:r>
            <a:r>
              <a:rPr lang="es-ES" sz="1200" dirty="0" smtClean="0">
                <a:latin typeface="Comic Sans MS" pitchFamily="66" charset="0"/>
              </a:rPr>
              <a:t> otras culturas</a:t>
            </a:r>
            <a:endParaRPr lang="es-ES" sz="1200" dirty="0" smtClean="0">
              <a:latin typeface="Comic Sans MS" pitchFamily="66" charset="0"/>
            </a:endParaRPr>
          </a:p>
          <a:p>
            <a:r>
              <a:rPr lang="es-ES" sz="1200" dirty="0" smtClean="0">
                <a:latin typeface="Comic Sans MS" pitchFamily="66" charset="0"/>
              </a:rPr>
              <a:t>	</a:t>
            </a:r>
            <a:r>
              <a:rPr lang="en-GB" sz="1200" i="1" dirty="0" smtClean="0">
                <a:latin typeface="Comic Sans MS" pitchFamily="66" charset="0"/>
              </a:rPr>
              <a:t>If my friend </a:t>
            </a:r>
            <a:r>
              <a:rPr lang="en-GB" sz="1200" i="1" dirty="0" smtClean="0">
                <a:latin typeface="Comic Sans MS" pitchFamily="66" charset="0"/>
              </a:rPr>
              <a:t>travelled more, </a:t>
            </a:r>
            <a:r>
              <a:rPr lang="en-GB" sz="1200" i="1" dirty="0" smtClean="0">
                <a:latin typeface="Comic Sans MS" pitchFamily="66" charset="0"/>
              </a:rPr>
              <a:t>she would </a:t>
            </a:r>
            <a:r>
              <a:rPr lang="en-GB" sz="1200" i="1" dirty="0" smtClean="0">
                <a:latin typeface="Comic Sans MS" pitchFamily="66" charset="0"/>
              </a:rPr>
              <a:t>know other cultures</a:t>
            </a:r>
            <a:endParaRPr lang="es-ES" sz="1200" dirty="0" smtClean="0">
              <a:latin typeface="Comic Sans MS" pitchFamily="66" charset="0"/>
            </a:endParaRPr>
          </a:p>
          <a:p>
            <a:r>
              <a:rPr lang="es-ES" sz="1200" u="sng" dirty="0" smtClean="0">
                <a:latin typeface="Comic Sans MS" pitchFamily="66" charset="0"/>
              </a:rPr>
              <a:t>Si</a:t>
            </a:r>
            <a:r>
              <a:rPr lang="es-ES" sz="1200" dirty="0" smtClean="0">
                <a:latin typeface="Comic Sans MS" pitchFamily="66" charset="0"/>
              </a:rPr>
              <a:t>* no </a:t>
            </a:r>
            <a:r>
              <a:rPr lang="es-ES" sz="1200" dirty="0" smtClean="0">
                <a:latin typeface="Comic Sans MS" pitchFamily="66" charset="0"/>
              </a:rPr>
              <a:t>hubiese </a:t>
            </a:r>
            <a:r>
              <a:rPr lang="es-ES" sz="1200" dirty="0" smtClean="0">
                <a:latin typeface="Comic Sans MS" pitchFamily="66" charset="0"/>
              </a:rPr>
              <a:t>perdido el avión, habría disfrutado mas de mis vacaciones.</a:t>
            </a:r>
            <a:endParaRPr lang="es-ES" sz="1200" dirty="0" smtClean="0">
              <a:latin typeface="Comic Sans MS" pitchFamily="66" charset="0"/>
            </a:endParaRPr>
          </a:p>
          <a:p>
            <a:r>
              <a:rPr lang="es-ES" sz="1200" dirty="0" smtClean="0">
                <a:latin typeface="Comic Sans MS" pitchFamily="66" charset="0"/>
              </a:rPr>
              <a:t>	</a:t>
            </a:r>
            <a:r>
              <a:rPr lang="en-GB" sz="1200" i="1" dirty="0" smtClean="0">
                <a:latin typeface="Comic Sans MS" pitchFamily="66" charset="0"/>
              </a:rPr>
              <a:t>If </a:t>
            </a:r>
            <a:r>
              <a:rPr lang="en-GB" sz="1200" i="1" dirty="0" smtClean="0">
                <a:latin typeface="Comic Sans MS" pitchFamily="66" charset="0"/>
              </a:rPr>
              <a:t>hadn´t  missed the plane, </a:t>
            </a:r>
            <a:r>
              <a:rPr lang="en-GB" sz="1200" i="1" dirty="0" smtClean="0">
                <a:latin typeface="Comic Sans MS" pitchFamily="66" charset="0"/>
              </a:rPr>
              <a:t>I would have </a:t>
            </a:r>
            <a:r>
              <a:rPr lang="en-GB" sz="1200" i="1" dirty="0" smtClean="0">
                <a:latin typeface="Comic Sans MS" pitchFamily="66" charset="0"/>
              </a:rPr>
              <a:t>enjoyed the holidays better.</a:t>
            </a:r>
            <a:endParaRPr lang="es-ES" sz="12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16632" y="3600182"/>
            <a:ext cx="640871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10.Object Pronouns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When you want to avoid repeating the thing you are talking about in a sentence, use an object pronoun.  They are normally found in front of a verb.  The most commonly used are: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b="1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     Masculine		Feminine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it		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lo</a:t>
            </a:r>
            <a:r>
              <a:rPr lang="en-GB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              	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la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them 	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los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las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me		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me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n-GB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me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b="1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Lo*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estudio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	I´m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studying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it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Me*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ayudar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á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	it will help me</a:t>
            </a:r>
            <a:endParaRPr kumimoji="0" lang="en-GB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Nos</a:t>
            </a:r>
            <a:r>
              <a:rPr kumimoji="0" lang="en-GB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*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beneficiará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		it will benefit us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u="sng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Lo*</a:t>
            </a:r>
            <a:r>
              <a:rPr lang="en-GB" sz="1400" dirty="0" smtClean="0"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s-ES" sz="1400" dirty="0" smtClean="0">
                <a:latin typeface="Comic Sans MS" pitchFamily="66" charset="0"/>
                <a:cs typeface="Arial" pitchFamily="34" charset="0"/>
              </a:rPr>
              <a:t>veo			I can </a:t>
            </a:r>
            <a:r>
              <a:rPr lang="es-ES" sz="1400" dirty="0" err="1" smtClean="0">
                <a:latin typeface="Comic Sans MS" pitchFamily="66" charset="0"/>
                <a:cs typeface="Arial" pitchFamily="34" charset="0"/>
              </a:rPr>
              <a:t>see</a:t>
            </a:r>
            <a:r>
              <a:rPr lang="es-ES" sz="14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s-ES" sz="1400" dirty="0" err="1" smtClean="0">
                <a:latin typeface="Comic Sans MS" pitchFamily="66" charset="0"/>
                <a:cs typeface="Arial" pitchFamily="34" charset="0"/>
              </a:rPr>
              <a:t>it</a:t>
            </a:r>
            <a:endParaRPr lang="es-ES" sz="1400" dirty="0" smtClean="0">
              <a:latin typeface="Comic Sans MS" pitchFamily="66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Lo* 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compré			I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bought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it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Don´t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get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confused</a:t>
            </a:r>
            <a:r>
              <a:rPr kumimoji="0" lang="es-E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s-ES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with</a:t>
            </a:r>
            <a:r>
              <a:rPr kumimoji="0" lang="es-E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THE (</a:t>
            </a:r>
            <a:r>
              <a:rPr kumimoji="0" lang="es-ES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article</a:t>
            </a:r>
            <a:r>
              <a:rPr kumimoji="0" lang="es-E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) EL, LA, LOS, LAS!!!!!!</a:t>
            </a: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8640" y="323528"/>
            <a:ext cx="6552728" cy="461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11.Comparatives</a:t>
            </a:r>
          </a:p>
          <a:p>
            <a:pPr lvl="0"/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When you want to compare two things use the following comparisons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Más……… que</a:t>
            </a:r>
            <a:r>
              <a:rPr lang="es-ES" sz="1400" dirty="0" smtClean="0">
                <a:latin typeface="Comic Sans MS" pitchFamily="66" charset="0"/>
              </a:rPr>
              <a:t>			more….</a:t>
            </a:r>
            <a:r>
              <a:rPr lang="es-ES" sz="1400" dirty="0" err="1" smtClean="0">
                <a:latin typeface="Comic Sans MS" pitchFamily="66" charset="0"/>
              </a:rPr>
              <a:t>than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Menos ………..que</a:t>
            </a:r>
            <a:r>
              <a:rPr lang="es-ES" sz="1400" dirty="0" smtClean="0">
                <a:latin typeface="Comic Sans MS" pitchFamily="66" charset="0"/>
              </a:rPr>
              <a:t>		                  </a:t>
            </a:r>
            <a:r>
              <a:rPr lang="es-ES" sz="1400" dirty="0" err="1" smtClean="0">
                <a:latin typeface="Comic Sans MS" pitchFamily="66" charset="0"/>
              </a:rPr>
              <a:t>less</a:t>
            </a:r>
            <a:r>
              <a:rPr lang="es-ES" sz="1400" dirty="0" smtClean="0">
                <a:latin typeface="Comic Sans MS" pitchFamily="66" charset="0"/>
              </a:rPr>
              <a:t>….</a:t>
            </a:r>
            <a:r>
              <a:rPr lang="es-ES" sz="1400" dirty="0" err="1" smtClean="0">
                <a:latin typeface="Comic Sans MS" pitchFamily="66" charset="0"/>
              </a:rPr>
              <a:t>than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Tan………como	</a:t>
            </a:r>
            <a:r>
              <a:rPr lang="es-ES" sz="1400" dirty="0" smtClean="0">
                <a:latin typeface="Comic Sans MS" pitchFamily="66" charset="0"/>
              </a:rPr>
              <a:t>		as…………as</a:t>
            </a:r>
          </a:p>
          <a:p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es-ES" sz="1400" b="1" dirty="0" smtClean="0">
                <a:latin typeface="Comic Sans MS"/>
                <a:ea typeface="MS Mincho"/>
                <a:cs typeface="Times New Roman"/>
              </a:rPr>
              <a:t>La playa es </a:t>
            </a:r>
            <a:r>
              <a:rPr lang="es-ES" sz="1400" b="1" u="sng" dirty="0" smtClean="0">
                <a:latin typeface="Comic Sans MS"/>
                <a:ea typeface="MS Mincho"/>
                <a:cs typeface="Times New Roman"/>
              </a:rPr>
              <a:t>más</a:t>
            </a:r>
            <a:r>
              <a:rPr lang="es-ES" sz="1400" b="1" dirty="0" smtClean="0">
                <a:latin typeface="Comic Sans MS"/>
                <a:ea typeface="MS Mincho"/>
                <a:cs typeface="Times New Roman"/>
              </a:rPr>
              <a:t> divertida </a:t>
            </a:r>
            <a:r>
              <a:rPr lang="es-ES" sz="1400" b="1" u="sng" dirty="0" smtClean="0">
                <a:latin typeface="Comic Sans MS"/>
                <a:ea typeface="MS Mincho"/>
                <a:cs typeface="Times New Roman"/>
              </a:rPr>
              <a:t>que</a:t>
            </a:r>
            <a:r>
              <a:rPr lang="es-ES" sz="1400" b="1" dirty="0" smtClean="0">
                <a:latin typeface="Comic Sans MS"/>
                <a:ea typeface="MS Mincho"/>
                <a:cs typeface="Times New Roman"/>
              </a:rPr>
              <a:t>* la montaña</a:t>
            </a:r>
            <a:endParaRPr lang="es-ES" sz="1100" b="1" dirty="0" smtClean="0">
              <a:ea typeface="MS Mincho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en-GB" sz="1400" i="1" dirty="0" smtClean="0">
                <a:latin typeface="Comic Sans MS"/>
                <a:ea typeface="MS Mincho"/>
                <a:cs typeface="Times New Roman"/>
              </a:rPr>
              <a:t>The beach is more fun than the mountains</a:t>
            </a:r>
            <a:endParaRPr lang="es-ES" sz="1100" i="1" dirty="0" smtClean="0">
              <a:ea typeface="MS Mincho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es-ES" sz="1400" b="1" dirty="0" smtClean="0">
                <a:latin typeface="Comic Sans MS"/>
                <a:ea typeface="MS Mincho"/>
                <a:cs typeface="Times New Roman"/>
              </a:rPr>
              <a:t>Ir de camping es </a:t>
            </a:r>
            <a:r>
              <a:rPr lang="es-ES" sz="1400" b="1" u="sng" dirty="0" smtClean="0">
                <a:latin typeface="Comic Sans MS"/>
                <a:ea typeface="MS Mincho"/>
                <a:cs typeface="Times New Roman"/>
              </a:rPr>
              <a:t>menos</a:t>
            </a:r>
            <a:r>
              <a:rPr lang="es-ES" sz="1400" b="1" dirty="0" smtClean="0">
                <a:latin typeface="Comic Sans MS"/>
                <a:ea typeface="MS Mincho"/>
                <a:cs typeface="Times New Roman"/>
              </a:rPr>
              <a:t> caro </a:t>
            </a:r>
            <a:r>
              <a:rPr lang="es-ES" sz="1400" b="1" u="sng" dirty="0" smtClean="0">
                <a:latin typeface="Comic Sans MS"/>
                <a:ea typeface="MS Mincho"/>
                <a:cs typeface="Times New Roman"/>
              </a:rPr>
              <a:t>que*</a:t>
            </a:r>
            <a:r>
              <a:rPr lang="es-ES" sz="1400" b="1" dirty="0" smtClean="0">
                <a:latin typeface="Comic Sans MS"/>
                <a:ea typeface="MS Mincho"/>
                <a:cs typeface="Times New Roman"/>
              </a:rPr>
              <a:t> el hotel</a:t>
            </a:r>
            <a:endParaRPr lang="es-ES" sz="1100" b="1" dirty="0" smtClean="0">
              <a:ea typeface="MS Mincho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en-GB" sz="1400" i="1" dirty="0" smtClean="0">
                <a:latin typeface="Comic Sans MS"/>
                <a:ea typeface="MS Mincho"/>
                <a:cs typeface="Times New Roman"/>
              </a:rPr>
              <a:t>Go camping is less expensive than the </a:t>
            </a:r>
            <a:r>
              <a:rPr lang="en-GB" sz="1400" i="1" dirty="0" smtClean="0">
                <a:latin typeface="Comic Sans MS"/>
                <a:ea typeface="MS Mincho"/>
                <a:cs typeface="Times New Roman"/>
              </a:rPr>
              <a:t>hotel 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es-ES" sz="1400" b="1" dirty="0" smtClean="0">
                <a:latin typeface="Comic Sans MS" pitchFamily="66" charset="0"/>
              </a:rPr>
              <a:t>La </a:t>
            </a:r>
            <a:r>
              <a:rPr lang="es-ES" sz="1400" b="1" dirty="0" smtClean="0">
                <a:latin typeface="Comic Sans MS" pitchFamily="66" charset="0"/>
              </a:rPr>
              <a:t>comida inglesa es </a:t>
            </a:r>
            <a:r>
              <a:rPr lang="es-ES" sz="1400" b="1" u="sng" dirty="0" smtClean="0">
                <a:latin typeface="Comic Sans MS" pitchFamily="66" charset="0"/>
              </a:rPr>
              <a:t>tan </a:t>
            </a:r>
            <a:r>
              <a:rPr lang="es-ES" sz="1400" b="1" dirty="0" smtClean="0">
                <a:latin typeface="Comic Sans MS" pitchFamily="66" charset="0"/>
              </a:rPr>
              <a:t>sabrosa </a:t>
            </a:r>
            <a:r>
              <a:rPr lang="es-ES" sz="1400" b="1" u="sng" dirty="0" smtClean="0">
                <a:latin typeface="Comic Sans MS" pitchFamily="66" charset="0"/>
              </a:rPr>
              <a:t>como</a:t>
            </a:r>
            <a:r>
              <a:rPr lang="es-ES" sz="1400" b="1" dirty="0" smtClean="0">
                <a:latin typeface="Comic Sans MS" pitchFamily="66" charset="0"/>
              </a:rPr>
              <a:t>* la </a:t>
            </a:r>
            <a:r>
              <a:rPr lang="es-ES" sz="1400" b="1" dirty="0" smtClean="0">
                <a:latin typeface="Comic Sans MS" pitchFamily="66" charset="0"/>
              </a:rPr>
              <a:t>española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en-GB" sz="1400" i="1" dirty="0" smtClean="0">
                <a:latin typeface="Comic Sans MS" pitchFamily="66" charset="0"/>
              </a:rPr>
              <a:t>English </a:t>
            </a:r>
            <a:r>
              <a:rPr lang="en-GB" sz="1400" i="1" dirty="0" smtClean="0">
                <a:latin typeface="Comic Sans MS" pitchFamily="66" charset="0"/>
              </a:rPr>
              <a:t>food is as tasty as Spanish food.</a:t>
            </a:r>
            <a:endParaRPr lang="es-ES" sz="1400" i="1" dirty="0" smtClean="0">
              <a:latin typeface="Comic Sans MS" pitchFamily="66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endParaRPr lang="es-ES" sz="1100" i="1" dirty="0" smtClean="0">
              <a:ea typeface="MS Mincho"/>
              <a:cs typeface="Times New Roman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32656" y="4860032"/>
            <a:ext cx="561662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12.Superlatives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When you want to say “the most………… ” or “the least……” use a superlative in Spanish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el </a:t>
            </a:r>
            <a:r>
              <a:rPr lang="en-GB" sz="1400" b="1" dirty="0" err="1" smtClean="0">
                <a:latin typeface="Comic Sans MS" pitchFamily="66" charset="0"/>
              </a:rPr>
              <a:t>más</a:t>
            </a:r>
            <a:r>
              <a:rPr lang="en-GB" sz="1400" dirty="0" smtClean="0">
                <a:latin typeface="Comic Sans MS" pitchFamily="66" charset="0"/>
              </a:rPr>
              <a:t>			the most (m)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la </a:t>
            </a:r>
            <a:r>
              <a:rPr lang="en-GB" sz="1400" b="1" dirty="0" err="1" smtClean="0">
                <a:latin typeface="Comic Sans MS" pitchFamily="66" charset="0"/>
              </a:rPr>
              <a:t>más</a:t>
            </a:r>
            <a:r>
              <a:rPr lang="en-GB" sz="1400" dirty="0" smtClean="0">
                <a:latin typeface="Comic Sans MS" pitchFamily="66" charset="0"/>
              </a:rPr>
              <a:t>			the most (f)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el </a:t>
            </a:r>
            <a:r>
              <a:rPr lang="en-GB" sz="1400" b="1" dirty="0" err="1" smtClean="0">
                <a:latin typeface="Comic Sans MS" pitchFamily="66" charset="0"/>
              </a:rPr>
              <a:t>menos</a:t>
            </a:r>
            <a:r>
              <a:rPr lang="en-GB" sz="1400" dirty="0" smtClean="0">
                <a:latin typeface="Comic Sans MS" pitchFamily="66" charset="0"/>
              </a:rPr>
              <a:t>			the least (m)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la </a:t>
            </a:r>
            <a:r>
              <a:rPr lang="en-GB" sz="1400" b="1" dirty="0" err="1" smtClean="0">
                <a:latin typeface="Comic Sans MS" pitchFamily="66" charset="0"/>
              </a:rPr>
              <a:t>menos</a:t>
            </a:r>
            <a:r>
              <a:rPr lang="en-GB" sz="1400" dirty="0" smtClean="0">
                <a:latin typeface="Comic Sans MS" pitchFamily="66" charset="0"/>
              </a:rPr>
              <a:t>			the least (f)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r>
              <a:rPr lang="es-ES" sz="1400" b="1" dirty="0" smtClean="0">
                <a:latin typeface="Comic Sans MS" pitchFamily="66" charset="0"/>
              </a:rPr>
              <a:t> 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Este museo es </a:t>
            </a:r>
            <a:r>
              <a:rPr lang="es-ES" sz="1400" b="1" u="sng" dirty="0" smtClean="0">
                <a:latin typeface="Comic Sans MS" pitchFamily="66" charset="0"/>
              </a:rPr>
              <a:t>el más</a:t>
            </a:r>
            <a:r>
              <a:rPr lang="es-ES" sz="1400" b="1" dirty="0" smtClean="0">
                <a:latin typeface="Comic Sans MS" pitchFamily="66" charset="0"/>
              </a:rPr>
              <a:t>* interesante</a:t>
            </a:r>
          </a:p>
          <a:p>
            <a:r>
              <a:rPr lang="en-GB" sz="1400" i="1" dirty="0" smtClean="0">
                <a:latin typeface="Comic Sans MS" pitchFamily="66" charset="0"/>
              </a:rPr>
              <a:t>This museum is the most interesting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La moto es </a:t>
            </a:r>
            <a:r>
              <a:rPr lang="es-ES" sz="1400" b="1" u="sng" dirty="0" smtClean="0">
                <a:latin typeface="Comic Sans MS" pitchFamily="66" charset="0"/>
              </a:rPr>
              <a:t>la más</a:t>
            </a:r>
            <a:r>
              <a:rPr lang="es-ES" sz="1400" b="1" dirty="0" smtClean="0">
                <a:latin typeface="Comic Sans MS" pitchFamily="66" charset="0"/>
              </a:rPr>
              <a:t>* cómoda de todas las formas de viajar</a:t>
            </a:r>
          </a:p>
          <a:p>
            <a:r>
              <a:rPr lang="en-GB" sz="1400" i="1" dirty="0" smtClean="0">
                <a:latin typeface="Comic Sans MS" pitchFamily="66" charset="0"/>
              </a:rPr>
              <a:t>Motorbike is the most comfortable of all ways of travel</a:t>
            </a:r>
            <a:endParaRPr lang="es-ES" sz="1400" i="1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76672" y="179513"/>
            <a:ext cx="626469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b="1" dirty="0" smtClean="0">
                <a:latin typeface="Comic Sans MS" pitchFamily="66" charset="0"/>
              </a:rPr>
              <a:t>13.Adverbs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Adjectives which describe verbs are called adverbs.  In English they usually end in “</a:t>
            </a:r>
            <a:r>
              <a:rPr lang="en-GB" sz="1400" dirty="0" err="1" smtClean="0">
                <a:latin typeface="Comic Sans MS" pitchFamily="66" charset="0"/>
              </a:rPr>
              <a:t>ly</a:t>
            </a:r>
            <a:r>
              <a:rPr lang="en-GB" sz="1400" dirty="0" smtClean="0">
                <a:latin typeface="Comic Sans MS" pitchFamily="66" charset="0"/>
              </a:rPr>
              <a:t>”.  In Spanish normally they end in “</a:t>
            </a:r>
            <a:r>
              <a:rPr lang="en-GB" sz="1400" dirty="0" err="1" smtClean="0">
                <a:latin typeface="Comic Sans MS" pitchFamily="66" charset="0"/>
              </a:rPr>
              <a:t>mente</a:t>
            </a:r>
            <a:r>
              <a:rPr lang="en-GB" sz="1400" dirty="0" smtClean="0">
                <a:latin typeface="Comic Sans MS" pitchFamily="66" charset="0"/>
              </a:rPr>
              <a:t>”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Example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probablamente</a:t>
            </a:r>
            <a:r>
              <a:rPr lang="en-GB" sz="1400" b="1" dirty="0" smtClean="0">
                <a:latin typeface="Comic Sans MS" pitchFamily="66" charset="0"/>
              </a:rPr>
              <a:t> </a:t>
            </a:r>
            <a:r>
              <a:rPr lang="en-GB" sz="1400" dirty="0" smtClean="0">
                <a:latin typeface="Comic Sans MS" pitchFamily="66" charset="0"/>
              </a:rPr>
              <a:t> 		 probably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afortunádamente</a:t>
            </a:r>
            <a:r>
              <a:rPr lang="en-GB" sz="1400" dirty="0" smtClean="0">
                <a:latin typeface="Comic Sans MS" pitchFamily="66" charset="0"/>
              </a:rPr>
              <a:t>		fortunately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definitívamente</a:t>
            </a:r>
            <a:r>
              <a:rPr lang="es-ES" sz="1400" dirty="0" smtClean="0">
                <a:latin typeface="Comic Sans MS" pitchFamily="66" charset="0"/>
              </a:rPr>
              <a:t>		</a:t>
            </a:r>
            <a:r>
              <a:rPr lang="es-ES" sz="1400" dirty="0" err="1" smtClean="0">
                <a:latin typeface="Comic Sans MS" pitchFamily="66" charset="0"/>
              </a:rPr>
              <a:t>definitely</a:t>
            </a:r>
            <a:r>
              <a:rPr lang="es-ES" sz="1400" dirty="0" smtClean="0">
                <a:latin typeface="Comic Sans MS" pitchFamily="66" charset="0"/>
              </a:rPr>
              <a:t>	</a:t>
            </a:r>
          </a:p>
          <a:p>
            <a:r>
              <a:rPr lang="es-ES" sz="1400" b="1" dirty="0" err="1" smtClean="0">
                <a:latin typeface="Comic Sans MS" pitchFamily="66" charset="0"/>
              </a:rPr>
              <a:t>constántemente</a:t>
            </a:r>
            <a:r>
              <a:rPr lang="es-ES" sz="1400" b="1" dirty="0" smtClean="0">
                <a:latin typeface="Comic Sans MS" pitchFamily="66" charset="0"/>
              </a:rPr>
              <a:t>	</a:t>
            </a:r>
            <a:r>
              <a:rPr lang="es-ES" sz="1400" dirty="0" smtClean="0">
                <a:latin typeface="Comic Sans MS" pitchFamily="66" charset="0"/>
              </a:rPr>
              <a:t>	</a:t>
            </a:r>
            <a:r>
              <a:rPr lang="es-ES" sz="1400" dirty="0" err="1" smtClean="0">
                <a:latin typeface="Comic Sans MS" pitchFamily="66" charset="0"/>
              </a:rPr>
              <a:t>constantly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periódicamente</a:t>
            </a:r>
            <a:r>
              <a:rPr lang="es-ES" sz="1400" dirty="0" smtClean="0">
                <a:latin typeface="Comic Sans MS" pitchFamily="66" charset="0"/>
              </a:rPr>
              <a:t>		</a:t>
            </a:r>
            <a:r>
              <a:rPr lang="es-ES" sz="1400" dirty="0" err="1" smtClean="0">
                <a:latin typeface="Comic Sans MS" pitchFamily="66" charset="0"/>
              </a:rPr>
              <a:t>periodically</a:t>
            </a:r>
            <a:r>
              <a:rPr lang="es-ES" sz="1400" dirty="0" smtClean="0">
                <a:latin typeface="Comic Sans MS" pitchFamily="66" charset="0"/>
              </a:rPr>
              <a:t>	</a:t>
            </a:r>
          </a:p>
          <a:p>
            <a:r>
              <a:rPr lang="en-GB" sz="1400" b="1" dirty="0" err="1" smtClean="0">
                <a:latin typeface="Comic Sans MS" pitchFamily="66" charset="0"/>
              </a:rPr>
              <a:t>consecuentemente</a:t>
            </a:r>
            <a:r>
              <a:rPr lang="en-GB" sz="1400" dirty="0" smtClean="0">
                <a:latin typeface="Comic Sans MS" pitchFamily="66" charset="0"/>
              </a:rPr>
              <a:t>		consequently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 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However, not all adverbs end in “</a:t>
            </a:r>
            <a:r>
              <a:rPr lang="en-GB" sz="1400" dirty="0" err="1" smtClean="0">
                <a:latin typeface="Comic Sans MS" pitchFamily="66" charset="0"/>
              </a:rPr>
              <a:t>mente</a:t>
            </a:r>
            <a:r>
              <a:rPr lang="en-GB" sz="1400" dirty="0" smtClean="0">
                <a:latin typeface="Comic Sans MS" pitchFamily="66" charset="0"/>
              </a:rPr>
              <a:t>”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err="1" smtClean="0">
                <a:latin typeface="Comic Sans MS" pitchFamily="66" charset="0"/>
              </a:rPr>
              <a:t>Examples</a:t>
            </a:r>
            <a:endParaRPr lang="es-ES" sz="1400" dirty="0" smtClean="0">
              <a:latin typeface="Comic Sans MS" pitchFamily="66" charset="0"/>
            </a:endParaRPr>
          </a:p>
          <a:p>
            <a:endParaRPr lang="es-ES" sz="1400" b="1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a menudo</a:t>
            </a:r>
            <a:r>
              <a:rPr lang="es-ES" sz="1400" dirty="0" smtClean="0">
                <a:latin typeface="Comic Sans MS" pitchFamily="66" charset="0"/>
              </a:rPr>
              <a:t>			</a:t>
            </a:r>
            <a:r>
              <a:rPr lang="es-ES" sz="1400" dirty="0" err="1" smtClean="0">
                <a:latin typeface="Comic Sans MS" pitchFamily="66" charset="0"/>
              </a:rPr>
              <a:t>often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algunas veces</a:t>
            </a:r>
            <a:r>
              <a:rPr lang="es-ES" sz="1400" dirty="0" smtClean="0">
                <a:latin typeface="Comic Sans MS" pitchFamily="66" charset="0"/>
              </a:rPr>
              <a:t>  		</a:t>
            </a:r>
            <a:r>
              <a:rPr lang="es-ES" sz="1400" dirty="0" err="1" smtClean="0">
                <a:latin typeface="Comic Sans MS" pitchFamily="66" charset="0"/>
              </a:rPr>
              <a:t>sometimes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ahora</a:t>
            </a:r>
            <a:r>
              <a:rPr lang="es-ES" sz="1400" dirty="0" smtClean="0">
                <a:latin typeface="Comic Sans MS" pitchFamily="66" charset="0"/>
              </a:rPr>
              <a:t>			</a:t>
            </a:r>
            <a:r>
              <a:rPr lang="es-ES" sz="1400" dirty="0" err="1" smtClean="0">
                <a:latin typeface="Comic Sans MS" pitchFamily="66" charset="0"/>
              </a:rPr>
              <a:t>now</a:t>
            </a:r>
            <a:endParaRPr lang="es-ES" sz="1400" dirty="0" smtClean="0">
              <a:latin typeface="Comic Sans MS" pitchFamily="66" charset="0"/>
            </a:endParaRPr>
          </a:p>
          <a:p>
            <a:r>
              <a:rPr lang="es-ES" sz="1400" b="1" dirty="0" smtClean="0">
                <a:latin typeface="Comic Sans MS" pitchFamily="66" charset="0"/>
              </a:rPr>
              <a:t>casi</a:t>
            </a:r>
            <a:r>
              <a:rPr lang="es-ES" sz="1400" dirty="0" smtClean="0">
                <a:latin typeface="Comic Sans MS" pitchFamily="66" charset="0"/>
              </a:rPr>
              <a:t>			</a:t>
            </a:r>
            <a:r>
              <a:rPr lang="es-ES" sz="1400" dirty="0" err="1" smtClean="0">
                <a:latin typeface="Comic Sans MS" pitchFamily="66" charset="0"/>
              </a:rPr>
              <a:t>almost</a:t>
            </a:r>
            <a:endParaRPr lang="es-ES" sz="1400" dirty="0" smtClean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4689744"/>
            <a:ext cx="6858000" cy="37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14.Linking ideas with starters such as 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……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sz="1400" b="1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Al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llegar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+ full verb		On arriving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Despu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é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s de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+ full 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verb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		</a:t>
            </a:r>
            <a:r>
              <a:rPr kumimoji="0" lang="es-E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After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………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..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Antes de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+ full verb before	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Before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MS Mincho" pitchFamily="49" charset="-128"/>
                <a:cs typeface="Times New Roman" pitchFamily="18" charset="0"/>
              </a:rPr>
              <a:t>……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400" b="1" dirty="0" smtClean="0"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Example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MS Mincho" pitchFamily="49" charset="-128"/>
                <a:cs typeface="Times New Roman" pitchFamily="18" charset="0"/>
              </a:rPr>
              <a:t>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>
              <a:lnSpc>
                <a:spcPct val="115000"/>
              </a:lnSpc>
              <a:spcAft>
                <a:spcPts val="0"/>
              </a:spcAft>
            </a:pPr>
            <a:r>
              <a:rPr lang="en-GB" sz="1200" u="sng" dirty="0" smtClean="0">
                <a:latin typeface="Comic Sans MS"/>
                <a:ea typeface="MS Mincho"/>
                <a:cs typeface="Times New Roman"/>
              </a:rPr>
              <a:t>Al</a:t>
            </a:r>
            <a:r>
              <a:rPr lang="en-GB" sz="1200" dirty="0" smtClean="0">
                <a:latin typeface="Comic Sans MS"/>
                <a:ea typeface="MS Mincho"/>
                <a:cs typeface="Times New Roman"/>
              </a:rPr>
              <a:t>* </a:t>
            </a:r>
            <a:r>
              <a:rPr lang="en-GB" sz="1200" dirty="0" err="1" smtClean="0">
                <a:latin typeface="Comic Sans MS"/>
                <a:ea typeface="MS Mincho"/>
                <a:cs typeface="Times New Roman"/>
              </a:rPr>
              <a:t>llegar</a:t>
            </a:r>
            <a:r>
              <a:rPr lang="en-GB" sz="1200" dirty="0" smtClean="0">
                <a:latin typeface="Comic Sans MS"/>
                <a:ea typeface="MS Mincho"/>
                <a:cs typeface="Times New Roman"/>
              </a:rPr>
              <a:t> a Madrid On arriving in Madrid….</a:t>
            </a:r>
            <a:endParaRPr lang="es-ES" sz="1050" dirty="0" smtClean="0">
              <a:ea typeface="MS Mincho"/>
              <a:cs typeface="Times New Roman"/>
            </a:endParaRPr>
          </a:p>
          <a:p>
            <a:pPr marL="685800">
              <a:lnSpc>
                <a:spcPct val="115000"/>
              </a:lnSpc>
              <a:spcAft>
                <a:spcPts val="0"/>
              </a:spcAft>
            </a:pPr>
            <a:r>
              <a:rPr lang="en-GB" sz="1200" u="sng" dirty="0" err="1" smtClean="0">
                <a:latin typeface="Comic Sans MS"/>
                <a:ea typeface="MS Mincho"/>
                <a:cs typeface="Times New Roman"/>
              </a:rPr>
              <a:t>Despues</a:t>
            </a:r>
            <a:r>
              <a:rPr lang="en-GB" sz="1200" u="sng" dirty="0" smtClean="0">
                <a:latin typeface="Comic Sans MS"/>
                <a:ea typeface="MS Mincho"/>
                <a:cs typeface="Times New Roman"/>
              </a:rPr>
              <a:t> de</a:t>
            </a:r>
            <a:r>
              <a:rPr lang="en-GB" sz="1200" dirty="0" smtClean="0">
                <a:latin typeface="Comic Sans MS"/>
                <a:ea typeface="MS Mincho"/>
                <a:cs typeface="Times New Roman"/>
              </a:rPr>
              <a:t>* </a:t>
            </a:r>
            <a:r>
              <a:rPr lang="en-GB" sz="1200" dirty="0" err="1" smtClean="0">
                <a:latin typeface="Comic Sans MS"/>
                <a:ea typeface="MS Mincho"/>
                <a:cs typeface="Times New Roman"/>
              </a:rPr>
              <a:t>llegar</a:t>
            </a:r>
            <a:r>
              <a:rPr lang="en-GB" sz="1200" dirty="0" smtClean="0">
                <a:latin typeface="Comic Sans MS"/>
                <a:ea typeface="MS Mincho"/>
                <a:cs typeface="Times New Roman"/>
              </a:rPr>
              <a:t> al hotel After arriving </a:t>
            </a:r>
            <a:r>
              <a:rPr lang="en-GB" sz="1200" dirty="0" err="1" smtClean="0">
                <a:latin typeface="Comic Sans MS"/>
                <a:ea typeface="MS Mincho"/>
                <a:cs typeface="Times New Roman"/>
              </a:rPr>
              <a:t>att</a:t>
            </a:r>
            <a:r>
              <a:rPr lang="en-GB" sz="1200" dirty="0" smtClean="0">
                <a:latin typeface="Comic Sans MS"/>
                <a:ea typeface="MS Mincho"/>
                <a:cs typeface="Times New Roman"/>
              </a:rPr>
              <a:t> he hotel…..</a:t>
            </a:r>
            <a:endParaRPr lang="es-ES" sz="1050" dirty="0" smtClean="0">
              <a:ea typeface="MS Mincho"/>
              <a:cs typeface="Times New Roman"/>
            </a:endParaRPr>
          </a:p>
          <a:p>
            <a:pPr marL="685800">
              <a:lnSpc>
                <a:spcPct val="115000"/>
              </a:lnSpc>
              <a:spcAft>
                <a:spcPts val="0"/>
              </a:spcAft>
            </a:pPr>
            <a:r>
              <a:rPr lang="en-GB" sz="1200" u="sng" dirty="0" err="1" smtClean="0">
                <a:latin typeface="Comic Sans MS"/>
                <a:ea typeface="MS Mincho"/>
                <a:cs typeface="Times New Roman"/>
              </a:rPr>
              <a:t>Despues</a:t>
            </a:r>
            <a:r>
              <a:rPr lang="en-GB" sz="1200" u="sng" dirty="0" smtClean="0">
                <a:latin typeface="Comic Sans MS"/>
                <a:ea typeface="MS Mincho"/>
                <a:cs typeface="Times New Roman"/>
              </a:rPr>
              <a:t>* </a:t>
            </a:r>
            <a:r>
              <a:rPr lang="en-GB" sz="1200" dirty="0" smtClean="0">
                <a:latin typeface="Comic Sans MS"/>
                <a:ea typeface="MS Mincho"/>
                <a:cs typeface="Times New Roman"/>
              </a:rPr>
              <a:t>de </a:t>
            </a:r>
            <a:r>
              <a:rPr lang="en-GB" sz="1200" dirty="0" err="1" smtClean="0">
                <a:latin typeface="Comic Sans MS"/>
                <a:ea typeface="MS Mincho"/>
                <a:cs typeface="Times New Roman"/>
              </a:rPr>
              <a:t>nadar</a:t>
            </a:r>
            <a:r>
              <a:rPr lang="en-GB" sz="1200" dirty="0" smtClean="0">
                <a:latin typeface="Comic Sans MS"/>
                <a:ea typeface="MS Mincho"/>
                <a:cs typeface="Times New Roman"/>
              </a:rPr>
              <a:t> en el mar After swimming in the sea…..</a:t>
            </a:r>
            <a:endParaRPr lang="es-ES" sz="1050" dirty="0" smtClean="0">
              <a:ea typeface="MS Mincho"/>
              <a:cs typeface="Times New Roman"/>
            </a:endParaRPr>
          </a:p>
          <a:p>
            <a:pPr marL="685800">
              <a:lnSpc>
                <a:spcPct val="115000"/>
              </a:lnSpc>
              <a:spcAft>
                <a:spcPts val="1000"/>
              </a:spcAft>
            </a:pPr>
            <a:r>
              <a:rPr lang="es-ES" sz="1200" u="sng" dirty="0" smtClean="0">
                <a:latin typeface="Comic Sans MS"/>
                <a:ea typeface="MS Mincho"/>
                <a:cs typeface="Times New Roman"/>
              </a:rPr>
              <a:t>Antes de </a:t>
            </a:r>
            <a:r>
              <a:rPr lang="es-ES" sz="1200" dirty="0" smtClean="0">
                <a:latin typeface="Comic Sans MS"/>
                <a:ea typeface="MS Mincho"/>
                <a:cs typeface="Times New Roman"/>
              </a:rPr>
              <a:t>ver el monumento </a:t>
            </a:r>
            <a:r>
              <a:rPr lang="es-ES" sz="1200" dirty="0" err="1" smtClean="0">
                <a:latin typeface="Comic Sans MS"/>
                <a:ea typeface="MS Mincho"/>
                <a:cs typeface="Times New Roman"/>
              </a:rPr>
              <a:t>After</a:t>
            </a:r>
            <a:r>
              <a:rPr lang="es-ES" sz="1200" dirty="0" smtClean="0">
                <a:latin typeface="Comic Sans MS"/>
                <a:ea typeface="MS Mincho"/>
                <a:cs typeface="Times New Roman"/>
              </a:rPr>
              <a:t> </a:t>
            </a:r>
            <a:r>
              <a:rPr lang="es-ES" sz="1200" dirty="0" err="1" smtClean="0">
                <a:latin typeface="Comic Sans MS"/>
                <a:ea typeface="MS Mincho"/>
                <a:cs typeface="Times New Roman"/>
              </a:rPr>
              <a:t>seeing</a:t>
            </a:r>
            <a:r>
              <a:rPr lang="es-ES" sz="1200" dirty="0" smtClean="0">
                <a:latin typeface="Comic Sans MS"/>
                <a:ea typeface="MS Mincho"/>
                <a:cs typeface="Times New Roman"/>
              </a:rPr>
              <a:t> </a:t>
            </a:r>
            <a:r>
              <a:rPr lang="es-ES" sz="1200" dirty="0" err="1" smtClean="0">
                <a:latin typeface="Comic Sans MS"/>
                <a:ea typeface="MS Mincho"/>
                <a:cs typeface="Times New Roman"/>
              </a:rPr>
              <a:t>the</a:t>
            </a:r>
            <a:r>
              <a:rPr lang="es-ES" sz="1200" dirty="0" smtClean="0">
                <a:latin typeface="Comic Sans MS"/>
                <a:ea typeface="MS Mincho"/>
                <a:cs typeface="Times New Roman"/>
              </a:rPr>
              <a:t> </a:t>
            </a:r>
            <a:r>
              <a:rPr lang="es-ES" sz="1200" dirty="0" err="1" smtClean="0">
                <a:latin typeface="Comic Sans MS"/>
                <a:ea typeface="MS Mincho"/>
                <a:cs typeface="Times New Roman"/>
              </a:rPr>
              <a:t>monument</a:t>
            </a:r>
            <a:r>
              <a:rPr lang="es-ES" sz="1200" dirty="0" smtClean="0">
                <a:latin typeface="Comic Sans MS"/>
                <a:ea typeface="MS Mincho"/>
                <a:cs typeface="Times New Roman"/>
              </a:rPr>
              <a:t>….. </a:t>
            </a:r>
            <a:endParaRPr lang="es-ES" sz="1050" dirty="0" smtClean="0">
              <a:ea typeface="MS Mincho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s-ES" sz="1200" dirty="0" smtClean="0">
                <a:latin typeface="Comic Sans MS"/>
                <a:ea typeface="MS Mincho"/>
                <a:cs typeface="Times New Roman"/>
              </a:rPr>
              <a:t>	Después </a:t>
            </a:r>
            <a:r>
              <a:rPr lang="es-ES" sz="1200" dirty="0" smtClean="0">
                <a:latin typeface="Comic Sans MS"/>
                <a:ea typeface="MS Mincho"/>
                <a:cs typeface="Times New Roman"/>
              </a:rPr>
              <a:t>de nadar en el mar, tomaré el sol en la arena</a:t>
            </a:r>
            <a:endParaRPr lang="es-ES" sz="1050" dirty="0" smtClean="0">
              <a:ea typeface="MS Mincho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GB" sz="1200" dirty="0" smtClean="0">
                <a:latin typeface="Comic Sans MS"/>
                <a:ea typeface="MS Mincho"/>
                <a:cs typeface="Times New Roman"/>
              </a:rPr>
              <a:t>	After </a:t>
            </a:r>
            <a:r>
              <a:rPr lang="en-GB" sz="1200" dirty="0" smtClean="0">
                <a:latin typeface="Comic Sans MS"/>
                <a:ea typeface="MS Mincho"/>
                <a:cs typeface="Times New Roman"/>
              </a:rPr>
              <a:t>swimming in the sea, I´ll sunbathe on the sand</a:t>
            </a:r>
            <a:endParaRPr lang="es-ES" sz="1050" dirty="0">
              <a:ea typeface="MS Mincho"/>
              <a:cs typeface="Times New Roman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676</Words>
  <Application>Microsoft Office PowerPoint</Application>
  <PresentationFormat>Presentación en pantalla (4:3)</PresentationFormat>
  <Paragraphs>386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Miss Mallo</dc:creator>
  <cp:lastModifiedBy>Sara</cp:lastModifiedBy>
  <cp:revision>29</cp:revision>
  <dcterms:created xsi:type="dcterms:W3CDTF">2014-12-21T21:31:52Z</dcterms:created>
  <dcterms:modified xsi:type="dcterms:W3CDTF">2015-09-23T05:39:52Z</dcterms:modified>
</cp:coreProperties>
</file>