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9" r:id="rId2"/>
    <p:sldId id="256" r:id="rId3"/>
    <p:sldId id="259" r:id="rId4"/>
    <p:sldId id="271" r:id="rId5"/>
    <p:sldId id="257" r:id="rId6"/>
    <p:sldId id="272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3" autoAdjust="0"/>
    <p:restoredTop sz="94086" autoAdjust="0"/>
  </p:normalViewPr>
  <p:slideViewPr>
    <p:cSldViewPr>
      <p:cViewPr>
        <p:scale>
          <a:sx n="66" d="100"/>
          <a:sy n="66" d="100"/>
        </p:scale>
        <p:origin x="-1968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276269-0128-433C-95A7-9D954C5E56D8}" type="datetimeFigureOut">
              <a:rPr lang="en-GB" smtClean="0"/>
              <a:pPr/>
              <a:t>24/04/2016</a:t>
            </a:fld>
            <a:endParaRPr lang="en-GB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E01625-6C7E-4A81-9287-42EA8D3F8030}" type="slidenum">
              <a:rPr lang="en-GB" smtClean="0"/>
              <a:pPr/>
              <a:t>‹Nº›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01625-6C7E-4A81-9287-42EA8D3F8030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9C679-1385-4DF8-B1C9-22F7EE9EA4EF}" type="datetime2">
              <a:rPr lang="es-ES" smtClean="0"/>
              <a:pPr/>
              <a:t>domingo, 24 de abril de 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88905-05CD-4B3C-B86D-439F945D8BC0}" type="datetime2">
              <a:rPr lang="es-ES" smtClean="0"/>
              <a:pPr/>
              <a:t>domingo, 24 de abril de 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2F08-91E5-403A-A24B-7EE81793DE77}" type="datetime2">
              <a:rPr lang="es-ES" smtClean="0"/>
              <a:pPr/>
              <a:t>domingo, 24 de abril de 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D74C-378D-496F-BE61-BA9ADC15E7A9}" type="datetime2">
              <a:rPr lang="es-ES" smtClean="0"/>
              <a:pPr/>
              <a:t>domingo, 24 de abril de 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D681A-010B-4D58-A406-829687CC3E16}" type="datetime2">
              <a:rPr lang="es-ES" smtClean="0"/>
              <a:pPr/>
              <a:t>domingo, 24 de abril de 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64619-84E8-4A23-AA32-7843DD3B66FD}" type="datetime2">
              <a:rPr lang="es-ES" smtClean="0"/>
              <a:pPr/>
              <a:t>domingo, 24 de abril de 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E72A-EE5A-4DD0-BF08-2FC1C867CDCF}" type="datetime2">
              <a:rPr lang="es-ES" smtClean="0"/>
              <a:pPr/>
              <a:t>domingo, 24 de abril de 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4775F-E17E-419E-A865-499445D92E43}" type="datetime2">
              <a:rPr lang="es-ES" smtClean="0"/>
              <a:pPr/>
              <a:t>domingo, 24 de abril de 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766EE-FE5E-455D-8F83-DD4C8E58B3A2}" type="datetime2">
              <a:rPr lang="es-ES" smtClean="0"/>
              <a:pPr/>
              <a:t>domingo, 24 de abril de 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AFF38-C057-4883-9367-76A90CCA88DB}" type="datetime2">
              <a:rPr lang="es-ES" smtClean="0"/>
              <a:pPr/>
              <a:t>domingo, 24 de abril de 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083C-B417-44F1-83C5-A6800D0C02B2}" type="datetime2">
              <a:rPr lang="es-ES" smtClean="0"/>
              <a:pPr/>
              <a:t>domingo, 24 de abril de 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15C95-0877-4AFA-BF05-8AF78DF94873}" type="datetime2">
              <a:rPr lang="es-ES" smtClean="0"/>
              <a:pPr/>
              <a:t>domingo, 24 de abril de 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1</a:t>
            </a:fld>
            <a:endParaRPr lang="es-ES"/>
          </a:p>
        </p:txBody>
      </p:sp>
      <p:sp>
        <p:nvSpPr>
          <p:cNvPr id="26626" name="2 Rectángulo redondeado"/>
          <p:cNvSpPr>
            <a:spLocks noChangeArrowheads="1"/>
          </p:cNvSpPr>
          <p:nvPr/>
        </p:nvSpPr>
        <p:spPr bwMode="auto">
          <a:xfrm>
            <a:off x="260648" y="179512"/>
            <a:ext cx="6159202" cy="8647113"/>
          </a:xfrm>
          <a:prstGeom prst="roundRect">
            <a:avLst>
              <a:gd name="adj" fmla="val 16667"/>
            </a:avLst>
          </a:prstGeom>
          <a:noFill/>
          <a:ln w="7620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6627" name="3 Rectángulo redondeado"/>
          <p:cNvSpPr>
            <a:spLocks noChangeArrowheads="1"/>
          </p:cNvSpPr>
          <p:nvPr/>
        </p:nvSpPr>
        <p:spPr bwMode="auto">
          <a:xfrm>
            <a:off x="620687" y="467545"/>
            <a:ext cx="5544617" cy="7992887"/>
          </a:xfrm>
          <a:prstGeom prst="roundRect">
            <a:avLst>
              <a:gd name="adj" fmla="val 16667"/>
            </a:avLst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" name="4 Imagen" descr="9400726-silueta-vectorial-editable-de-un-hombre-con-alas-voland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53136" y="899592"/>
            <a:ext cx="1038225" cy="1038225"/>
          </a:xfrm>
          <a:prstGeom prst="rect">
            <a:avLst/>
          </a:prstGeom>
        </p:spPr>
      </p:pic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1475656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     </a:t>
            </a:r>
            <a:r>
              <a:rPr kumimoji="0" lang="en-GB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itannic Bold" pitchFamily="34" charset="0"/>
                <a:ea typeface="MS Mincho" pitchFamily="49" charset="-128"/>
                <a:cs typeface="Times New Roman" pitchFamily="18" charset="0"/>
              </a:rPr>
              <a:t>Alas </a:t>
            </a:r>
            <a:r>
              <a:rPr kumimoji="0" lang="en-GB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ritannic Bold" pitchFamily="34" charset="0"/>
                <a:ea typeface="MS Mincho" pitchFamily="49" charset="-128"/>
                <a:cs typeface="Times New Roman" pitchFamily="18" charset="0"/>
              </a:rPr>
              <a:t>para</a:t>
            </a:r>
            <a:r>
              <a:rPr kumimoji="0" lang="en-GB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itannic Bold" pitchFamily="34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GB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ritannic Bold" pitchFamily="34" charset="0"/>
                <a:ea typeface="MS Mincho" pitchFamily="49" charset="-128"/>
                <a:cs typeface="Times New Roman" pitchFamily="18" charset="0"/>
              </a:rPr>
              <a:t>volar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188640" y="2123728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itannic Bold" pitchFamily="34" charset="0"/>
                <a:ea typeface="MS Mincho" pitchFamily="49" charset="-128"/>
                <a:cs typeface="Times New Roman" pitchFamily="18" charset="0"/>
              </a:rPr>
              <a:t>Wings to fly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764704" y="3419872"/>
            <a:ext cx="5184576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Achieving A* - B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Higher Structure Booklet   </a:t>
            </a:r>
            <a:endParaRPr kumimoji="0" lang="es-ES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1268760" y="5076056"/>
            <a:ext cx="28765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b="1" dirty="0" smtClean="0">
                <a:latin typeface="Cooper Black"/>
                <a:ea typeface="MS Mincho"/>
                <a:cs typeface="Times New Roman"/>
              </a:rPr>
              <a:t>El </a:t>
            </a:r>
            <a:r>
              <a:rPr lang="en-GB" sz="3600" b="1" dirty="0" err="1" smtClean="0">
                <a:latin typeface="Cooper Black"/>
                <a:ea typeface="MS Mincho"/>
                <a:cs typeface="Times New Roman"/>
              </a:rPr>
              <a:t>instituto</a:t>
            </a:r>
            <a:endParaRPr lang="en-GB" sz="3600" dirty="0"/>
          </a:p>
        </p:txBody>
      </p:sp>
      <p:pic>
        <p:nvPicPr>
          <p:cNvPr id="12" name="11 Imagen" descr="download (1).jpg"/>
          <p:cNvPicPr>
            <a:picLocks noChangeAspect="1"/>
          </p:cNvPicPr>
          <p:nvPr/>
        </p:nvPicPr>
        <p:blipFill>
          <a:blip r:embed="rId3" cstate="print"/>
          <a:srcRect l="50460" b="40407"/>
          <a:stretch>
            <a:fillRect/>
          </a:stretch>
        </p:blipFill>
        <p:spPr>
          <a:xfrm>
            <a:off x="4221088" y="6228184"/>
            <a:ext cx="1563156" cy="995128"/>
          </a:xfrm>
          <a:prstGeom prst="rect">
            <a:avLst/>
          </a:prstGeom>
        </p:spPr>
      </p:pic>
      <p:pic>
        <p:nvPicPr>
          <p:cNvPr id="13" name="12 Imagen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0136469">
            <a:off x="2834987" y="7455298"/>
            <a:ext cx="1171923" cy="515093"/>
          </a:xfrm>
          <a:prstGeom prst="rect">
            <a:avLst/>
          </a:prstGeom>
        </p:spPr>
      </p:pic>
      <p:pic>
        <p:nvPicPr>
          <p:cNvPr id="14" name="13 Imagen" descr="images (1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69160" y="7164288"/>
            <a:ext cx="711522" cy="711522"/>
          </a:xfrm>
          <a:prstGeom prst="rect">
            <a:avLst/>
          </a:prstGeom>
        </p:spPr>
      </p:pic>
      <p:pic>
        <p:nvPicPr>
          <p:cNvPr id="15" name="14 Imagen" descr="download (2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149080" y="7164288"/>
            <a:ext cx="720080" cy="720080"/>
          </a:xfrm>
          <a:prstGeom prst="rect">
            <a:avLst/>
          </a:prstGeom>
        </p:spPr>
      </p:pic>
      <p:pic>
        <p:nvPicPr>
          <p:cNvPr id="16" name="15 Imagen" descr="images (2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64704" y="5940152"/>
            <a:ext cx="1584176" cy="18431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88640" y="323528"/>
            <a:ext cx="6552728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400" b="1" dirty="0" smtClean="0">
                <a:latin typeface="Comic Sans MS" pitchFamily="66" charset="0"/>
              </a:rPr>
              <a:t>12.Comparatives</a:t>
            </a:r>
            <a:endParaRPr lang="en-GB" sz="1400" b="1" dirty="0" smtClean="0">
              <a:latin typeface="Comic Sans MS" pitchFamily="66" charset="0"/>
            </a:endParaRPr>
          </a:p>
          <a:p>
            <a:pPr lvl="0"/>
            <a:endParaRPr lang="es-ES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When you want to compare two things use the following comparisons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b="1" dirty="0" smtClean="0">
                <a:latin typeface="Comic Sans MS" pitchFamily="66" charset="0"/>
              </a:rPr>
              <a:t>Más……… que</a:t>
            </a:r>
            <a:r>
              <a:rPr lang="es-ES" sz="1400" dirty="0" smtClean="0">
                <a:latin typeface="Comic Sans MS" pitchFamily="66" charset="0"/>
              </a:rPr>
              <a:t>			more….</a:t>
            </a:r>
            <a:r>
              <a:rPr lang="es-ES" sz="1400" dirty="0" err="1" smtClean="0">
                <a:latin typeface="Comic Sans MS" pitchFamily="66" charset="0"/>
              </a:rPr>
              <a:t>than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b="1" dirty="0" smtClean="0">
                <a:latin typeface="Comic Sans MS" pitchFamily="66" charset="0"/>
              </a:rPr>
              <a:t>Menos ………..que</a:t>
            </a:r>
            <a:r>
              <a:rPr lang="es-ES" sz="1400" dirty="0" smtClean="0">
                <a:latin typeface="Comic Sans MS" pitchFamily="66" charset="0"/>
              </a:rPr>
              <a:t>		                  </a:t>
            </a:r>
            <a:r>
              <a:rPr lang="es-ES" sz="1400" dirty="0" err="1" smtClean="0">
                <a:latin typeface="Comic Sans MS" pitchFamily="66" charset="0"/>
              </a:rPr>
              <a:t>less</a:t>
            </a:r>
            <a:r>
              <a:rPr lang="es-ES" sz="1400" dirty="0" smtClean="0">
                <a:latin typeface="Comic Sans MS" pitchFamily="66" charset="0"/>
              </a:rPr>
              <a:t>….</a:t>
            </a:r>
            <a:r>
              <a:rPr lang="es-ES" sz="1400" dirty="0" err="1" smtClean="0">
                <a:latin typeface="Comic Sans MS" pitchFamily="66" charset="0"/>
              </a:rPr>
              <a:t>than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b="1" dirty="0" smtClean="0">
                <a:latin typeface="Comic Sans MS" pitchFamily="66" charset="0"/>
              </a:rPr>
              <a:t>Tan………como	</a:t>
            </a:r>
            <a:r>
              <a:rPr lang="es-ES" sz="1400" dirty="0" smtClean="0">
                <a:latin typeface="Comic Sans MS" pitchFamily="66" charset="0"/>
              </a:rPr>
              <a:t>		as…………as</a:t>
            </a:r>
          </a:p>
          <a:p>
            <a:endParaRPr lang="es-ES" sz="1400" dirty="0" smtClean="0">
              <a:latin typeface="Comic Sans MS" pitchFamily="66" charset="0"/>
            </a:endParaRPr>
          </a:p>
          <a:p>
            <a:r>
              <a:rPr lang="es-ES" sz="1400" b="1" dirty="0" err="1" smtClean="0">
                <a:latin typeface="Comic Sans MS" pitchFamily="66" charset="0"/>
              </a:rPr>
              <a:t>Examples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dirty="0" smtClean="0">
                <a:latin typeface="Comic Sans MS" pitchFamily="66" charset="0"/>
              </a:rPr>
              <a:t>Mi instituto es </a:t>
            </a:r>
            <a:r>
              <a:rPr lang="es-ES" sz="1400" u="sng" dirty="0" smtClean="0">
                <a:latin typeface="Comic Sans MS" pitchFamily="66" charset="0"/>
              </a:rPr>
              <a:t>más</a:t>
            </a:r>
            <a:r>
              <a:rPr lang="es-ES" sz="1400" dirty="0" smtClean="0">
                <a:latin typeface="Comic Sans MS" pitchFamily="66" charset="0"/>
              </a:rPr>
              <a:t> limpio </a:t>
            </a:r>
            <a:r>
              <a:rPr lang="es-ES" sz="1400" u="sng" dirty="0" smtClean="0">
                <a:latin typeface="Comic Sans MS" pitchFamily="66" charset="0"/>
              </a:rPr>
              <a:t>que</a:t>
            </a:r>
            <a:r>
              <a:rPr lang="es-ES" sz="1400" dirty="0" smtClean="0">
                <a:latin typeface="Comic Sans MS" pitchFamily="66" charset="0"/>
              </a:rPr>
              <a:t>* el de mi amiga</a:t>
            </a:r>
          </a:p>
          <a:p>
            <a:r>
              <a:rPr lang="en-GB" sz="1400" i="1" dirty="0" smtClean="0">
                <a:latin typeface="Comic Sans MS" pitchFamily="66" charset="0"/>
              </a:rPr>
              <a:t>My school is less expensive than my friend´s one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dirty="0" smtClean="0">
                <a:latin typeface="Comic Sans MS" pitchFamily="66" charset="0"/>
              </a:rPr>
              <a:t>Los  colegios ingleses son </a:t>
            </a:r>
            <a:r>
              <a:rPr lang="es-ES" sz="1400" u="sng" dirty="0" smtClean="0">
                <a:latin typeface="Comic Sans MS" pitchFamily="66" charset="0"/>
              </a:rPr>
              <a:t>tan </a:t>
            </a:r>
            <a:r>
              <a:rPr lang="es-ES" sz="1400" dirty="0" smtClean="0">
                <a:latin typeface="Comic Sans MS" pitchFamily="66" charset="0"/>
              </a:rPr>
              <a:t>estrictos </a:t>
            </a:r>
            <a:r>
              <a:rPr lang="es-ES" sz="1400" u="sng" dirty="0" smtClean="0">
                <a:latin typeface="Comic Sans MS" pitchFamily="66" charset="0"/>
              </a:rPr>
              <a:t>como</a:t>
            </a:r>
            <a:r>
              <a:rPr lang="es-ES" sz="1400" dirty="0" smtClean="0">
                <a:latin typeface="Comic Sans MS" pitchFamily="66" charset="0"/>
              </a:rPr>
              <a:t>* los españoles</a:t>
            </a:r>
          </a:p>
          <a:p>
            <a:r>
              <a:rPr lang="en-GB" sz="1400" i="1" dirty="0" smtClean="0">
                <a:latin typeface="Comic Sans MS" pitchFamily="66" charset="0"/>
              </a:rPr>
              <a:t>English schools are as strict as Spanish ones.</a:t>
            </a:r>
            <a:endParaRPr lang="es-ES" sz="1400" dirty="0" smtClean="0">
              <a:latin typeface="Comic Sans MS" pitchFamily="66" charset="0"/>
            </a:endParaRPr>
          </a:p>
          <a:p>
            <a:endParaRPr lang="en-GB" sz="1400" dirty="0">
              <a:latin typeface="Comic Sans MS" pitchFamily="66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60648" y="3851920"/>
            <a:ext cx="561662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400" b="1" dirty="0" smtClean="0">
                <a:latin typeface="Comic Sans MS" pitchFamily="66" charset="0"/>
              </a:rPr>
              <a:t>13.Superlatives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When you want to say “the most………… ” or “the least……” use a superlative in Spanish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 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smtClean="0">
                <a:latin typeface="Comic Sans MS" pitchFamily="66" charset="0"/>
              </a:rPr>
              <a:t>el </a:t>
            </a:r>
            <a:r>
              <a:rPr lang="en-GB" sz="1400" b="1" dirty="0" err="1" smtClean="0">
                <a:latin typeface="Comic Sans MS" pitchFamily="66" charset="0"/>
              </a:rPr>
              <a:t>más</a:t>
            </a:r>
            <a:r>
              <a:rPr lang="en-GB" sz="1400" dirty="0" smtClean="0">
                <a:latin typeface="Comic Sans MS" pitchFamily="66" charset="0"/>
              </a:rPr>
              <a:t>			the most (m)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smtClean="0">
                <a:latin typeface="Comic Sans MS" pitchFamily="66" charset="0"/>
              </a:rPr>
              <a:t>la </a:t>
            </a:r>
            <a:r>
              <a:rPr lang="en-GB" sz="1400" b="1" dirty="0" err="1" smtClean="0">
                <a:latin typeface="Comic Sans MS" pitchFamily="66" charset="0"/>
              </a:rPr>
              <a:t>más</a:t>
            </a:r>
            <a:r>
              <a:rPr lang="en-GB" sz="1400" dirty="0" smtClean="0">
                <a:latin typeface="Comic Sans MS" pitchFamily="66" charset="0"/>
              </a:rPr>
              <a:t>			the most (f)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smtClean="0">
                <a:latin typeface="Comic Sans MS" pitchFamily="66" charset="0"/>
              </a:rPr>
              <a:t>el </a:t>
            </a:r>
            <a:r>
              <a:rPr lang="en-GB" sz="1400" b="1" dirty="0" err="1" smtClean="0">
                <a:latin typeface="Comic Sans MS" pitchFamily="66" charset="0"/>
              </a:rPr>
              <a:t>menos</a:t>
            </a:r>
            <a:r>
              <a:rPr lang="en-GB" sz="1400" dirty="0" smtClean="0">
                <a:latin typeface="Comic Sans MS" pitchFamily="66" charset="0"/>
              </a:rPr>
              <a:t>			the least (m)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smtClean="0">
                <a:latin typeface="Comic Sans MS" pitchFamily="66" charset="0"/>
              </a:rPr>
              <a:t>la </a:t>
            </a:r>
            <a:r>
              <a:rPr lang="en-GB" sz="1400" b="1" dirty="0" err="1" smtClean="0">
                <a:latin typeface="Comic Sans MS" pitchFamily="66" charset="0"/>
              </a:rPr>
              <a:t>menos</a:t>
            </a:r>
            <a:r>
              <a:rPr lang="en-GB" sz="1400" dirty="0" smtClean="0">
                <a:latin typeface="Comic Sans MS" pitchFamily="66" charset="0"/>
              </a:rPr>
              <a:t>			the least (f)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 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b="1" dirty="0" err="1" smtClean="0">
                <a:latin typeface="Comic Sans MS" pitchFamily="66" charset="0"/>
              </a:rPr>
              <a:t>Examples</a:t>
            </a:r>
            <a:r>
              <a:rPr lang="es-ES" sz="1400" b="1" dirty="0" smtClean="0">
                <a:latin typeface="Comic Sans MS" pitchFamily="66" charset="0"/>
              </a:rPr>
              <a:t> 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dirty="0" smtClean="0">
                <a:latin typeface="Comic Sans MS" pitchFamily="66" charset="0"/>
              </a:rPr>
              <a:t>Este instituto es </a:t>
            </a:r>
            <a:r>
              <a:rPr lang="es-ES" sz="1400" u="sng" dirty="0" smtClean="0">
                <a:latin typeface="Comic Sans MS" pitchFamily="66" charset="0"/>
              </a:rPr>
              <a:t>el más</a:t>
            </a:r>
            <a:r>
              <a:rPr lang="es-ES" sz="1400" dirty="0" smtClean="0">
                <a:latin typeface="Comic Sans MS" pitchFamily="66" charset="0"/>
              </a:rPr>
              <a:t>* novedoso</a:t>
            </a:r>
          </a:p>
          <a:p>
            <a:r>
              <a:rPr lang="en-GB" sz="1400" dirty="0" smtClean="0">
                <a:latin typeface="Comic Sans MS" pitchFamily="66" charset="0"/>
              </a:rPr>
              <a:t>This school is the most innovative.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 </a:t>
            </a:r>
            <a:endParaRPr lang="es-ES" sz="1400" dirty="0" smtClean="0">
              <a:latin typeface="Comic Sans MS" pitchFamily="66" charset="0"/>
            </a:endParaRPr>
          </a:p>
          <a:p>
            <a:endParaRPr lang="en-GB" sz="1400" dirty="0">
              <a:latin typeface="Comic Sans MS" pitchFamily="66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10</a:t>
            </a:fld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188640" y="6660232"/>
            <a:ext cx="6552728" cy="16561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sz="1400" b="1" u="sng" dirty="0" smtClean="0">
                <a:latin typeface="Comic Sans MS" pitchFamily="66" charset="0"/>
              </a:rPr>
              <a:t>14.</a:t>
            </a:r>
            <a:r>
              <a:rPr lang="es-ES" sz="1400" b="1" u="sng" dirty="0" smtClean="0">
                <a:solidFill>
                  <a:srgbClr val="FF6600"/>
                </a:solidFill>
                <a:latin typeface="Comic Sans MS" pitchFamily="66" charset="0"/>
              </a:rPr>
              <a:t>Tengo</a:t>
            </a:r>
            <a:r>
              <a:rPr lang="es-ES" sz="1400" b="1" u="sng" dirty="0" smtClean="0">
                <a:latin typeface="Comic Sans MS" pitchFamily="66" charset="0"/>
              </a:rPr>
              <a:t> </a:t>
            </a:r>
            <a:r>
              <a:rPr lang="es-ES" sz="1400" b="1" u="sng" dirty="0" smtClean="0">
                <a:latin typeface="Comic Sans MS" pitchFamily="66" charset="0"/>
              </a:rPr>
              <a:t>la intención de  + </a:t>
            </a:r>
            <a:r>
              <a:rPr lang="es-ES" sz="1400" b="1" u="sng" dirty="0" err="1" smtClean="0">
                <a:latin typeface="Comic Sans MS" pitchFamily="66" charset="0"/>
              </a:rPr>
              <a:t>Infinitive</a:t>
            </a:r>
            <a:endParaRPr lang="es-ES" sz="1400" u="sng" dirty="0" smtClean="0">
              <a:latin typeface="Comic Sans MS" pitchFamily="66" charset="0"/>
            </a:endParaRPr>
          </a:p>
          <a:p>
            <a:r>
              <a:rPr lang="es-ES" sz="1400" dirty="0" smtClean="0">
                <a:latin typeface="Comic Sans MS" pitchFamily="66" charset="0"/>
              </a:rPr>
              <a:t>I </a:t>
            </a:r>
            <a:r>
              <a:rPr lang="es-ES" sz="1400" dirty="0" err="1" smtClean="0">
                <a:latin typeface="Comic Sans MS" pitchFamily="66" charset="0"/>
              </a:rPr>
              <a:t>tend</a:t>
            </a:r>
            <a:r>
              <a:rPr lang="es-ES" sz="1400" dirty="0" smtClean="0">
                <a:latin typeface="Comic Sans MS" pitchFamily="66" charset="0"/>
              </a:rPr>
              <a:t> </a:t>
            </a:r>
            <a:r>
              <a:rPr lang="es-ES" sz="1400" dirty="0" err="1" smtClean="0">
                <a:latin typeface="Comic Sans MS" pitchFamily="66" charset="0"/>
              </a:rPr>
              <a:t>to</a:t>
            </a:r>
            <a:r>
              <a:rPr lang="es-ES" sz="1400" dirty="0" smtClean="0">
                <a:latin typeface="Comic Sans MS" pitchFamily="66" charset="0"/>
              </a:rPr>
              <a:t> + </a:t>
            </a:r>
            <a:r>
              <a:rPr lang="es-ES" sz="1400" dirty="0" err="1" smtClean="0">
                <a:latin typeface="Comic Sans MS" pitchFamily="66" charset="0"/>
              </a:rPr>
              <a:t>infinitive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smtClean="0">
                <a:latin typeface="Comic Sans MS" pitchFamily="66" charset="0"/>
              </a:rPr>
              <a:t> 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b="1" dirty="0" err="1" smtClean="0">
                <a:latin typeface="Comic Sans MS" pitchFamily="66" charset="0"/>
              </a:rPr>
              <a:t>Examples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b="1" dirty="0" smtClean="0">
                <a:solidFill>
                  <a:srgbClr val="FF6600"/>
                </a:solidFill>
                <a:latin typeface="Comic Sans MS" pitchFamily="66" charset="0"/>
              </a:rPr>
              <a:t>Tengo</a:t>
            </a:r>
            <a:r>
              <a:rPr lang="es-ES" sz="1400" b="1" dirty="0" smtClean="0">
                <a:latin typeface="Comic Sans MS" pitchFamily="66" charset="0"/>
              </a:rPr>
              <a:t> la intención de </a:t>
            </a:r>
            <a:r>
              <a:rPr lang="es-ES" sz="1400" b="1" dirty="0" err="1" smtClean="0">
                <a:latin typeface="Comic Sans MS" pitchFamily="66" charset="0"/>
              </a:rPr>
              <a:t>estudiarar</a:t>
            </a:r>
            <a:r>
              <a:rPr lang="es-ES" sz="1400" b="1" dirty="0" smtClean="0">
                <a:latin typeface="Comic Sans MS" pitchFamily="66" charset="0"/>
              </a:rPr>
              <a:t> lo más que pueda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i="1" dirty="0" smtClean="0">
                <a:latin typeface="Comic Sans MS" pitchFamily="66" charset="0"/>
              </a:rPr>
              <a:t>I intend to study as much as possible</a:t>
            </a:r>
            <a:endParaRPr lang="es-ES" sz="1400" dirty="0" smtClean="0">
              <a:latin typeface="Comic Sans MS" pitchFamily="66" charset="0"/>
            </a:endParaRPr>
          </a:p>
          <a:p>
            <a:endParaRPr lang="en-GB" sz="1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76672" y="179513"/>
            <a:ext cx="6264696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400" b="1" dirty="0" smtClean="0">
                <a:latin typeface="Comic Sans MS" pitchFamily="66" charset="0"/>
              </a:rPr>
              <a:t>15.Adverbs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Adjectives which describe verbs are called adverbs.  In English they usually end in “</a:t>
            </a:r>
            <a:r>
              <a:rPr lang="en-GB" sz="1400" dirty="0" err="1" smtClean="0">
                <a:latin typeface="Comic Sans MS" pitchFamily="66" charset="0"/>
              </a:rPr>
              <a:t>ly</a:t>
            </a:r>
            <a:r>
              <a:rPr lang="en-GB" sz="1400" dirty="0" smtClean="0">
                <a:latin typeface="Comic Sans MS" pitchFamily="66" charset="0"/>
              </a:rPr>
              <a:t>”.  In Spanish normally they end in “</a:t>
            </a:r>
            <a:r>
              <a:rPr lang="en-GB" sz="1400" dirty="0" err="1" smtClean="0">
                <a:latin typeface="Comic Sans MS" pitchFamily="66" charset="0"/>
              </a:rPr>
              <a:t>mente</a:t>
            </a:r>
            <a:r>
              <a:rPr lang="en-GB" sz="1400" dirty="0" smtClean="0">
                <a:latin typeface="Comic Sans MS" pitchFamily="66" charset="0"/>
              </a:rPr>
              <a:t>”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smtClean="0">
                <a:latin typeface="Comic Sans MS" pitchFamily="66" charset="0"/>
              </a:rPr>
              <a:t>Example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err="1" smtClean="0">
                <a:latin typeface="Comic Sans MS" pitchFamily="66" charset="0"/>
              </a:rPr>
              <a:t>probablamente</a:t>
            </a:r>
            <a:r>
              <a:rPr lang="en-GB" sz="1400" b="1" dirty="0" smtClean="0">
                <a:latin typeface="Comic Sans MS" pitchFamily="66" charset="0"/>
              </a:rPr>
              <a:t> </a:t>
            </a:r>
            <a:r>
              <a:rPr lang="en-GB" sz="1400" dirty="0" smtClean="0">
                <a:latin typeface="Comic Sans MS" pitchFamily="66" charset="0"/>
              </a:rPr>
              <a:t> 		 probably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err="1" smtClean="0">
                <a:latin typeface="Comic Sans MS" pitchFamily="66" charset="0"/>
              </a:rPr>
              <a:t>afortunádamente</a:t>
            </a:r>
            <a:r>
              <a:rPr lang="en-GB" sz="1400" dirty="0" smtClean="0">
                <a:latin typeface="Comic Sans MS" pitchFamily="66" charset="0"/>
              </a:rPr>
              <a:t>		fortunately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b="1" dirty="0" err="1" smtClean="0">
                <a:latin typeface="Comic Sans MS" pitchFamily="66" charset="0"/>
              </a:rPr>
              <a:t>definitívamente</a:t>
            </a:r>
            <a:r>
              <a:rPr lang="es-ES" sz="1400" dirty="0" smtClean="0">
                <a:latin typeface="Comic Sans MS" pitchFamily="66" charset="0"/>
              </a:rPr>
              <a:t>		</a:t>
            </a:r>
            <a:r>
              <a:rPr lang="es-ES" sz="1400" dirty="0" err="1" smtClean="0">
                <a:latin typeface="Comic Sans MS" pitchFamily="66" charset="0"/>
              </a:rPr>
              <a:t>definitely</a:t>
            </a:r>
            <a:r>
              <a:rPr lang="es-ES" sz="1400" dirty="0" smtClean="0">
                <a:latin typeface="Comic Sans MS" pitchFamily="66" charset="0"/>
              </a:rPr>
              <a:t>	</a:t>
            </a:r>
          </a:p>
          <a:p>
            <a:r>
              <a:rPr lang="es-ES" sz="1400" b="1" dirty="0" err="1" smtClean="0">
                <a:latin typeface="Comic Sans MS" pitchFamily="66" charset="0"/>
              </a:rPr>
              <a:t>constántemente</a:t>
            </a:r>
            <a:r>
              <a:rPr lang="es-ES" sz="1400" b="1" dirty="0" smtClean="0">
                <a:latin typeface="Comic Sans MS" pitchFamily="66" charset="0"/>
              </a:rPr>
              <a:t>	</a:t>
            </a:r>
            <a:r>
              <a:rPr lang="es-ES" sz="1400" dirty="0" smtClean="0">
                <a:latin typeface="Comic Sans MS" pitchFamily="66" charset="0"/>
              </a:rPr>
              <a:t>	</a:t>
            </a:r>
            <a:r>
              <a:rPr lang="es-ES" sz="1400" dirty="0" err="1" smtClean="0">
                <a:latin typeface="Comic Sans MS" pitchFamily="66" charset="0"/>
              </a:rPr>
              <a:t>constantly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b="1" dirty="0" smtClean="0">
                <a:latin typeface="Comic Sans MS" pitchFamily="66" charset="0"/>
              </a:rPr>
              <a:t>periódicamente</a:t>
            </a:r>
            <a:r>
              <a:rPr lang="es-ES" sz="1400" dirty="0" smtClean="0">
                <a:latin typeface="Comic Sans MS" pitchFamily="66" charset="0"/>
              </a:rPr>
              <a:t>		</a:t>
            </a:r>
            <a:r>
              <a:rPr lang="es-ES" sz="1400" dirty="0" err="1" smtClean="0">
                <a:latin typeface="Comic Sans MS" pitchFamily="66" charset="0"/>
              </a:rPr>
              <a:t>periodically</a:t>
            </a:r>
            <a:r>
              <a:rPr lang="es-ES" sz="1400" dirty="0" smtClean="0">
                <a:latin typeface="Comic Sans MS" pitchFamily="66" charset="0"/>
              </a:rPr>
              <a:t>	</a:t>
            </a:r>
          </a:p>
          <a:p>
            <a:r>
              <a:rPr lang="en-GB" sz="1400" b="1" dirty="0" err="1" smtClean="0">
                <a:latin typeface="Comic Sans MS" pitchFamily="66" charset="0"/>
              </a:rPr>
              <a:t>consecuentemente</a:t>
            </a:r>
            <a:r>
              <a:rPr lang="en-GB" sz="1400" dirty="0" smtClean="0">
                <a:latin typeface="Comic Sans MS" pitchFamily="66" charset="0"/>
              </a:rPr>
              <a:t>		consequently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 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However, not all adverbs end in “</a:t>
            </a:r>
            <a:r>
              <a:rPr lang="en-GB" sz="1400" dirty="0" err="1" smtClean="0">
                <a:latin typeface="Comic Sans MS" pitchFamily="66" charset="0"/>
              </a:rPr>
              <a:t>mente</a:t>
            </a:r>
            <a:r>
              <a:rPr lang="en-GB" sz="1400" dirty="0" smtClean="0">
                <a:latin typeface="Comic Sans MS" pitchFamily="66" charset="0"/>
              </a:rPr>
              <a:t>”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b="1" dirty="0" err="1" smtClean="0">
                <a:latin typeface="Comic Sans MS" pitchFamily="66" charset="0"/>
              </a:rPr>
              <a:t>Examples</a:t>
            </a:r>
            <a:endParaRPr lang="es-ES" sz="1400" dirty="0" smtClean="0">
              <a:latin typeface="Comic Sans MS" pitchFamily="66" charset="0"/>
            </a:endParaRPr>
          </a:p>
          <a:p>
            <a:endParaRPr lang="es-ES" sz="1400" b="1" dirty="0" smtClean="0">
              <a:latin typeface="Comic Sans MS" pitchFamily="66" charset="0"/>
            </a:endParaRPr>
          </a:p>
          <a:p>
            <a:r>
              <a:rPr lang="es-ES" sz="1400" b="1" dirty="0" smtClean="0">
                <a:latin typeface="Comic Sans MS" pitchFamily="66" charset="0"/>
              </a:rPr>
              <a:t>a menudo</a:t>
            </a:r>
            <a:r>
              <a:rPr lang="es-ES" sz="1400" dirty="0" smtClean="0">
                <a:latin typeface="Comic Sans MS" pitchFamily="66" charset="0"/>
              </a:rPr>
              <a:t>			</a:t>
            </a:r>
            <a:r>
              <a:rPr lang="es-ES" sz="1400" dirty="0" err="1" smtClean="0">
                <a:latin typeface="Comic Sans MS" pitchFamily="66" charset="0"/>
              </a:rPr>
              <a:t>often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b="1" dirty="0" smtClean="0">
                <a:latin typeface="Comic Sans MS" pitchFamily="66" charset="0"/>
              </a:rPr>
              <a:t>algunas veces</a:t>
            </a:r>
            <a:r>
              <a:rPr lang="es-ES" sz="1400" dirty="0" smtClean="0">
                <a:latin typeface="Comic Sans MS" pitchFamily="66" charset="0"/>
              </a:rPr>
              <a:t>  		</a:t>
            </a:r>
            <a:r>
              <a:rPr lang="es-ES" sz="1400" dirty="0" err="1" smtClean="0">
                <a:latin typeface="Comic Sans MS" pitchFamily="66" charset="0"/>
              </a:rPr>
              <a:t>sometimes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b="1" dirty="0" smtClean="0">
                <a:latin typeface="Comic Sans MS" pitchFamily="66" charset="0"/>
              </a:rPr>
              <a:t>ahora</a:t>
            </a:r>
            <a:r>
              <a:rPr lang="es-ES" sz="1400" dirty="0" smtClean="0">
                <a:latin typeface="Comic Sans MS" pitchFamily="66" charset="0"/>
              </a:rPr>
              <a:t>			</a:t>
            </a:r>
            <a:r>
              <a:rPr lang="es-ES" sz="1400" dirty="0" err="1" smtClean="0">
                <a:latin typeface="Comic Sans MS" pitchFamily="66" charset="0"/>
              </a:rPr>
              <a:t>now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b="1" dirty="0" smtClean="0">
                <a:latin typeface="Comic Sans MS" pitchFamily="66" charset="0"/>
              </a:rPr>
              <a:t>casi</a:t>
            </a:r>
            <a:r>
              <a:rPr lang="es-ES" sz="1400" dirty="0" smtClean="0">
                <a:latin typeface="Comic Sans MS" pitchFamily="66" charset="0"/>
              </a:rPr>
              <a:t>			</a:t>
            </a:r>
            <a:r>
              <a:rPr lang="es-ES" sz="1400" dirty="0" err="1" smtClean="0">
                <a:latin typeface="Comic Sans MS" pitchFamily="66" charset="0"/>
              </a:rPr>
              <a:t>almost</a:t>
            </a:r>
            <a:endParaRPr lang="es-ES" sz="1400" dirty="0" smtClean="0">
              <a:latin typeface="Comic Sans MS" pitchFamily="66" charset="0"/>
            </a:endParaRPr>
          </a:p>
          <a:p>
            <a:endParaRPr lang="en-GB" sz="1400" dirty="0">
              <a:latin typeface="Comic Sans MS" pitchFamily="66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4771069"/>
            <a:ext cx="6858000" cy="3000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16.Linking 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ideas with starters such as 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……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.</a:t>
            </a: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sz="1400" b="1" dirty="0" smtClean="0"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Al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GB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llegar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+ full verb		On arriving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…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.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Despu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é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s de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+ full </a:t>
            </a: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verb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		</a:t>
            </a: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After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………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..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Antes de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+ full verb before	</a:t>
            </a:r>
            <a:r>
              <a:rPr kumimoji="0" lang="en-GB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Before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……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1400" b="1" dirty="0" smtClean="0"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Example</a:t>
            </a:r>
            <a:r>
              <a:rPr kumimoji="0" lang="es-E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Al</a:t>
            </a: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* llegar a mi </a:t>
            </a:r>
            <a:r>
              <a:rPr lang="es-ES" sz="1200" dirty="0" smtClean="0"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instituto </a:t>
            </a: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se encuentra la recepción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On arriving to my school you find the reception</a:t>
            </a: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Despu</a:t>
            </a:r>
            <a:r>
              <a:rPr kumimoji="0" lang="es-ES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é</a:t>
            </a:r>
            <a:r>
              <a:rPr kumimoji="0" lang="es-ES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s de</a:t>
            </a: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* hacer practicas en el laboratorio,</a:t>
            </a:r>
            <a:r>
              <a:rPr kumimoji="0" lang="es-E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entiendo mejor el tema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After working on the labs</a:t>
            </a:r>
            <a:r>
              <a:rPr kumimoji="0" lang="en-GB" sz="12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I understand the topic better</a:t>
            </a:r>
            <a:endParaRPr kumimoji="0" lang="en-GB" sz="1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11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260648" y="215226"/>
            <a:ext cx="6408712" cy="6771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17. 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Conjunctives ( </a:t>
            </a:r>
            <a:r>
              <a:rPr kumimoji="0" lang="en-GB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Conectores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)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Start sentences with good linkage to gain valuable content marks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1400" b="1" dirty="0" smtClean="0"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400" b="1" dirty="0" smtClean="0"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Tambi</a:t>
            </a:r>
            <a:r>
              <a:rPr lang="es-ES" sz="1400" b="1" dirty="0" smtClean="0">
                <a:ea typeface="MS Mincho" pitchFamily="49" charset="-128"/>
                <a:cs typeface="Times New Roman" pitchFamily="18" charset="0"/>
              </a:rPr>
              <a:t>é</a:t>
            </a:r>
            <a:r>
              <a:rPr lang="es-ES" sz="1400" b="1" dirty="0" smtClean="0"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n</a:t>
            </a:r>
            <a:r>
              <a:rPr lang="es-ES" sz="1400" b="1" dirty="0" smtClean="0"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</a:t>
            </a:r>
            <a:r>
              <a:rPr lang="es-ES" sz="1400" dirty="0" smtClean="0"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	</a:t>
            </a:r>
            <a:r>
              <a:rPr lang="es-ES" sz="1400" i="1" dirty="0" err="1" smtClean="0"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also</a:t>
            </a:r>
            <a:endParaRPr lang="es-ES" sz="1400" dirty="0" smtClean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b="1" dirty="0" err="1" smtClean="0"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Adem</a:t>
            </a:r>
            <a:r>
              <a:rPr lang="en-GB" sz="1400" b="1" dirty="0" err="1" smtClean="0">
                <a:ea typeface="MS Mincho" pitchFamily="49" charset="-128"/>
                <a:cs typeface="Times New Roman" pitchFamily="18" charset="0"/>
              </a:rPr>
              <a:t>á</a:t>
            </a:r>
            <a:r>
              <a:rPr lang="en-GB" sz="1400" b="1" dirty="0" err="1" smtClean="0"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s</a:t>
            </a:r>
            <a:r>
              <a:rPr lang="en-GB" sz="1400" dirty="0" smtClean="0"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		</a:t>
            </a:r>
            <a:r>
              <a:rPr lang="en-GB" sz="1400" i="1" dirty="0" smtClean="0"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Furthermore</a:t>
            </a:r>
            <a:endParaRPr lang="es-ES" sz="14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b="1" dirty="0" smtClean="0"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Y                                  </a:t>
            </a:r>
            <a:r>
              <a:rPr lang="en-GB" sz="1400" dirty="0" smtClean="0"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and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Pero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		</a:t>
            </a:r>
            <a:r>
              <a:rPr kumimoji="0" lang="en-GB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but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b="1" dirty="0" err="1" smtClean="0"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Porque</a:t>
            </a:r>
            <a:r>
              <a:rPr lang="en-GB" sz="1400" b="1" dirty="0" smtClean="0"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		</a:t>
            </a:r>
            <a:r>
              <a:rPr lang="en-GB" sz="1400" dirty="0" smtClean="0"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because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b="1" dirty="0" err="1" smtClean="0"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Ya</a:t>
            </a:r>
            <a:r>
              <a:rPr lang="en-GB" sz="1400" b="1" dirty="0" smtClean="0"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GB" sz="1400" b="1" dirty="0" err="1" smtClean="0"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que</a:t>
            </a:r>
            <a:r>
              <a:rPr lang="en-GB" sz="1400" b="1" dirty="0" smtClean="0"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			</a:t>
            </a:r>
            <a:r>
              <a:rPr lang="en-GB" sz="1400" dirty="0" smtClean="0"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because</a:t>
            </a:r>
            <a:endParaRPr lang="en-GB" sz="1400" dirty="0" smtClean="0"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400" b="1" dirty="0" smtClean="0"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Por ejemplo</a:t>
            </a:r>
            <a:r>
              <a:rPr lang="es-ES" sz="1400" dirty="0" smtClean="0"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	</a:t>
            </a:r>
            <a:r>
              <a:rPr lang="es-ES" sz="1400" i="1" dirty="0" err="1" smtClean="0"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for</a:t>
            </a:r>
            <a:r>
              <a:rPr lang="es-ES" sz="1400" i="1" dirty="0" smtClean="0"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s-ES" sz="1400" i="1" dirty="0" err="1" smtClean="0"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example</a:t>
            </a:r>
            <a:endParaRPr lang="es-ES" sz="14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Sin 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embargo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	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However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Aunque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		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Although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Para </a:t>
            </a:r>
            <a:r>
              <a:rPr kumimoji="0" lang="en-GB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empezar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	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To start / begin with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Para </a:t>
            </a:r>
            <a:r>
              <a:rPr kumimoji="0" lang="en-GB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concluir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</a:t>
            </a:r>
            <a:r>
              <a:rPr lang="en-GB" sz="1400" dirty="0" smtClean="0"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To sum up / conclude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Por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un </a:t>
            </a:r>
            <a:r>
              <a:rPr kumimoji="0" lang="en-GB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lado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. . </a:t>
            </a:r>
            <a:r>
              <a:rPr kumimoji="0" lang="en-GB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por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GB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otro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GB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lado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On the one hand . . . on the other hand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En primer </a:t>
            </a:r>
            <a:r>
              <a:rPr kumimoji="0" lang="en-GB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lugar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	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In the first instance / place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Al fin y al </a:t>
            </a:r>
            <a:r>
              <a:rPr kumimoji="0" lang="en-GB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cabo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	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When all is said and done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A pesar de todo	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</a:t>
            </a:r>
            <a:r>
              <a:rPr kumimoji="0" lang="es-ES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Despite</a:t>
            </a:r>
            <a:r>
              <a:rPr kumimoji="0" lang="es-E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s-ES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everything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Por lo tanto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	</a:t>
            </a:r>
            <a:r>
              <a:rPr kumimoji="0" lang="es-ES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Therefore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Por lo que			</a:t>
            </a:r>
            <a:r>
              <a:rPr kumimoji="0" lang="es-ES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Therefore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Afortunadamente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	</a:t>
            </a:r>
            <a:r>
              <a:rPr kumimoji="0" lang="es-ES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Fortunately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Por desgracia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	</a:t>
            </a:r>
            <a:r>
              <a:rPr kumimoji="0" lang="es-ES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Unfortunately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Despu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é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s	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	</a:t>
            </a:r>
            <a:r>
              <a:rPr kumimoji="0" lang="es-ES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after</a:t>
            </a:r>
            <a:r>
              <a:rPr kumimoji="0" lang="es-E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/ </a:t>
            </a:r>
            <a:r>
              <a:rPr kumimoji="0" lang="es-ES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afterwards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Entonces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		</a:t>
            </a:r>
            <a:r>
              <a:rPr kumimoji="0" lang="es-ES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then</a:t>
            </a:r>
            <a:r>
              <a:rPr kumimoji="0" lang="es-E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/ so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Luego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		</a:t>
            </a:r>
            <a:r>
              <a:rPr kumimoji="0" lang="es-ES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then</a:t>
            </a:r>
            <a:r>
              <a:rPr kumimoji="0" lang="es-E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/ </a:t>
            </a:r>
            <a:r>
              <a:rPr kumimoji="0" lang="es-ES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next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Por 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eso	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	</a:t>
            </a:r>
            <a:r>
              <a:rPr kumimoji="0" lang="es-E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so / </a:t>
            </a:r>
            <a:r>
              <a:rPr kumimoji="0" lang="es-ES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for</a:t>
            </a:r>
            <a:r>
              <a:rPr kumimoji="0" lang="es-E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s-ES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this</a:t>
            </a:r>
            <a:r>
              <a:rPr kumimoji="0" lang="es-E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s-ES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reason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As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í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que	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	s</a:t>
            </a:r>
            <a:r>
              <a:rPr kumimoji="0" lang="es-E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o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Ya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GB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que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		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since, considering that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Aparte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de             	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apart from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12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88640" y="143799"/>
            <a:ext cx="6336704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18. 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Using the gerund 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When you want to use 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“</a:t>
            </a:r>
            <a:r>
              <a:rPr kumimoji="0" lang="en-GB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ing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”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in Spanish add 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“</a:t>
            </a:r>
            <a:r>
              <a:rPr kumimoji="0" lang="en-GB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iendo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”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to </a:t>
            </a:r>
            <a:r>
              <a:rPr kumimoji="0" lang="en-GB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er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or </a:t>
            </a:r>
            <a:r>
              <a:rPr kumimoji="0" lang="en-GB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ir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verbs or 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“</a:t>
            </a:r>
            <a:r>
              <a:rPr kumimoji="0" lang="en-GB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ando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”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to </a:t>
            </a:r>
            <a:r>
              <a:rPr kumimoji="0" lang="en-GB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ar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verbs.  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Example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Viviendo</a:t>
            </a: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* en el centro, ahorrar</a:t>
            </a: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é</a:t>
            </a: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en transporte.	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Living in the city centre, I will save in transport.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Respetando* </a:t>
            </a: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a mis compañeros, el instituto ser</a:t>
            </a: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á</a:t>
            </a: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mejor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Respecting my classmates, my school will be better.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116632" y="2627784"/>
            <a:ext cx="504056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19.TENSES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Present     ESTUDIO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kumimoji="0" lang="en-GB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Preterite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  </a:t>
            </a:r>
            <a:r>
              <a:rPr lang="en-GB" sz="1400" dirty="0" smtClean="0"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ESTUDI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É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Perfect      HE </a:t>
            </a:r>
            <a:r>
              <a:rPr lang="en-GB" sz="1400" dirty="0" smtClean="0"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ESTUDIADO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Imperfect  </a:t>
            </a:r>
            <a:r>
              <a:rPr lang="en-GB" sz="1400" dirty="0" smtClean="0"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ESTUDIABA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Conditional  </a:t>
            </a:r>
            <a:r>
              <a:rPr lang="en-GB" sz="1400" dirty="0" smtClean="0"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ESTUDIAR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Í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A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Pluperfect  HABIA </a:t>
            </a:r>
            <a:r>
              <a:rPr lang="en-GB" sz="1400" dirty="0" smtClean="0"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ESTUDIADO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Subjunctive   </a:t>
            </a:r>
            <a:r>
              <a:rPr lang="en-GB" sz="1400" dirty="0" smtClean="0"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ESTUDIE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Future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  </a:t>
            </a:r>
            <a:r>
              <a:rPr lang="en-GB" sz="1400" dirty="0" smtClean="0"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ESTUDI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AR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É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   </a:t>
            </a: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or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   VOY A </a:t>
            </a:r>
            <a:r>
              <a:rPr lang="en-GB" sz="1400" dirty="0" smtClean="0"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ESTUDI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AR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88640" y="5004048"/>
            <a:ext cx="604867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400" b="1" dirty="0" smtClean="0">
                <a:latin typeface="Comic Sans MS" pitchFamily="66" charset="0"/>
              </a:rPr>
              <a:t>20</a:t>
            </a:r>
            <a:r>
              <a:rPr lang="en-GB" sz="1400" b="1" dirty="0" smtClean="0">
                <a:latin typeface="Comic Sans MS" pitchFamily="66" charset="0"/>
              </a:rPr>
              <a:t>. </a:t>
            </a:r>
            <a:r>
              <a:rPr lang="en-GB" sz="1400" b="1" dirty="0" err="1" smtClean="0">
                <a:latin typeface="Comic Sans MS" pitchFamily="66" charset="0"/>
              </a:rPr>
              <a:t>Después</a:t>
            </a:r>
            <a:r>
              <a:rPr lang="en-GB" sz="1400" b="1" dirty="0" smtClean="0">
                <a:latin typeface="Comic Sans MS" pitchFamily="66" charset="0"/>
              </a:rPr>
              <a:t> de </a:t>
            </a:r>
            <a:r>
              <a:rPr lang="en-GB" sz="1400" b="1" dirty="0" err="1" smtClean="0">
                <a:latin typeface="Comic Sans MS" pitchFamily="66" charset="0"/>
              </a:rPr>
              <a:t>haber</a:t>
            </a:r>
            <a:r>
              <a:rPr lang="en-GB" sz="1400" b="1" dirty="0" smtClean="0">
                <a:latin typeface="Comic Sans MS" pitchFamily="66" charset="0"/>
              </a:rPr>
              <a:t> + past participle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When you want to say after having done something, you use </a:t>
            </a:r>
            <a:r>
              <a:rPr lang="en-GB" sz="1400" dirty="0" err="1" smtClean="0">
                <a:latin typeface="Comic Sans MS" pitchFamily="66" charset="0"/>
              </a:rPr>
              <a:t>después</a:t>
            </a:r>
            <a:r>
              <a:rPr lang="en-GB" sz="1400" dirty="0" smtClean="0">
                <a:latin typeface="Comic Sans MS" pitchFamily="66" charset="0"/>
              </a:rPr>
              <a:t> de </a:t>
            </a:r>
            <a:r>
              <a:rPr lang="en-GB" sz="1400" dirty="0" err="1" smtClean="0">
                <a:latin typeface="Comic Sans MS" pitchFamily="66" charset="0"/>
              </a:rPr>
              <a:t>haber</a:t>
            </a:r>
            <a:r>
              <a:rPr lang="en-GB" sz="1400" dirty="0" smtClean="0">
                <a:latin typeface="Comic Sans MS" pitchFamily="66" charset="0"/>
              </a:rPr>
              <a:t> + past participle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 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b="1" dirty="0" err="1" smtClean="0">
                <a:latin typeface="Comic Sans MS" pitchFamily="66" charset="0"/>
              </a:rPr>
              <a:t>Examples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u="sng" dirty="0" smtClean="0">
                <a:latin typeface="Comic Sans MS" pitchFamily="66" charset="0"/>
              </a:rPr>
              <a:t>Después de haber</a:t>
            </a:r>
            <a:r>
              <a:rPr lang="es-ES" sz="1400" dirty="0" smtClean="0">
                <a:latin typeface="Comic Sans MS" pitchFamily="66" charset="0"/>
              </a:rPr>
              <a:t> moderniz</a:t>
            </a:r>
            <a:r>
              <a:rPr lang="es-ES" sz="1400" u="sng" dirty="0" smtClean="0">
                <a:latin typeface="Comic Sans MS" pitchFamily="66" charset="0"/>
              </a:rPr>
              <a:t>ado</a:t>
            </a:r>
            <a:r>
              <a:rPr lang="es-ES" sz="1400" dirty="0" smtClean="0">
                <a:latin typeface="Comic Sans MS" pitchFamily="66" charset="0"/>
              </a:rPr>
              <a:t>* los autobuses……….</a:t>
            </a:r>
          </a:p>
          <a:p>
            <a:r>
              <a:rPr lang="en-GB" sz="1400" dirty="0" smtClean="0">
                <a:latin typeface="Comic Sans MS" pitchFamily="66" charset="0"/>
              </a:rPr>
              <a:t>After having modernised the buses……………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 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u="sng" dirty="0" smtClean="0">
                <a:latin typeface="Comic Sans MS" pitchFamily="66" charset="0"/>
              </a:rPr>
              <a:t>Después de haber </a:t>
            </a:r>
            <a:r>
              <a:rPr lang="es-ES" sz="1400" dirty="0" smtClean="0">
                <a:latin typeface="Comic Sans MS" pitchFamily="66" charset="0"/>
              </a:rPr>
              <a:t>ESTUDI</a:t>
            </a:r>
            <a:r>
              <a:rPr lang="es-ES" sz="1400" u="sng" dirty="0" smtClean="0">
                <a:latin typeface="Comic Sans MS" pitchFamily="66" charset="0"/>
              </a:rPr>
              <a:t>ADO*</a:t>
            </a:r>
            <a:r>
              <a:rPr lang="es-ES" sz="1400" dirty="0" smtClean="0">
                <a:latin typeface="Comic Sans MS" pitchFamily="66" charset="0"/>
              </a:rPr>
              <a:t>……</a:t>
            </a:r>
          </a:p>
          <a:p>
            <a:r>
              <a:rPr lang="es-ES" sz="1400" dirty="0" err="1" smtClean="0">
                <a:latin typeface="Comic Sans MS" pitchFamily="66" charset="0"/>
              </a:rPr>
              <a:t>After</a:t>
            </a:r>
            <a:r>
              <a:rPr lang="es-ES" sz="1400" dirty="0" smtClean="0">
                <a:latin typeface="Comic Sans MS" pitchFamily="66" charset="0"/>
              </a:rPr>
              <a:t> </a:t>
            </a:r>
            <a:r>
              <a:rPr lang="es-ES" sz="1400" dirty="0" err="1" smtClean="0">
                <a:latin typeface="Comic Sans MS" pitchFamily="66" charset="0"/>
              </a:rPr>
              <a:t>having</a:t>
            </a:r>
            <a:r>
              <a:rPr lang="es-ES" sz="1400" dirty="0" smtClean="0">
                <a:latin typeface="Comic Sans MS" pitchFamily="66" charset="0"/>
              </a:rPr>
              <a:t> </a:t>
            </a:r>
            <a:r>
              <a:rPr lang="es-ES" sz="1400" dirty="0" err="1" smtClean="0">
                <a:latin typeface="Comic Sans MS" pitchFamily="66" charset="0"/>
              </a:rPr>
              <a:t>studied</a:t>
            </a:r>
            <a:r>
              <a:rPr lang="es-ES" sz="1400" dirty="0" smtClean="0">
                <a:latin typeface="Comic Sans MS" pitchFamily="66" charset="0"/>
              </a:rPr>
              <a:t>…………… </a:t>
            </a:r>
          </a:p>
          <a:p>
            <a:r>
              <a:rPr lang="es-ES" sz="1400" dirty="0" smtClean="0">
                <a:latin typeface="Comic Sans MS" pitchFamily="66" charset="0"/>
              </a:rPr>
              <a:t> </a:t>
            </a:r>
          </a:p>
          <a:p>
            <a:r>
              <a:rPr lang="es-ES" sz="1400" u="sng" dirty="0" smtClean="0">
                <a:latin typeface="Comic Sans MS" pitchFamily="66" charset="0"/>
              </a:rPr>
              <a:t>Después de haber</a:t>
            </a:r>
            <a:r>
              <a:rPr lang="es-ES" sz="1400" dirty="0" smtClean="0">
                <a:latin typeface="Comic Sans MS" pitchFamily="66" charset="0"/>
              </a:rPr>
              <a:t> defend</a:t>
            </a:r>
            <a:r>
              <a:rPr lang="es-ES" sz="1400" u="sng" dirty="0" smtClean="0">
                <a:latin typeface="Comic Sans MS" pitchFamily="66" charset="0"/>
              </a:rPr>
              <a:t>ido* </a:t>
            </a:r>
            <a:r>
              <a:rPr lang="es-ES" sz="1400" dirty="0" smtClean="0">
                <a:latin typeface="Comic Sans MS" pitchFamily="66" charset="0"/>
              </a:rPr>
              <a:t>a mis profesores……</a:t>
            </a:r>
          </a:p>
          <a:p>
            <a:r>
              <a:rPr lang="en-GB" sz="1400" dirty="0" smtClean="0">
                <a:latin typeface="Comic Sans MS" pitchFamily="66" charset="0"/>
              </a:rPr>
              <a:t>After having defended my teachers…………… </a:t>
            </a:r>
            <a:endParaRPr lang="es-ES" sz="1400" dirty="0" smtClean="0">
              <a:latin typeface="Comic Sans MS" pitchFamily="66" charset="0"/>
            </a:endParaRPr>
          </a:p>
          <a:p>
            <a:endParaRPr lang="en-GB" sz="1400" dirty="0">
              <a:latin typeface="Comic Sans MS" pitchFamily="66" charset="0"/>
            </a:endParaRPr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13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04664" y="251520"/>
            <a:ext cx="612067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400" b="1" u="sng" dirty="0" smtClean="0">
                <a:latin typeface="Comic Sans MS" pitchFamily="66" charset="0"/>
              </a:rPr>
              <a:t>21.Subjunctive </a:t>
            </a:r>
            <a:r>
              <a:rPr lang="en-GB" sz="1400" b="1" u="sng" dirty="0" smtClean="0">
                <a:latin typeface="Comic Sans MS" pitchFamily="66" charset="0"/>
              </a:rPr>
              <a:t>phrases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smtClean="0">
                <a:latin typeface="Comic Sans MS" pitchFamily="66" charset="0"/>
              </a:rPr>
              <a:t> 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err="1" smtClean="0">
                <a:latin typeface="Comic Sans MS" pitchFamily="66" charset="0"/>
              </a:rPr>
              <a:t>Quisiera</a:t>
            </a:r>
            <a:r>
              <a:rPr lang="en-GB" sz="1400" b="1" dirty="0" smtClean="0">
                <a:latin typeface="Comic Sans MS" pitchFamily="66" charset="0"/>
              </a:rPr>
              <a:t>			</a:t>
            </a:r>
            <a:r>
              <a:rPr lang="en-GB" sz="1400" i="1" dirty="0" smtClean="0">
                <a:latin typeface="Comic Sans MS" pitchFamily="66" charset="0"/>
              </a:rPr>
              <a:t>I would like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err="1" smtClean="0">
                <a:latin typeface="Comic Sans MS" pitchFamily="66" charset="0"/>
              </a:rPr>
              <a:t>Ojalá</a:t>
            </a:r>
            <a:r>
              <a:rPr lang="en-GB" sz="1400" b="1" dirty="0" smtClean="0">
                <a:latin typeface="Comic Sans MS" pitchFamily="66" charset="0"/>
              </a:rPr>
              <a:t> </a:t>
            </a:r>
            <a:r>
              <a:rPr lang="en-GB" sz="1400" b="1" dirty="0" err="1" smtClean="0">
                <a:latin typeface="Comic Sans MS" pitchFamily="66" charset="0"/>
              </a:rPr>
              <a:t>fuera</a:t>
            </a:r>
            <a:r>
              <a:rPr lang="en-GB" sz="1400" b="1" dirty="0" smtClean="0">
                <a:latin typeface="Comic Sans MS" pitchFamily="66" charset="0"/>
              </a:rPr>
              <a:t>		</a:t>
            </a:r>
            <a:r>
              <a:rPr lang="en-GB" sz="1400" i="1" dirty="0" smtClean="0">
                <a:latin typeface="Comic Sans MS" pitchFamily="66" charset="0"/>
              </a:rPr>
              <a:t>If only I or </a:t>
            </a:r>
            <a:r>
              <a:rPr lang="en-GB" sz="1400" i="1" dirty="0" err="1" smtClean="0">
                <a:latin typeface="Comic Sans MS" pitchFamily="66" charset="0"/>
              </a:rPr>
              <a:t>He/She</a:t>
            </a:r>
            <a:r>
              <a:rPr lang="en-GB" sz="1400" i="1" dirty="0" smtClean="0">
                <a:latin typeface="Comic Sans MS" pitchFamily="66" charset="0"/>
              </a:rPr>
              <a:t>/It were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err="1" smtClean="0">
                <a:latin typeface="Comic Sans MS" pitchFamily="66" charset="0"/>
              </a:rPr>
              <a:t>Ojalá</a:t>
            </a:r>
            <a:r>
              <a:rPr lang="en-GB" sz="1400" b="1" dirty="0" smtClean="0">
                <a:latin typeface="Comic Sans MS" pitchFamily="66" charset="0"/>
              </a:rPr>
              <a:t> </a:t>
            </a:r>
            <a:r>
              <a:rPr lang="en-GB" sz="1400" b="1" dirty="0" err="1" smtClean="0">
                <a:latin typeface="Comic Sans MS" pitchFamily="66" charset="0"/>
              </a:rPr>
              <a:t>tuviera</a:t>
            </a:r>
            <a:r>
              <a:rPr lang="en-GB" sz="1400" b="1" dirty="0" smtClean="0">
                <a:latin typeface="Comic Sans MS" pitchFamily="66" charset="0"/>
              </a:rPr>
              <a:t>		</a:t>
            </a:r>
            <a:r>
              <a:rPr lang="en-GB" sz="1400" i="1" dirty="0" smtClean="0">
                <a:latin typeface="Comic Sans MS" pitchFamily="66" charset="0"/>
              </a:rPr>
              <a:t>If only I or </a:t>
            </a:r>
            <a:r>
              <a:rPr lang="en-GB" sz="1400" i="1" dirty="0" err="1" smtClean="0">
                <a:latin typeface="Comic Sans MS" pitchFamily="66" charset="0"/>
              </a:rPr>
              <a:t>He/She</a:t>
            </a:r>
            <a:r>
              <a:rPr lang="en-GB" sz="1400" i="1" dirty="0" smtClean="0">
                <a:latin typeface="Comic Sans MS" pitchFamily="66" charset="0"/>
              </a:rPr>
              <a:t>/It had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err="1" smtClean="0">
                <a:latin typeface="Comic Sans MS" pitchFamily="66" charset="0"/>
              </a:rPr>
              <a:t>Ojalá</a:t>
            </a:r>
            <a:r>
              <a:rPr lang="en-GB" sz="1400" b="1" dirty="0" smtClean="0">
                <a:latin typeface="Comic Sans MS" pitchFamily="66" charset="0"/>
              </a:rPr>
              <a:t> </a:t>
            </a:r>
            <a:r>
              <a:rPr lang="en-GB" sz="1400" b="1" dirty="0" err="1" smtClean="0">
                <a:latin typeface="Comic Sans MS" pitchFamily="66" charset="0"/>
              </a:rPr>
              <a:t>pudiera</a:t>
            </a:r>
            <a:r>
              <a:rPr lang="en-GB" sz="1400" b="1" dirty="0" smtClean="0">
                <a:latin typeface="Comic Sans MS" pitchFamily="66" charset="0"/>
              </a:rPr>
              <a:t>		</a:t>
            </a:r>
            <a:r>
              <a:rPr lang="en-GB" sz="1400" i="1" dirty="0" smtClean="0">
                <a:latin typeface="Comic Sans MS" pitchFamily="66" charset="0"/>
              </a:rPr>
              <a:t>If only I or </a:t>
            </a:r>
            <a:r>
              <a:rPr lang="en-GB" sz="1400" i="1" dirty="0" err="1" smtClean="0">
                <a:latin typeface="Comic Sans MS" pitchFamily="66" charset="0"/>
              </a:rPr>
              <a:t>He/She</a:t>
            </a:r>
            <a:r>
              <a:rPr lang="en-GB" sz="1400" i="1" dirty="0" smtClean="0">
                <a:latin typeface="Comic Sans MS" pitchFamily="66" charset="0"/>
              </a:rPr>
              <a:t>.. could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err="1" smtClean="0">
                <a:latin typeface="Comic Sans MS" pitchFamily="66" charset="0"/>
              </a:rPr>
              <a:t>Ojalá</a:t>
            </a:r>
            <a:r>
              <a:rPr lang="en-GB" sz="1400" b="1" dirty="0" smtClean="0">
                <a:latin typeface="Comic Sans MS" pitchFamily="66" charset="0"/>
              </a:rPr>
              <a:t> </a:t>
            </a:r>
            <a:r>
              <a:rPr lang="en-GB" sz="1400" b="1" dirty="0" err="1" smtClean="0">
                <a:latin typeface="Comic Sans MS" pitchFamily="66" charset="0"/>
              </a:rPr>
              <a:t>hubiera</a:t>
            </a:r>
            <a:r>
              <a:rPr lang="en-GB" sz="1400" b="1" dirty="0" smtClean="0">
                <a:latin typeface="Comic Sans MS" pitchFamily="66" charset="0"/>
              </a:rPr>
              <a:t>		</a:t>
            </a:r>
            <a:r>
              <a:rPr lang="en-GB" sz="1400" i="1" dirty="0" smtClean="0">
                <a:latin typeface="Comic Sans MS" pitchFamily="66" charset="0"/>
              </a:rPr>
              <a:t>If only there were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b="1" dirty="0" smtClean="0">
                <a:latin typeface="Comic Sans MS" pitchFamily="66" charset="0"/>
              </a:rPr>
              <a:t>Cuando sea mayor		</a:t>
            </a:r>
            <a:r>
              <a:rPr lang="es-ES" sz="1400" i="1" dirty="0" err="1" smtClean="0">
                <a:latin typeface="Comic Sans MS" pitchFamily="66" charset="0"/>
              </a:rPr>
              <a:t>When</a:t>
            </a:r>
            <a:r>
              <a:rPr lang="es-ES" sz="1400" i="1" dirty="0" smtClean="0">
                <a:latin typeface="Comic Sans MS" pitchFamily="66" charset="0"/>
              </a:rPr>
              <a:t> </a:t>
            </a:r>
            <a:r>
              <a:rPr lang="es-ES" sz="1400" i="1" dirty="0" err="1" smtClean="0">
                <a:latin typeface="Comic Sans MS" pitchFamily="66" charset="0"/>
              </a:rPr>
              <a:t>I’m</a:t>
            </a:r>
            <a:r>
              <a:rPr lang="es-ES" sz="1400" i="1" dirty="0" smtClean="0">
                <a:latin typeface="Comic Sans MS" pitchFamily="66" charset="0"/>
              </a:rPr>
              <a:t> </a:t>
            </a:r>
            <a:r>
              <a:rPr lang="es-ES" sz="1400" i="1" dirty="0" err="1" smtClean="0">
                <a:latin typeface="Comic Sans MS" pitchFamily="66" charset="0"/>
              </a:rPr>
              <a:t>older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err="1" smtClean="0">
                <a:latin typeface="Comic Sans MS" pitchFamily="66" charset="0"/>
              </a:rPr>
              <a:t>Cuando</a:t>
            </a:r>
            <a:r>
              <a:rPr lang="en-GB" sz="1400" b="1" dirty="0" smtClean="0">
                <a:latin typeface="Comic Sans MS" pitchFamily="66" charset="0"/>
              </a:rPr>
              <a:t> (to indicate future)     </a:t>
            </a:r>
            <a:r>
              <a:rPr lang="en-GB" sz="1400" i="1" dirty="0" smtClean="0">
                <a:latin typeface="Comic Sans MS" pitchFamily="66" charset="0"/>
              </a:rPr>
              <a:t>When.....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smtClean="0">
                <a:latin typeface="Comic Sans MS" pitchFamily="66" charset="0"/>
              </a:rPr>
              <a:t> 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smtClean="0">
                <a:latin typeface="Comic Sans MS" pitchFamily="66" charset="0"/>
              </a:rPr>
              <a:t> 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b="1" dirty="0" smtClean="0">
                <a:latin typeface="Comic Sans MS" pitchFamily="66" charset="0"/>
              </a:rPr>
              <a:t>Si tuviera más tiempo/dinero		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i="1" dirty="0" smtClean="0">
                <a:latin typeface="Comic Sans MS" pitchFamily="66" charset="0"/>
              </a:rPr>
              <a:t>If only I had more time/money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err="1" smtClean="0">
                <a:latin typeface="Comic Sans MS" pitchFamily="66" charset="0"/>
              </a:rPr>
              <a:t>Cuando</a:t>
            </a:r>
            <a:r>
              <a:rPr lang="en-GB" sz="1400" b="1" dirty="0" smtClean="0">
                <a:latin typeface="Comic Sans MS" pitchFamily="66" charset="0"/>
              </a:rPr>
              <a:t> sea mayor</a:t>
            </a:r>
            <a:r>
              <a:rPr lang="en-GB" sz="1400" b="1" i="1" dirty="0" smtClean="0">
                <a:latin typeface="Comic Sans MS" pitchFamily="66" charset="0"/>
              </a:rPr>
              <a:t> .....</a:t>
            </a:r>
            <a:r>
              <a:rPr lang="en-GB" sz="1400" i="1" dirty="0" smtClean="0">
                <a:latin typeface="Comic Sans MS" pitchFamily="66" charset="0"/>
              </a:rPr>
              <a:t>When I´m older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err="1" smtClean="0">
                <a:latin typeface="Comic Sans MS" pitchFamily="66" charset="0"/>
              </a:rPr>
              <a:t>Cuando</a:t>
            </a:r>
            <a:r>
              <a:rPr lang="en-GB" sz="1400" b="1" dirty="0" smtClean="0">
                <a:latin typeface="Comic Sans MS" pitchFamily="66" charset="0"/>
              </a:rPr>
              <a:t> viva solo   </a:t>
            </a:r>
            <a:r>
              <a:rPr lang="en-GB" sz="1400" b="1" i="1" dirty="0" smtClean="0">
                <a:latin typeface="Comic Sans MS" pitchFamily="66" charset="0"/>
              </a:rPr>
              <a:t>.....</a:t>
            </a:r>
            <a:r>
              <a:rPr lang="en-GB" sz="1400" i="1" dirty="0" smtClean="0">
                <a:latin typeface="Comic Sans MS" pitchFamily="66" charset="0"/>
              </a:rPr>
              <a:t>When I live by myself</a:t>
            </a:r>
            <a:endParaRPr lang="es-ES" sz="1400" i="1" dirty="0" smtClean="0">
              <a:latin typeface="Comic Sans MS" pitchFamily="66" charset="0"/>
            </a:endParaRPr>
          </a:p>
          <a:p>
            <a:r>
              <a:rPr lang="es-ES" sz="1400" b="1" dirty="0" smtClean="0">
                <a:latin typeface="Comic Sans MS" pitchFamily="66" charset="0"/>
              </a:rPr>
              <a:t>Cuando el mundo cambie su mentalidad...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i="1" dirty="0" smtClean="0">
                <a:latin typeface="Comic Sans MS" pitchFamily="66" charset="0"/>
              </a:rPr>
              <a:t>When the world changes its way of thinking</a:t>
            </a:r>
            <a:endParaRPr lang="es-ES" sz="1400" dirty="0" smtClean="0">
              <a:latin typeface="Comic Sans MS" pitchFamily="66" charset="0"/>
            </a:endParaRPr>
          </a:p>
          <a:p>
            <a:endParaRPr lang="en-GB" sz="1400" dirty="0">
              <a:latin typeface="Comic Sans MS" pitchFamily="66" charset="0"/>
            </a:endParaRP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260648" y="4294128"/>
            <a:ext cx="6480720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22. 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Usually OR Used to = </a:t>
            </a:r>
            <a:r>
              <a:rPr kumimoji="0" lang="en-GB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Soler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</a:t>
            </a:r>
            <a:r>
              <a:rPr kumimoji="0" lang="en-GB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Suelo</a:t>
            </a:r>
            <a:r>
              <a:rPr kumimoji="0" lang="en-GB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GB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–</a:t>
            </a:r>
            <a:r>
              <a:rPr kumimoji="0" lang="en-GB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I usually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</a:t>
            </a:r>
            <a:r>
              <a:rPr kumimoji="0" lang="en-GB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Suele</a:t>
            </a:r>
            <a:r>
              <a:rPr kumimoji="0" lang="en-GB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- He/she usually 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</a:t>
            </a:r>
            <a:r>
              <a:rPr lang="en-GB" sz="1400" b="1" i="1" dirty="0" err="1" smtClean="0"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S</a:t>
            </a:r>
            <a:r>
              <a:rPr kumimoji="0" lang="en-GB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olemos</a:t>
            </a:r>
            <a:r>
              <a:rPr kumimoji="0" lang="en-GB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GB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–</a:t>
            </a:r>
            <a:r>
              <a:rPr kumimoji="0" lang="en-GB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we usually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b="1" i="1" dirty="0" smtClean="0"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</a:t>
            </a:r>
            <a:r>
              <a:rPr lang="en-GB" sz="1400" b="1" i="1" dirty="0" err="1" smtClean="0"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Suelen</a:t>
            </a:r>
            <a:r>
              <a:rPr lang="en-GB" sz="1400" b="1" i="1" dirty="0" smtClean="0"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- they usually</a:t>
            </a:r>
            <a:endParaRPr kumimoji="0" lang="en-GB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</a:t>
            </a:r>
            <a:r>
              <a:rPr kumimoji="0" lang="en-GB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Sol</a:t>
            </a:r>
            <a:r>
              <a:rPr kumimoji="0" lang="en-GB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í</a:t>
            </a:r>
            <a:r>
              <a:rPr kumimoji="0" lang="en-GB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a</a:t>
            </a:r>
            <a:r>
              <a:rPr kumimoji="0" lang="en-GB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GB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–</a:t>
            </a:r>
            <a:r>
              <a:rPr kumimoji="0" lang="en-GB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I used to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</a:t>
            </a:r>
            <a:r>
              <a:rPr kumimoji="0" lang="en-GB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Sol</a:t>
            </a:r>
            <a:r>
              <a:rPr kumimoji="0" lang="en-GB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í</a:t>
            </a:r>
            <a:r>
              <a:rPr kumimoji="0" lang="en-GB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amos</a:t>
            </a:r>
            <a:r>
              <a:rPr kumimoji="0" lang="en-GB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- We used to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b="1" i="1" dirty="0" smtClean="0"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</a:t>
            </a:r>
            <a:r>
              <a:rPr lang="en-GB" sz="1400" b="1" i="1" dirty="0" err="1" smtClean="0"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Solían</a:t>
            </a:r>
            <a:r>
              <a:rPr lang="en-GB" sz="1400" b="1" i="1" dirty="0" smtClean="0"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- They used to</a:t>
            </a:r>
            <a:endParaRPr kumimoji="0" lang="en-GB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1400" b="1" i="1" dirty="0" smtClean="0"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Followed by an INFINITIVE (AR, ER, IR)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Examples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Suelo </a:t>
            </a:r>
            <a:r>
              <a:rPr kumimoji="0" lang="es-E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pasAR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mucho tiempo estudiando para mis exámenes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I usually spend lots of time studying for my exams.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Cuando era peque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ñ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o, sol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í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amos </a:t>
            </a:r>
            <a:r>
              <a:rPr lang="es-ES" sz="1400" b="1" dirty="0" err="1" smtClean="0"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sER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parte del consejo escolar.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When I was younger, we used to BE</a:t>
            </a:r>
            <a:r>
              <a:rPr kumimoji="0" lang="en-GB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part of the Governors Council.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14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60648" y="3131840"/>
            <a:ext cx="644478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400" b="1" u="sng" dirty="0" smtClean="0">
                <a:latin typeface="Comic Sans MS" pitchFamily="66" charset="0"/>
              </a:rPr>
              <a:t>24.Tanto/a/s</a:t>
            </a:r>
            <a:r>
              <a:rPr lang="en-GB" sz="1400" b="1" u="sng" dirty="0" smtClean="0">
                <a:latin typeface="Comic Sans MS" pitchFamily="66" charset="0"/>
              </a:rPr>
              <a:t>….</a:t>
            </a:r>
            <a:r>
              <a:rPr lang="en-GB" sz="1400" b="1" u="sng" dirty="0" err="1" smtClean="0">
                <a:latin typeface="Comic Sans MS" pitchFamily="66" charset="0"/>
              </a:rPr>
              <a:t>como</a:t>
            </a:r>
            <a:r>
              <a:rPr lang="en-GB" sz="1400" b="1" i="1" u="sng" dirty="0" smtClean="0">
                <a:latin typeface="Comic Sans MS" pitchFamily="66" charset="0"/>
              </a:rPr>
              <a:t>        As many as</a:t>
            </a:r>
            <a:endParaRPr lang="es-ES" sz="1400" u="sng" dirty="0" smtClean="0">
              <a:latin typeface="Comic Sans MS" pitchFamily="66" charset="0"/>
            </a:endParaRPr>
          </a:p>
          <a:p>
            <a:r>
              <a:rPr lang="en-GB" sz="1400" b="1" dirty="0" smtClean="0">
                <a:latin typeface="Comic Sans MS" pitchFamily="66" charset="0"/>
              </a:rPr>
              <a:t> 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b="1" dirty="0" smtClean="0">
                <a:latin typeface="Comic Sans MS" pitchFamily="66" charset="0"/>
              </a:rPr>
              <a:t>En mi instituto no hay tantos alumnos como en el anterior.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i="1" dirty="0" smtClean="0">
                <a:latin typeface="Comic Sans MS" pitchFamily="66" charset="0"/>
              </a:rPr>
              <a:t>In my school there is not as students as in the previous one.</a:t>
            </a:r>
            <a:endParaRPr lang="es-ES" sz="1400" dirty="0" smtClean="0">
              <a:latin typeface="Comic Sans MS" pitchFamily="66" charset="0"/>
            </a:endParaRPr>
          </a:p>
          <a:p>
            <a:endParaRPr lang="en-GB" sz="1400" dirty="0">
              <a:latin typeface="Comic Sans MS" pitchFamily="66" charset="0"/>
            </a:endParaRP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60648" y="4283968"/>
            <a:ext cx="6408712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25. </a:t>
            </a:r>
            <a:r>
              <a:rPr kumimoji="0" lang="en-GB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RELATIVE CLAUSES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WHO (</a:t>
            </a:r>
            <a:r>
              <a:rPr kumimoji="0" lang="en-GB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quien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) , WHICH (</a:t>
            </a:r>
            <a:r>
              <a:rPr kumimoji="0" lang="en-GB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que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), WHERE(</a:t>
            </a:r>
            <a:r>
              <a:rPr kumimoji="0" lang="en-GB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donde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)</a:t>
            </a:r>
            <a:r>
              <a:rPr kumimoji="0" lang="en-GB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, WHOSE (</a:t>
            </a:r>
            <a:r>
              <a:rPr kumimoji="0" lang="en-GB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cuyo</a:t>
            </a:r>
            <a:r>
              <a:rPr kumimoji="0" lang="en-GB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)      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En el instituto </a:t>
            </a:r>
            <a:r>
              <a:rPr kumimoji="0" lang="es-ES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donde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estudio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…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In the school </a:t>
            </a:r>
            <a:r>
              <a:rPr kumimoji="0" lang="en-GB" sz="14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where 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I study...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15</a:t>
            </a:fld>
            <a:endParaRPr lang="es-ES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0" y="211305"/>
            <a:ext cx="6741368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sz="1400" b="1" dirty="0" smtClean="0"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23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.Using 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“</a:t>
            </a:r>
            <a:r>
              <a:rPr kumimoji="0" lang="en-GB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í</a:t>
            </a:r>
            <a:r>
              <a:rPr kumimoji="0" lang="en-GB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simo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”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 (</a:t>
            </a:r>
            <a:r>
              <a:rPr kumimoji="0" lang="en-GB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veeeeeeeeeeery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)</a:t>
            </a: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When you want to emphasise an adjective add 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“</a:t>
            </a:r>
            <a:r>
              <a:rPr kumimoji="0" lang="en-GB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í</a:t>
            </a:r>
            <a:r>
              <a:rPr kumimoji="0" lang="en-GB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simo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”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to it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í</a:t>
            </a: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simo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(m)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í</a:t>
            </a: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sima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(f)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í</a:t>
            </a: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simos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(</a:t>
            </a: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mpl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)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í</a:t>
            </a: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simas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(</a:t>
            </a: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fpl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)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Example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El cine es grand</a:t>
            </a:r>
            <a:r>
              <a:rPr kumimoji="0" lang="es-ES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í</a:t>
            </a:r>
            <a:r>
              <a:rPr kumimoji="0" lang="es-ES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simo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*   </a:t>
            </a: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The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cinema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is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veeeery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big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El transporte p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ú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blico es car</a:t>
            </a:r>
            <a:r>
              <a:rPr kumimoji="0" lang="es-ES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í</a:t>
            </a:r>
            <a:r>
              <a:rPr kumimoji="0" lang="es-ES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simo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*   </a:t>
            </a: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Public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transport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are </a:t>
            </a: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veeery</a:t>
            </a:r>
            <a:r>
              <a:rPr lang="es-ES" sz="1400" dirty="0" smtClean="0"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expensive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Mi </a:t>
            </a:r>
            <a:r>
              <a:rPr kumimoji="0" lang="en-GB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instituto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GB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es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GB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modern</a:t>
            </a:r>
            <a:r>
              <a:rPr kumimoji="0" lang="en-GB" sz="1400" b="0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í</a:t>
            </a:r>
            <a:r>
              <a:rPr kumimoji="0" lang="en-GB" sz="1400" b="0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simo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*. My school is </a:t>
            </a:r>
            <a:r>
              <a:rPr kumimoji="0" lang="en-GB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veeeeery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GB" sz="1400" dirty="0" smtClean="0"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modern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.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0648" y="5724128"/>
            <a:ext cx="6192688" cy="32152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400" b="1" dirty="0" smtClean="0">
                <a:latin typeface="Comic Sans MS" pitchFamily="66" charset="0"/>
              </a:rPr>
              <a:t>26. </a:t>
            </a:r>
            <a:r>
              <a:rPr lang="en-GB" sz="1400" b="1" dirty="0" err="1" smtClean="0">
                <a:latin typeface="Comic Sans MS" pitchFamily="66" charset="0"/>
              </a:rPr>
              <a:t>Desde</a:t>
            </a:r>
            <a:r>
              <a:rPr lang="en-GB" sz="1400" b="1" dirty="0" smtClean="0">
                <a:latin typeface="Comic Sans MS" pitchFamily="66" charset="0"/>
              </a:rPr>
              <a:t> </a:t>
            </a:r>
            <a:r>
              <a:rPr lang="en-GB" sz="1400" b="1" dirty="0" err="1" smtClean="0">
                <a:latin typeface="Comic Sans MS" pitchFamily="66" charset="0"/>
              </a:rPr>
              <a:t>hace</a:t>
            </a:r>
            <a:r>
              <a:rPr lang="en-GB" sz="1400" b="1" dirty="0" smtClean="0">
                <a:latin typeface="Comic Sans MS" pitchFamily="66" charset="0"/>
              </a:rPr>
              <a:t>……</a:t>
            </a:r>
            <a:r>
              <a:rPr lang="en-GB" sz="1400" b="1" i="1" dirty="0" smtClean="0">
                <a:latin typeface="Comic Sans MS" pitchFamily="66" charset="0"/>
              </a:rPr>
              <a:t>(Since…ago/ for)</a:t>
            </a:r>
          </a:p>
          <a:p>
            <a:pPr lvl="0"/>
            <a:endParaRPr lang="es-ES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When you want to say how long you have been doing something you use </a:t>
            </a:r>
            <a:r>
              <a:rPr lang="en-GB" sz="1400" dirty="0" err="1" smtClean="0">
                <a:latin typeface="Comic Sans MS" pitchFamily="66" charset="0"/>
              </a:rPr>
              <a:t>desde</a:t>
            </a:r>
            <a:r>
              <a:rPr lang="en-GB" sz="1400" dirty="0" smtClean="0">
                <a:latin typeface="Comic Sans MS" pitchFamily="66" charset="0"/>
              </a:rPr>
              <a:t> </a:t>
            </a:r>
            <a:r>
              <a:rPr lang="en-GB" sz="1400" dirty="0" err="1" smtClean="0">
                <a:latin typeface="Comic Sans MS" pitchFamily="66" charset="0"/>
              </a:rPr>
              <a:t>hace</a:t>
            </a:r>
            <a:r>
              <a:rPr lang="en-GB" sz="1400" dirty="0" smtClean="0">
                <a:latin typeface="Comic Sans MS" pitchFamily="66" charset="0"/>
              </a:rPr>
              <a:t> + present tense</a:t>
            </a:r>
            <a:endParaRPr lang="es-ES" sz="1400" dirty="0" smtClean="0">
              <a:latin typeface="Comic Sans MS" pitchFamily="66" charset="0"/>
            </a:endParaRPr>
          </a:p>
          <a:p>
            <a:endParaRPr lang="es-ES" sz="1400" b="1" dirty="0" smtClean="0">
              <a:latin typeface="Comic Sans MS" pitchFamily="66" charset="0"/>
            </a:endParaRPr>
          </a:p>
          <a:p>
            <a:r>
              <a:rPr lang="es-ES" sz="1400" b="1" dirty="0" err="1" smtClean="0">
                <a:latin typeface="Comic Sans MS" pitchFamily="66" charset="0"/>
              </a:rPr>
              <a:t>Examples</a:t>
            </a:r>
            <a:endParaRPr lang="es-ES" sz="1400" dirty="0" smtClean="0">
              <a:latin typeface="Comic Sans MS" pitchFamily="66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endParaRPr lang="es-ES" sz="1400" dirty="0" smtClean="0">
              <a:latin typeface="Comic Sans MS"/>
              <a:ea typeface="MS Mincho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s-ES" sz="1400" dirty="0" smtClean="0">
                <a:latin typeface="Comic Sans MS"/>
                <a:ea typeface="MS Mincho"/>
                <a:cs typeface="Times New Roman"/>
              </a:rPr>
              <a:t>Estudio español </a:t>
            </a:r>
            <a:r>
              <a:rPr lang="es-ES" sz="1400" u="sng" dirty="0" smtClean="0">
                <a:latin typeface="Comic Sans MS"/>
                <a:ea typeface="MS Mincho"/>
                <a:cs typeface="Times New Roman"/>
              </a:rPr>
              <a:t>desde</a:t>
            </a:r>
            <a:r>
              <a:rPr lang="es-ES" sz="1400" u="sng" dirty="0" smtClean="0">
                <a:latin typeface="Comic Sans MS" pitchFamily="66" charset="0"/>
              </a:rPr>
              <a:t> *</a:t>
            </a:r>
            <a:r>
              <a:rPr lang="es-ES" sz="1400" u="sng" dirty="0" smtClean="0">
                <a:latin typeface="Comic Sans MS"/>
                <a:ea typeface="MS Mincho"/>
                <a:cs typeface="Times New Roman"/>
              </a:rPr>
              <a:t> </a:t>
            </a:r>
            <a:r>
              <a:rPr lang="es-ES" sz="1400" dirty="0" smtClean="0">
                <a:latin typeface="Comic Sans MS"/>
                <a:ea typeface="MS Mincho"/>
                <a:cs typeface="Times New Roman"/>
              </a:rPr>
              <a:t>hace cinco años</a:t>
            </a:r>
            <a:endParaRPr lang="es-ES" sz="1100" dirty="0" smtClean="0">
              <a:ea typeface="MS Mincho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GB" sz="1400" i="1" dirty="0" smtClean="0">
                <a:latin typeface="Comic Sans MS"/>
                <a:ea typeface="MS Mincho"/>
                <a:cs typeface="Times New Roman"/>
              </a:rPr>
              <a:t>I have been studying Spanish for 5 years</a:t>
            </a:r>
            <a:endParaRPr lang="es-ES" sz="1100" i="1" dirty="0" smtClean="0">
              <a:ea typeface="MS Mincho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GB" sz="1400" dirty="0" smtClean="0">
                <a:latin typeface="Comic Sans MS"/>
                <a:ea typeface="MS Mincho"/>
                <a:cs typeface="Times New Roman"/>
              </a:rPr>
              <a:t> </a:t>
            </a:r>
            <a:endParaRPr lang="es-ES" sz="1100" dirty="0" smtClean="0">
              <a:ea typeface="MS Mincho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s-ES" sz="1400" dirty="0" smtClean="0">
                <a:latin typeface="Comic Sans MS"/>
                <a:ea typeface="MS Mincho"/>
                <a:cs typeface="Times New Roman"/>
              </a:rPr>
              <a:t>Me gusta la geografía </a:t>
            </a:r>
            <a:r>
              <a:rPr lang="es-ES" sz="1400" i="1" u="sng" dirty="0" smtClean="0">
                <a:latin typeface="Comic Sans MS"/>
                <a:ea typeface="MS Mincho"/>
                <a:cs typeface="Times New Roman"/>
              </a:rPr>
              <a:t>desde</a:t>
            </a:r>
            <a:r>
              <a:rPr lang="es-ES" sz="1400" u="sng" dirty="0" smtClean="0">
                <a:latin typeface="Comic Sans MS" pitchFamily="66" charset="0"/>
              </a:rPr>
              <a:t> *</a:t>
            </a:r>
            <a:r>
              <a:rPr lang="es-ES" sz="1400" u="sng" dirty="0" smtClean="0">
                <a:latin typeface="Comic Sans MS"/>
                <a:ea typeface="MS Mincho"/>
                <a:cs typeface="Times New Roman"/>
              </a:rPr>
              <a:t> </a:t>
            </a:r>
            <a:r>
              <a:rPr lang="es-ES" sz="1400" dirty="0" smtClean="0">
                <a:latin typeface="Comic Sans MS"/>
                <a:ea typeface="MS Mincho"/>
                <a:cs typeface="Times New Roman"/>
              </a:rPr>
              <a:t>hace tres años</a:t>
            </a:r>
            <a:endParaRPr lang="es-ES" sz="1100" dirty="0" smtClean="0">
              <a:ea typeface="MS Mincho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en-GB" sz="1400" i="1" dirty="0" smtClean="0">
                <a:latin typeface="Comic Sans MS"/>
                <a:ea typeface="MS Mincho"/>
                <a:cs typeface="Times New Roman"/>
              </a:rPr>
              <a:t>I have liked Geography for 3 years</a:t>
            </a:r>
            <a:endParaRPr lang="es-ES" sz="1100" i="1" dirty="0" smtClean="0">
              <a:ea typeface="MS Mincho"/>
              <a:cs typeface="Times New Roman"/>
            </a:endParaRPr>
          </a:p>
          <a:p>
            <a:endParaRPr lang="en-GB" sz="1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541039" y="531911"/>
            <a:ext cx="577594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Higher Tier Language Structures 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–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El</a:t>
            </a:r>
            <a:r>
              <a:rPr kumimoji="0" lang="en-GB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GB" sz="14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instituto</a:t>
            </a:r>
            <a:r>
              <a:rPr kumimoji="0" lang="en-GB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y planes </a:t>
            </a:r>
            <a:r>
              <a:rPr kumimoji="0" lang="en-GB" sz="14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futuros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404664" y="971600"/>
            <a:ext cx="3312368" cy="3309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1.OPINIONS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s-ES" sz="1400" dirty="0" smtClean="0">
                <a:solidFill>
                  <a:srgbClr val="FF6600"/>
                </a:solidFill>
                <a:highlight>
                  <a:srgbClr val="00FF00"/>
                </a:highlight>
                <a:latin typeface="Comic Sans MS"/>
                <a:ea typeface="Calibri"/>
                <a:cs typeface="Times New Roman"/>
              </a:rPr>
              <a:t>Creo</a:t>
            </a:r>
            <a:r>
              <a:rPr lang="es-ES" sz="1400" dirty="0" smtClean="0">
                <a:highlight>
                  <a:srgbClr val="00FF00"/>
                </a:highlight>
                <a:latin typeface="Comic Sans MS"/>
                <a:ea typeface="Calibri"/>
                <a:cs typeface="Times New Roman"/>
              </a:rPr>
              <a:t> que . . .		</a:t>
            </a:r>
            <a:endParaRPr lang="es-ES" sz="1400" dirty="0" smtClean="0"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s-ES" sz="1400" dirty="0" smtClean="0">
                <a:solidFill>
                  <a:srgbClr val="FF0000"/>
                </a:solidFill>
                <a:highlight>
                  <a:srgbClr val="00FF00"/>
                </a:highlight>
                <a:latin typeface="Comic Sans MS"/>
                <a:ea typeface="Calibri"/>
                <a:cs typeface="Times New Roman"/>
              </a:rPr>
              <a:t>Pienso</a:t>
            </a:r>
            <a:r>
              <a:rPr lang="es-ES" sz="1400" dirty="0" smtClean="0">
                <a:highlight>
                  <a:srgbClr val="00FF00"/>
                </a:highlight>
                <a:latin typeface="Comic Sans MS"/>
                <a:ea typeface="Calibri"/>
                <a:cs typeface="Times New Roman"/>
              </a:rPr>
              <a:t> que . . . 		</a:t>
            </a:r>
            <a:endParaRPr lang="es-ES" sz="1400" dirty="0" smtClean="0"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s-ES" sz="1400" dirty="0" smtClean="0">
                <a:highlight>
                  <a:srgbClr val="00FF00"/>
                </a:highlight>
                <a:latin typeface="Comic Sans MS"/>
                <a:ea typeface="Calibri"/>
                <a:cs typeface="Times New Roman"/>
              </a:rPr>
              <a:t>En mi opinión. . . 		</a:t>
            </a:r>
            <a:endParaRPr lang="es-ES" sz="1400" dirty="0" smtClean="0"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s-ES" sz="1400" dirty="0" smtClean="0">
                <a:highlight>
                  <a:srgbClr val="00FF00"/>
                </a:highlight>
                <a:latin typeface="Comic Sans MS"/>
                <a:ea typeface="Calibri"/>
                <a:cs typeface="Times New Roman"/>
              </a:rPr>
              <a:t>Para mí . . . 		</a:t>
            </a:r>
            <a:endParaRPr lang="es-ES" sz="1400" dirty="0" smtClean="0"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s-ES" sz="1400" dirty="0" smtClean="0">
                <a:highlight>
                  <a:srgbClr val="00FF00"/>
                </a:highlight>
                <a:latin typeface="Comic Sans MS"/>
                <a:ea typeface="Calibri"/>
                <a:cs typeface="Times New Roman"/>
              </a:rPr>
              <a:t>A mi parecer . . . 		</a:t>
            </a:r>
            <a:endParaRPr lang="es-ES" sz="1400" dirty="0" smtClean="0"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s-ES" sz="1400" dirty="0" smtClean="0">
                <a:solidFill>
                  <a:srgbClr val="FF3399"/>
                </a:solidFill>
                <a:highlight>
                  <a:srgbClr val="00FF00"/>
                </a:highlight>
                <a:latin typeface="Comic Sans MS"/>
                <a:ea typeface="Calibri"/>
                <a:cs typeface="Times New Roman"/>
              </a:rPr>
              <a:t>Diría</a:t>
            </a:r>
            <a:r>
              <a:rPr lang="es-ES" sz="1400" dirty="0" smtClean="0">
                <a:highlight>
                  <a:srgbClr val="00FF00"/>
                </a:highlight>
                <a:latin typeface="Comic Sans MS"/>
                <a:ea typeface="Calibri"/>
                <a:cs typeface="Times New Roman"/>
              </a:rPr>
              <a:t> que . . . 		</a:t>
            </a:r>
            <a:endParaRPr lang="es-ES" sz="1400" dirty="0" smtClean="0"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s-ES" sz="1400" dirty="0" smtClean="0">
                <a:highlight>
                  <a:srgbClr val="00FF00"/>
                </a:highlight>
                <a:latin typeface="Comic Sans MS"/>
                <a:ea typeface="Calibri"/>
                <a:cs typeface="Times New Roman"/>
              </a:rPr>
              <a:t>Desde mi punto de vista . .</a:t>
            </a:r>
            <a:endParaRPr lang="es-ES" sz="1400" dirty="0" smtClean="0">
              <a:ea typeface="Calibri"/>
              <a:cs typeface="Times New Roman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2</a:t>
            </a:fld>
            <a:endParaRPr lang="es-E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68960" y="1614299"/>
            <a:ext cx="36004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1.Opinions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I 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believe that . . .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I 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think that . . .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s-E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In </a:t>
            </a:r>
            <a:r>
              <a:rPr kumimoji="0" lang="es-E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my opini</a:t>
            </a:r>
            <a:r>
              <a:rPr kumimoji="0" lang="es-E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ó</a:t>
            </a:r>
            <a:r>
              <a:rPr kumimoji="0" lang="es-E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n . . .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For 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me . . .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It 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seems to 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me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I 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would say that . . .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From 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my point of view. . . .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32656" y="179512"/>
            <a:ext cx="6336704" cy="7240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400" b="1" dirty="0" smtClean="0">
                <a:latin typeface="Comic Sans MS" pitchFamily="66" charset="0"/>
              </a:rPr>
              <a:t>Extended sentences    </a:t>
            </a:r>
          </a:p>
          <a:p>
            <a:pPr lvl="0"/>
            <a:r>
              <a:rPr lang="en-GB" sz="1400" b="1" u="sng" dirty="0" smtClean="0">
                <a:latin typeface="Comic Sans MS" pitchFamily="66" charset="0"/>
              </a:rPr>
              <a:t>LIKES </a:t>
            </a:r>
            <a:r>
              <a:rPr lang="en-GB" sz="1400" b="1" u="sng" dirty="0" smtClean="0">
                <a:latin typeface="Comic Sans MS" pitchFamily="66" charset="0"/>
              </a:rPr>
              <a:t>+ </a:t>
            </a:r>
            <a:r>
              <a:rPr lang="en-GB" sz="1400" b="1" u="sng" dirty="0" smtClean="0">
                <a:latin typeface="Comic Sans MS" pitchFamily="66" charset="0"/>
              </a:rPr>
              <a:t>REASON</a:t>
            </a:r>
          </a:p>
          <a:p>
            <a:pPr lvl="0"/>
            <a:endParaRPr lang="en-GB" sz="1400" b="1" u="sng" dirty="0" smtClean="0">
              <a:latin typeface="Comic Sans MS" pitchFamily="66" charset="0"/>
            </a:endParaRPr>
          </a:p>
          <a:p>
            <a:pPr lvl="0"/>
            <a:r>
              <a:rPr lang="en-GB" sz="1400" dirty="0" smtClean="0">
                <a:latin typeface="Comic Sans MS" pitchFamily="66" charset="0"/>
              </a:rPr>
              <a:t>Write EVEN longer </a:t>
            </a:r>
            <a:r>
              <a:rPr lang="en-GB" sz="1400" dirty="0" smtClean="0">
                <a:latin typeface="Comic Sans MS" pitchFamily="66" charset="0"/>
              </a:rPr>
              <a:t>sentences using </a:t>
            </a:r>
            <a:r>
              <a:rPr lang="en-GB" sz="1400" b="1" dirty="0" err="1" smtClean="0">
                <a:latin typeface="Comic Sans MS" pitchFamily="66" charset="0"/>
              </a:rPr>
              <a:t>porque</a:t>
            </a:r>
            <a:r>
              <a:rPr lang="en-GB" sz="1400" dirty="0" smtClean="0">
                <a:latin typeface="Comic Sans MS" pitchFamily="66" charset="0"/>
              </a:rPr>
              <a:t> and </a:t>
            </a:r>
            <a:r>
              <a:rPr lang="en-GB" sz="1400" b="1" dirty="0" err="1" smtClean="0">
                <a:latin typeface="Comic Sans MS" pitchFamily="66" charset="0"/>
              </a:rPr>
              <a:t>pero</a:t>
            </a:r>
            <a:r>
              <a:rPr lang="en-GB" sz="1400" b="1" dirty="0" smtClean="0">
                <a:latin typeface="Comic Sans MS" pitchFamily="66" charset="0"/>
              </a:rPr>
              <a:t> </a:t>
            </a:r>
            <a:r>
              <a:rPr lang="en-GB" sz="1400" dirty="0" smtClean="0">
                <a:latin typeface="Comic Sans MS" pitchFamily="66" charset="0"/>
              </a:rPr>
              <a:t>in the same sentence.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smtClean="0">
                <a:latin typeface="Comic Sans MS" pitchFamily="66" charset="0"/>
              </a:rPr>
              <a:t> </a:t>
            </a:r>
            <a:endParaRPr lang="es-ES" sz="1400" dirty="0" smtClean="0">
              <a:latin typeface="Comic Sans MS" pitchFamily="66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400" b="1" u="sng" dirty="0" smtClean="0">
                <a:highlight>
                  <a:srgbClr val="00FF00"/>
                </a:highlight>
                <a:latin typeface="Comic Sans MS"/>
                <a:ea typeface="Calibri"/>
                <a:cs typeface="Times New Roman"/>
              </a:rPr>
              <a:t>2. LIKES</a:t>
            </a:r>
            <a:r>
              <a:rPr lang="en-GB" sz="1400" b="1" dirty="0" smtClean="0">
                <a:highlight>
                  <a:srgbClr val="00FF00"/>
                </a:highlight>
                <a:latin typeface="Comic Sans MS"/>
                <a:ea typeface="Calibri"/>
                <a:cs typeface="Times New Roman"/>
              </a:rPr>
              <a:t> </a:t>
            </a:r>
            <a:endParaRPr lang="es-ES" sz="1400" dirty="0" smtClean="0"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s-ES" sz="1400" b="1" dirty="0" smtClean="0">
                <a:highlight>
                  <a:srgbClr val="00FF00"/>
                </a:highlight>
                <a:latin typeface="Comic Sans MS"/>
                <a:ea typeface="Calibri"/>
                <a:cs typeface="Times New Roman"/>
              </a:rPr>
              <a:t>Me </a:t>
            </a:r>
            <a:r>
              <a:rPr lang="es-ES" sz="1400" b="1" dirty="0" smtClean="0">
                <a:solidFill>
                  <a:srgbClr val="FF6600"/>
                </a:solidFill>
                <a:highlight>
                  <a:srgbClr val="00FF00"/>
                </a:highlight>
                <a:latin typeface="Comic Sans MS"/>
                <a:ea typeface="Calibri"/>
                <a:cs typeface="Times New Roman"/>
              </a:rPr>
              <a:t>gusta</a:t>
            </a:r>
            <a:r>
              <a:rPr lang="es-ES" sz="1400" dirty="0" smtClean="0">
                <a:highlight>
                  <a:srgbClr val="00FF00"/>
                </a:highlight>
                <a:latin typeface="Comic Sans MS"/>
                <a:ea typeface="Calibri"/>
                <a:cs typeface="Times New Roman"/>
              </a:rPr>
              <a:t> </a:t>
            </a:r>
            <a:endParaRPr lang="es-ES" sz="1400" dirty="0" smtClean="0"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s-ES" sz="1400" b="1" dirty="0" smtClean="0">
                <a:highlight>
                  <a:srgbClr val="00FF00"/>
                </a:highlight>
                <a:latin typeface="Comic Sans MS"/>
                <a:ea typeface="Calibri"/>
                <a:cs typeface="Times New Roman"/>
              </a:rPr>
              <a:t>Me </a:t>
            </a:r>
            <a:r>
              <a:rPr lang="es-ES" sz="1400" b="1" dirty="0" smtClean="0">
                <a:solidFill>
                  <a:srgbClr val="FF6600"/>
                </a:solidFill>
                <a:highlight>
                  <a:srgbClr val="00FF00"/>
                </a:highlight>
                <a:latin typeface="Comic Sans MS"/>
                <a:ea typeface="Calibri"/>
                <a:cs typeface="Times New Roman"/>
              </a:rPr>
              <a:t>importa</a:t>
            </a:r>
            <a:r>
              <a:rPr lang="es-ES" sz="1400" dirty="0" smtClean="0">
                <a:solidFill>
                  <a:srgbClr val="FF6600"/>
                </a:solidFill>
                <a:highlight>
                  <a:srgbClr val="00FF00"/>
                </a:highlight>
                <a:latin typeface="Comic Sans MS"/>
                <a:ea typeface="Calibri"/>
                <a:cs typeface="Times New Roman"/>
              </a:rPr>
              <a:t> </a:t>
            </a:r>
            <a:endParaRPr lang="es-ES" sz="1400" dirty="0" smtClean="0">
              <a:solidFill>
                <a:srgbClr val="FF6600"/>
              </a:solidFill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s-ES" sz="1400" b="1" dirty="0" smtClean="0">
                <a:highlight>
                  <a:srgbClr val="00FF00"/>
                </a:highlight>
                <a:latin typeface="Comic Sans MS"/>
                <a:ea typeface="Calibri"/>
                <a:cs typeface="Times New Roman"/>
              </a:rPr>
              <a:t>Me </a:t>
            </a:r>
            <a:r>
              <a:rPr lang="es-ES" sz="1400" b="1" dirty="0" smtClean="0">
                <a:solidFill>
                  <a:srgbClr val="FF6600"/>
                </a:solidFill>
                <a:highlight>
                  <a:srgbClr val="00FF00"/>
                </a:highlight>
                <a:latin typeface="Comic Sans MS"/>
                <a:ea typeface="Calibri"/>
                <a:cs typeface="Times New Roman"/>
              </a:rPr>
              <a:t>encanta</a:t>
            </a:r>
            <a:r>
              <a:rPr lang="es-ES" sz="1400" dirty="0" smtClean="0">
                <a:solidFill>
                  <a:srgbClr val="FF6600"/>
                </a:solidFill>
                <a:highlight>
                  <a:srgbClr val="00FF00"/>
                </a:highlight>
                <a:latin typeface="Comic Sans MS"/>
                <a:ea typeface="Calibri"/>
                <a:cs typeface="Times New Roman"/>
              </a:rPr>
              <a:t> </a:t>
            </a:r>
            <a:endParaRPr lang="es-ES" sz="1400" dirty="0" smtClean="0">
              <a:solidFill>
                <a:srgbClr val="FF6600"/>
              </a:solidFill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s-ES" sz="1400" b="1" dirty="0" smtClean="0">
                <a:highlight>
                  <a:srgbClr val="00FF00"/>
                </a:highlight>
                <a:latin typeface="Comic Sans MS"/>
                <a:ea typeface="Calibri"/>
                <a:cs typeface="Times New Roman"/>
              </a:rPr>
              <a:t>Me </a:t>
            </a:r>
            <a:r>
              <a:rPr lang="es-ES" sz="1400" b="1" dirty="0" smtClean="0">
                <a:solidFill>
                  <a:srgbClr val="FF6600"/>
                </a:solidFill>
                <a:highlight>
                  <a:srgbClr val="00FF00"/>
                </a:highlight>
                <a:latin typeface="Comic Sans MS"/>
                <a:ea typeface="Calibri"/>
                <a:cs typeface="Times New Roman"/>
              </a:rPr>
              <a:t>chifla</a:t>
            </a:r>
            <a:r>
              <a:rPr lang="es-ES" sz="1400" dirty="0" smtClean="0">
                <a:solidFill>
                  <a:srgbClr val="FF6600"/>
                </a:solidFill>
                <a:highlight>
                  <a:srgbClr val="00FF00"/>
                </a:highlight>
                <a:latin typeface="Comic Sans MS"/>
                <a:ea typeface="Calibri"/>
                <a:cs typeface="Times New Roman"/>
              </a:rPr>
              <a:t> </a:t>
            </a:r>
            <a:endParaRPr lang="es-ES" sz="1400" dirty="0" smtClean="0">
              <a:solidFill>
                <a:srgbClr val="FF6600"/>
              </a:solidFill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s-ES" sz="1400" b="1" dirty="0" smtClean="0">
                <a:highlight>
                  <a:srgbClr val="00FF00"/>
                </a:highlight>
                <a:latin typeface="Comic Sans MS"/>
                <a:ea typeface="Calibri"/>
                <a:cs typeface="Times New Roman"/>
              </a:rPr>
              <a:t>Me </a:t>
            </a:r>
            <a:r>
              <a:rPr lang="es-ES" sz="1400" b="1" dirty="0" smtClean="0">
                <a:solidFill>
                  <a:srgbClr val="FF6600"/>
                </a:solidFill>
                <a:highlight>
                  <a:srgbClr val="00FF00"/>
                </a:highlight>
                <a:latin typeface="Comic Sans MS"/>
                <a:ea typeface="Calibri"/>
                <a:cs typeface="Times New Roman"/>
              </a:rPr>
              <a:t>mola </a:t>
            </a:r>
            <a:endParaRPr lang="es-ES" sz="1400" dirty="0" smtClean="0">
              <a:solidFill>
                <a:srgbClr val="FF6600"/>
              </a:solidFill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s-ES" sz="1400" b="1" dirty="0" smtClean="0">
                <a:highlight>
                  <a:srgbClr val="00FF00"/>
                </a:highlight>
                <a:latin typeface="Comic Sans MS"/>
                <a:ea typeface="Calibri"/>
                <a:cs typeface="Times New Roman"/>
              </a:rPr>
              <a:t>Me </a:t>
            </a:r>
            <a:r>
              <a:rPr lang="es-ES" sz="1400" b="1" dirty="0" smtClean="0">
                <a:solidFill>
                  <a:srgbClr val="FF6600"/>
                </a:solidFill>
                <a:highlight>
                  <a:srgbClr val="00FF00"/>
                </a:highlight>
                <a:latin typeface="Comic Sans MS"/>
                <a:ea typeface="Calibri"/>
                <a:cs typeface="Times New Roman"/>
              </a:rPr>
              <a:t>fascina</a:t>
            </a:r>
            <a:r>
              <a:rPr lang="es-ES" sz="1400" dirty="0" smtClean="0">
                <a:solidFill>
                  <a:srgbClr val="FF6600"/>
                </a:solidFill>
                <a:highlight>
                  <a:srgbClr val="00FF00"/>
                </a:highlight>
                <a:latin typeface="Comic Sans MS"/>
                <a:ea typeface="Calibri"/>
                <a:cs typeface="Times New Roman"/>
              </a:rPr>
              <a:t> </a:t>
            </a:r>
            <a:endParaRPr lang="es-ES" sz="1400" dirty="0" smtClean="0">
              <a:solidFill>
                <a:srgbClr val="FF6600"/>
              </a:solidFill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s-ES" sz="1400" b="1" dirty="0" smtClean="0">
                <a:solidFill>
                  <a:srgbClr val="FF6600"/>
                </a:solidFill>
                <a:highlight>
                  <a:srgbClr val="00FF00"/>
                </a:highlight>
                <a:latin typeface="Comic Sans MS"/>
                <a:ea typeface="Calibri"/>
                <a:cs typeface="Times New Roman"/>
              </a:rPr>
              <a:t>Prefiero</a:t>
            </a:r>
            <a:r>
              <a:rPr lang="es-ES" sz="1400" dirty="0" smtClean="0">
                <a:solidFill>
                  <a:srgbClr val="FF6600"/>
                </a:solidFill>
                <a:highlight>
                  <a:srgbClr val="00FF00"/>
                </a:highlight>
                <a:latin typeface="Comic Sans MS"/>
                <a:ea typeface="Calibri"/>
                <a:cs typeface="Times New Roman"/>
              </a:rPr>
              <a:t> </a:t>
            </a:r>
            <a:endParaRPr lang="es-ES" sz="1400" dirty="0" smtClean="0">
              <a:solidFill>
                <a:srgbClr val="FF6600"/>
              </a:solidFill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s-ES" sz="1400" b="1" dirty="0" smtClean="0">
                <a:highlight>
                  <a:srgbClr val="00FF00"/>
                </a:highlight>
                <a:latin typeface="Comic Sans MS"/>
                <a:ea typeface="Calibri"/>
                <a:cs typeface="Times New Roman"/>
              </a:rPr>
              <a:t>No me</a:t>
            </a:r>
            <a:r>
              <a:rPr lang="es-ES" sz="1400" b="1" dirty="0" smtClean="0">
                <a:solidFill>
                  <a:srgbClr val="FF6600"/>
                </a:solidFill>
                <a:highlight>
                  <a:srgbClr val="00FF00"/>
                </a:highlight>
                <a:latin typeface="Comic Sans MS"/>
                <a:ea typeface="Calibri"/>
                <a:cs typeface="Times New Roman"/>
              </a:rPr>
              <a:t> importa</a:t>
            </a:r>
            <a:r>
              <a:rPr lang="es-ES" sz="1400" dirty="0" smtClean="0">
                <a:solidFill>
                  <a:srgbClr val="FF6600"/>
                </a:solidFill>
                <a:highlight>
                  <a:srgbClr val="00FF00"/>
                </a:highlight>
                <a:latin typeface="Comic Sans MS"/>
                <a:ea typeface="Calibri"/>
                <a:cs typeface="Times New Roman"/>
              </a:rPr>
              <a:t> </a:t>
            </a:r>
            <a:endParaRPr lang="es-ES" sz="1400" dirty="0" smtClean="0">
              <a:solidFill>
                <a:srgbClr val="FF6600"/>
              </a:solidFill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s-ES" sz="1400" b="1" dirty="0" smtClean="0">
                <a:highlight>
                  <a:srgbClr val="00FF00"/>
                </a:highlight>
                <a:latin typeface="Comic Sans MS"/>
                <a:ea typeface="Calibri"/>
                <a:cs typeface="Times New Roman"/>
              </a:rPr>
              <a:t>No me </a:t>
            </a:r>
            <a:r>
              <a:rPr lang="es-ES" sz="1400" b="1" dirty="0" smtClean="0">
                <a:solidFill>
                  <a:srgbClr val="FF6600"/>
                </a:solidFill>
                <a:highlight>
                  <a:srgbClr val="00FF00"/>
                </a:highlight>
                <a:latin typeface="Comic Sans MS"/>
                <a:ea typeface="Calibri"/>
                <a:cs typeface="Times New Roman"/>
              </a:rPr>
              <a:t>gusta</a:t>
            </a:r>
            <a:r>
              <a:rPr lang="es-ES" sz="1400" dirty="0" smtClean="0">
                <a:solidFill>
                  <a:srgbClr val="FF6600"/>
                </a:solidFill>
                <a:highlight>
                  <a:srgbClr val="00FF00"/>
                </a:highlight>
                <a:latin typeface="Comic Sans MS"/>
                <a:ea typeface="Calibri"/>
                <a:cs typeface="Times New Roman"/>
              </a:rPr>
              <a:t> </a:t>
            </a:r>
            <a:endParaRPr lang="es-ES" sz="1400" dirty="0" smtClean="0">
              <a:solidFill>
                <a:srgbClr val="FF6600"/>
              </a:solidFill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s-ES" sz="1400" b="1" dirty="0" smtClean="0">
                <a:highlight>
                  <a:srgbClr val="00FF00"/>
                </a:highlight>
                <a:latin typeface="Comic Sans MS"/>
                <a:ea typeface="Calibri"/>
                <a:cs typeface="Times New Roman"/>
              </a:rPr>
              <a:t>No </a:t>
            </a:r>
            <a:r>
              <a:rPr lang="es-ES" sz="1400" b="1" dirty="0" smtClean="0">
                <a:solidFill>
                  <a:srgbClr val="FF6600"/>
                </a:solidFill>
                <a:highlight>
                  <a:srgbClr val="00FF00"/>
                </a:highlight>
                <a:latin typeface="Comic Sans MS"/>
                <a:ea typeface="Calibri"/>
                <a:cs typeface="Times New Roman"/>
              </a:rPr>
              <a:t>soporto</a:t>
            </a:r>
            <a:r>
              <a:rPr lang="es-ES" sz="1400" dirty="0" smtClean="0">
                <a:highlight>
                  <a:srgbClr val="00FF00"/>
                </a:highlight>
                <a:latin typeface="Comic Sans MS"/>
                <a:ea typeface="Calibri"/>
                <a:cs typeface="Times New Roman"/>
              </a:rPr>
              <a:t> </a:t>
            </a:r>
            <a:endParaRPr lang="es-ES" sz="1400" dirty="0" smtClean="0"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s-ES" sz="1400" b="1" dirty="0" smtClean="0">
                <a:highlight>
                  <a:srgbClr val="00FF00"/>
                </a:highlight>
                <a:latin typeface="Comic Sans MS"/>
                <a:ea typeface="Calibri"/>
                <a:cs typeface="Times New Roman"/>
              </a:rPr>
              <a:t>Me </a:t>
            </a:r>
            <a:r>
              <a:rPr lang="es-ES" sz="1400" b="1" dirty="0" smtClean="0">
                <a:solidFill>
                  <a:srgbClr val="FF6600"/>
                </a:solidFill>
                <a:highlight>
                  <a:srgbClr val="00FF00"/>
                </a:highlight>
                <a:latin typeface="Comic Sans MS"/>
                <a:ea typeface="Calibri"/>
                <a:cs typeface="Times New Roman"/>
              </a:rPr>
              <a:t>molesta</a:t>
            </a:r>
            <a:r>
              <a:rPr lang="es-ES" sz="1400" dirty="0" smtClean="0">
                <a:highlight>
                  <a:srgbClr val="00FF00"/>
                </a:highlight>
                <a:latin typeface="Comic Sans MS"/>
                <a:ea typeface="Calibri"/>
                <a:cs typeface="Times New Roman"/>
              </a:rPr>
              <a:t> </a:t>
            </a:r>
            <a:endParaRPr lang="es-ES" sz="1400" dirty="0" smtClean="0"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s-ES" sz="1400" b="1" dirty="0" smtClean="0">
                <a:highlight>
                  <a:srgbClr val="00FF00"/>
                </a:highlight>
                <a:latin typeface="Comic Sans MS"/>
                <a:ea typeface="Calibri"/>
                <a:cs typeface="Times New Roman"/>
              </a:rPr>
              <a:t>Me </a:t>
            </a:r>
            <a:r>
              <a:rPr lang="es-ES" sz="1400" b="1" dirty="0" smtClean="0">
                <a:solidFill>
                  <a:srgbClr val="FF6600"/>
                </a:solidFill>
                <a:highlight>
                  <a:srgbClr val="00FF00"/>
                </a:highlight>
                <a:latin typeface="Comic Sans MS"/>
                <a:ea typeface="Calibri"/>
                <a:cs typeface="Times New Roman"/>
              </a:rPr>
              <a:t>irrita</a:t>
            </a:r>
            <a:r>
              <a:rPr lang="es-ES" sz="1400" dirty="0" smtClean="0">
                <a:highlight>
                  <a:srgbClr val="00FF00"/>
                </a:highlight>
                <a:latin typeface="Comic Sans MS"/>
                <a:ea typeface="Calibri"/>
                <a:cs typeface="Times New Roman"/>
              </a:rPr>
              <a:t> </a:t>
            </a:r>
            <a:endParaRPr lang="es-ES" sz="1400" dirty="0" smtClean="0"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GB" sz="1400" b="1" dirty="0" err="1" smtClean="0">
                <a:solidFill>
                  <a:srgbClr val="FF6600"/>
                </a:solidFill>
                <a:highlight>
                  <a:srgbClr val="00FF00"/>
                </a:highlight>
                <a:latin typeface="Comic Sans MS"/>
                <a:ea typeface="Calibri"/>
                <a:cs typeface="Times New Roman"/>
              </a:rPr>
              <a:t>Odio</a:t>
            </a:r>
            <a:r>
              <a:rPr lang="en-GB" sz="1400" dirty="0" smtClean="0">
                <a:solidFill>
                  <a:srgbClr val="FF6600"/>
                </a:solidFill>
                <a:latin typeface="Comic Sans MS"/>
                <a:ea typeface="Calibri"/>
                <a:cs typeface="Times New Roman"/>
              </a:rPr>
              <a:t> </a:t>
            </a:r>
            <a:endParaRPr lang="es-ES" sz="1400" dirty="0" smtClean="0">
              <a:solidFill>
                <a:srgbClr val="FF660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400" dirty="0" smtClean="0">
                <a:latin typeface="Comic Sans MS"/>
                <a:ea typeface="Calibri"/>
                <a:cs typeface="Times New Roman"/>
              </a:rPr>
              <a:t> </a:t>
            </a:r>
            <a:endParaRPr lang="es-ES" sz="1400" dirty="0" smtClean="0">
              <a:ea typeface="Calibri"/>
              <a:cs typeface="Times New Roman"/>
            </a:endParaRPr>
          </a:p>
          <a:p>
            <a:endParaRPr lang="en-GB" sz="1400" dirty="0">
              <a:latin typeface="Comic Sans MS" pitchFamily="66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3</a:t>
            </a:fld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2780928" y="1403648"/>
            <a:ext cx="30963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latin typeface="Comic Sans MS" pitchFamily="66" charset="0"/>
              </a:rPr>
              <a:t> 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u="sng" dirty="0" smtClean="0">
                <a:latin typeface="Comic Sans MS" pitchFamily="66" charset="0"/>
              </a:rPr>
              <a:t>2. LIKES</a:t>
            </a:r>
            <a:r>
              <a:rPr lang="en-GB" sz="1400" b="1" dirty="0" smtClean="0">
                <a:latin typeface="Comic Sans MS" pitchFamily="66" charset="0"/>
              </a:rPr>
              <a:t> </a:t>
            </a:r>
            <a:endParaRPr lang="es-ES" sz="1400" dirty="0" smtClean="0">
              <a:latin typeface="Comic Sans MS" pitchFamily="66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400" i="1" dirty="0" smtClean="0">
                <a:latin typeface="Comic Sans MS" pitchFamily="66" charset="0"/>
              </a:rPr>
              <a:t>I </a:t>
            </a:r>
            <a:r>
              <a:rPr lang="en-GB" sz="1400" i="1" dirty="0" smtClean="0">
                <a:latin typeface="Comic Sans MS" pitchFamily="66" charset="0"/>
              </a:rPr>
              <a:t>like</a:t>
            </a:r>
            <a:endParaRPr lang="es-ES" sz="1400" dirty="0" smtClean="0">
              <a:latin typeface="Comic Sans MS" pitchFamily="66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400" i="1" dirty="0" smtClean="0">
                <a:latin typeface="Comic Sans MS" pitchFamily="66" charset="0"/>
              </a:rPr>
              <a:t>I </a:t>
            </a:r>
            <a:r>
              <a:rPr lang="en-GB" sz="1400" i="1" dirty="0" smtClean="0">
                <a:latin typeface="Comic Sans MS" pitchFamily="66" charset="0"/>
              </a:rPr>
              <a:t>care for</a:t>
            </a:r>
            <a:endParaRPr lang="es-ES" sz="1400" dirty="0" smtClean="0">
              <a:latin typeface="Comic Sans MS" pitchFamily="66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400" i="1" dirty="0" smtClean="0">
                <a:latin typeface="Comic Sans MS" pitchFamily="66" charset="0"/>
              </a:rPr>
              <a:t>I </a:t>
            </a:r>
            <a:r>
              <a:rPr lang="en-GB" sz="1400" i="1" dirty="0" smtClean="0">
                <a:latin typeface="Comic Sans MS" pitchFamily="66" charset="0"/>
              </a:rPr>
              <a:t>love</a:t>
            </a:r>
            <a:endParaRPr lang="es-ES" sz="1400" dirty="0" smtClean="0">
              <a:latin typeface="Comic Sans MS" pitchFamily="66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400" i="1" dirty="0" smtClean="0">
                <a:latin typeface="Comic Sans MS" pitchFamily="66" charset="0"/>
              </a:rPr>
              <a:t>I </a:t>
            </a:r>
            <a:r>
              <a:rPr lang="en-GB" sz="1400" i="1" dirty="0" smtClean="0">
                <a:latin typeface="Comic Sans MS" pitchFamily="66" charset="0"/>
              </a:rPr>
              <a:t>love</a:t>
            </a:r>
            <a:endParaRPr lang="es-ES" sz="1400" dirty="0" smtClean="0">
              <a:latin typeface="Comic Sans MS" pitchFamily="66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400" i="1" dirty="0" smtClean="0">
                <a:latin typeface="Comic Sans MS" pitchFamily="66" charset="0"/>
              </a:rPr>
              <a:t>I </a:t>
            </a:r>
            <a:r>
              <a:rPr lang="en-GB" sz="1400" i="1" dirty="0" smtClean="0">
                <a:latin typeface="Comic Sans MS" pitchFamily="66" charset="0"/>
              </a:rPr>
              <a:t>think it´s </a:t>
            </a:r>
            <a:r>
              <a:rPr lang="en-GB" sz="1400" i="1" dirty="0" smtClean="0">
                <a:latin typeface="Comic Sans MS" pitchFamily="66" charset="0"/>
              </a:rPr>
              <a:t>cool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i="1" dirty="0" smtClean="0">
                <a:latin typeface="Comic Sans MS" pitchFamily="66" charset="0"/>
              </a:rPr>
              <a:t>It fascinates me</a:t>
            </a:r>
            <a:endParaRPr lang="es-ES" sz="1400" dirty="0" smtClean="0">
              <a:latin typeface="Comic Sans MS" pitchFamily="66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400" i="1" dirty="0" smtClean="0">
                <a:latin typeface="Comic Sans MS" pitchFamily="66" charset="0"/>
              </a:rPr>
              <a:t>I </a:t>
            </a:r>
            <a:r>
              <a:rPr lang="en-GB" sz="1400" i="1" dirty="0" smtClean="0">
                <a:latin typeface="Comic Sans MS" pitchFamily="66" charset="0"/>
              </a:rPr>
              <a:t>prefer</a:t>
            </a:r>
            <a:endParaRPr lang="es-ES" sz="1400" dirty="0" smtClean="0">
              <a:latin typeface="Comic Sans MS" pitchFamily="66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400" i="1" dirty="0" smtClean="0">
                <a:latin typeface="Comic Sans MS" pitchFamily="66" charset="0"/>
              </a:rPr>
              <a:t>I </a:t>
            </a:r>
            <a:r>
              <a:rPr lang="en-GB" sz="1400" i="1" dirty="0" smtClean="0">
                <a:latin typeface="Comic Sans MS" pitchFamily="66" charset="0"/>
              </a:rPr>
              <a:t>don´t mind</a:t>
            </a:r>
            <a:endParaRPr lang="es-ES" sz="1400" dirty="0" smtClean="0">
              <a:latin typeface="Comic Sans MS" pitchFamily="66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400" i="1" dirty="0" smtClean="0">
                <a:latin typeface="Comic Sans MS" pitchFamily="66" charset="0"/>
              </a:rPr>
              <a:t>I </a:t>
            </a:r>
            <a:r>
              <a:rPr lang="en-GB" sz="1400" i="1" dirty="0" smtClean="0">
                <a:latin typeface="Comic Sans MS" pitchFamily="66" charset="0"/>
              </a:rPr>
              <a:t>don´t like</a:t>
            </a:r>
            <a:endParaRPr lang="es-ES" sz="1400" dirty="0" smtClean="0">
              <a:latin typeface="Comic Sans MS" pitchFamily="66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400" i="1" dirty="0" smtClean="0">
                <a:latin typeface="Comic Sans MS" pitchFamily="66" charset="0"/>
              </a:rPr>
              <a:t>I </a:t>
            </a:r>
            <a:r>
              <a:rPr lang="en-GB" sz="1400" i="1" dirty="0" smtClean="0">
                <a:latin typeface="Comic Sans MS" pitchFamily="66" charset="0"/>
              </a:rPr>
              <a:t>can´t stand</a:t>
            </a:r>
            <a:endParaRPr lang="es-ES" sz="1400" dirty="0" smtClean="0">
              <a:latin typeface="Comic Sans MS" pitchFamily="66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400" i="1" dirty="0" smtClean="0">
                <a:latin typeface="Comic Sans MS" pitchFamily="66" charset="0"/>
              </a:rPr>
              <a:t>It </a:t>
            </a:r>
            <a:r>
              <a:rPr lang="en-GB" sz="1400" i="1" dirty="0" smtClean="0">
                <a:latin typeface="Comic Sans MS" pitchFamily="66" charset="0"/>
              </a:rPr>
              <a:t>bothers me</a:t>
            </a:r>
            <a:endParaRPr lang="es-ES" sz="1400" dirty="0" smtClean="0">
              <a:latin typeface="Comic Sans MS" pitchFamily="66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400" i="1" dirty="0" smtClean="0">
                <a:latin typeface="Comic Sans MS" pitchFamily="66" charset="0"/>
              </a:rPr>
              <a:t>It </a:t>
            </a:r>
            <a:r>
              <a:rPr lang="en-GB" sz="1400" i="1" dirty="0" smtClean="0">
                <a:latin typeface="Comic Sans MS" pitchFamily="66" charset="0"/>
              </a:rPr>
              <a:t>irritates me</a:t>
            </a:r>
            <a:endParaRPr lang="es-ES" sz="1400" dirty="0" smtClean="0">
              <a:latin typeface="Comic Sans MS" pitchFamily="66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400" i="1" dirty="0" smtClean="0">
                <a:latin typeface="Comic Sans MS" pitchFamily="66" charset="0"/>
              </a:rPr>
              <a:t>I </a:t>
            </a:r>
            <a:r>
              <a:rPr lang="en-GB" sz="1400" i="1" dirty="0" smtClean="0">
                <a:latin typeface="Comic Sans MS" pitchFamily="66" charset="0"/>
              </a:rPr>
              <a:t>hate</a:t>
            </a:r>
            <a:endParaRPr lang="es-ES" sz="1400" dirty="0" smtClean="0">
              <a:latin typeface="Comic Sans MS" pitchFamily="66" charset="0"/>
            </a:endParaRPr>
          </a:p>
          <a:p>
            <a:endParaRPr lang="en-GB" sz="1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4</a:t>
            </a:fld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3429000" y="1619672"/>
            <a:ext cx="230425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1400" i="1" dirty="0" smtClean="0">
                <a:latin typeface="Comic Sans MS" pitchFamily="66" charset="0"/>
              </a:rPr>
              <a:t>because</a:t>
            </a:r>
            <a:endParaRPr lang="es-ES" sz="1400" dirty="0" smtClean="0">
              <a:latin typeface="Comic Sans MS" pitchFamily="66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400" i="1" dirty="0" smtClean="0">
                <a:latin typeface="Comic Sans MS" pitchFamily="66" charset="0"/>
              </a:rPr>
              <a:t>for </a:t>
            </a:r>
            <a:r>
              <a:rPr lang="en-GB" sz="1400" i="1" dirty="0" smtClean="0">
                <a:latin typeface="Comic Sans MS" pitchFamily="66" charset="0"/>
              </a:rPr>
              <a:t>this reason</a:t>
            </a:r>
            <a:endParaRPr lang="es-ES" sz="1400" dirty="0" smtClean="0">
              <a:latin typeface="Comic Sans MS" pitchFamily="66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s-ES" sz="1400" i="1" dirty="0" err="1" smtClean="0">
                <a:latin typeface="Comic Sans MS" pitchFamily="66" charset="0"/>
              </a:rPr>
              <a:t>because</a:t>
            </a:r>
            <a:endParaRPr lang="es-ES" sz="1400" dirty="0" smtClean="0">
              <a:latin typeface="Comic Sans MS" pitchFamily="66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s-ES" sz="1400" i="1" dirty="0" err="1" smtClean="0">
                <a:latin typeface="Comic Sans MS" pitchFamily="66" charset="0"/>
              </a:rPr>
              <a:t>because</a:t>
            </a:r>
            <a:endParaRPr lang="es-ES" sz="1400" dirty="0" smtClean="0">
              <a:latin typeface="Comic Sans MS" pitchFamily="66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400" i="1" dirty="0" smtClean="0">
                <a:latin typeface="Comic Sans MS" pitchFamily="66" charset="0"/>
              </a:rPr>
              <a:t>That´s </a:t>
            </a:r>
            <a:r>
              <a:rPr lang="en-GB" sz="1400" i="1" dirty="0" smtClean="0">
                <a:latin typeface="Comic Sans MS" pitchFamily="66" charset="0"/>
              </a:rPr>
              <a:t>why</a:t>
            </a:r>
            <a:endParaRPr lang="es-ES" sz="1400" dirty="0" smtClean="0">
              <a:latin typeface="Comic Sans MS" pitchFamily="66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400" i="1" dirty="0" smtClean="0">
                <a:latin typeface="Comic Sans MS" pitchFamily="66" charset="0"/>
              </a:rPr>
              <a:t>Due </a:t>
            </a:r>
            <a:r>
              <a:rPr lang="en-GB" sz="1400" i="1" dirty="0" smtClean="0">
                <a:latin typeface="Comic Sans MS" pitchFamily="66" charset="0"/>
              </a:rPr>
              <a:t>to the fact</a:t>
            </a:r>
            <a:endParaRPr lang="es-ES" sz="1400" dirty="0" smtClean="0">
              <a:latin typeface="Comic Sans MS" pitchFamily="66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s-ES" sz="1400" i="1" dirty="0" err="1" smtClean="0">
                <a:latin typeface="Comic Sans MS" pitchFamily="66" charset="0"/>
              </a:rPr>
              <a:t>Due</a:t>
            </a:r>
            <a:r>
              <a:rPr lang="es-ES" sz="1400" i="1" dirty="0" smtClean="0">
                <a:latin typeface="Comic Sans MS" pitchFamily="66" charset="0"/>
              </a:rPr>
              <a:t> </a:t>
            </a:r>
            <a:r>
              <a:rPr lang="es-ES" sz="1400" i="1" dirty="0" err="1" smtClean="0">
                <a:latin typeface="Comic Sans MS" pitchFamily="66" charset="0"/>
              </a:rPr>
              <a:t>to</a:t>
            </a:r>
            <a:r>
              <a:rPr lang="es-ES" sz="1400" i="1" dirty="0" smtClean="0">
                <a:latin typeface="Comic Sans MS" pitchFamily="66" charset="0"/>
              </a:rPr>
              <a:t> </a:t>
            </a:r>
            <a:r>
              <a:rPr lang="es-ES" sz="1400" i="1" dirty="0" err="1" smtClean="0">
                <a:latin typeface="Comic Sans MS" pitchFamily="66" charset="0"/>
              </a:rPr>
              <a:t>the</a:t>
            </a:r>
            <a:r>
              <a:rPr lang="es-ES" sz="1400" i="1" dirty="0" smtClean="0">
                <a:latin typeface="Comic Sans MS" pitchFamily="66" charset="0"/>
              </a:rPr>
              <a:t> </a:t>
            </a:r>
            <a:r>
              <a:rPr lang="es-ES" sz="1400" i="1" dirty="0" err="1" smtClean="0">
                <a:latin typeface="Comic Sans MS" pitchFamily="66" charset="0"/>
              </a:rPr>
              <a:t>fact</a:t>
            </a:r>
            <a:endParaRPr lang="es-ES" sz="1400" dirty="0" smtClean="0">
              <a:latin typeface="Comic Sans MS" pitchFamily="66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s-ES" sz="1400" i="1" dirty="0" err="1" smtClean="0">
                <a:latin typeface="Comic Sans MS" pitchFamily="66" charset="0"/>
              </a:rPr>
              <a:t>This</a:t>
            </a:r>
            <a:r>
              <a:rPr lang="es-ES" sz="1400" i="1" dirty="0" smtClean="0">
                <a:latin typeface="Comic Sans MS" pitchFamily="66" charset="0"/>
              </a:rPr>
              <a:t> </a:t>
            </a:r>
            <a:r>
              <a:rPr lang="es-ES" sz="1400" i="1" dirty="0" err="1" smtClean="0">
                <a:latin typeface="Comic Sans MS" pitchFamily="66" charset="0"/>
              </a:rPr>
              <a:t>indicates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b="1" dirty="0" smtClean="0">
                <a:latin typeface="Comic Sans MS" pitchFamily="66" charset="0"/>
              </a:rPr>
              <a:t> </a:t>
            </a:r>
            <a:endParaRPr lang="es-ES" sz="1400" dirty="0" smtClean="0">
              <a:latin typeface="Comic Sans MS" pitchFamily="66" charset="0"/>
            </a:endParaRPr>
          </a:p>
          <a:p>
            <a:endParaRPr lang="en-GB" sz="1400" dirty="0">
              <a:latin typeface="Comic Sans MS" pitchFamily="66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32656" y="1259632"/>
            <a:ext cx="331236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s-ES" sz="1400" b="1" u="sng" dirty="0" smtClean="0">
                <a:highlight>
                  <a:srgbClr val="00FFFF"/>
                </a:highlight>
                <a:latin typeface="Comic Sans MS" pitchFamily="66" charset="0"/>
                <a:ea typeface="Calibri"/>
                <a:cs typeface="Times New Roman"/>
              </a:rPr>
              <a:t>3. REASONS</a:t>
            </a:r>
            <a:r>
              <a:rPr lang="es-ES" sz="1400" dirty="0" smtClean="0">
                <a:highlight>
                  <a:srgbClr val="00FFFF"/>
                </a:highlight>
                <a:latin typeface="Comic Sans MS" pitchFamily="66" charset="0"/>
                <a:ea typeface="Calibri"/>
                <a:cs typeface="Times New Roman"/>
              </a:rPr>
              <a:t> </a:t>
            </a:r>
            <a:r>
              <a:rPr lang="es-ES" sz="1400" dirty="0" smtClean="0">
                <a:latin typeface="Comic Sans MS" pitchFamily="66" charset="0"/>
                <a:ea typeface="Calibri"/>
                <a:cs typeface="Times New Roman"/>
              </a:rPr>
              <a:t/>
            </a:r>
            <a:br>
              <a:rPr lang="es-ES" sz="1400" dirty="0" smtClean="0">
                <a:latin typeface="Comic Sans MS" pitchFamily="66" charset="0"/>
                <a:ea typeface="Calibri"/>
                <a:cs typeface="Times New Roman"/>
              </a:rPr>
            </a:br>
            <a:r>
              <a:rPr lang="es-ES" sz="1400" dirty="0" smtClean="0">
                <a:highlight>
                  <a:srgbClr val="00FFFF"/>
                </a:highlight>
                <a:latin typeface="Comic Sans MS" pitchFamily="66" charset="0"/>
                <a:ea typeface="Calibri"/>
                <a:cs typeface="Times New Roman"/>
              </a:rPr>
              <a:t> </a:t>
            </a:r>
            <a:r>
              <a:rPr lang="es-ES" sz="1400" dirty="0" smtClean="0">
                <a:latin typeface="Comic Sans MS" pitchFamily="66" charset="0"/>
                <a:ea typeface="Calibri"/>
                <a:cs typeface="Times New Roman"/>
              </a:rPr>
              <a:t/>
            </a:r>
            <a:br>
              <a:rPr lang="es-ES" sz="1400" dirty="0" smtClean="0">
                <a:latin typeface="Comic Sans MS" pitchFamily="66" charset="0"/>
                <a:ea typeface="Calibri"/>
                <a:cs typeface="Times New Roman"/>
              </a:rPr>
            </a:br>
            <a:r>
              <a:rPr lang="es-ES" sz="1400" dirty="0" smtClean="0">
                <a:latin typeface="Comic Sans MS" pitchFamily="66" charset="0"/>
                <a:ea typeface="Calibri"/>
                <a:cs typeface="Times New Roman"/>
              </a:rPr>
              <a:t>1.</a:t>
            </a:r>
            <a:r>
              <a:rPr lang="es-ES" sz="1400" b="1" dirty="0" smtClean="0">
                <a:highlight>
                  <a:srgbClr val="00FFFF"/>
                </a:highlight>
                <a:latin typeface="Comic Sans MS" pitchFamily="66" charset="0"/>
                <a:ea typeface="Calibri"/>
                <a:cs typeface="Times New Roman"/>
              </a:rPr>
              <a:t>Porque</a:t>
            </a:r>
            <a:r>
              <a:rPr lang="es-ES" sz="1400" dirty="0" smtClean="0">
                <a:highlight>
                  <a:srgbClr val="00FFFF"/>
                </a:highlight>
                <a:latin typeface="Comic Sans MS" pitchFamily="66" charset="0"/>
                <a:ea typeface="Calibri"/>
                <a:cs typeface="Times New Roman"/>
              </a:rPr>
              <a:t> </a:t>
            </a:r>
            <a:r>
              <a:rPr lang="es-ES" sz="1400" dirty="0" smtClean="0">
                <a:latin typeface="Comic Sans MS" pitchFamily="66" charset="0"/>
                <a:ea typeface="Calibri"/>
                <a:cs typeface="Times New Roman"/>
              </a:rPr>
              <a:t/>
            </a:r>
            <a:br>
              <a:rPr lang="es-ES" sz="1400" dirty="0" smtClean="0">
                <a:latin typeface="Comic Sans MS" pitchFamily="66" charset="0"/>
                <a:ea typeface="Calibri"/>
                <a:cs typeface="Times New Roman"/>
              </a:rPr>
            </a:br>
            <a:r>
              <a:rPr lang="es-ES" sz="1400" dirty="0" smtClean="0">
                <a:latin typeface="Comic Sans MS" pitchFamily="66" charset="0"/>
                <a:ea typeface="Calibri"/>
                <a:cs typeface="Times New Roman"/>
              </a:rPr>
              <a:t>2.</a:t>
            </a:r>
            <a:r>
              <a:rPr lang="es-ES" sz="1400" b="1" dirty="0" smtClean="0">
                <a:highlight>
                  <a:srgbClr val="00FFFF"/>
                </a:highlight>
                <a:latin typeface="Comic Sans MS" pitchFamily="66" charset="0"/>
                <a:ea typeface="Calibri"/>
                <a:cs typeface="Times New Roman"/>
              </a:rPr>
              <a:t>Por </a:t>
            </a:r>
            <a:r>
              <a:rPr lang="es-ES" sz="1400" b="1" dirty="0" smtClean="0">
                <a:highlight>
                  <a:srgbClr val="00FFFF"/>
                </a:highlight>
                <a:latin typeface="Comic Sans MS" pitchFamily="66" charset="0"/>
                <a:ea typeface="Calibri"/>
                <a:cs typeface="Times New Roman"/>
              </a:rPr>
              <a:t>esta razón</a:t>
            </a:r>
            <a:r>
              <a:rPr lang="es-ES" sz="1400" dirty="0" smtClean="0">
                <a:highlight>
                  <a:srgbClr val="00FFFF"/>
                </a:highlight>
                <a:latin typeface="Comic Sans MS" pitchFamily="66" charset="0"/>
                <a:ea typeface="Calibri"/>
                <a:cs typeface="Times New Roman"/>
              </a:rPr>
              <a:t> </a:t>
            </a:r>
            <a:r>
              <a:rPr lang="es-ES" sz="1400" dirty="0" smtClean="0">
                <a:latin typeface="Comic Sans MS" pitchFamily="66" charset="0"/>
                <a:ea typeface="Calibri"/>
                <a:cs typeface="Times New Roman"/>
              </a:rPr>
              <a:t/>
            </a:r>
            <a:br>
              <a:rPr lang="es-ES" sz="1400" dirty="0" smtClean="0">
                <a:latin typeface="Comic Sans MS" pitchFamily="66" charset="0"/>
                <a:ea typeface="Calibri"/>
                <a:cs typeface="Times New Roman"/>
              </a:rPr>
            </a:br>
            <a:r>
              <a:rPr lang="es-ES" sz="1400" dirty="0" smtClean="0">
                <a:latin typeface="Comic Sans MS" pitchFamily="66" charset="0"/>
                <a:ea typeface="Calibri"/>
                <a:cs typeface="Times New Roman"/>
              </a:rPr>
              <a:t>3.</a:t>
            </a:r>
            <a:r>
              <a:rPr lang="es-ES" sz="1400" b="1" dirty="0" smtClean="0">
                <a:highlight>
                  <a:srgbClr val="00FFFF"/>
                </a:highlight>
                <a:latin typeface="Comic Sans MS" pitchFamily="66" charset="0"/>
                <a:ea typeface="Calibri"/>
                <a:cs typeface="Times New Roman"/>
              </a:rPr>
              <a:t>Puesto </a:t>
            </a:r>
            <a:r>
              <a:rPr lang="es-ES" sz="1400" b="1" dirty="0" smtClean="0">
                <a:highlight>
                  <a:srgbClr val="00FFFF"/>
                </a:highlight>
                <a:latin typeface="Comic Sans MS" pitchFamily="66" charset="0"/>
                <a:ea typeface="Calibri"/>
                <a:cs typeface="Times New Roman"/>
              </a:rPr>
              <a:t>que</a:t>
            </a:r>
            <a:r>
              <a:rPr lang="es-ES" sz="1400" dirty="0" smtClean="0">
                <a:highlight>
                  <a:srgbClr val="00FFFF"/>
                </a:highlight>
                <a:latin typeface="Comic Sans MS" pitchFamily="66" charset="0"/>
                <a:ea typeface="Calibri"/>
                <a:cs typeface="Times New Roman"/>
              </a:rPr>
              <a:t> </a:t>
            </a:r>
            <a:r>
              <a:rPr lang="es-ES" sz="1400" dirty="0" smtClean="0">
                <a:latin typeface="Comic Sans MS" pitchFamily="66" charset="0"/>
                <a:ea typeface="Calibri"/>
                <a:cs typeface="Times New Roman"/>
              </a:rPr>
              <a:t/>
            </a:r>
            <a:br>
              <a:rPr lang="es-ES" sz="1400" dirty="0" smtClean="0">
                <a:latin typeface="Comic Sans MS" pitchFamily="66" charset="0"/>
                <a:ea typeface="Calibri"/>
                <a:cs typeface="Times New Roman"/>
              </a:rPr>
            </a:br>
            <a:r>
              <a:rPr lang="es-ES" sz="1400" dirty="0" smtClean="0">
                <a:latin typeface="Comic Sans MS" pitchFamily="66" charset="0"/>
                <a:ea typeface="Calibri"/>
                <a:cs typeface="Times New Roman"/>
              </a:rPr>
              <a:t>4.</a:t>
            </a:r>
            <a:r>
              <a:rPr lang="es-ES" sz="1400" b="1" dirty="0" smtClean="0">
                <a:highlight>
                  <a:srgbClr val="00FFFF"/>
                </a:highlight>
                <a:latin typeface="Comic Sans MS" pitchFamily="66" charset="0"/>
                <a:ea typeface="Calibri"/>
                <a:cs typeface="Times New Roman"/>
              </a:rPr>
              <a:t>Ya </a:t>
            </a:r>
            <a:r>
              <a:rPr lang="es-ES" sz="1400" b="1" dirty="0" smtClean="0">
                <a:highlight>
                  <a:srgbClr val="00FFFF"/>
                </a:highlight>
                <a:latin typeface="Comic Sans MS" pitchFamily="66" charset="0"/>
                <a:ea typeface="Calibri"/>
                <a:cs typeface="Times New Roman"/>
              </a:rPr>
              <a:t>que</a:t>
            </a:r>
            <a:r>
              <a:rPr lang="es-ES" sz="1400" dirty="0" smtClean="0">
                <a:highlight>
                  <a:srgbClr val="00FFFF"/>
                </a:highlight>
                <a:latin typeface="Comic Sans MS" pitchFamily="66" charset="0"/>
                <a:ea typeface="Calibri"/>
                <a:cs typeface="Times New Roman"/>
              </a:rPr>
              <a:t> </a:t>
            </a:r>
            <a:r>
              <a:rPr lang="es-ES" sz="1400" dirty="0" smtClean="0">
                <a:latin typeface="Comic Sans MS" pitchFamily="66" charset="0"/>
                <a:ea typeface="Calibri"/>
                <a:cs typeface="Times New Roman"/>
              </a:rPr>
              <a:t/>
            </a:r>
            <a:br>
              <a:rPr lang="es-ES" sz="1400" dirty="0" smtClean="0">
                <a:latin typeface="Comic Sans MS" pitchFamily="66" charset="0"/>
                <a:ea typeface="Calibri"/>
                <a:cs typeface="Times New Roman"/>
              </a:rPr>
            </a:br>
            <a:r>
              <a:rPr lang="es-ES" sz="1400" dirty="0" smtClean="0">
                <a:latin typeface="Comic Sans MS" pitchFamily="66" charset="0"/>
                <a:ea typeface="Calibri"/>
                <a:cs typeface="Times New Roman"/>
              </a:rPr>
              <a:t>5.</a:t>
            </a:r>
            <a:r>
              <a:rPr lang="es-ES" sz="1400" b="1" dirty="0" smtClean="0">
                <a:highlight>
                  <a:srgbClr val="00FFFF"/>
                </a:highlight>
                <a:latin typeface="Comic Sans MS" pitchFamily="66" charset="0"/>
                <a:ea typeface="Calibri"/>
                <a:cs typeface="Times New Roman"/>
              </a:rPr>
              <a:t>Por </a:t>
            </a:r>
            <a:r>
              <a:rPr lang="es-ES" sz="1400" b="1" dirty="0" smtClean="0">
                <a:highlight>
                  <a:srgbClr val="00FFFF"/>
                </a:highlight>
                <a:latin typeface="Comic Sans MS" pitchFamily="66" charset="0"/>
                <a:ea typeface="Calibri"/>
                <a:cs typeface="Times New Roman"/>
              </a:rPr>
              <a:t>eso</a:t>
            </a:r>
            <a:r>
              <a:rPr lang="es-ES" sz="1400" dirty="0" smtClean="0">
                <a:highlight>
                  <a:srgbClr val="00FFFF"/>
                </a:highlight>
                <a:latin typeface="Comic Sans MS" pitchFamily="66" charset="0"/>
                <a:ea typeface="Calibri"/>
                <a:cs typeface="Times New Roman"/>
              </a:rPr>
              <a:t> </a:t>
            </a:r>
            <a:r>
              <a:rPr lang="es-ES" sz="1400" dirty="0" smtClean="0">
                <a:latin typeface="Comic Sans MS" pitchFamily="66" charset="0"/>
                <a:ea typeface="Calibri"/>
                <a:cs typeface="Times New Roman"/>
              </a:rPr>
              <a:t/>
            </a:r>
            <a:br>
              <a:rPr lang="es-ES" sz="1400" dirty="0" smtClean="0">
                <a:latin typeface="Comic Sans MS" pitchFamily="66" charset="0"/>
                <a:ea typeface="Calibri"/>
                <a:cs typeface="Times New Roman"/>
              </a:rPr>
            </a:br>
            <a:r>
              <a:rPr lang="es-ES" sz="1400" dirty="0" smtClean="0">
                <a:latin typeface="Comic Sans MS" pitchFamily="66" charset="0"/>
                <a:ea typeface="Calibri"/>
                <a:cs typeface="Times New Roman"/>
              </a:rPr>
              <a:t>6.</a:t>
            </a:r>
            <a:r>
              <a:rPr lang="es-ES" sz="1400" b="1" dirty="0" smtClean="0">
                <a:highlight>
                  <a:srgbClr val="00FFFF"/>
                </a:highlight>
                <a:latin typeface="Comic Sans MS" pitchFamily="66" charset="0"/>
                <a:ea typeface="Calibri"/>
                <a:cs typeface="Times New Roman"/>
              </a:rPr>
              <a:t>A </a:t>
            </a:r>
            <a:r>
              <a:rPr lang="es-ES" sz="1400" b="1" dirty="0" smtClean="0">
                <a:highlight>
                  <a:srgbClr val="00FFFF"/>
                </a:highlight>
                <a:latin typeface="Comic Sans MS" pitchFamily="66" charset="0"/>
                <a:ea typeface="Calibri"/>
                <a:cs typeface="Times New Roman"/>
              </a:rPr>
              <a:t>causa de que</a:t>
            </a:r>
            <a:r>
              <a:rPr lang="es-ES" sz="1400" dirty="0" smtClean="0">
                <a:highlight>
                  <a:srgbClr val="00FFFF"/>
                </a:highlight>
                <a:latin typeface="Comic Sans MS" pitchFamily="66" charset="0"/>
                <a:ea typeface="Calibri"/>
                <a:cs typeface="Times New Roman"/>
              </a:rPr>
              <a:t> </a:t>
            </a:r>
            <a:r>
              <a:rPr lang="es-ES" sz="1400" dirty="0" smtClean="0">
                <a:latin typeface="Comic Sans MS" pitchFamily="66" charset="0"/>
                <a:ea typeface="Calibri"/>
                <a:cs typeface="Times New Roman"/>
              </a:rPr>
              <a:t/>
            </a:r>
            <a:br>
              <a:rPr lang="es-ES" sz="1400" dirty="0" smtClean="0">
                <a:latin typeface="Comic Sans MS" pitchFamily="66" charset="0"/>
                <a:ea typeface="Calibri"/>
                <a:cs typeface="Times New Roman"/>
              </a:rPr>
            </a:br>
            <a:r>
              <a:rPr lang="es-ES" sz="1400" dirty="0" smtClean="0">
                <a:latin typeface="Comic Sans MS" pitchFamily="66" charset="0"/>
                <a:ea typeface="Calibri"/>
                <a:cs typeface="Times New Roman"/>
              </a:rPr>
              <a:t>7.</a:t>
            </a:r>
            <a:r>
              <a:rPr lang="es-ES" sz="1400" b="1" dirty="0" smtClean="0">
                <a:highlight>
                  <a:srgbClr val="00FFFF"/>
                </a:highlight>
                <a:latin typeface="Comic Sans MS" pitchFamily="66" charset="0"/>
                <a:ea typeface="Calibri"/>
                <a:cs typeface="Times New Roman"/>
              </a:rPr>
              <a:t>Debido </a:t>
            </a:r>
            <a:r>
              <a:rPr lang="es-ES" sz="1400" b="1" dirty="0" smtClean="0">
                <a:highlight>
                  <a:srgbClr val="00FFFF"/>
                </a:highlight>
                <a:latin typeface="Comic Sans MS" pitchFamily="66" charset="0"/>
                <a:ea typeface="Calibri"/>
                <a:cs typeface="Times New Roman"/>
              </a:rPr>
              <a:t>al hecho de que</a:t>
            </a:r>
            <a:r>
              <a:rPr lang="es-ES" sz="1400" dirty="0" smtClean="0">
                <a:highlight>
                  <a:srgbClr val="00FFFF"/>
                </a:highlight>
                <a:latin typeface="Comic Sans MS" pitchFamily="66" charset="0"/>
                <a:ea typeface="Calibri"/>
                <a:cs typeface="Times New Roman"/>
              </a:rPr>
              <a:t> </a:t>
            </a:r>
            <a:r>
              <a:rPr lang="es-ES" sz="1400" dirty="0" smtClean="0">
                <a:latin typeface="Comic Sans MS" pitchFamily="66" charset="0"/>
                <a:ea typeface="Calibri"/>
                <a:cs typeface="Times New Roman"/>
              </a:rPr>
              <a:t/>
            </a:r>
            <a:br>
              <a:rPr lang="es-ES" sz="1400" dirty="0" smtClean="0">
                <a:latin typeface="Comic Sans MS" pitchFamily="66" charset="0"/>
                <a:ea typeface="Calibri"/>
                <a:cs typeface="Times New Roman"/>
              </a:rPr>
            </a:br>
            <a:r>
              <a:rPr lang="es-ES" sz="1400" dirty="0" smtClean="0">
                <a:latin typeface="Comic Sans MS" pitchFamily="66" charset="0"/>
                <a:ea typeface="Calibri"/>
                <a:cs typeface="Times New Roman"/>
              </a:rPr>
              <a:t>8.</a:t>
            </a:r>
            <a:r>
              <a:rPr lang="es-ES" sz="1400" b="1" dirty="0" smtClean="0">
                <a:highlight>
                  <a:srgbClr val="00FFFF"/>
                </a:highlight>
                <a:latin typeface="Comic Sans MS" pitchFamily="66" charset="0"/>
                <a:ea typeface="Calibri"/>
                <a:cs typeface="Times New Roman"/>
              </a:rPr>
              <a:t>Esto </a:t>
            </a:r>
            <a:r>
              <a:rPr lang="es-ES" sz="1400" b="1" dirty="0" smtClean="0">
                <a:highlight>
                  <a:srgbClr val="00FFFF"/>
                </a:highlight>
                <a:latin typeface="Comic Sans MS" pitchFamily="66" charset="0"/>
                <a:ea typeface="Calibri"/>
                <a:cs typeface="Times New Roman"/>
              </a:rPr>
              <a:t>indica que</a:t>
            </a:r>
            <a:r>
              <a:rPr lang="es-ES" sz="1400" dirty="0" smtClean="0">
                <a:latin typeface="Comic Sans MS" pitchFamily="66" charset="0"/>
                <a:ea typeface="Calibri"/>
                <a:cs typeface="Times New Roman"/>
              </a:rPr>
              <a:t> 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76672" y="4211960"/>
            <a:ext cx="61206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latin typeface="Comic Sans MS" pitchFamily="66" charset="0"/>
              </a:rPr>
              <a:t> 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b="1" dirty="0" err="1" smtClean="0">
                <a:latin typeface="Comic Sans MS" pitchFamily="66" charset="0"/>
              </a:rPr>
              <a:t>Examples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dirty="0" smtClean="0">
                <a:latin typeface="Comic Sans MS" pitchFamily="66" charset="0"/>
              </a:rPr>
              <a:t>Me gusta…………….</a:t>
            </a:r>
            <a:r>
              <a:rPr lang="es-ES" sz="1400" u="sng" dirty="0" smtClean="0">
                <a:latin typeface="Comic Sans MS" pitchFamily="66" charset="0"/>
              </a:rPr>
              <a:t>porque</a:t>
            </a:r>
            <a:r>
              <a:rPr lang="es-ES" sz="1400" dirty="0" smtClean="0">
                <a:latin typeface="Comic Sans MS" pitchFamily="66" charset="0"/>
              </a:rPr>
              <a:t>* es……………………….</a:t>
            </a:r>
            <a:r>
              <a:rPr lang="es-ES" sz="1400" u="sng" dirty="0" smtClean="0">
                <a:latin typeface="Comic Sans MS" pitchFamily="66" charset="0"/>
              </a:rPr>
              <a:t>pero</a:t>
            </a:r>
            <a:r>
              <a:rPr lang="es-ES" sz="1400" dirty="0" smtClean="0">
                <a:latin typeface="Comic Sans MS" pitchFamily="66" charset="0"/>
              </a:rPr>
              <a:t>*……………………….</a:t>
            </a:r>
          </a:p>
          <a:p>
            <a:r>
              <a:rPr lang="en-GB" sz="1400" dirty="0" smtClean="0">
                <a:latin typeface="Comic Sans MS" pitchFamily="66" charset="0"/>
              </a:rPr>
              <a:t>I like…………………….because it is…………………..but…………………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 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dirty="0" smtClean="0">
                <a:latin typeface="Comic Sans MS" pitchFamily="66" charset="0"/>
              </a:rPr>
              <a:t>Me </a:t>
            </a:r>
            <a:r>
              <a:rPr lang="es-ES" sz="1400" b="1" u="sng" dirty="0" smtClean="0">
                <a:latin typeface="Comic Sans MS" pitchFamily="66" charset="0"/>
              </a:rPr>
              <a:t>chiflan</a:t>
            </a:r>
            <a:r>
              <a:rPr lang="es-ES" sz="1400" dirty="0" smtClean="0">
                <a:latin typeface="Comic Sans MS" pitchFamily="66" charset="0"/>
              </a:rPr>
              <a:t>………………</a:t>
            </a:r>
            <a:r>
              <a:rPr lang="es-ES" sz="1400" u="sng" dirty="0" smtClean="0">
                <a:latin typeface="Comic Sans MS" pitchFamily="66" charset="0"/>
              </a:rPr>
              <a:t>porque</a:t>
            </a:r>
            <a:r>
              <a:rPr lang="es-ES" sz="1400" dirty="0" smtClean="0">
                <a:latin typeface="Comic Sans MS" pitchFamily="66" charset="0"/>
              </a:rPr>
              <a:t>* son………………</a:t>
            </a:r>
            <a:r>
              <a:rPr lang="es-ES" sz="1400" u="sng" dirty="0" smtClean="0">
                <a:latin typeface="Comic Sans MS" pitchFamily="66" charset="0"/>
              </a:rPr>
              <a:t>pero*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I love (plural)……because they are………but</a:t>
            </a:r>
            <a:endParaRPr lang="es-ES" sz="1400" dirty="0" smtClean="0">
              <a:latin typeface="Comic Sans MS" pitchFamily="66" charset="0"/>
            </a:endParaRPr>
          </a:p>
          <a:p>
            <a:endParaRPr lang="en-GB" sz="1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20688" y="395536"/>
            <a:ext cx="590465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400" b="1" dirty="0" smtClean="0">
                <a:latin typeface="Comic Sans MS" pitchFamily="66" charset="0"/>
              </a:rPr>
              <a:t>4</a:t>
            </a:r>
            <a:r>
              <a:rPr lang="en-GB" sz="1400" b="1" dirty="0" smtClean="0">
                <a:latin typeface="Comic Sans MS" pitchFamily="66" charset="0"/>
              </a:rPr>
              <a:t>.Lo </a:t>
            </a:r>
            <a:r>
              <a:rPr lang="en-GB" sz="1400" b="1" dirty="0" smtClean="0">
                <a:latin typeface="Comic Sans MS" pitchFamily="66" charset="0"/>
              </a:rPr>
              <a:t>+ adjective….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When you want to say “The good thing  is that….” “The bad thing is…….” “The best thing is…..” </a:t>
            </a:r>
            <a:r>
              <a:rPr lang="es-ES" sz="1400" dirty="0" smtClean="0">
                <a:latin typeface="Comic Sans MS" pitchFamily="66" charset="0"/>
              </a:rPr>
              <a:t>use lo + </a:t>
            </a:r>
            <a:r>
              <a:rPr lang="es-ES" sz="1400" dirty="0" err="1" smtClean="0">
                <a:latin typeface="Comic Sans MS" pitchFamily="66" charset="0"/>
              </a:rPr>
              <a:t>adjective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b="1" dirty="0" smtClean="0">
                <a:latin typeface="Comic Sans MS" pitchFamily="66" charset="0"/>
              </a:rPr>
              <a:t> 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b="1" dirty="0" err="1" smtClean="0">
                <a:latin typeface="Comic Sans MS" pitchFamily="66" charset="0"/>
              </a:rPr>
              <a:t>Examples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u="sng" dirty="0" smtClean="0">
                <a:latin typeface="Comic Sans MS" pitchFamily="66" charset="0"/>
              </a:rPr>
              <a:t>Lo malo</a:t>
            </a:r>
            <a:r>
              <a:rPr lang="es-ES" sz="1400" dirty="0" smtClean="0">
                <a:latin typeface="Comic Sans MS" pitchFamily="66" charset="0"/>
              </a:rPr>
              <a:t>* es que mi instituto no está en un barrio muy bueno.</a:t>
            </a:r>
          </a:p>
          <a:p>
            <a:r>
              <a:rPr lang="en-GB" sz="1400" i="1" dirty="0" smtClean="0">
                <a:latin typeface="Comic Sans MS" pitchFamily="66" charset="0"/>
              </a:rPr>
              <a:t>The bad thing is (that) my school is not in a very good neighbourhood.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i="1" dirty="0" smtClean="0">
                <a:latin typeface="Comic Sans MS" pitchFamily="66" charset="0"/>
              </a:rPr>
              <a:t> 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u="sng" dirty="0" smtClean="0">
                <a:latin typeface="Comic Sans MS" pitchFamily="66" charset="0"/>
              </a:rPr>
              <a:t>Lo bueno</a:t>
            </a:r>
            <a:r>
              <a:rPr lang="es-ES" sz="1400" dirty="0" smtClean="0">
                <a:latin typeface="Comic Sans MS" pitchFamily="66" charset="0"/>
              </a:rPr>
              <a:t>* de mi </a:t>
            </a:r>
            <a:r>
              <a:rPr lang="es-ES" sz="1400" dirty="0" err="1" smtClean="0">
                <a:latin typeface="Comic Sans MS" pitchFamily="66" charset="0"/>
              </a:rPr>
              <a:t>insti</a:t>
            </a:r>
            <a:r>
              <a:rPr lang="es-ES" sz="1400" dirty="0" smtClean="0">
                <a:latin typeface="Comic Sans MS" pitchFamily="66" charset="0"/>
              </a:rPr>
              <a:t> es……la escasez de deberes</a:t>
            </a:r>
          </a:p>
          <a:p>
            <a:r>
              <a:rPr lang="en-GB" sz="1400" i="1" dirty="0" smtClean="0">
                <a:latin typeface="Comic Sans MS" pitchFamily="66" charset="0"/>
              </a:rPr>
              <a:t>The good thing about my school  is……the lack of homework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 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u="sng" dirty="0" smtClean="0">
                <a:latin typeface="Comic Sans MS" pitchFamily="66" charset="0"/>
              </a:rPr>
              <a:t> </a:t>
            </a:r>
            <a:r>
              <a:rPr lang="es-ES" sz="1400" u="sng" dirty="0" smtClean="0">
                <a:latin typeface="Comic Sans MS" pitchFamily="66" charset="0"/>
              </a:rPr>
              <a:t>Lo mejor*</a:t>
            </a:r>
            <a:r>
              <a:rPr lang="es-ES" sz="1400" dirty="0" smtClean="0">
                <a:latin typeface="Comic Sans MS" pitchFamily="66" charset="0"/>
              </a:rPr>
              <a:t> de mi instituto es …que es tal y cómo yo siempre he soñado.</a:t>
            </a:r>
          </a:p>
          <a:p>
            <a:r>
              <a:rPr lang="en-GB" sz="1400" i="1" dirty="0" smtClean="0">
                <a:latin typeface="Comic Sans MS" pitchFamily="66" charset="0"/>
              </a:rPr>
              <a:t>The best thing about my school is that is just how I´ve always dreamt.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 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u="sng" dirty="0" smtClean="0">
                <a:latin typeface="Comic Sans MS" pitchFamily="66" charset="0"/>
              </a:rPr>
              <a:t>Lo peor*</a:t>
            </a:r>
            <a:r>
              <a:rPr lang="es-ES" sz="1400" dirty="0" smtClean="0">
                <a:latin typeface="Comic Sans MS" pitchFamily="66" charset="0"/>
              </a:rPr>
              <a:t> del instituto es ....que no lo cuidamos</a:t>
            </a:r>
          </a:p>
          <a:p>
            <a:r>
              <a:rPr lang="en-GB" sz="1400" i="1" dirty="0" smtClean="0">
                <a:latin typeface="Comic Sans MS" pitchFamily="66" charset="0"/>
              </a:rPr>
              <a:t>The worst thing about the school is……we don´t look after it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i="1" dirty="0" smtClean="0">
                <a:latin typeface="Comic Sans MS" pitchFamily="66" charset="0"/>
              </a:rPr>
              <a:t> 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dirty="0" smtClean="0">
                <a:latin typeface="Comic Sans MS" pitchFamily="66" charset="0"/>
              </a:rPr>
              <a:t> </a:t>
            </a:r>
          </a:p>
          <a:p>
            <a:r>
              <a:rPr lang="es-ES" sz="1400" u="sng" dirty="0" smtClean="0">
                <a:latin typeface="Comic Sans MS" pitchFamily="66" charset="0"/>
              </a:rPr>
              <a:t>Lo más negativo*</a:t>
            </a:r>
            <a:r>
              <a:rPr lang="es-ES" sz="1400" dirty="0" smtClean="0">
                <a:latin typeface="Comic Sans MS" pitchFamily="66" charset="0"/>
              </a:rPr>
              <a:t> de mi instituto es la falta de zonas verdes donde jugar.</a:t>
            </a:r>
          </a:p>
          <a:p>
            <a:r>
              <a:rPr lang="en-GB" sz="1400" i="1" dirty="0" smtClean="0">
                <a:latin typeface="Comic Sans MS" pitchFamily="66" charset="0"/>
              </a:rPr>
              <a:t>The most negative thing about the lack of green areas where to play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i="1" dirty="0" smtClean="0">
                <a:latin typeface="Comic Sans MS" pitchFamily="66" charset="0"/>
              </a:rPr>
              <a:t> </a:t>
            </a:r>
            <a:endParaRPr lang="es-ES" sz="1400" dirty="0" smtClean="0">
              <a:latin typeface="Comic Sans MS" pitchFamily="66" charset="0"/>
            </a:endParaRPr>
          </a:p>
          <a:p>
            <a:endParaRPr lang="en-GB" sz="1400" dirty="0">
              <a:latin typeface="Comic Sans MS" pitchFamily="66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6</a:t>
            </a:fld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188640" y="179512"/>
            <a:ext cx="650810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400" b="1" dirty="0" smtClean="0">
                <a:latin typeface="Comic Sans MS" pitchFamily="66" charset="0"/>
              </a:rPr>
              <a:t>5</a:t>
            </a:r>
            <a:r>
              <a:rPr lang="en-GB" sz="1400" b="1" dirty="0" smtClean="0">
                <a:latin typeface="Comic Sans MS" pitchFamily="66" charset="0"/>
              </a:rPr>
              <a:t>. </a:t>
            </a:r>
            <a:r>
              <a:rPr lang="en-GB" sz="1400" b="1" dirty="0" smtClean="0">
                <a:latin typeface="Comic Sans MS" pitchFamily="66" charset="0"/>
              </a:rPr>
              <a:t>Impersonal Verbs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 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solidFill>
                  <a:srgbClr val="FF6600"/>
                </a:solidFill>
                <a:latin typeface="Comic Sans MS" pitchFamily="66" charset="0"/>
              </a:rPr>
              <a:t>Hay</a:t>
            </a:r>
            <a:r>
              <a:rPr lang="en-GB" sz="1400" dirty="0" smtClean="0">
                <a:latin typeface="Comic Sans MS" pitchFamily="66" charset="0"/>
              </a:rPr>
              <a:t> </a:t>
            </a:r>
            <a:r>
              <a:rPr lang="en-GB" sz="1400" dirty="0" err="1" smtClean="0">
                <a:latin typeface="Comic Sans MS" pitchFamily="66" charset="0"/>
              </a:rPr>
              <a:t>que</a:t>
            </a:r>
            <a:r>
              <a:rPr lang="en-GB" sz="1400" dirty="0" smtClean="0">
                <a:latin typeface="Comic Sans MS" pitchFamily="66" charset="0"/>
              </a:rPr>
              <a:t> 				You have to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se </a:t>
            </a:r>
            <a:r>
              <a:rPr lang="en-GB" sz="1400" dirty="0" err="1" smtClean="0">
                <a:solidFill>
                  <a:srgbClr val="FF6600"/>
                </a:solidFill>
                <a:latin typeface="Comic Sans MS" pitchFamily="66" charset="0"/>
              </a:rPr>
              <a:t>puede</a:t>
            </a:r>
            <a:r>
              <a:rPr lang="en-GB" sz="1400" dirty="0" smtClean="0">
                <a:latin typeface="Comic Sans MS" pitchFamily="66" charset="0"/>
              </a:rPr>
              <a:t> + full verb			You can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se </a:t>
            </a:r>
            <a:r>
              <a:rPr lang="en-GB" sz="1400" dirty="0" err="1" smtClean="0">
                <a:solidFill>
                  <a:srgbClr val="FF6600"/>
                </a:solidFill>
                <a:latin typeface="Comic Sans MS" pitchFamily="66" charset="0"/>
              </a:rPr>
              <a:t>debe</a:t>
            </a:r>
            <a:r>
              <a:rPr lang="en-GB" sz="1400" dirty="0" smtClean="0">
                <a:latin typeface="Comic Sans MS" pitchFamily="66" charset="0"/>
              </a:rPr>
              <a:t> + full verb			You should/must/ought to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se </a:t>
            </a:r>
            <a:r>
              <a:rPr lang="en-GB" sz="1400" dirty="0" err="1" smtClean="0">
                <a:solidFill>
                  <a:srgbClr val="FF6600"/>
                </a:solidFill>
                <a:latin typeface="Comic Sans MS" pitchFamily="66" charset="0"/>
              </a:rPr>
              <a:t>necesita</a:t>
            </a:r>
            <a:r>
              <a:rPr lang="en-GB" sz="1400" dirty="0" smtClean="0">
                <a:latin typeface="Comic Sans MS" pitchFamily="66" charset="0"/>
              </a:rPr>
              <a:t> + full verb			You need to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se </a:t>
            </a:r>
            <a:r>
              <a:rPr lang="en-GB" sz="1400" dirty="0" smtClean="0">
                <a:solidFill>
                  <a:srgbClr val="FF6600"/>
                </a:solidFill>
                <a:latin typeface="Comic Sans MS" pitchFamily="66" charset="0"/>
              </a:rPr>
              <a:t>require</a:t>
            </a:r>
            <a:r>
              <a:rPr lang="en-GB" sz="1400" dirty="0" smtClean="0">
                <a:latin typeface="Comic Sans MS" pitchFamily="66" charset="0"/>
              </a:rPr>
              <a:t> + full verb			It requires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smtClean="0">
                <a:latin typeface="Comic Sans MS" pitchFamily="66" charset="0"/>
              </a:rPr>
              <a:t> 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smtClean="0">
                <a:latin typeface="Comic Sans MS" pitchFamily="66" charset="0"/>
              </a:rPr>
              <a:t>Examples 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200" u="sng" dirty="0" smtClean="0">
                <a:solidFill>
                  <a:srgbClr val="FF6600"/>
                </a:solidFill>
                <a:latin typeface="Comic Sans MS" pitchFamily="66" charset="0"/>
              </a:rPr>
              <a:t>Hay</a:t>
            </a:r>
            <a:r>
              <a:rPr lang="en-GB" sz="1200" u="sng" dirty="0" smtClean="0">
                <a:latin typeface="Comic Sans MS" pitchFamily="66" charset="0"/>
              </a:rPr>
              <a:t> </a:t>
            </a:r>
            <a:r>
              <a:rPr lang="en-GB" sz="1200" u="sng" dirty="0" err="1" smtClean="0">
                <a:latin typeface="Comic Sans MS" pitchFamily="66" charset="0"/>
              </a:rPr>
              <a:t>que</a:t>
            </a:r>
            <a:r>
              <a:rPr lang="en-GB" sz="1200" u="sng" dirty="0" smtClean="0">
                <a:latin typeface="Comic Sans MS" pitchFamily="66" charset="0"/>
              </a:rPr>
              <a:t> </a:t>
            </a:r>
            <a:r>
              <a:rPr lang="en-GB" sz="1200" dirty="0" err="1" smtClean="0">
                <a:latin typeface="Comic Sans MS" pitchFamily="66" charset="0"/>
              </a:rPr>
              <a:t>estar</a:t>
            </a:r>
            <a:r>
              <a:rPr lang="en-GB" sz="1200" dirty="0" smtClean="0">
                <a:latin typeface="Comic Sans MS" pitchFamily="66" charset="0"/>
              </a:rPr>
              <a:t> en </a:t>
            </a:r>
            <a:r>
              <a:rPr lang="en-GB" sz="1200" dirty="0" err="1" smtClean="0">
                <a:latin typeface="Comic Sans MS" pitchFamily="66" charset="0"/>
              </a:rPr>
              <a:t>silencio</a:t>
            </a:r>
            <a:r>
              <a:rPr lang="en-GB" sz="1200" dirty="0" smtClean="0">
                <a:latin typeface="Comic Sans MS" pitchFamily="66" charset="0"/>
              </a:rPr>
              <a:t>		                  You have to be quiet</a:t>
            </a:r>
            <a:endParaRPr lang="es-ES" sz="1200" dirty="0" smtClean="0">
              <a:latin typeface="Comic Sans MS" pitchFamily="66" charset="0"/>
            </a:endParaRPr>
          </a:p>
          <a:p>
            <a:r>
              <a:rPr lang="en-GB" sz="1200" u="sng" dirty="0" smtClean="0">
                <a:latin typeface="Comic Sans MS" pitchFamily="66" charset="0"/>
              </a:rPr>
              <a:t>Se </a:t>
            </a:r>
            <a:r>
              <a:rPr lang="en-GB" sz="1200" u="sng" dirty="0" err="1" smtClean="0">
                <a:solidFill>
                  <a:srgbClr val="FF6600"/>
                </a:solidFill>
                <a:latin typeface="Comic Sans MS" pitchFamily="66" charset="0"/>
              </a:rPr>
              <a:t>puede</a:t>
            </a:r>
            <a:r>
              <a:rPr lang="en-GB" sz="1200" dirty="0" smtClean="0">
                <a:latin typeface="Comic Sans MS" pitchFamily="66" charset="0"/>
              </a:rPr>
              <a:t>* </a:t>
            </a:r>
            <a:r>
              <a:rPr lang="en-GB" sz="1200" dirty="0" err="1" smtClean="0">
                <a:latin typeface="Comic Sans MS" pitchFamily="66" charset="0"/>
              </a:rPr>
              <a:t>hacer</a:t>
            </a:r>
            <a:r>
              <a:rPr lang="en-GB" sz="1200" dirty="0" smtClean="0">
                <a:latin typeface="Comic Sans MS" pitchFamily="66" charset="0"/>
              </a:rPr>
              <a:t> </a:t>
            </a:r>
            <a:r>
              <a:rPr lang="en-GB" sz="1200" dirty="0" err="1" smtClean="0">
                <a:latin typeface="Comic Sans MS" pitchFamily="66" charset="0"/>
              </a:rPr>
              <a:t>casi</a:t>
            </a:r>
            <a:r>
              <a:rPr lang="en-GB" sz="1200" dirty="0" smtClean="0">
                <a:latin typeface="Comic Sans MS" pitchFamily="66" charset="0"/>
              </a:rPr>
              <a:t> </a:t>
            </a:r>
            <a:r>
              <a:rPr lang="en-GB" sz="1200" dirty="0" err="1" smtClean="0">
                <a:latin typeface="Comic Sans MS" pitchFamily="66" charset="0"/>
              </a:rPr>
              <a:t>cualquier</a:t>
            </a:r>
            <a:r>
              <a:rPr lang="en-GB" sz="1200" dirty="0" smtClean="0">
                <a:latin typeface="Comic Sans MS" pitchFamily="66" charset="0"/>
              </a:rPr>
              <a:t> </a:t>
            </a:r>
            <a:r>
              <a:rPr lang="en-GB" sz="1200" dirty="0" err="1" smtClean="0">
                <a:latin typeface="Comic Sans MS" pitchFamily="66" charset="0"/>
              </a:rPr>
              <a:t>proyecto</a:t>
            </a:r>
            <a:r>
              <a:rPr lang="en-GB" sz="1200" dirty="0" smtClean="0">
                <a:latin typeface="Comic Sans MS" pitchFamily="66" charset="0"/>
              </a:rPr>
              <a:t>               You can do almost any project</a:t>
            </a:r>
            <a:endParaRPr lang="es-ES" sz="1200" dirty="0" smtClean="0">
              <a:latin typeface="Comic Sans MS" pitchFamily="66" charset="0"/>
            </a:endParaRPr>
          </a:p>
          <a:p>
            <a:r>
              <a:rPr lang="en-GB" sz="1200" u="sng" dirty="0" smtClean="0">
                <a:latin typeface="Comic Sans MS" pitchFamily="66" charset="0"/>
              </a:rPr>
              <a:t>No se </a:t>
            </a:r>
            <a:r>
              <a:rPr lang="en-GB" sz="1200" u="sng" dirty="0" err="1" smtClean="0">
                <a:solidFill>
                  <a:srgbClr val="FF6600"/>
                </a:solidFill>
                <a:latin typeface="Comic Sans MS" pitchFamily="66" charset="0"/>
              </a:rPr>
              <a:t>debe</a:t>
            </a:r>
            <a:r>
              <a:rPr lang="en-GB" sz="1200" dirty="0" smtClean="0">
                <a:latin typeface="Comic Sans MS" pitchFamily="66" charset="0"/>
              </a:rPr>
              <a:t>* </a:t>
            </a:r>
            <a:r>
              <a:rPr lang="en-GB" sz="1200" dirty="0" err="1" smtClean="0">
                <a:latin typeface="Comic Sans MS" pitchFamily="66" charset="0"/>
              </a:rPr>
              <a:t>tirar</a:t>
            </a:r>
            <a:r>
              <a:rPr lang="en-GB" sz="1200" dirty="0" smtClean="0">
                <a:latin typeface="Comic Sans MS" pitchFamily="66" charset="0"/>
              </a:rPr>
              <a:t> </a:t>
            </a:r>
            <a:r>
              <a:rPr lang="en-GB" sz="1200" dirty="0" err="1" smtClean="0">
                <a:latin typeface="Comic Sans MS" pitchFamily="66" charset="0"/>
              </a:rPr>
              <a:t>basura</a:t>
            </a:r>
            <a:r>
              <a:rPr lang="en-GB" sz="1200" dirty="0" smtClean="0">
                <a:latin typeface="Comic Sans MS" pitchFamily="66" charset="0"/>
              </a:rPr>
              <a:t> en el </a:t>
            </a:r>
            <a:r>
              <a:rPr lang="en-GB" sz="1200" dirty="0" err="1" smtClean="0">
                <a:latin typeface="Comic Sans MS" pitchFamily="66" charset="0"/>
              </a:rPr>
              <a:t>suelo</a:t>
            </a:r>
            <a:r>
              <a:rPr lang="en-GB" sz="1200" dirty="0" smtClean="0">
                <a:latin typeface="Comic Sans MS" pitchFamily="66" charset="0"/>
              </a:rPr>
              <a:t>	                 You shouldn´t throw litter on the floor</a:t>
            </a:r>
            <a:endParaRPr lang="es-ES" sz="1200" dirty="0" smtClean="0">
              <a:latin typeface="Comic Sans MS" pitchFamily="66" charset="0"/>
            </a:endParaRPr>
          </a:p>
          <a:p>
            <a:endParaRPr lang="en-GB" sz="1400" dirty="0">
              <a:latin typeface="Comic Sans MS" pitchFamily="66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88640" y="2987824"/>
            <a:ext cx="648072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400" b="1" u="sng" dirty="0" smtClean="0">
                <a:latin typeface="Comic Sans MS" pitchFamily="66" charset="0"/>
              </a:rPr>
              <a:t>6. </a:t>
            </a:r>
            <a:r>
              <a:rPr lang="en-GB" sz="1400" b="1" u="sng" dirty="0" smtClean="0">
                <a:latin typeface="Comic Sans MS" pitchFamily="66" charset="0"/>
              </a:rPr>
              <a:t>It´s +Adjective+ TO Infinitive</a:t>
            </a:r>
          </a:p>
          <a:p>
            <a:pPr lvl="0"/>
            <a:endParaRPr lang="es-ES" sz="1400" u="sng" dirty="0" smtClean="0">
              <a:latin typeface="Comic Sans MS" pitchFamily="66" charset="0"/>
            </a:endParaRPr>
          </a:p>
          <a:p>
            <a:r>
              <a:rPr lang="en-GB" sz="1400" b="1" dirty="0" smtClean="0">
                <a:solidFill>
                  <a:srgbClr val="FF6600"/>
                </a:solidFill>
                <a:latin typeface="Comic Sans MS" pitchFamily="66" charset="0"/>
              </a:rPr>
              <a:t>Es</a:t>
            </a:r>
            <a:r>
              <a:rPr lang="en-GB" sz="1400" b="1" dirty="0" smtClean="0">
                <a:latin typeface="Comic Sans MS" pitchFamily="66" charset="0"/>
              </a:rPr>
              <a:t> </a:t>
            </a:r>
            <a:r>
              <a:rPr lang="en-GB" sz="1400" b="1" dirty="0" err="1" smtClean="0">
                <a:latin typeface="Comic Sans MS" pitchFamily="66" charset="0"/>
              </a:rPr>
              <a:t>difícil</a:t>
            </a:r>
            <a:r>
              <a:rPr lang="en-GB" sz="1400" b="1" dirty="0" smtClean="0">
                <a:latin typeface="Comic Sans MS" pitchFamily="66" charset="0"/>
              </a:rPr>
              <a:t> + 	</a:t>
            </a:r>
            <a:r>
              <a:rPr lang="en-GB" sz="1400" i="1" dirty="0" smtClean="0">
                <a:latin typeface="Comic Sans MS" pitchFamily="66" charset="0"/>
              </a:rPr>
              <a:t>It´s difficult</a:t>
            </a:r>
            <a:endParaRPr lang="es-ES" sz="1400" i="1" dirty="0" smtClean="0">
              <a:latin typeface="Comic Sans MS" pitchFamily="66" charset="0"/>
            </a:endParaRPr>
          </a:p>
          <a:p>
            <a:r>
              <a:rPr lang="en-GB" sz="1400" b="1" dirty="0" smtClean="0">
                <a:solidFill>
                  <a:srgbClr val="FF6600"/>
                </a:solidFill>
                <a:latin typeface="Comic Sans MS" pitchFamily="66" charset="0"/>
              </a:rPr>
              <a:t>Es</a:t>
            </a:r>
            <a:r>
              <a:rPr lang="en-GB" sz="1400" b="1" dirty="0" smtClean="0">
                <a:latin typeface="Comic Sans MS" pitchFamily="66" charset="0"/>
              </a:rPr>
              <a:t> </a:t>
            </a:r>
            <a:r>
              <a:rPr lang="en-GB" sz="1400" b="1" dirty="0" err="1" smtClean="0">
                <a:latin typeface="Comic Sans MS" pitchFamily="66" charset="0"/>
              </a:rPr>
              <a:t>fácil</a:t>
            </a:r>
            <a:r>
              <a:rPr lang="en-GB" sz="1400" b="1" dirty="0" smtClean="0">
                <a:latin typeface="Comic Sans MS" pitchFamily="66" charset="0"/>
              </a:rPr>
              <a:t> +      	</a:t>
            </a:r>
            <a:r>
              <a:rPr lang="en-GB" sz="1400" i="1" dirty="0" smtClean="0">
                <a:latin typeface="Comic Sans MS" pitchFamily="66" charset="0"/>
              </a:rPr>
              <a:t>It´s easy</a:t>
            </a:r>
            <a:endParaRPr lang="es-ES" sz="1400" i="1" dirty="0" smtClean="0">
              <a:latin typeface="Comic Sans MS" pitchFamily="66" charset="0"/>
            </a:endParaRPr>
          </a:p>
          <a:p>
            <a:r>
              <a:rPr lang="en-GB" sz="1400" b="1" dirty="0" smtClean="0">
                <a:solidFill>
                  <a:srgbClr val="FF6600"/>
                </a:solidFill>
                <a:latin typeface="Comic Sans MS" pitchFamily="66" charset="0"/>
              </a:rPr>
              <a:t>Es</a:t>
            </a:r>
            <a:r>
              <a:rPr lang="en-GB" sz="1400" b="1" dirty="0" smtClean="0">
                <a:latin typeface="Comic Sans MS" pitchFamily="66" charset="0"/>
              </a:rPr>
              <a:t> </a:t>
            </a:r>
            <a:r>
              <a:rPr lang="en-GB" sz="1400" b="1" dirty="0" err="1" smtClean="0">
                <a:latin typeface="Comic Sans MS" pitchFamily="66" charset="0"/>
              </a:rPr>
              <a:t>necesario</a:t>
            </a:r>
            <a:r>
              <a:rPr lang="en-GB" sz="1400" b="1" dirty="0" smtClean="0">
                <a:latin typeface="Comic Sans MS" pitchFamily="66" charset="0"/>
              </a:rPr>
              <a:t>+    	</a:t>
            </a:r>
            <a:r>
              <a:rPr lang="en-GB" sz="1400" i="1" dirty="0" smtClean="0">
                <a:latin typeface="Comic Sans MS" pitchFamily="66" charset="0"/>
              </a:rPr>
              <a:t>It´s necessary</a:t>
            </a:r>
            <a:endParaRPr lang="es-ES" sz="1400" i="1" dirty="0" smtClean="0">
              <a:latin typeface="Comic Sans MS" pitchFamily="66" charset="0"/>
            </a:endParaRPr>
          </a:p>
          <a:p>
            <a:r>
              <a:rPr lang="en-GB" sz="1400" b="1" dirty="0" smtClean="0">
                <a:solidFill>
                  <a:srgbClr val="FF6600"/>
                </a:solidFill>
                <a:latin typeface="Comic Sans MS" pitchFamily="66" charset="0"/>
              </a:rPr>
              <a:t>Es </a:t>
            </a:r>
            <a:r>
              <a:rPr lang="en-GB" sz="1400" b="1" dirty="0" err="1" smtClean="0">
                <a:latin typeface="Comic Sans MS" pitchFamily="66" charset="0"/>
              </a:rPr>
              <a:t>esencial</a:t>
            </a:r>
            <a:r>
              <a:rPr lang="en-GB" sz="1400" b="1" dirty="0" smtClean="0">
                <a:latin typeface="Comic Sans MS" pitchFamily="66" charset="0"/>
              </a:rPr>
              <a:t>+    	</a:t>
            </a:r>
            <a:r>
              <a:rPr lang="en-GB" sz="1400" i="1" dirty="0" smtClean="0">
                <a:latin typeface="Comic Sans MS" pitchFamily="66" charset="0"/>
              </a:rPr>
              <a:t>It´s essential</a:t>
            </a:r>
            <a:endParaRPr lang="es-ES" sz="1400" i="1" dirty="0" smtClean="0">
              <a:latin typeface="Comic Sans MS" pitchFamily="66" charset="0"/>
            </a:endParaRPr>
          </a:p>
          <a:p>
            <a:r>
              <a:rPr lang="en-GB" sz="1400" b="1" dirty="0" smtClean="0">
                <a:solidFill>
                  <a:srgbClr val="FF6600"/>
                </a:solidFill>
                <a:latin typeface="Comic Sans MS" pitchFamily="66" charset="0"/>
              </a:rPr>
              <a:t>Es</a:t>
            </a:r>
            <a:r>
              <a:rPr lang="en-GB" sz="1400" b="1" dirty="0" smtClean="0">
                <a:latin typeface="Comic Sans MS" pitchFamily="66" charset="0"/>
              </a:rPr>
              <a:t> </a:t>
            </a:r>
            <a:r>
              <a:rPr lang="en-GB" sz="1400" b="1" dirty="0" err="1" smtClean="0">
                <a:latin typeface="Comic Sans MS" pitchFamily="66" charset="0"/>
              </a:rPr>
              <a:t>útil</a:t>
            </a:r>
            <a:r>
              <a:rPr lang="en-GB" sz="1400" b="1" dirty="0" smtClean="0">
                <a:latin typeface="Comic Sans MS" pitchFamily="66" charset="0"/>
              </a:rPr>
              <a:t>+   		</a:t>
            </a:r>
            <a:r>
              <a:rPr lang="en-GB" sz="1400" i="1" dirty="0" smtClean="0">
                <a:latin typeface="Comic Sans MS" pitchFamily="66" charset="0"/>
              </a:rPr>
              <a:t>It´s useful</a:t>
            </a:r>
            <a:endParaRPr lang="es-ES" sz="1400" i="1" dirty="0" smtClean="0">
              <a:latin typeface="Comic Sans MS" pitchFamily="66" charset="0"/>
            </a:endParaRPr>
          </a:p>
          <a:p>
            <a:r>
              <a:rPr lang="en-GB" sz="1400" b="1" dirty="0" smtClean="0">
                <a:solidFill>
                  <a:srgbClr val="FF6600"/>
                </a:solidFill>
                <a:latin typeface="Comic Sans MS" pitchFamily="66" charset="0"/>
              </a:rPr>
              <a:t>Es</a:t>
            </a:r>
            <a:r>
              <a:rPr lang="en-GB" sz="1400" b="1" dirty="0" smtClean="0">
                <a:latin typeface="Comic Sans MS" pitchFamily="66" charset="0"/>
              </a:rPr>
              <a:t> </a:t>
            </a:r>
            <a:r>
              <a:rPr lang="en-GB" sz="1400" b="1" dirty="0" err="1" smtClean="0">
                <a:latin typeface="Comic Sans MS" pitchFamily="66" charset="0"/>
              </a:rPr>
              <a:t>importante</a:t>
            </a:r>
            <a:r>
              <a:rPr lang="en-GB" sz="1400" b="1" dirty="0" smtClean="0">
                <a:latin typeface="Comic Sans MS" pitchFamily="66" charset="0"/>
              </a:rPr>
              <a:t>	</a:t>
            </a:r>
            <a:r>
              <a:rPr lang="en-GB" sz="1400" i="1" dirty="0" smtClean="0">
                <a:latin typeface="Comic Sans MS" pitchFamily="66" charset="0"/>
              </a:rPr>
              <a:t>It´s important</a:t>
            </a:r>
            <a:endParaRPr lang="es-ES" sz="1400" i="1" dirty="0" smtClean="0">
              <a:latin typeface="Comic Sans MS" pitchFamily="66" charset="0"/>
            </a:endParaRPr>
          </a:p>
          <a:p>
            <a:r>
              <a:rPr lang="en-GB" sz="1400" b="1" dirty="0" smtClean="0">
                <a:solidFill>
                  <a:srgbClr val="FF6600"/>
                </a:solidFill>
                <a:latin typeface="Comic Sans MS" pitchFamily="66" charset="0"/>
              </a:rPr>
              <a:t>Es</a:t>
            </a:r>
            <a:r>
              <a:rPr lang="en-GB" sz="1400" b="1" dirty="0" smtClean="0">
                <a:latin typeface="Comic Sans MS" pitchFamily="66" charset="0"/>
              </a:rPr>
              <a:t> fundamental      </a:t>
            </a:r>
            <a:r>
              <a:rPr lang="en-GB" sz="1400" i="1" dirty="0" smtClean="0">
                <a:latin typeface="Comic Sans MS" pitchFamily="66" charset="0"/>
              </a:rPr>
              <a:t>It´s fundamental</a:t>
            </a:r>
            <a:endParaRPr lang="es-ES" sz="1400" i="1" dirty="0" smtClean="0">
              <a:latin typeface="Comic Sans MS" pitchFamily="66" charset="0"/>
            </a:endParaRPr>
          </a:p>
          <a:p>
            <a:r>
              <a:rPr lang="en-GB" sz="1400" b="1" dirty="0" smtClean="0">
                <a:solidFill>
                  <a:srgbClr val="FF6600"/>
                </a:solidFill>
                <a:latin typeface="Comic Sans MS" pitchFamily="66" charset="0"/>
              </a:rPr>
              <a:t>Es</a:t>
            </a:r>
            <a:r>
              <a:rPr lang="en-GB" sz="1400" b="1" dirty="0" smtClean="0">
                <a:latin typeface="Comic Sans MS" pitchFamily="66" charset="0"/>
              </a:rPr>
              <a:t> </a:t>
            </a:r>
            <a:r>
              <a:rPr lang="en-GB" sz="1400" b="1" dirty="0" err="1" smtClean="0">
                <a:latin typeface="Comic Sans MS" pitchFamily="66" charset="0"/>
              </a:rPr>
              <a:t>prioritario</a:t>
            </a:r>
            <a:r>
              <a:rPr lang="en-GB" sz="1400" b="1" dirty="0" smtClean="0">
                <a:latin typeface="Comic Sans MS" pitchFamily="66" charset="0"/>
              </a:rPr>
              <a:t>        </a:t>
            </a:r>
            <a:r>
              <a:rPr lang="en-GB" sz="1400" i="1" dirty="0" smtClean="0">
                <a:latin typeface="Comic Sans MS" pitchFamily="66" charset="0"/>
              </a:rPr>
              <a:t>It´s a priority</a:t>
            </a:r>
            <a:endParaRPr lang="es-ES" sz="1400" i="1" dirty="0" smtClean="0">
              <a:latin typeface="Comic Sans MS" pitchFamily="66" charset="0"/>
            </a:endParaRPr>
          </a:p>
          <a:p>
            <a:r>
              <a:rPr lang="en-GB" sz="1400" b="1" dirty="0" smtClean="0">
                <a:solidFill>
                  <a:srgbClr val="FF6600"/>
                </a:solidFill>
                <a:latin typeface="Comic Sans MS" pitchFamily="66" charset="0"/>
              </a:rPr>
              <a:t>Es</a:t>
            </a:r>
            <a:r>
              <a:rPr lang="en-GB" sz="1400" b="1" dirty="0" smtClean="0">
                <a:latin typeface="Comic Sans MS" pitchFamily="66" charset="0"/>
              </a:rPr>
              <a:t> primordial	</a:t>
            </a:r>
            <a:r>
              <a:rPr lang="en-GB" sz="1400" i="1" dirty="0" smtClean="0">
                <a:latin typeface="Comic Sans MS" pitchFamily="66" charset="0"/>
              </a:rPr>
              <a:t>It´s essential</a:t>
            </a:r>
            <a:endParaRPr lang="es-ES" sz="1400" i="1" dirty="0" smtClean="0">
              <a:latin typeface="Comic Sans MS" pitchFamily="66" charset="0"/>
            </a:endParaRPr>
          </a:p>
          <a:p>
            <a:r>
              <a:rPr lang="en-GB" sz="1400" b="1" dirty="0" smtClean="0">
                <a:latin typeface="Comic Sans MS" pitchFamily="66" charset="0"/>
              </a:rPr>
              <a:t> 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smtClean="0">
                <a:latin typeface="Comic Sans MS" pitchFamily="66" charset="0"/>
              </a:rPr>
              <a:t>Examples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smtClean="0">
                <a:latin typeface="Comic Sans MS" pitchFamily="66" charset="0"/>
              </a:rPr>
              <a:t> 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smtClean="0">
                <a:solidFill>
                  <a:srgbClr val="FF6600"/>
                </a:solidFill>
                <a:latin typeface="Comic Sans MS" pitchFamily="66" charset="0"/>
              </a:rPr>
              <a:t>Es</a:t>
            </a:r>
            <a:r>
              <a:rPr lang="en-GB" sz="1400" b="1" dirty="0" smtClean="0">
                <a:latin typeface="Comic Sans MS" pitchFamily="66" charset="0"/>
              </a:rPr>
              <a:t> </a:t>
            </a:r>
            <a:r>
              <a:rPr lang="en-GB" sz="1400" b="1" dirty="0" err="1" smtClean="0">
                <a:latin typeface="Comic Sans MS" pitchFamily="66" charset="0"/>
              </a:rPr>
              <a:t>difícil</a:t>
            </a:r>
            <a:r>
              <a:rPr lang="en-GB" sz="1400" b="1" dirty="0" smtClean="0">
                <a:latin typeface="Comic Sans MS" pitchFamily="66" charset="0"/>
              </a:rPr>
              <a:t> </a:t>
            </a:r>
            <a:r>
              <a:rPr lang="en-GB" sz="1400" b="1" dirty="0" err="1" smtClean="0">
                <a:latin typeface="Comic Sans MS" pitchFamily="66" charset="0"/>
              </a:rPr>
              <a:t>entendER</a:t>
            </a:r>
            <a:r>
              <a:rPr lang="en-GB" sz="1400" b="1" dirty="0" smtClean="0">
                <a:latin typeface="Comic Sans MS" pitchFamily="66" charset="0"/>
              </a:rPr>
              <a:t> </a:t>
            </a:r>
            <a:r>
              <a:rPr lang="en-GB" sz="1400" b="1" dirty="0" err="1" smtClean="0">
                <a:latin typeface="Comic Sans MS" pitchFamily="66" charset="0"/>
              </a:rPr>
              <a:t>matemáticas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i="1" dirty="0" smtClean="0">
                <a:latin typeface="Comic Sans MS" pitchFamily="66" charset="0"/>
              </a:rPr>
              <a:t>It´s difficult to understand Maths</a:t>
            </a:r>
            <a:endParaRPr lang="es-ES" sz="1400" dirty="0" smtClean="0">
              <a:latin typeface="Comic Sans MS" pitchFamily="66" charset="0"/>
            </a:endParaRPr>
          </a:p>
          <a:p>
            <a:endParaRPr lang="en-GB" sz="1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980728" y="14756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60648" y="251520"/>
            <a:ext cx="612068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sz="1400" b="1" dirty="0" smtClean="0"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7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.Correlations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No s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ó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lo.......sino tambi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é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n.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(</a:t>
            </a:r>
            <a:r>
              <a:rPr kumimoji="0" lang="es-E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Not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s-E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only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......... </a:t>
            </a:r>
            <a:r>
              <a:rPr kumimoji="0" lang="es-E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but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s-E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also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1400" b="1" dirty="0" smtClean="0"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Examples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Me gusta no solo los parques sino tambi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é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n los bosques 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I not only like parks but also forests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1400" b="1" dirty="0" smtClean="0"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sz="1400" b="1" dirty="0" smtClean="0"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8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.Negatives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no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…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.	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	don´t (not)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nunca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	</a:t>
            </a: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never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jam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á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s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	</a:t>
            </a: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never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no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…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.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nadie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	</a:t>
            </a: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anybody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/ </a:t>
            </a: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nobody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no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…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.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ni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…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..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ni	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</a:t>
            </a: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neither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……</a:t>
            </a: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nor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………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.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Examples</a:t>
            </a:r>
            <a:endParaRPr kumimoji="0" lang="es-E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No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* me gusta el campo porque tengo alergia 		</a:t>
            </a:r>
            <a:endParaRPr lang="es-ES" sz="1400" dirty="0" smtClean="0"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I don´t like the fields (The countryside) because I´ve got </a:t>
            </a:r>
            <a:r>
              <a:rPr kumimoji="0" lang="en-GB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hayfever</a:t>
            </a:r>
            <a:endParaRPr kumimoji="0" lang="es-ES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Nunca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* paso tiempo en el parque	</a:t>
            </a:r>
            <a:r>
              <a:rPr kumimoji="0" lang="es-E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I </a:t>
            </a:r>
            <a:r>
              <a:rPr kumimoji="0" lang="es-ES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never</a:t>
            </a:r>
            <a:r>
              <a:rPr kumimoji="0" lang="es-E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s-ES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spend</a:t>
            </a:r>
            <a:r>
              <a:rPr kumimoji="0" lang="es-E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time in </a:t>
            </a:r>
            <a:r>
              <a:rPr kumimoji="0" lang="es-ES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the</a:t>
            </a:r>
            <a:r>
              <a:rPr kumimoji="0" lang="es-E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s-ES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park</a:t>
            </a:r>
            <a:endParaRPr kumimoji="0" lang="es-ES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Jam</a:t>
            </a:r>
            <a:r>
              <a:rPr kumimoji="0" lang="es-ES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á</a:t>
            </a:r>
            <a:r>
              <a:rPr kumimoji="0" lang="es-ES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s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* reciclo</a:t>
            </a:r>
            <a:r>
              <a:rPr lang="es-ES" sz="1400" dirty="0" smtClean="0"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s-E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I </a:t>
            </a:r>
            <a:r>
              <a:rPr kumimoji="0" lang="es-ES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never</a:t>
            </a:r>
            <a:r>
              <a:rPr kumimoji="0" lang="es-E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s-ES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recycle</a:t>
            </a:r>
            <a:endParaRPr kumimoji="0" lang="es-ES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Mis amigos no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reciclan </a:t>
            </a:r>
            <a:r>
              <a:rPr kumimoji="0" lang="es-ES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ni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el papel </a:t>
            </a:r>
            <a:r>
              <a:rPr kumimoji="0" lang="es-ES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ni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el vidrio  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We don´t recycle either paper or glass.</a:t>
            </a:r>
            <a:endParaRPr kumimoji="0" lang="en-GB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980728" y="14756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5" name="4 CuadroTexto"/>
          <p:cNvSpPr txBox="1"/>
          <p:nvPr/>
        </p:nvSpPr>
        <p:spPr>
          <a:xfrm>
            <a:off x="0" y="251520"/>
            <a:ext cx="662473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400" b="1" dirty="0" smtClean="0">
                <a:latin typeface="Comic Sans MS" pitchFamily="66" charset="0"/>
              </a:rPr>
              <a:t>9</a:t>
            </a:r>
            <a:r>
              <a:rPr lang="en-GB" sz="1400" b="1" dirty="0" smtClean="0">
                <a:latin typeface="Comic Sans MS" pitchFamily="66" charset="0"/>
              </a:rPr>
              <a:t>. </a:t>
            </a:r>
            <a:r>
              <a:rPr lang="en-GB" sz="1400" b="1" dirty="0" smtClean="0">
                <a:latin typeface="Comic Sans MS" pitchFamily="66" charset="0"/>
              </a:rPr>
              <a:t>Expressions with </a:t>
            </a:r>
            <a:r>
              <a:rPr lang="en-GB" sz="1400" b="1" dirty="0" err="1" smtClean="0">
                <a:latin typeface="Comic Sans MS" pitchFamily="66" charset="0"/>
              </a:rPr>
              <a:t>tener</a:t>
            </a:r>
            <a:endParaRPr lang="en-GB" sz="1400" b="1" dirty="0" smtClean="0">
              <a:latin typeface="Comic Sans MS" pitchFamily="66" charset="0"/>
            </a:endParaRPr>
          </a:p>
          <a:p>
            <a:pPr lvl="0"/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err="1" smtClean="0">
                <a:latin typeface="Comic Sans MS" pitchFamily="66" charset="0"/>
              </a:rPr>
              <a:t>Tener</a:t>
            </a:r>
            <a:r>
              <a:rPr lang="en-GB" sz="1400" dirty="0" smtClean="0">
                <a:latin typeface="Comic Sans MS" pitchFamily="66" charset="0"/>
              </a:rPr>
              <a:t> means to have but when linked with an adjective (describing word) its meaning changes from “to have” to “to be”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smtClean="0">
                <a:latin typeface="Comic Sans MS" pitchFamily="66" charset="0"/>
              </a:rPr>
              <a:t>Examples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u="sng" dirty="0" err="1" smtClean="0">
                <a:latin typeface="Comic Sans MS" pitchFamily="66" charset="0"/>
              </a:rPr>
              <a:t>Tener</a:t>
            </a:r>
            <a:r>
              <a:rPr lang="en-GB" sz="1400" u="sng" dirty="0" smtClean="0">
                <a:latin typeface="Comic Sans MS" pitchFamily="66" charset="0"/>
              </a:rPr>
              <a:t> </a:t>
            </a:r>
            <a:r>
              <a:rPr lang="en-GB" sz="1400" u="sng" dirty="0" err="1" smtClean="0">
                <a:latin typeface="Comic Sans MS" pitchFamily="66" charset="0"/>
              </a:rPr>
              <a:t>éxito</a:t>
            </a:r>
            <a:r>
              <a:rPr lang="en-GB" sz="1400" dirty="0" smtClean="0">
                <a:latin typeface="Comic Sans MS" pitchFamily="66" charset="0"/>
              </a:rPr>
              <a:t>*				to be successful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u="sng" dirty="0" err="1" smtClean="0">
                <a:latin typeface="Comic Sans MS" pitchFamily="66" charset="0"/>
              </a:rPr>
              <a:t>Tener</a:t>
            </a:r>
            <a:r>
              <a:rPr lang="en-GB" sz="1400" u="sng" dirty="0" smtClean="0">
                <a:latin typeface="Comic Sans MS" pitchFamily="66" charset="0"/>
              </a:rPr>
              <a:t> </a:t>
            </a:r>
            <a:r>
              <a:rPr lang="en-GB" sz="1400" u="sng" dirty="0" err="1" smtClean="0">
                <a:latin typeface="Comic Sans MS" pitchFamily="66" charset="0"/>
              </a:rPr>
              <a:t>miedo</a:t>
            </a:r>
            <a:r>
              <a:rPr lang="en-GB" sz="1400" dirty="0" smtClean="0">
                <a:latin typeface="Comic Sans MS" pitchFamily="66" charset="0"/>
              </a:rPr>
              <a:t>*				to be afraid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u="sng" dirty="0" err="1" smtClean="0">
                <a:latin typeface="Comic Sans MS" pitchFamily="66" charset="0"/>
              </a:rPr>
              <a:t>Tener</a:t>
            </a:r>
            <a:r>
              <a:rPr lang="en-GB" sz="1400" u="sng" dirty="0" smtClean="0">
                <a:latin typeface="Comic Sans MS" pitchFamily="66" charset="0"/>
              </a:rPr>
              <a:t> </a:t>
            </a:r>
            <a:r>
              <a:rPr lang="en-GB" sz="1400" u="sng" dirty="0" err="1" smtClean="0">
                <a:latin typeface="Comic Sans MS" pitchFamily="66" charset="0"/>
              </a:rPr>
              <a:t>hambre</a:t>
            </a:r>
            <a:r>
              <a:rPr lang="en-GB" sz="1400" u="sng" dirty="0" smtClean="0">
                <a:latin typeface="Comic Sans MS" pitchFamily="66" charset="0"/>
              </a:rPr>
              <a:t>*</a:t>
            </a:r>
            <a:r>
              <a:rPr lang="en-GB" sz="1400" dirty="0" smtClean="0">
                <a:latin typeface="Comic Sans MS" pitchFamily="66" charset="0"/>
              </a:rPr>
              <a:t>				to be hungry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u="sng" dirty="0" err="1" smtClean="0">
                <a:latin typeface="Comic Sans MS" pitchFamily="66" charset="0"/>
              </a:rPr>
              <a:t>Tener</a:t>
            </a:r>
            <a:r>
              <a:rPr lang="en-GB" sz="1400" u="sng" dirty="0" smtClean="0">
                <a:latin typeface="Comic Sans MS" pitchFamily="66" charset="0"/>
              </a:rPr>
              <a:t> </a:t>
            </a:r>
            <a:r>
              <a:rPr lang="en-GB" sz="1400" u="sng" dirty="0" err="1" smtClean="0">
                <a:latin typeface="Comic Sans MS" pitchFamily="66" charset="0"/>
              </a:rPr>
              <a:t>suerte</a:t>
            </a:r>
            <a:r>
              <a:rPr lang="en-GB" sz="1400" dirty="0" smtClean="0">
                <a:latin typeface="Comic Sans MS" pitchFamily="66" charset="0"/>
              </a:rPr>
              <a:t>*				to be lucky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dirty="0" err="1" smtClean="0">
                <a:latin typeface="Comic Sans MS" pitchFamily="66" charset="0"/>
              </a:rPr>
              <a:t>Quiero</a:t>
            </a:r>
            <a:r>
              <a:rPr lang="en-GB" sz="1400" dirty="0" smtClean="0">
                <a:latin typeface="Comic Sans MS" pitchFamily="66" charset="0"/>
              </a:rPr>
              <a:t> </a:t>
            </a:r>
            <a:r>
              <a:rPr lang="en-GB" sz="1400" u="sng" dirty="0" err="1" smtClean="0">
                <a:latin typeface="Comic Sans MS" pitchFamily="66" charset="0"/>
              </a:rPr>
              <a:t>tener</a:t>
            </a:r>
            <a:r>
              <a:rPr lang="en-GB" sz="1400" u="sng" dirty="0" smtClean="0">
                <a:latin typeface="Comic Sans MS" pitchFamily="66" charset="0"/>
              </a:rPr>
              <a:t> </a:t>
            </a:r>
            <a:r>
              <a:rPr lang="en-GB" sz="1400" u="sng" dirty="0" err="1" smtClean="0">
                <a:latin typeface="Comic Sans MS" pitchFamily="66" charset="0"/>
              </a:rPr>
              <a:t>éxito</a:t>
            </a:r>
            <a:r>
              <a:rPr lang="en-GB" sz="1400" dirty="0" smtClean="0">
                <a:latin typeface="Comic Sans MS" pitchFamily="66" charset="0"/>
              </a:rPr>
              <a:t>* en la </a:t>
            </a:r>
            <a:r>
              <a:rPr lang="en-GB" sz="1400" dirty="0" err="1" smtClean="0">
                <a:latin typeface="Comic Sans MS" pitchFamily="66" charset="0"/>
              </a:rPr>
              <a:t>vida</a:t>
            </a:r>
            <a:r>
              <a:rPr lang="en-GB" sz="1400" dirty="0" smtClean="0">
                <a:latin typeface="Comic Sans MS" pitchFamily="66" charset="0"/>
              </a:rPr>
              <a:t>	I want to be successful in life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u="sng" dirty="0" err="1" smtClean="0">
                <a:latin typeface="Comic Sans MS" pitchFamily="66" charset="0"/>
              </a:rPr>
              <a:t>Tendré</a:t>
            </a:r>
            <a:r>
              <a:rPr lang="en-GB" sz="1400" u="sng" dirty="0" smtClean="0">
                <a:latin typeface="Comic Sans MS" pitchFamily="66" charset="0"/>
              </a:rPr>
              <a:t> </a:t>
            </a:r>
            <a:r>
              <a:rPr lang="en-GB" sz="1400" u="sng" dirty="0" err="1" smtClean="0">
                <a:latin typeface="Comic Sans MS" pitchFamily="66" charset="0"/>
              </a:rPr>
              <a:t>suerte</a:t>
            </a:r>
            <a:r>
              <a:rPr lang="en-GB" sz="1400" dirty="0" smtClean="0">
                <a:latin typeface="Comic Sans MS" pitchFamily="66" charset="0"/>
              </a:rPr>
              <a:t>* </a:t>
            </a:r>
            <a:r>
              <a:rPr lang="en-GB" sz="1400" dirty="0" err="1" smtClean="0">
                <a:latin typeface="Comic Sans MS" pitchFamily="66" charset="0"/>
              </a:rPr>
              <a:t>si</a:t>
            </a:r>
            <a:r>
              <a:rPr lang="en-GB" sz="1400" dirty="0" smtClean="0">
                <a:latin typeface="Comic Sans MS" pitchFamily="66" charset="0"/>
              </a:rPr>
              <a:t>…..		I will be lucky if……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u="sng" dirty="0" err="1" smtClean="0">
                <a:latin typeface="Comic Sans MS" pitchFamily="66" charset="0"/>
              </a:rPr>
              <a:t>Tener</a:t>
            </a:r>
            <a:r>
              <a:rPr lang="en-GB" sz="1400" u="sng" dirty="0" smtClean="0">
                <a:latin typeface="Comic Sans MS" pitchFamily="66" charset="0"/>
              </a:rPr>
              <a:t> </a:t>
            </a:r>
            <a:r>
              <a:rPr lang="en-GB" sz="1400" u="sng" dirty="0" err="1" smtClean="0">
                <a:latin typeface="Comic Sans MS" pitchFamily="66" charset="0"/>
              </a:rPr>
              <a:t>conciencia</a:t>
            </a:r>
            <a:r>
              <a:rPr lang="en-GB" sz="1400" u="sng" dirty="0" smtClean="0">
                <a:latin typeface="Comic Sans MS" pitchFamily="66" charset="0"/>
              </a:rPr>
              <a:t> </a:t>
            </a:r>
            <a:r>
              <a:rPr lang="en-GB" sz="1400" u="sng" dirty="0" err="1" smtClean="0">
                <a:latin typeface="Comic Sans MS" pitchFamily="66" charset="0"/>
              </a:rPr>
              <a:t>ciudadana</a:t>
            </a:r>
            <a:r>
              <a:rPr lang="en-GB" sz="1400" dirty="0" smtClean="0">
                <a:latin typeface="Comic Sans MS" pitchFamily="66" charset="0"/>
              </a:rPr>
              <a:t>         to be a good </a:t>
            </a:r>
            <a:r>
              <a:rPr lang="en-GB" sz="1400" dirty="0" smtClean="0">
                <a:latin typeface="Comic Sans MS" pitchFamily="66" charset="0"/>
              </a:rPr>
              <a:t>citizen</a:t>
            </a:r>
          </a:p>
          <a:p>
            <a:r>
              <a:rPr lang="en-GB" sz="1400" u="sng" dirty="0" err="1" smtClean="0">
                <a:latin typeface="Comic Sans MS" pitchFamily="66" charset="0"/>
              </a:rPr>
              <a:t>Tener</a:t>
            </a:r>
            <a:r>
              <a:rPr lang="en-GB" sz="1400" u="sng" dirty="0" smtClean="0">
                <a:latin typeface="Comic Sans MS" pitchFamily="66" charset="0"/>
              </a:rPr>
              <a:t> </a:t>
            </a:r>
            <a:r>
              <a:rPr lang="en-GB" sz="1400" u="sng" dirty="0" smtClean="0">
                <a:latin typeface="Comic Sans MS" pitchFamily="66" charset="0"/>
              </a:rPr>
              <a:t>el mono</a:t>
            </a:r>
            <a:r>
              <a:rPr lang="en-GB" sz="1400" dirty="0" smtClean="0">
                <a:latin typeface="Comic Sans MS" pitchFamily="66" charset="0"/>
              </a:rPr>
              <a:t>		to have the cold turkey</a:t>
            </a:r>
            <a:endParaRPr lang="en-GB" sz="1400" dirty="0" smtClean="0">
              <a:latin typeface="Comic Sans MS" pitchFamily="66" charset="0"/>
            </a:endParaRPr>
          </a:p>
          <a:p>
            <a:r>
              <a:rPr lang="en-GB" sz="1400" u="sng" dirty="0" err="1" smtClean="0">
                <a:latin typeface="Comic Sans MS" pitchFamily="66" charset="0"/>
              </a:rPr>
              <a:t>Tener</a:t>
            </a:r>
            <a:r>
              <a:rPr lang="en-GB" sz="1400" u="sng" dirty="0" smtClean="0">
                <a:latin typeface="Comic Sans MS" pitchFamily="66" charset="0"/>
              </a:rPr>
              <a:t> </a:t>
            </a:r>
            <a:r>
              <a:rPr lang="en-GB" sz="1400" u="sng" dirty="0" smtClean="0">
                <a:latin typeface="Comic Sans MS" pitchFamily="66" charset="0"/>
              </a:rPr>
              <a:t>el </a:t>
            </a:r>
            <a:r>
              <a:rPr lang="en-GB" sz="1400" u="sng" dirty="0" err="1" smtClean="0">
                <a:latin typeface="Comic Sans MS" pitchFamily="66" charset="0"/>
              </a:rPr>
              <a:t>pavo</a:t>
            </a:r>
            <a:r>
              <a:rPr lang="en-GB" sz="1400" dirty="0" smtClean="0">
                <a:latin typeface="Comic Sans MS" pitchFamily="66" charset="0"/>
              </a:rPr>
              <a:t>		to </a:t>
            </a:r>
            <a:r>
              <a:rPr lang="en-GB" sz="1400" dirty="0" smtClean="0">
                <a:latin typeface="Comic Sans MS" pitchFamily="66" charset="0"/>
              </a:rPr>
              <a:t>be a </a:t>
            </a:r>
            <a:r>
              <a:rPr lang="en-GB" sz="1400" dirty="0" smtClean="0">
                <a:latin typeface="Comic Sans MS" pitchFamily="66" charset="0"/>
              </a:rPr>
              <a:t>teenager</a:t>
            </a:r>
            <a:endParaRPr lang="en-GB" sz="1400" dirty="0" smtClean="0">
              <a:latin typeface="Comic Sans MS" pitchFamily="66" charset="0"/>
            </a:endParaRPr>
          </a:p>
          <a:p>
            <a:endParaRPr lang="es-ES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 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b="1" dirty="0" err="1" smtClean="0">
                <a:latin typeface="Comic Sans MS" pitchFamily="66" charset="0"/>
              </a:rPr>
              <a:t>Examples</a:t>
            </a:r>
            <a:r>
              <a:rPr lang="es-ES" sz="1400" b="1" dirty="0" smtClean="0">
                <a:latin typeface="Comic Sans MS" pitchFamily="66" charset="0"/>
              </a:rPr>
              <a:t> 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u="sng" dirty="0" err="1" smtClean="0">
                <a:latin typeface="Comic Sans MS" pitchFamily="66" charset="0"/>
              </a:rPr>
              <a:t>Tendrémos</a:t>
            </a:r>
            <a:r>
              <a:rPr lang="es-ES" sz="1400" u="sng" dirty="0" smtClean="0">
                <a:latin typeface="Comic Sans MS" pitchFamily="66" charset="0"/>
              </a:rPr>
              <a:t> suerte si aprobamos</a:t>
            </a:r>
            <a:r>
              <a:rPr lang="es-ES" sz="1400" dirty="0" smtClean="0">
                <a:latin typeface="Comic Sans MS" pitchFamily="66" charset="0"/>
              </a:rPr>
              <a:t>	</a:t>
            </a:r>
          </a:p>
          <a:p>
            <a:r>
              <a:rPr lang="en-GB" sz="1400" i="1" dirty="0" smtClean="0">
                <a:latin typeface="Comic Sans MS" pitchFamily="66" charset="0"/>
              </a:rPr>
              <a:t>We will be lucky if we pass</a:t>
            </a:r>
            <a:endParaRPr lang="es-ES" sz="1400" dirty="0" smtClean="0">
              <a:latin typeface="Comic Sans MS" pitchFamily="66" charset="0"/>
            </a:endParaRPr>
          </a:p>
          <a:p>
            <a:endParaRPr lang="en-GB" sz="1400" dirty="0">
              <a:latin typeface="Comic Sans MS" pitchFamily="66" charset="0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16632" y="251520"/>
            <a:ext cx="659735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400" b="1" dirty="0" smtClean="0">
                <a:latin typeface="Comic Sans MS" pitchFamily="66" charset="0"/>
              </a:rPr>
              <a:t>10</a:t>
            </a:r>
            <a:r>
              <a:rPr lang="en-GB" sz="1400" b="1" dirty="0" smtClean="0">
                <a:latin typeface="Comic Sans MS" pitchFamily="66" charset="0"/>
              </a:rPr>
              <a:t>.“</a:t>
            </a:r>
            <a:r>
              <a:rPr lang="en-GB" sz="1400" b="1" dirty="0" smtClean="0">
                <a:latin typeface="Comic Sans MS" pitchFamily="66" charset="0"/>
              </a:rPr>
              <a:t>If” sentences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When you start sentences with “if” or “</a:t>
            </a:r>
            <a:r>
              <a:rPr lang="en-GB" sz="1400" dirty="0" err="1" smtClean="0">
                <a:latin typeface="Comic Sans MS" pitchFamily="66" charset="0"/>
              </a:rPr>
              <a:t>si</a:t>
            </a:r>
            <a:r>
              <a:rPr lang="en-GB" sz="1400" dirty="0" smtClean="0">
                <a:latin typeface="Comic Sans MS" pitchFamily="66" charset="0"/>
              </a:rPr>
              <a:t>” in Spanish, combinations of tenses are used.  The combinations are as follows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u="sng" dirty="0" smtClean="0">
                <a:latin typeface="Comic Sans MS" pitchFamily="66" charset="0"/>
              </a:rPr>
              <a:t>Si</a:t>
            </a:r>
            <a:r>
              <a:rPr lang="en-GB" sz="1400" dirty="0" smtClean="0">
                <a:latin typeface="Comic Sans MS" pitchFamily="66" charset="0"/>
              </a:rPr>
              <a:t>* + present + future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u="sng" dirty="0" smtClean="0">
                <a:latin typeface="Comic Sans MS" pitchFamily="66" charset="0"/>
              </a:rPr>
              <a:t>Si</a:t>
            </a:r>
            <a:r>
              <a:rPr lang="en-GB" sz="1400" dirty="0" smtClean="0">
                <a:latin typeface="Comic Sans MS" pitchFamily="66" charset="0"/>
              </a:rPr>
              <a:t>* + imperfect + conditional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u="sng" dirty="0" smtClean="0">
                <a:latin typeface="Comic Sans MS" pitchFamily="66" charset="0"/>
              </a:rPr>
              <a:t>Si</a:t>
            </a:r>
            <a:r>
              <a:rPr lang="es-ES" sz="1400" dirty="0" smtClean="0">
                <a:latin typeface="Comic Sans MS" pitchFamily="66" charset="0"/>
              </a:rPr>
              <a:t>* + </a:t>
            </a:r>
            <a:r>
              <a:rPr lang="es-ES" sz="1400" dirty="0" err="1" smtClean="0">
                <a:latin typeface="Comic Sans MS" pitchFamily="66" charset="0"/>
              </a:rPr>
              <a:t>pluperfect</a:t>
            </a:r>
            <a:r>
              <a:rPr lang="es-ES" sz="1400" dirty="0" smtClean="0">
                <a:latin typeface="Comic Sans MS" pitchFamily="66" charset="0"/>
              </a:rPr>
              <a:t> + </a:t>
            </a:r>
            <a:r>
              <a:rPr lang="es-ES" sz="1400" dirty="0" err="1" smtClean="0">
                <a:latin typeface="Comic Sans MS" pitchFamily="66" charset="0"/>
              </a:rPr>
              <a:t>conditional</a:t>
            </a:r>
            <a:r>
              <a:rPr lang="es-ES" sz="1400" dirty="0" smtClean="0">
                <a:latin typeface="Comic Sans MS" pitchFamily="66" charset="0"/>
              </a:rPr>
              <a:t> </a:t>
            </a:r>
            <a:r>
              <a:rPr lang="es-ES" sz="1400" dirty="0" err="1" smtClean="0">
                <a:latin typeface="Comic Sans MS" pitchFamily="66" charset="0"/>
              </a:rPr>
              <a:t>perfect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b="1" dirty="0" smtClean="0">
                <a:latin typeface="Comic Sans MS" pitchFamily="66" charset="0"/>
              </a:rPr>
              <a:t> 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b="1" dirty="0" err="1" smtClean="0">
                <a:latin typeface="Comic Sans MS" pitchFamily="66" charset="0"/>
              </a:rPr>
              <a:t>Examples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200" u="sng" dirty="0" smtClean="0">
                <a:latin typeface="Comic Sans MS" pitchFamily="66" charset="0"/>
              </a:rPr>
              <a:t>Si</a:t>
            </a:r>
            <a:r>
              <a:rPr lang="es-ES" sz="1200" dirty="0" smtClean="0">
                <a:latin typeface="Comic Sans MS" pitchFamily="66" charset="0"/>
              </a:rPr>
              <a:t>* estudiamos, aprobaremos todos los exámenes</a:t>
            </a:r>
          </a:p>
          <a:p>
            <a:r>
              <a:rPr lang="es-ES" sz="1200" dirty="0" smtClean="0">
                <a:latin typeface="Comic Sans MS" pitchFamily="66" charset="0"/>
              </a:rPr>
              <a:t>	</a:t>
            </a:r>
            <a:r>
              <a:rPr lang="en-GB" sz="1200" i="1" dirty="0" smtClean="0">
                <a:latin typeface="Comic Sans MS" pitchFamily="66" charset="0"/>
              </a:rPr>
              <a:t>If we study, we will pass all the exams</a:t>
            </a:r>
            <a:endParaRPr lang="es-ES" sz="1200" dirty="0" smtClean="0">
              <a:latin typeface="Comic Sans MS" pitchFamily="66" charset="0"/>
            </a:endParaRPr>
          </a:p>
          <a:p>
            <a:r>
              <a:rPr lang="es-ES" sz="1200" u="sng" dirty="0" smtClean="0">
                <a:latin typeface="Comic Sans MS" pitchFamily="66" charset="0"/>
              </a:rPr>
              <a:t>Si</a:t>
            </a:r>
            <a:r>
              <a:rPr lang="es-ES" sz="1200" dirty="0" smtClean="0">
                <a:latin typeface="Comic Sans MS" pitchFamily="66" charset="0"/>
              </a:rPr>
              <a:t>* mi amiga estudi</a:t>
            </a:r>
            <a:r>
              <a:rPr lang="es-ES" sz="1200" b="1" dirty="0" smtClean="0">
                <a:latin typeface="Comic Sans MS" pitchFamily="66" charset="0"/>
              </a:rPr>
              <a:t>ara más</a:t>
            </a:r>
            <a:r>
              <a:rPr lang="es-ES" sz="1200" dirty="0" smtClean="0">
                <a:latin typeface="Comic Sans MS" pitchFamily="66" charset="0"/>
              </a:rPr>
              <a:t>, tend</a:t>
            </a:r>
            <a:r>
              <a:rPr lang="es-ES" sz="1200" b="1" dirty="0" smtClean="0">
                <a:latin typeface="Comic Sans MS" pitchFamily="66" charset="0"/>
              </a:rPr>
              <a:t>ría</a:t>
            </a:r>
            <a:r>
              <a:rPr lang="es-ES" sz="1200" dirty="0" smtClean="0">
                <a:latin typeface="Comic Sans MS" pitchFamily="66" charset="0"/>
              </a:rPr>
              <a:t> mejores notas</a:t>
            </a:r>
          </a:p>
          <a:p>
            <a:r>
              <a:rPr lang="es-ES" sz="1200" dirty="0" smtClean="0">
                <a:latin typeface="Comic Sans MS" pitchFamily="66" charset="0"/>
              </a:rPr>
              <a:t>	</a:t>
            </a:r>
            <a:r>
              <a:rPr lang="en-GB" sz="1200" i="1" dirty="0" smtClean="0">
                <a:latin typeface="Comic Sans MS" pitchFamily="66" charset="0"/>
              </a:rPr>
              <a:t>If my friend studied, she would have better grades</a:t>
            </a:r>
            <a:endParaRPr lang="es-ES" sz="1200" dirty="0" smtClean="0">
              <a:latin typeface="Comic Sans MS" pitchFamily="66" charset="0"/>
            </a:endParaRPr>
          </a:p>
          <a:p>
            <a:r>
              <a:rPr lang="es-ES" sz="1200" u="sng" dirty="0" smtClean="0">
                <a:latin typeface="Comic Sans MS" pitchFamily="66" charset="0"/>
              </a:rPr>
              <a:t>Si</a:t>
            </a:r>
            <a:r>
              <a:rPr lang="es-ES" sz="1200" dirty="0" smtClean="0">
                <a:latin typeface="Comic Sans MS" pitchFamily="66" charset="0"/>
              </a:rPr>
              <a:t>* hubiese asistido a clase, habría entendido el tema.</a:t>
            </a:r>
          </a:p>
          <a:p>
            <a:r>
              <a:rPr lang="es-ES" sz="1200" dirty="0" smtClean="0">
                <a:latin typeface="Comic Sans MS" pitchFamily="66" charset="0"/>
              </a:rPr>
              <a:t>	</a:t>
            </a:r>
            <a:r>
              <a:rPr lang="en-GB" sz="1200" i="1" dirty="0" smtClean="0">
                <a:latin typeface="Comic Sans MS" pitchFamily="66" charset="0"/>
              </a:rPr>
              <a:t>If had attended to the lessons, I would have understood the topic.</a:t>
            </a:r>
            <a:endParaRPr lang="es-ES" sz="1200" dirty="0" smtClean="0">
              <a:latin typeface="Comic Sans MS" pitchFamily="66" charset="0"/>
            </a:endParaRPr>
          </a:p>
          <a:p>
            <a:endParaRPr lang="en-GB" sz="1400" dirty="0">
              <a:latin typeface="Comic Sans MS" pitchFamily="66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16632" y="3707904"/>
            <a:ext cx="6408712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11.Object </a:t>
            </a:r>
            <a:r>
              <a:rPr lang="en-US" sz="1400" b="1" dirty="0" smtClean="0"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Pronouns</a:t>
            </a: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When you want to avoid repeating the thing you are talking about in a sentence, use an object pronoun.  They are normally found in front of a verb.  The most commonly used are: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1400" b="1" dirty="0" smtClean="0"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     Masculine		Feminine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it		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lo</a:t>
            </a:r>
            <a:r>
              <a:rPr lang="en-GB" sz="1400" dirty="0" smtClean="0"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              	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la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them 	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los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	</a:t>
            </a:r>
            <a:r>
              <a:rPr kumimoji="0" lang="en-GB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las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me		</a:t>
            </a:r>
            <a:r>
              <a:rPr kumimoji="0" lang="en-GB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me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	</a:t>
            </a:r>
            <a:r>
              <a:rPr kumimoji="0" lang="en-GB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me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1400" b="1" dirty="0" smtClean="0"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Examples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Lo*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GB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estudio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		I´m</a:t>
            </a:r>
            <a:r>
              <a:rPr kumimoji="0" lang="en-GB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studying 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it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Me*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GB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ayudar</a:t>
            </a:r>
            <a:r>
              <a:rPr kumimoji="0" lang="en-GB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á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		it will help me</a:t>
            </a:r>
            <a:endParaRPr kumimoji="0" lang="en-GB" sz="1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Nos</a:t>
            </a:r>
            <a:r>
              <a:rPr kumimoji="0" lang="en-GB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*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GB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beneficiará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	it will benefit us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1400" dirty="0" err="1" smtClean="0">
                <a:latin typeface="Comic Sans MS" pitchFamily="66" charset="0"/>
                <a:cs typeface="Arial" pitchFamily="34" charset="0"/>
              </a:rPr>
              <a:t>Limpia</a:t>
            </a:r>
            <a:r>
              <a:rPr lang="es-ES" sz="1400" u="sng" dirty="0" err="1" smtClean="0">
                <a:latin typeface="Comic Sans MS" pitchFamily="66" charset="0"/>
                <a:cs typeface="Arial" pitchFamily="34" charset="0"/>
              </a:rPr>
              <a:t>lo</a:t>
            </a:r>
            <a:r>
              <a:rPr lang="es-ES" sz="1400" dirty="0" smtClean="0">
                <a:latin typeface="Comic Sans MS" pitchFamily="66" charset="0"/>
                <a:cs typeface="Arial" pitchFamily="34" charset="0"/>
              </a:rPr>
              <a:t>			</a:t>
            </a:r>
            <a:r>
              <a:rPr lang="es-ES" sz="1400" dirty="0" err="1" smtClean="0">
                <a:latin typeface="Comic Sans MS" pitchFamily="66" charset="0"/>
                <a:cs typeface="Arial" pitchFamily="34" charset="0"/>
              </a:rPr>
              <a:t>clean</a:t>
            </a:r>
            <a:r>
              <a:rPr lang="es-ES" sz="1400" dirty="0" smtClean="0">
                <a:latin typeface="Comic Sans MS" pitchFamily="66" charset="0"/>
                <a:cs typeface="Arial" pitchFamily="34" charset="0"/>
              </a:rPr>
              <a:t> </a:t>
            </a:r>
            <a:r>
              <a:rPr lang="es-ES" sz="1400" dirty="0" err="1" smtClean="0">
                <a:latin typeface="Comic Sans MS" pitchFamily="66" charset="0"/>
                <a:cs typeface="Arial" pitchFamily="34" charset="0"/>
              </a:rPr>
              <a:t>it</a:t>
            </a:r>
            <a:r>
              <a:rPr lang="es-ES" sz="1400" dirty="0" smtClean="0">
                <a:latin typeface="Comic Sans MS" pitchFamily="66" charset="0"/>
                <a:cs typeface="Arial" pitchFamily="34" charset="0"/>
              </a:rPr>
              <a:t> up</a:t>
            </a:r>
            <a:endParaRPr kumimoji="0" lang="es-ES" sz="1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14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Don´t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r>
              <a:rPr kumimoji="0" lang="es-E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get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r>
              <a:rPr kumimoji="0" lang="es-E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confused</a:t>
            </a:r>
            <a:r>
              <a:rPr kumimoji="0" lang="es-ES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r>
              <a:rPr kumimoji="0" lang="es-ES" sz="14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with</a:t>
            </a:r>
            <a:r>
              <a:rPr kumimoji="0" lang="es-ES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 THE (</a:t>
            </a:r>
            <a:r>
              <a:rPr kumimoji="0" lang="es-ES" sz="14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article</a:t>
            </a:r>
            <a:r>
              <a:rPr kumimoji="0" lang="es-ES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) EL, LA, LOS, LAS!!!!!!</a:t>
            </a:r>
            <a:endParaRPr kumimoji="0" lang="es-E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9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702</Words>
  <Application>Microsoft Office PowerPoint</Application>
  <PresentationFormat>Presentación en pantalla (4:3)</PresentationFormat>
  <Paragraphs>405</Paragraphs>
  <Slides>15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Miss Mallo</dc:creator>
  <cp:lastModifiedBy>Sara</cp:lastModifiedBy>
  <cp:revision>23</cp:revision>
  <dcterms:created xsi:type="dcterms:W3CDTF">2014-12-21T21:31:52Z</dcterms:created>
  <dcterms:modified xsi:type="dcterms:W3CDTF">2016-04-24T11:19:03Z</dcterms:modified>
</cp:coreProperties>
</file>