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086" autoAdjust="0"/>
  </p:normalViewPr>
  <p:slideViewPr>
    <p:cSldViewPr>
      <p:cViewPr>
        <p:scale>
          <a:sx n="112" d="100"/>
          <a:sy n="112" d="100"/>
        </p:scale>
        <p:origin x="-456" y="22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76269-0128-433C-95A7-9D954C5E56D8}" type="datetimeFigureOut">
              <a:rPr lang="en-GB" smtClean="0"/>
              <a:t>21/12/2014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01625-6C7E-4A81-9287-42EA8D3F8030}" type="slidenum">
              <a:rPr lang="en-GB" smtClean="0"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1625-6C7E-4A81-9287-42EA8D3F8030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C679-1385-4DF8-B1C9-22F7EE9EA4EF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905-05CD-4B3C-B86D-439F945D8BC0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2F08-91E5-403A-A24B-7EE81793DE77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D74C-378D-496F-BE61-BA9ADC15E7A9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681A-010B-4D58-A406-829687CC3E16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619-84E8-4A23-AA32-7843DD3B66FD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E72A-EE5A-4DD0-BF08-2FC1C867CDCF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775F-E17E-419E-A865-499445D92E43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66EE-FE5E-455D-8F83-DD4C8E58B3A2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F38-C057-4883-9367-76A90CCA88DB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83C-B417-44F1-83C5-A6800D0C02B2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15C95-0877-4AFA-BF05-8AF78DF94873}" type="datetime2">
              <a:rPr lang="es-ES" smtClean="0"/>
              <a:t>domingo, 21 de diciembre de 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26626" name="2 Rectángulo redondeado"/>
          <p:cNvSpPr>
            <a:spLocks noChangeArrowheads="1"/>
          </p:cNvSpPr>
          <p:nvPr/>
        </p:nvSpPr>
        <p:spPr bwMode="auto">
          <a:xfrm>
            <a:off x="260648" y="179512"/>
            <a:ext cx="6159202" cy="8647113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27" name="3 Rectángulo redondeado"/>
          <p:cNvSpPr>
            <a:spLocks noChangeArrowheads="1"/>
          </p:cNvSpPr>
          <p:nvPr/>
        </p:nvSpPr>
        <p:spPr bwMode="auto">
          <a:xfrm>
            <a:off x="620687" y="467545"/>
            <a:ext cx="5544617" cy="7992887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4 Imagen" descr="9400726-silueta-vectorial-editable-de-un-hombre-con-alas-voland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3136" y="899592"/>
            <a:ext cx="1038225" cy="1038225"/>
          </a:xfrm>
          <a:prstGeom prst="rect">
            <a:avLst/>
          </a:prstGeom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475656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 </a:t>
            </a: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Alas </a:t>
            </a:r>
            <a:r>
              <a:rPr kumimoji="0" lang="en-GB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para</a:t>
            </a: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volar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88640" y="2123728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Wings to fly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764704" y="3419872"/>
            <a:ext cx="518457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Achieving A* - B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Higher Structure Booklet   </a:t>
            </a:r>
            <a:endParaRPr kumimoji="0" lang="es-E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420888" y="6300192"/>
            <a:ext cx="1762125" cy="1876425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1268760" y="5076056"/>
            <a:ext cx="45114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latin typeface="Cooper Black"/>
                <a:ea typeface="MS Mincho"/>
                <a:cs typeface="Times New Roman"/>
              </a:rPr>
              <a:t>El </a:t>
            </a:r>
            <a:r>
              <a:rPr lang="en-GB" sz="3600" b="1" dirty="0" err="1" smtClean="0">
                <a:latin typeface="Cooper Black"/>
                <a:ea typeface="MS Mincho"/>
                <a:cs typeface="Times New Roman"/>
              </a:rPr>
              <a:t>medio</a:t>
            </a:r>
            <a:r>
              <a:rPr lang="en-GB" sz="3600" b="1" dirty="0" smtClean="0">
                <a:latin typeface="Cooper Black"/>
                <a:ea typeface="MS Mincho"/>
                <a:cs typeface="Times New Roman"/>
              </a:rPr>
              <a:t> </a:t>
            </a:r>
            <a:r>
              <a:rPr lang="en-GB" sz="3600" b="1" dirty="0" err="1" smtClean="0">
                <a:latin typeface="Cooper Black"/>
                <a:ea typeface="MS Mincho"/>
                <a:cs typeface="Times New Roman"/>
              </a:rPr>
              <a:t>ambiente</a:t>
            </a:r>
            <a:endParaRPr lang="en-GB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11305"/>
            <a:ext cx="674136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15.Using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veeeeeeeeeeery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you want to emphasise an adjective add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to it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(m)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(f)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mpl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simas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fpl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El bosque es grand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  My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forest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veeeery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comfortable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El transporte p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ú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blico son car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simas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 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Public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transport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are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veeery</a:t>
            </a:r>
            <a:r>
              <a:rPr lang="es-ES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expensive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Mi barrio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grand</a:t>
            </a:r>
            <a:r>
              <a:rPr kumimoji="0" lang="en-GB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*. My neighbourhood is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veeeeery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big.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60648" y="3131259"/>
            <a:ext cx="6408712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16. Conjunctives (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Conectores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Start sentences with good linkage to gain valuable content marks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Sin embargo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However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Adem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Furthermore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Aunque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Although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Para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empezar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To start / begin with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Para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concluir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To sum up / conclude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un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lado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otro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lado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On the one hand . . . on the other hand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 primer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lugar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 the first instance / place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 fin y al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cabo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all is said and done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 pesar de todo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Despite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everything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lo tanto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Therefore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lo que	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Therefore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Afortunadamente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Fortunately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desgracia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Unfortunately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Despu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after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afterwards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Entonces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then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so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Luego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then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next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Tambi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also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eso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 /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this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reason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ejemplo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que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s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Ya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since, considering that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Aparte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de             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apart from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88640" y="143799"/>
            <a:ext cx="63367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17. Using the gerund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you want to use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ing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in Spanish add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iendo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to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or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verbs or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ando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to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verbs. 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Viviendo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en el centro, ahorrar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en transporte.	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Living in the city centre, I will save in transport.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Respetando*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mi entorno, el barrio ser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mejor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Respecting my surrounding, the neighbourhood will be better.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16632" y="2627784"/>
            <a:ext cx="504056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18.TENSES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Present     RECICLO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Preterite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RECICL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Perfect      HE RECICLADO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Imperfect  RECICLABA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Conditional  RECICLAR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Pluperfect  HABIA RECICLADO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Subjunctive   RECICLE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Future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RECICLAR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VOY A RECICLAR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8640" y="5004048"/>
            <a:ext cx="60486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19. </a:t>
            </a:r>
            <a:r>
              <a:rPr lang="en-GB" sz="1400" b="1" dirty="0" err="1" smtClean="0">
                <a:latin typeface="Comic Sans MS" pitchFamily="66" charset="0"/>
              </a:rPr>
              <a:t>Después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smtClean="0">
                <a:latin typeface="Comic Sans MS" pitchFamily="66" charset="0"/>
              </a:rPr>
              <a:t>de </a:t>
            </a:r>
            <a:r>
              <a:rPr lang="en-GB" sz="1400" b="1" dirty="0" err="1" smtClean="0">
                <a:latin typeface="Comic Sans MS" pitchFamily="66" charset="0"/>
              </a:rPr>
              <a:t>haber</a:t>
            </a:r>
            <a:r>
              <a:rPr lang="en-GB" sz="1400" b="1" dirty="0" smtClean="0">
                <a:latin typeface="Comic Sans MS" pitchFamily="66" charset="0"/>
              </a:rPr>
              <a:t> + past participle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after having done something, you use </a:t>
            </a:r>
            <a:r>
              <a:rPr lang="en-GB" sz="1400" dirty="0" err="1" smtClean="0">
                <a:latin typeface="Comic Sans MS" pitchFamily="66" charset="0"/>
              </a:rPr>
              <a:t>después</a:t>
            </a:r>
            <a:r>
              <a:rPr lang="en-GB" sz="1400" dirty="0" smtClean="0">
                <a:latin typeface="Comic Sans MS" pitchFamily="66" charset="0"/>
              </a:rPr>
              <a:t> de </a:t>
            </a:r>
            <a:r>
              <a:rPr lang="en-GB" sz="1400" dirty="0" err="1" smtClean="0">
                <a:latin typeface="Comic Sans MS" pitchFamily="66" charset="0"/>
              </a:rPr>
              <a:t>haber</a:t>
            </a:r>
            <a:r>
              <a:rPr lang="en-GB" sz="1400" dirty="0" smtClean="0">
                <a:latin typeface="Comic Sans MS" pitchFamily="66" charset="0"/>
              </a:rPr>
              <a:t> + past participle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Después de haber</a:t>
            </a:r>
            <a:r>
              <a:rPr lang="es-ES" sz="1400" dirty="0" smtClean="0">
                <a:latin typeface="Comic Sans MS" pitchFamily="66" charset="0"/>
              </a:rPr>
              <a:t> moderniz</a:t>
            </a:r>
            <a:r>
              <a:rPr lang="es-ES" sz="1400" u="sng" dirty="0" smtClean="0">
                <a:latin typeface="Comic Sans MS" pitchFamily="66" charset="0"/>
              </a:rPr>
              <a:t>ado</a:t>
            </a:r>
            <a:r>
              <a:rPr lang="es-ES" sz="1400" dirty="0" smtClean="0">
                <a:latin typeface="Comic Sans MS" pitchFamily="66" charset="0"/>
              </a:rPr>
              <a:t>* los autobuses……….</a:t>
            </a:r>
          </a:p>
          <a:p>
            <a:r>
              <a:rPr lang="en-GB" sz="1400" dirty="0" smtClean="0">
                <a:latin typeface="Comic Sans MS" pitchFamily="66" charset="0"/>
              </a:rPr>
              <a:t>After having modernised the buses……………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Después de haber</a:t>
            </a:r>
            <a:r>
              <a:rPr lang="es-ES" sz="1400" dirty="0" smtClean="0">
                <a:latin typeface="Comic Sans MS" pitchFamily="66" charset="0"/>
              </a:rPr>
              <a:t> viv</a:t>
            </a:r>
            <a:r>
              <a:rPr lang="es-ES" sz="1400" u="sng" dirty="0" smtClean="0">
                <a:latin typeface="Comic Sans MS" pitchFamily="66" charset="0"/>
              </a:rPr>
              <a:t>ido*</a:t>
            </a:r>
            <a:r>
              <a:rPr lang="es-ES" sz="1400" dirty="0" smtClean="0">
                <a:latin typeface="Comic Sans MS" pitchFamily="66" charset="0"/>
              </a:rPr>
              <a:t>……</a:t>
            </a:r>
          </a:p>
          <a:p>
            <a:r>
              <a:rPr lang="es-ES" sz="1400" dirty="0" err="1" smtClean="0">
                <a:latin typeface="Comic Sans MS" pitchFamily="66" charset="0"/>
              </a:rPr>
              <a:t>After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having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lived</a:t>
            </a:r>
            <a:r>
              <a:rPr lang="es-ES" sz="1400" dirty="0" smtClean="0">
                <a:latin typeface="Comic Sans MS" pitchFamily="66" charset="0"/>
              </a:rPr>
              <a:t>…………… </a:t>
            </a:r>
          </a:p>
          <a:p>
            <a:r>
              <a:rPr lang="es-ES" sz="1400" dirty="0" smtClean="0">
                <a:latin typeface="Comic Sans MS" pitchFamily="66" charset="0"/>
              </a:rPr>
              <a:t> </a:t>
            </a:r>
          </a:p>
          <a:p>
            <a:r>
              <a:rPr lang="es-ES" sz="1400" u="sng" dirty="0" smtClean="0">
                <a:latin typeface="Comic Sans MS" pitchFamily="66" charset="0"/>
              </a:rPr>
              <a:t>Después de haber</a:t>
            </a:r>
            <a:r>
              <a:rPr lang="es-ES" sz="1400" dirty="0" smtClean="0">
                <a:latin typeface="Comic Sans MS" pitchFamily="66" charset="0"/>
              </a:rPr>
              <a:t> defend</a:t>
            </a:r>
            <a:r>
              <a:rPr lang="es-ES" sz="1400" u="sng" dirty="0" smtClean="0">
                <a:latin typeface="Comic Sans MS" pitchFamily="66" charset="0"/>
              </a:rPr>
              <a:t>ido* </a:t>
            </a:r>
            <a:r>
              <a:rPr lang="es-ES" sz="1400" dirty="0" smtClean="0">
                <a:latin typeface="Comic Sans MS" pitchFamily="66" charset="0"/>
              </a:rPr>
              <a:t>posturas </a:t>
            </a:r>
            <a:r>
              <a:rPr lang="es-ES" sz="1400" dirty="0" err="1" smtClean="0">
                <a:latin typeface="Comic Sans MS" pitchFamily="66" charset="0"/>
              </a:rPr>
              <a:t>ecologístas</a:t>
            </a:r>
            <a:r>
              <a:rPr lang="es-ES" sz="1400" dirty="0" smtClean="0">
                <a:latin typeface="Comic Sans MS" pitchFamily="66" charset="0"/>
              </a:rPr>
              <a:t>……</a:t>
            </a:r>
          </a:p>
          <a:p>
            <a:r>
              <a:rPr lang="en-GB" sz="1400" dirty="0" smtClean="0">
                <a:latin typeface="Comic Sans MS" pitchFamily="66" charset="0"/>
              </a:rPr>
              <a:t>After having defended ecologists´ ideas…………… 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04664" y="251520"/>
            <a:ext cx="61206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u="sng" dirty="0" smtClean="0">
                <a:latin typeface="Comic Sans MS" pitchFamily="66" charset="0"/>
              </a:rPr>
              <a:t>20.Subjunctive </a:t>
            </a:r>
            <a:r>
              <a:rPr lang="en-GB" sz="1400" b="1" u="sng" dirty="0" smtClean="0">
                <a:latin typeface="Comic Sans MS" pitchFamily="66" charset="0"/>
              </a:rPr>
              <a:t>phrases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Quisiera</a:t>
            </a:r>
            <a:r>
              <a:rPr lang="en-GB" sz="1400" b="1" dirty="0" smtClean="0">
                <a:latin typeface="Comic Sans MS" pitchFamily="66" charset="0"/>
              </a:rPr>
              <a:t>			</a:t>
            </a:r>
            <a:r>
              <a:rPr lang="en-GB" sz="1400" i="1" dirty="0" smtClean="0">
                <a:latin typeface="Comic Sans MS" pitchFamily="66" charset="0"/>
              </a:rPr>
              <a:t>I </a:t>
            </a:r>
            <a:r>
              <a:rPr lang="en-GB" sz="1400" i="1" dirty="0" smtClean="0">
                <a:latin typeface="Comic Sans MS" pitchFamily="66" charset="0"/>
              </a:rPr>
              <a:t>would like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fuera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</a:t>
            </a:r>
            <a:r>
              <a:rPr lang="en-GB" sz="1400" i="1" dirty="0" smtClean="0">
                <a:latin typeface="Comic Sans MS" pitchFamily="66" charset="0"/>
              </a:rPr>
              <a:t>only I or </a:t>
            </a:r>
            <a:r>
              <a:rPr lang="en-GB" sz="1400" i="1" dirty="0" err="1" smtClean="0">
                <a:latin typeface="Comic Sans MS" pitchFamily="66" charset="0"/>
              </a:rPr>
              <a:t>He/She</a:t>
            </a:r>
            <a:r>
              <a:rPr lang="en-GB" sz="1400" i="1" dirty="0" smtClean="0">
                <a:latin typeface="Comic Sans MS" pitchFamily="66" charset="0"/>
              </a:rPr>
              <a:t>/It were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tuviera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</a:t>
            </a:r>
            <a:r>
              <a:rPr lang="en-GB" sz="1400" i="1" dirty="0" smtClean="0">
                <a:latin typeface="Comic Sans MS" pitchFamily="66" charset="0"/>
              </a:rPr>
              <a:t>only I or </a:t>
            </a:r>
            <a:r>
              <a:rPr lang="en-GB" sz="1400" i="1" dirty="0" err="1" smtClean="0">
                <a:latin typeface="Comic Sans MS" pitchFamily="66" charset="0"/>
              </a:rPr>
              <a:t>He/She</a:t>
            </a:r>
            <a:r>
              <a:rPr lang="en-GB" sz="1400" i="1" dirty="0" smtClean="0">
                <a:latin typeface="Comic Sans MS" pitchFamily="66" charset="0"/>
              </a:rPr>
              <a:t>/It had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pudiera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</a:t>
            </a:r>
            <a:r>
              <a:rPr lang="en-GB" sz="1400" i="1" dirty="0" smtClean="0">
                <a:latin typeface="Comic Sans MS" pitchFamily="66" charset="0"/>
              </a:rPr>
              <a:t>only I or </a:t>
            </a:r>
            <a:r>
              <a:rPr lang="en-GB" sz="1400" i="1" dirty="0" err="1" smtClean="0">
                <a:latin typeface="Comic Sans MS" pitchFamily="66" charset="0"/>
              </a:rPr>
              <a:t>He/She</a:t>
            </a:r>
            <a:r>
              <a:rPr lang="en-GB" sz="1400" i="1" dirty="0" smtClean="0">
                <a:latin typeface="Comic Sans MS" pitchFamily="66" charset="0"/>
              </a:rPr>
              <a:t>.. could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hubiera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</a:t>
            </a:r>
            <a:r>
              <a:rPr lang="en-GB" sz="1400" i="1" dirty="0" smtClean="0">
                <a:latin typeface="Comic Sans MS" pitchFamily="66" charset="0"/>
              </a:rPr>
              <a:t>only there were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Cuando sea mayor		</a:t>
            </a:r>
            <a:r>
              <a:rPr lang="es-ES" sz="1400" i="1" dirty="0" err="1" smtClean="0">
                <a:latin typeface="Comic Sans MS" pitchFamily="66" charset="0"/>
              </a:rPr>
              <a:t>When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I’m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older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Cuando</a:t>
            </a:r>
            <a:r>
              <a:rPr lang="en-GB" sz="1400" b="1" dirty="0" smtClean="0">
                <a:latin typeface="Comic Sans MS" pitchFamily="66" charset="0"/>
              </a:rPr>
              <a:t> (to indicate future)     </a:t>
            </a:r>
            <a:r>
              <a:rPr lang="en-GB" sz="1400" i="1" dirty="0" smtClean="0">
                <a:latin typeface="Comic Sans MS" pitchFamily="66" charset="0"/>
              </a:rPr>
              <a:t>When.....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Si tuviera más tiempo/dinero		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If only I had more time/money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Cuando</a:t>
            </a:r>
            <a:r>
              <a:rPr lang="en-GB" sz="1400" b="1" dirty="0" smtClean="0">
                <a:latin typeface="Comic Sans MS" pitchFamily="66" charset="0"/>
              </a:rPr>
              <a:t> sea mayor</a:t>
            </a:r>
            <a:r>
              <a:rPr lang="en-GB" sz="1400" b="1" i="1" dirty="0" smtClean="0">
                <a:latin typeface="Comic Sans MS" pitchFamily="66" charset="0"/>
              </a:rPr>
              <a:t> .....</a:t>
            </a:r>
            <a:r>
              <a:rPr lang="en-GB" sz="1400" i="1" dirty="0" smtClean="0">
                <a:latin typeface="Comic Sans MS" pitchFamily="66" charset="0"/>
              </a:rPr>
              <a:t>When I´m older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Cuando</a:t>
            </a:r>
            <a:r>
              <a:rPr lang="en-GB" sz="1400" b="1" dirty="0" smtClean="0">
                <a:latin typeface="Comic Sans MS" pitchFamily="66" charset="0"/>
              </a:rPr>
              <a:t> viva solo   </a:t>
            </a:r>
            <a:r>
              <a:rPr lang="en-GB" sz="1400" b="1" i="1" dirty="0" smtClean="0">
                <a:latin typeface="Comic Sans MS" pitchFamily="66" charset="0"/>
              </a:rPr>
              <a:t>.....</a:t>
            </a:r>
            <a:r>
              <a:rPr lang="en-GB" sz="1400" i="1" dirty="0" smtClean="0">
                <a:latin typeface="Comic Sans MS" pitchFamily="66" charset="0"/>
              </a:rPr>
              <a:t>When I live by myself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Cuando el mundo cambie su mentalidad...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When the world changes its way of thinking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60648" y="4294128"/>
            <a:ext cx="648072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21. Usually OR Used to =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Soler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Suelo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 usually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Suele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He/she usually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olemos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we usually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Suelen</a:t>
            </a: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they usually</a:t>
            </a:r>
            <a:endParaRPr kumimoji="0" lang="en-GB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 used to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amos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We used 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Solían</a:t>
            </a: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They used to</a:t>
            </a:r>
            <a:endParaRPr kumimoji="0" lang="en-GB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i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Followed by an INFINITIVE (AR, ER, IR)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Suelo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pasAR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mucho tiempo seleccionando mi basura para reciclar.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usually spend lots of time selection my rubbish for recycling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Cuando era peque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ñ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o, sol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amos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apoyarAR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a organizaciones ecologistas.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I was younger, we used to support Greenpeace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8640" y="251520"/>
            <a:ext cx="655272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u="sng" dirty="0" smtClean="0">
                <a:latin typeface="Comic Sans MS" pitchFamily="66" charset="0"/>
              </a:rPr>
              <a:t>22. It´s </a:t>
            </a:r>
            <a:r>
              <a:rPr lang="en-GB" sz="1400" b="1" u="sng" dirty="0" smtClean="0">
                <a:latin typeface="Comic Sans MS" pitchFamily="66" charset="0"/>
              </a:rPr>
              <a:t>+Adjective+ TO </a:t>
            </a:r>
            <a:r>
              <a:rPr lang="en-GB" sz="1400" b="1" u="sng" dirty="0" smtClean="0">
                <a:latin typeface="Comic Sans MS" pitchFamily="66" charset="0"/>
              </a:rPr>
              <a:t>Infinitive</a:t>
            </a:r>
          </a:p>
          <a:p>
            <a:pPr lvl="0"/>
            <a:endParaRPr lang="es-ES" sz="1400" u="sng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difícil</a:t>
            </a:r>
            <a:r>
              <a:rPr lang="en-GB" sz="1400" b="1" dirty="0" smtClean="0">
                <a:latin typeface="Comic Sans MS" pitchFamily="66" charset="0"/>
              </a:rPr>
              <a:t> + 	</a:t>
            </a:r>
            <a:r>
              <a:rPr lang="en-GB" sz="1400" i="1" dirty="0" smtClean="0">
                <a:latin typeface="Comic Sans MS" pitchFamily="66" charset="0"/>
              </a:rPr>
              <a:t>It´s </a:t>
            </a:r>
            <a:r>
              <a:rPr lang="en-GB" sz="1400" i="1" dirty="0" smtClean="0">
                <a:latin typeface="Comic Sans MS" pitchFamily="66" charset="0"/>
              </a:rPr>
              <a:t>difficult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fácil</a:t>
            </a:r>
            <a:r>
              <a:rPr lang="en-GB" sz="1400" b="1" dirty="0" smtClean="0">
                <a:latin typeface="Comic Sans MS" pitchFamily="66" charset="0"/>
              </a:rPr>
              <a:t> +      	</a:t>
            </a:r>
            <a:r>
              <a:rPr lang="en-GB" sz="1400" i="1" dirty="0" smtClean="0">
                <a:latin typeface="Comic Sans MS" pitchFamily="66" charset="0"/>
              </a:rPr>
              <a:t>It´s easy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necesario</a:t>
            </a:r>
            <a:r>
              <a:rPr lang="en-GB" sz="1400" b="1" dirty="0" smtClean="0">
                <a:latin typeface="Comic Sans MS" pitchFamily="66" charset="0"/>
              </a:rPr>
              <a:t>+    	</a:t>
            </a:r>
            <a:r>
              <a:rPr lang="en-GB" sz="1400" i="1" dirty="0" smtClean="0">
                <a:latin typeface="Comic Sans MS" pitchFamily="66" charset="0"/>
              </a:rPr>
              <a:t>It´s necessary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esencial</a:t>
            </a:r>
            <a:r>
              <a:rPr lang="en-GB" sz="1400" b="1" dirty="0" smtClean="0">
                <a:latin typeface="Comic Sans MS" pitchFamily="66" charset="0"/>
              </a:rPr>
              <a:t>+    	</a:t>
            </a:r>
            <a:r>
              <a:rPr lang="en-GB" sz="1400" i="1" dirty="0" smtClean="0">
                <a:latin typeface="Comic Sans MS" pitchFamily="66" charset="0"/>
              </a:rPr>
              <a:t>It´s essential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útil</a:t>
            </a:r>
            <a:r>
              <a:rPr lang="en-GB" sz="1400" b="1" dirty="0" smtClean="0">
                <a:latin typeface="Comic Sans MS" pitchFamily="66" charset="0"/>
              </a:rPr>
              <a:t>+   		</a:t>
            </a:r>
            <a:r>
              <a:rPr lang="en-GB" sz="1400" i="1" dirty="0" smtClean="0">
                <a:latin typeface="Comic Sans MS" pitchFamily="66" charset="0"/>
              </a:rPr>
              <a:t>It´s useful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importante</a:t>
            </a:r>
            <a:r>
              <a:rPr lang="en-GB" sz="1400" b="1" dirty="0" smtClean="0">
                <a:latin typeface="Comic Sans MS" pitchFamily="66" charset="0"/>
              </a:rPr>
              <a:t>	</a:t>
            </a:r>
            <a:r>
              <a:rPr lang="en-GB" sz="1400" i="1" dirty="0" smtClean="0">
                <a:latin typeface="Comic Sans MS" pitchFamily="66" charset="0"/>
              </a:rPr>
              <a:t>It´s </a:t>
            </a:r>
            <a:r>
              <a:rPr lang="en-GB" sz="1400" i="1" dirty="0" smtClean="0">
                <a:latin typeface="Comic Sans MS" pitchFamily="66" charset="0"/>
              </a:rPr>
              <a:t>important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fundamental      </a:t>
            </a:r>
            <a:r>
              <a:rPr lang="en-GB" sz="1400" i="1" dirty="0" smtClean="0">
                <a:latin typeface="Comic Sans MS" pitchFamily="66" charset="0"/>
              </a:rPr>
              <a:t>It´s fundamental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prioritario</a:t>
            </a:r>
            <a:r>
              <a:rPr lang="en-GB" sz="1400" b="1" dirty="0" smtClean="0">
                <a:latin typeface="Comic Sans MS" pitchFamily="66" charset="0"/>
              </a:rPr>
              <a:t>        </a:t>
            </a:r>
            <a:r>
              <a:rPr lang="en-GB" sz="1400" i="1" dirty="0" smtClean="0">
                <a:latin typeface="Comic Sans MS" pitchFamily="66" charset="0"/>
              </a:rPr>
              <a:t>It´s a priority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primordial	</a:t>
            </a:r>
            <a:r>
              <a:rPr lang="en-GB" sz="1400" i="1" dirty="0" smtClean="0">
                <a:latin typeface="Comic Sans MS" pitchFamily="66" charset="0"/>
              </a:rPr>
              <a:t>It´s </a:t>
            </a:r>
            <a:r>
              <a:rPr lang="en-GB" sz="1400" i="1" dirty="0" smtClean="0">
                <a:latin typeface="Comic Sans MS" pitchFamily="66" charset="0"/>
              </a:rPr>
              <a:t>essential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difícil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separar</a:t>
            </a:r>
            <a:r>
              <a:rPr lang="en-GB" sz="1400" b="1" dirty="0" smtClean="0">
                <a:latin typeface="Comic Sans MS" pitchFamily="66" charset="0"/>
              </a:rPr>
              <a:t> la </a:t>
            </a:r>
            <a:r>
              <a:rPr lang="en-GB" sz="1400" b="1" dirty="0" err="1" smtClean="0">
                <a:latin typeface="Comic Sans MS" pitchFamily="66" charset="0"/>
              </a:rPr>
              <a:t>basura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It´s difficult to separate rubbish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8640" y="3995936"/>
            <a:ext cx="6552728" cy="1656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400" b="1" u="sng" dirty="0" smtClean="0">
                <a:latin typeface="Comic Sans MS" pitchFamily="66" charset="0"/>
              </a:rPr>
              <a:t>23.Tengo </a:t>
            </a:r>
            <a:r>
              <a:rPr lang="es-ES" sz="1400" b="1" u="sng" dirty="0" smtClean="0">
                <a:latin typeface="Comic Sans MS" pitchFamily="66" charset="0"/>
              </a:rPr>
              <a:t>la intención de  + </a:t>
            </a:r>
            <a:r>
              <a:rPr lang="es-ES" sz="1400" b="1" u="sng" dirty="0" err="1" smtClean="0">
                <a:latin typeface="Comic Sans MS" pitchFamily="66" charset="0"/>
              </a:rPr>
              <a:t>Infinitive</a:t>
            </a:r>
            <a:endParaRPr lang="es-ES" sz="1400" u="sng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I </a:t>
            </a:r>
            <a:r>
              <a:rPr lang="es-ES" sz="1400" dirty="0" err="1" smtClean="0">
                <a:latin typeface="Comic Sans MS" pitchFamily="66" charset="0"/>
              </a:rPr>
              <a:t>tend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to</a:t>
            </a:r>
            <a:r>
              <a:rPr lang="es-ES" sz="1400" dirty="0" smtClean="0">
                <a:latin typeface="Comic Sans MS" pitchFamily="66" charset="0"/>
              </a:rPr>
              <a:t> + </a:t>
            </a:r>
            <a:r>
              <a:rPr lang="es-ES" sz="1400" dirty="0" err="1" smtClean="0">
                <a:latin typeface="Comic Sans MS" pitchFamily="66" charset="0"/>
              </a:rPr>
              <a:t>infinitive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Tengo la intención de reusar lo más que pueda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 intend to reuse as much as possible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60648" y="5508104"/>
            <a:ext cx="64447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u="sng" dirty="0" smtClean="0">
                <a:latin typeface="Comic Sans MS" pitchFamily="66" charset="0"/>
              </a:rPr>
              <a:t>24.Tanto/a/s</a:t>
            </a:r>
            <a:r>
              <a:rPr lang="en-GB" sz="1400" b="1" u="sng" dirty="0" smtClean="0">
                <a:latin typeface="Comic Sans MS" pitchFamily="66" charset="0"/>
              </a:rPr>
              <a:t>….</a:t>
            </a:r>
            <a:r>
              <a:rPr lang="en-GB" sz="1400" b="1" u="sng" dirty="0" err="1" smtClean="0">
                <a:latin typeface="Comic Sans MS" pitchFamily="66" charset="0"/>
              </a:rPr>
              <a:t>como</a:t>
            </a:r>
            <a:r>
              <a:rPr lang="en-GB" sz="1400" b="1" i="1" u="sng" dirty="0" smtClean="0">
                <a:latin typeface="Comic Sans MS" pitchFamily="66" charset="0"/>
              </a:rPr>
              <a:t>        As many as</a:t>
            </a:r>
            <a:endParaRPr lang="es-ES" sz="1400" u="sng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En mi barrio no hay tantas zonas verdes como en el campo.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In my neighbourhood there is not as many green areas as in the </a:t>
            </a:r>
            <a:r>
              <a:rPr lang="en-GB" sz="1400" i="1" dirty="0" smtClean="0">
                <a:latin typeface="Comic Sans MS" pitchFamily="66" charset="0"/>
              </a:rPr>
              <a:t>countryside.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6632" y="6828309"/>
            <a:ext cx="6741368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25. RELATIVE CLAUSES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WHO 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quien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 , WHICH 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), WHERE(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donde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, WHOSE (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cuyo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     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 la barrio </a:t>
            </a:r>
            <a:r>
              <a:rPr kumimoji="0" lang="es-E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donde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vivo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 the neighbourhood </a:t>
            </a:r>
            <a:r>
              <a:rPr kumimoji="0" lang="en-GB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where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live...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 la depuradora </a:t>
            </a:r>
            <a:r>
              <a:rPr kumimoji="0" lang="es-E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est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cerca de mi casa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 the water plant </a:t>
            </a:r>
            <a:r>
              <a:rPr kumimoji="0" lang="en-GB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that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is near my home...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 tienda de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segundamano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cuya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puerta es roja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secondhand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shop </a:t>
            </a:r>
            <a:r>
              <a:rPr kumimoji="0" lang="en-GB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whose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door is red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41039" y="531911"/>
            <a:ext cx="57759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Higher Tier Language Structures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El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instituto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y planes </a:t>
            </a:r>
            <a:r>
              <a:rPr kumimoji="0" lang="en-GB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futuros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60648" y="1213466"/>
            <a:ext cx="6264696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1.Opinions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Creo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.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believe that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Pienso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. 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think that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 mi opini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ó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n. . . 		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 my opini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ó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 . . .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Para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. 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For me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 mi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parecer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. 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It seems to me / In my opinion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Dir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. 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would say that . . 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Desde mi punto de vista . . . 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  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From my point of view. . . 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0648" y="3779912"/>
            <a:ext cx="619268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2. </a:t>
            </a:r>
            <a:r>
              <a:rPr lang="en-GB" sz="1400" b="1" dirty="0" err="1" smtClean="0">
                <a:latin typeface="Comic Sans MS" pitchFamily="66" charset="0"/>
              </a:rPr>
              <a:t>Desde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hace</a:t>
            </a:r>
            <a:r>
              <a:rPr lang="en-GB" sz="1400" b="1" dirty="0" smtClean="0">
                <a:latin typeface="Comic Sans MS" pitchFamily="66" charset="0"/>
              </a:rPr>
              <a:t>……</a:t>
            </a:r>
            <a:r>
              <a:rPr lang="en-GB" sz="1400" b="1" i="1" dirty="0" smtClean="0">
                <a:latin typeface="Comic Sans MS" pitchFamily="66" charset="0"/>
              </a:rPr>
              <a:t>(Since…ago/ for)</a:t>
            </a:r>
          </a:p>
          <a:p>
            <a:pPr lvl="0"/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how long you have been doing something you use </a:t>
            </a:r>
            <a:r>
              <a:rPr lang="en-GB" sz="1400" dirty="0" err="1" smtClean="0">
                <a:latin typeface="Comic Sans MS" pitchFamily="66" charset="0"/>
              </a:rPr>
              <a:t>desde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dirty="0" err="1" smtClean="0">
                <a:latin typeface="Comic Sans MS" pitchFamily="66" charset="0"/>
              </a:rPr>
              <a:t>hace</a:t>
            </a:r>
            <a:r>
              <a:rPr lang="en-GB" sz="1400" dirty="0" smtClean="0">
                <a:latin typeface="Comic Sans MS" pitchFamily="66" charset="0"/>
              </a:rPr>
              <a:t> + present tense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He vivido en esta zona </a:t>
            </a:r>
            <a:r>
              <a:rPr lang="es-ES" sz="1400" u="sng" dirty="0" smtClean="0">
                <a:latin typeface="Comic Sans MS" pitchFamily="66" charset="0"/>
              </a:rPr>
              <a:t>desde hace</a:t>
            </a:r>
            <a:r>
              <a:rPr lang="es-ES" sz="1400" dirty="0" smtClean="0">
                <a:latin typeface="Comic Sans MS" pitchFamily="66" charset="0"/>
              </a:rPr>
              <a:t>* cinco años</a:t>
            </a:r>
          </a:p>
          <a:p>
            <a:r>
              <a:rPr lang="en-GB" sz="1400" i="1" dirty="0" smtClean="0">
                <a:latin typeface="Comic Sans MS" pitchFamily="66" charset="0"/>
              </a:rPr>
              <a:t>I have been living in this area </a:t>
            </a:r>
            <a:r>
              <a:rPr lang="en-GB" sz="1400" i="1" u="sng" dirty="0" smtClean="0">
                <a:latin typeface="Comic Sans MS" pitchFamily="66" charset="0"/>
              </a:rPr>
              <a:t>since</a:t>
            </a:r>
            <a:r>
              <a:rPr lang="en-GB" sz="1400" i="1" dirty="0" smtClean="0">
                <a:latin typeface="Comic Sans MS" pitchFamily="66" charset="0"/>
              </a:rPr>
              <a:t> 5 years </a:t>
            </a:r>
            <a:r>
              <a:rPr lang="en-GB" sz="1400" i="1" u="sng" dirty="0" smtClean="0">
                <a:latin typeface="Comic Sans MS" pitchFamily="66" charset="0"/>
              </a:rPr>
              <a:t>ago*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Nos ha preocupado el medio ambiente </a:t>
            </a:r>
            <a:r>
              <a:rPr lang="es-ES" sz="1400" u="sng" dirty="0" smtClean="0">
                <a:latin typeface="Comic Sans MS" pitchFamily="66" charset="0"/>
              </a:rPr>
              <a:t>desde hace</a:t>
            </a:r>
            <a:r>
              <a:rPr lang="es-ES" sz="1400" dirty="0" smtClean="0">
                <a:latin typeface="Comic Sans MS" pitchFamily="66" charset="0"/>
              </a:rPr>
              <a:t>* mucho</a:t>
            </a:r>
          </a:p>
          <a:p>
            <a:r>
              <a:rPr lang="en-GB" sz="1400" i="1" dirty="0" smtClean="0">
                <a:latin typeface="Comic Sans MS" pitchFamily="66" charset="0"/>
              </a:rPr>
              <a:t>We´ve cared for the environment for a long time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Hemos vivido a las afueras de Liverpool </a:t>
            </a:r>
            <a:r>
              <a:rPr lang="es-ES" sz="1400" u="sng" dirty="0" smtClean="0">
                <a:latin typeface="Comic Sans MS" pitchFamily="66" charset="0"/>
              </a:rPr>
              <a:t>desde hace</a:t>
            </a:r>
            <a:r>
              <a:rPr lang="es-ES" sz="1400" dirty="0" smtClean="0">
                <a:latin typeface="Comic Sans MS" pitchFamily="66" charset="0"/>
              </a:rPr>
              <a:t>* tres años</a:t>
            </a:r>
          </a:p>
          <a:p>
            <a:r>
              <a:rPr lang="en-GB" sz="1400" i="1" dirty="0" smtClean="0">
                <a:latin typeface="Comic Sans MS" pitchFamily="66" charset="0"/>
              </a:rPr>
              <a:t>We have lived in the sounding area of Liverpool </a:t>
            </a:r>
            <a:r>
              <a:rPr lang="en-GB" sz="1400" i="1" u="sng" dirty="0" smtClean="0">
                <a:latin typeface="Comic Sans MS" pitchFamily="66" charset="0"/>
              </a:rPr>
              <a:t>since</a:t>
            </a:r>
            <a:r>
              <a:rPr lang="en-GB" sz="1400" i="1" dirty="0" smtClean="0">
                <a:latin typeface="Comic Sans MS" pitchFamily="66" charset="0"/>
              </a:rPr>
              <a:t> 3 years </a:t>
            </a:r>
            <a:r>
              <a:rPr lang="en-GB" sz="1400" i="1" u="sng" dirty="0" smtClean="0">
                <a:latin typeface="Comic Sans MS" pitchFamily="66" charset="0"/>
              </a:rPr>
              <a:t>ago*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Mis padres han reciclado </a:t>
            </a:r>
            <a:r>
              <a:rPr lang="es-ES" sz="1400" u="sng" dirty="0" smtClean="0">
                <a:latin typeface="Comic Sans MS" pitchFamily="66" charset="0"/>
              </a:rPr>
              <a:t>desde que</a:t>
            </a:r>
            <a:r>
              <a:rPr lang="es-ES" sz="1400" dirty="0" smtClean="0">
                <a:latin typeface="Comic Sans MS" pitchFamily="66" charset="0"/>
              </a:rPr>
              <a:t>* era pequeña</a:t>
            </a:r>
          </a:p>
          <a:p>
            <a:r>
              <a:rPr lang="en-GB" sz="1400" i="1" dirty="0" smtClean="0">
                <a:latin typeface="Comic Sans MS" pitchFamily="66" charset="0"/>
              </a:rPr>
              <a:t>Mi parents have recycled since I was little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0688" y="395536"/>
            <a:ext cx="5904656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3.Lo + adjective….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“The good thing  is that….” “The bad thing is…….” “The best thing is…..” </a:t>
            </a:r>
            <a:r>
              <a:rPr lang="es-ES" sz="1400" dirty="0" smtClean="0">
                <a:latin typeface="Comic Sans MS" pitchFamily="66" charset="0"/>
              </a:rPr>
              <a:t>use lo + </a:t>
            </a:r>
            <a:r>
              <a:rPr lang="es-ES" sz="1400" dirty="0" err="1" smtClean="0">
                <a:latin typeface="Comic Sans MS" pitchFamily="66" charset="0"/>
              </a:rPr>
              <a:t>adjective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Lo malo</a:t>
            </a:r>
            <a:r>
              <a:rPr lang="es-ES" sz="1400" dirty="0" smtClean="0">
                <a:latin typeface="Comic Sans MS" pitchFamily="66" charset="0"/>
              </a:rPr>
              <a:t>* es que mi casa no está en un barrio muy bueno.</a:t>
            </a:r>
          </a:p>
          <a:p>
            <a:r>
              <a:rPr lang="en-GB" sz="1400" i="1" dirty="0" smtClean="0">
                <a:latin typeface="Comic Sans MS" pitchFamily="66" charset="0"/>
              </a:rPr>
              <a:t>The bad thing is (that) my house is not in a very good neighbourhood.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Lo bueno</a:t>
            </a:r>
            <a:r>
              <a:rPr lang="es-ES" sz="1400" dirty="0" smtClean="0">
                <a:latin typeface="Comic Sans MS" pitchFamily="66" charset="0"/>
              </a:rPr>
              <a:t>* de mi barrio es……la escasez de basura</a:t>
            </a:r>
          </a:p>
          <a:p>
            <a:r>
              <a:rPr lang="en-GB" sz="1400" i="1" dirty="0" smtClean="0">
                <a:latin typeface="Comic Sans MS" pitchFamily="66" charset="0"/>
              </a:rPr>
              <a:t>The good thing about my neighbourhood  is……the lack of rubbish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s-ES" sz="1400" u="sng" dirty="0" smtClean="0">
                <a:latin typeface="Comic Sans MS" pitchFamily="66" charset="0"/>
              </a:rPr>
              <a:t>Lo mejor*</a:t>
            </a:r>
            <a:r>
              <a:rPr lang="es-ES" sz="1400" dirty="0" smtClean="0">
                <a:latin typeface="Comic Sans MS" pitchFamily="66" charset="0"/>
              </a:rPr>
              <a:t> de mi barrio es …que es tal y cómo yo siempre he soñado.</a:t>
            </a:r>
          </a:p>
          <a:p>
            <a:r>
              <a:rPr lang="en-GB" sz="1400" i="1" dirty="0" smtClean="0">
                <a:latin typeface="Comic Sans MS" pitchFamily="66" charset="0"/>
              </a:rPr>
              <a:t>The best thing about my bedroom is that is just how I´ve always dreamt.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Lo peor*</a:t>
            </a:r>
            <a:r>
              <a:rPr lang="es-ES" sz="1400" dirty="0" smtClean="0">
                <a:latin typeface="Comic Sans MS" pitchFamily="66" charset="0"/>
              </a:rPr>
              <a:t> del parque es ....que no lo cuidamos</a:t>
            </a:r>
          </a:p>
          <a:p>
            <a:r>
              <a:rPr lang="en-GB" sz="1400" i="1" dirty="0" smtClean="0">
                <a:latin typeface="Comic Sans MS" pitchFamily="66" charset="0"/>
              </a:rPr>
              <a:t>The worst thing about the park is……we don´t look after it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Lo peor*</a:t>
            </a:r>
            <a:r>
              <a:rPr lang="es-ES" sz="1400" dirty="0" smtClean="0">
                <a:latin typeface="Comic Sans MS" pitchFamily="66" charset="0"/>
              </a:rPr>
              <a:t> de mi barrio son las cacas de perro ¡Odio cuando piso una! </a:t>
            </a:r>
            <a:r>
              <a:rPr lang="en-GB" sz="1400" dirty="0" err="1" smtClean="0">
                <a:latin typeface="Comic Sans MS" pitchFamily="66" charset="0"/>
              </a:rPr>
              <a:t>Aunque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dirty="0" err="1" smtClean="0">
                <a:latin typeface="Comic Sans MS" pitchFamily="66" charset="0"/>
              </a:rPr>
              <a:t>dicen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dirty="0" err="1" smtClean="0">
                <a:latin typeface="Comic Sans MS" pitchFamily="66" charset="0"/>
              </a:rPr>
              <a:t>que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dirty="0" err="1" smtClean="0">
                <a:latin typeface="Comic Sans MS" pitchFamily="66" charset="0"/>
              </a:rPr>
              <a:t>es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dirty="0" err="1" smtClean="0">
                <a:latin typeface="Comic Sans MS" pitchFamily="66" charset="0"/>
              </a:rPr>
              <a:t>buena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dirty="0" err="1" smtClean="0">
                <a:latin typeface="Comic Sans MS" pitchFamily="66" charset="0"/>
              </a:rPr>
              <a:t>suerte</a:t>
            </a:r>
            <a:r>
              <a:rPr lang="en-GB" sz="1400" dirty="0" smtClean="0">
                <a:latin typeface="Comic Sans MS" pitchFamily="66" charset="0"/>
              </a:rPr>
              <a:t>….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The worst thing about my house is the stairs. I hate stepping on one! </a:t>
            </a:r>
            <a:r>
              <a:rPr lang="es-ES" sz="1400" i="1" dirty="0" err="1" smtClean="0">
                <a:latin typeface="Comic Sans MS" pitchFamily="66" charset="0"/>
              </a:rPr>
              <a:t>Although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it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is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said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to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bring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you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luck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 </a:t>
            </a:r>
          </a:p>
          <a:p>
            <a:r>
              <a:rPr lang="es-ES" sz="1400" u="sng" dirty="0" smtClean="0">
                <a:latin typeface="Comic Sans MS" pitchFamily="66" charset="0"/>
              </a:rPr>
              <a:t>Lo más positivo*</a:t>
            </a:r>
            <a:r>
              <a:rPr lang="es-ES" sz="1400" dirty="0" smtClean="0">
                <a:latin typeface="Comic Sans MS" pitchFamily="66" charset="0"/>
              </a:rPr>
              <a:t> de donde vivo son las zonas verdes…que son abundantes y están bien cuidadas.</a:t>
            </a:r>
          </a:p>
          <a:p>
            <a:r>
              <a:rPr lang="en-GB" sz="1400" i="1" dirty="0" smtClean="0">
                <a:latin typeface="Comic Sans MS" pitchFamily="66" charset="0"/>
              </a:rPr>
              <a:t>The most positive thing about where I live are the green areas... which are plenty and well cared for.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Lo peor*</a:t>
            </a:r>
            <a:r>
              <a:rPr lang="es-ES" sz="1400" dirty="0" smtClean="0">
                <a:latin typeface="Comic Sans MS" pitchFamily="66" charset="0"/>
              </a:rPr>
              <a:t> de mi barrio no son las cagadas de perro sino los dueños que no las recogen</a:t>
            </a:r>
          </a:p>
          <a:p>
            <a:r>
              <a:rPr lang="en-GB" sz="1400" i="1" dirty="0" smtClean="0">
                <a:latin typeface="Comic Sans MS" pitchFamily="66" charset="0"/>
              </a:rPr>
              <a:t>The worst thing about my neighbourhood aren´t the dogs ‘droppings but the owners who don´t pick them up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32656" y="755576"/>
            <a:ext cx="619268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4</a:t>
            </a:r>
            <a:r>
              <a:rPr lang="en-GB" sz="1400" b="1" dirty="0" smtClean="0">
                <a:latin typeface="Comic Sans MS" pitchFamily="66" charset="0"/>
              </a:rPr>
              <a:t>.Extended </a:t>
            </a:r>
            <a:r>
              <a:rPr lang="en-GB" sz="1400" b="1" dirty="0" smtClean="0">
                <a:latin typeface="Comic Sans MS" pitchFamily="66" charset="0"/>
              </a:rPr>
              <a:t>sentences    </a:t>
            </a:r>
            <a:r>
              <a:rPr lang="en-GB" sz="1400" b="1" u="sng" dirty="0" smtClean="0">
                <a:latin typeface="Comic Sans MS" pitchFamily="66" charset="0"/>
              </a:rPr>
              <a:t>LIKES + </a:t>
            </a:r>
            <a:r>
              <a:rPr lang="en-GB" sz="1400" b="1" u="sng" dirty="0" smtClean="0">
                <a:latin typeface="Comic Sans MS" pitchFamily="66" charset="0"/>
              </a:rPr>
              <a:t>REASON</a:t>
            </a:r>
          </a:p>
          <a:p>
            <a:pPr lvl="0"/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4</a:t>
            </a:r>
            <a:r>
              <a:rPr lang="en-GB" sz="1400" b="1" dirty="0" smtClean="0">
                <a:latin typeface="Comic Sans MS" pitchFamily="66" charset="0"/>
              </a:rPr>
              <a:t>.1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dirty="0" smtClean="0">
                <a:latin typeface="Comic Sans MS" pitchFamily="66" charset="0"/>
              </a:rPr>
              <a:t>Write longer sentences using </a:t>
            </a:r>
            <a:r>
              <a:rPr lang="en-GB" sz="1400" b="1" dirty="0" err="1" smtClean="0">
                <a:latin typeface="Comic Sans MS" pitchFamily="66" charset="0"/>
              </a:rPr>
              <a:t>porque</a:t>
            </a:r>
            <a:r>
              <a:rPr lang="en-GB" sz="1400" dirty="0" smtClean="0">
                <a:latin typeface="Comic Sans MS" pitchFamily="66" charset="0"/>
              </a:rPr>
              <a:t> and </a:t>
            </a:r>
            <a:r>
              <a:rPr lang="en-GB" sz="1400" b="1" dirty="0" err="1" smtClean="0">
                <a:latin typeface="Comic Sans MS" pitchFamily="66" charset="0"/>
              </a:rPr>
              <a:t>pero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dirty="0" smtClean="0">
                <a:latin typeface="Comic Sans MS" pitchFamily="66" charset="0"/>
              </a:rPr>
              <a:t>in the same sentence.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u="sng" dirty="0" smtClean="0">
                <a:latin typeface="Comic Sans MS" pitchFamily="66" charset="0"/>
              </a:rPr>
              <a:t>LIKES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gusta</a:t>
            </a:r>
            <a:r>
              <a:rPr lang="en-GB" sz="1400" b="1" dirty="0" smtClean="0">
                <a:latin typeface="Comic Sans MS" pitchFamily="66" charset="0"/>
              </a:rPr>
              <a:t>          </a:t>
            </a:r>
            <a:r>
              <a:rPr lang="en-GB" sz="1400" i="1" dirty="0" smtClean="0">
                <a:latin typeface="Comic Sans MS" pitchFamily="66" charset="0"/>
              </a:rPr>
              <a:t>I like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importa</a:t>
            </a:r>
            <a:r>
              <a:rPr lang="en-GB" sz="1400" b="1" dirty="0" smtClean="0">
                <a:latin typeface="Comic Sans MS" pitchFamily="66" charset="0"/>
              </a:rPr>
              <a:t>        </a:t>
            </a:r>
            <a:r>
              <a:rPr lang="en-GB" sz="1400" i="1" dirty="0" smtClean="0">
                <a:latin typeface="Comic Sans MS" pitchFamily="66" charset="0"/>
              </a:rPr>
              <a:t>I care for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encanta</a:t>
            </a:r>
            <a:r>
              <a:rPr lang="en-GB" sz="1400" b="1" dirty="0" smtClean="0">
                <a:latin typeface="Comic Sans MS" pitchFamily="66" charset="0"/>
              </a:rPr>
              <a:t>        </a:t>
            </a:r>
            <a:r>
              <a:rPr lang="en-GB" sz="1400" i="1" dirty="0" smtClean="0">
                <a:latin typeface="Comic Sans MS" pitchFamily="66" charset="0"/>
              </a:rPr>
              <a:t>I love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chifla</a:t>
            </a:r>
            <a:r>
              <a:rPr lang="en-GB" sz="1400" b="1" dirty="0" smtClean="0">
                <a:latin typeface="Comic Sans MS" pitchFamily="66" charset="0"/>
              </a:rPr>
              <a:t>          </a:t>
            </a:r>
            <a:r>
              <a:rPr lang="en-GB" sz="1400" i="1" dirty="0" smtClean="0">
                <a:latin typeface="Comic Sans MS" pitchFamily="66" charset="0"/>
              </a:rPr>
              <a:t>I love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mola</a:t>
            </a:r>
            <a:r>
              <a:rPr lang="en-GB" sz="1400" b="1" dirty="0" smtClean="0">
                <a:latin typeface="Comic Sans MS" pitchFamily="66" charset="0"/>
              </a:rPr>
              <a:t>            </a:t>
            </a:r>
            <a:r>
              <a:rPr lang="en-GB" sz="1400" i="1" dirty="0" smtClean="0">
                <a:latin typeface="Comic Sans MS" pitchFamily="66" charset="0"/>
              </a:rPr>
              <a:t>I think it´s cool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Prefiero</a:t>
            </a:r>
            <a:r>
              <a:rPr lang="en-GB" sz="1400" b="1" dirty="0" smtClean="0">
                <a:latin typeface="Comic Sans MS" pitchFamily="66" charset="0"/>
              </a:rPr>
              <a:t>             </a:t>
            </a:r>
            <a:r>
              <a:rPr lang="en-GB" sz="1400" i="1" dirty="0" smtClean="0">
                <a:latin typeface="Comic Sans MS" pitchFamily="66" charset="0"/>
              </a:rPr>
              <a:t>I prefer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No me </a:t>
            </a:r>
            <a:r>
              <a:rPr lang="en-GB" sz="1400" b="1" dirty="0" err="1" smtClean="0">
                <a:latin typeface="Comic Sans MS" pitchFamily="66" charset="0"/>
              </a:rPr>
              <a:t>importa</a:t>
            </a:r>
            <a:r>
              <a:rPr lang="en-GB" sz="1400" b="1" dirty="0" smtClean="0">
                <a:latin typeface="Comic Sans MS" pitchFamily="66" charset="0"/>
              </a:rPr>
              <a:t>      </a:t>
            </a:r>
            <a:r>
              <a:rPr lang="en-GB" sz="1400" i="1" dirty="0" smtClean="0">
                <a:latin typeface="Comic Sans MS" pitchFamily="66" charset="0"/>
              </a:rPr>
              <a:t>I don´t mind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No me </a:t>
            </a:r>
            <a:r>
              <a:rPr lang="en-GB" sz="1400" b="1" dirty="0" err="1" smtClean="0">
                <a:latin typeface="Comic Sans MS" pitchFamily="66" charset="0"/>
              </a:rPr>
              <a:t>gusta</a:t>
            </a:r>
            <a:r>
              <a:rPr lang="en-GB" sz="1400" b="1" dirty="0" smtClean="0">
                <a:latin typeface="Comic Sans MS" pitchFamily="66" charset="0"/>
              </a:rPr>
              <a:t>         </a:t>
            </a:r>
            <a:r>
              <a:rPr lang="en-GB" sz="1400" i="1" dirty="0" smtClean="0">
                <a:latin typeface="Comic Sans MS" pitchFamily="66" charset="0"/>
              </a:rPr>
              <a:t>I don´t like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No </a:t>
            </a:r>
            <a:r>
              <a:rPr lang="en-GB" sz="1400" b="1" dirty="0" err="1" smtClean="0">
                <a:latin typeface="Comic Sans MS" pitchFamily="66" charset="0"/>
              </a:rPr>
              <a:t>soporto</a:t>
            </a:r>
            <a:r>
              <a:rPr lang="en-GB" sz="1400" b="1" dirty="0" smtClean="0">
                <a:latin typeface="Comic Sans MS" pitchFamily="66" charset="0"/>
              </a:rPr>
              <a:t>           </a:t>
            </a:r>
            <a:r>
              <a:rPr lang="en-GB" sz="1400" i="1" dirty="0" smtClean="0">
                <a:latin typeface="Comic Sans MS" pitchFamily="66" charset="0"/>
              </a:rPr>
              <a:t>I can´t stand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molesta</a:t>
            </a:r>
            <a:r>
              <a:rPr lang="en-GB" sz="1400" b="1" dirty="0" smtClean="0">
                <a:latin typeface="Comic Sans MS" pitchFamily="66" charset="0"/>
              </a:rPr>
              <a:t>          </a:t>
            </a:r>
            <a:r>
              <a:rPr lang="en-GB" sz="1400" i="1" dirty="0" smtClean="0">
                <a:latin typeface="Comic Sans MS" pitchFamily="66" charset="0"/>
              </a:rPr>
              <a:t>It bothers me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irrita</a:t>
            </a:r>
            <a:r>
              <a:rPr lang="en-GB" sz="1400" b="1" dirty="0" smtClean="0">
                <a:latin typeface="Comic Sans MS" pitchFamily="66" charset="0"/>
              </a:rPr>
              <a:t>             </a:t>
            </a:r>
            <a:r>
              <a:rPr lang="en-GB" sz="1400" i="1" dirty="0" smtClean="0">
                <a:latin typeface="Comic Sans MS" pitchFamily="66" charset="0"/>
              </a:rPr>
              <a:t>It irritates me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Odio</a:t>
            </a:r>
            <a:r>
              <a:rPr lang="en-GB" sz="1400" b="1" dirty="0" smtClean="0">
                <a:latin typeface="Comic Sans MS" pitchFamily="66" charset="0"/>
              </a:rPr>
              <a:t>                  </a:t>
            </a:r>
            <a:r>
              <a:rPr lang="en-GB" sz="1400" i="1" dirty="0" smtClean="0">
                <a:latin typeface="Comic Sans MS" pitchFamily="66" charset="0"/>
              </a:rPr>
              <a:t>I hate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u="sng" dirty="0" smtClean="0">
                <a:latin typeface="Comic Sans MS" pitchFamily="66" charset="0"/>
              </a:rPr>
              <a:t>REASONS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Porque</a:t>
            </a:r>
            <a:r>
              <a:rPr lang="en-GB" sz="1400" b="1" dirty="0" smtClean="0">
                <a:latin typeface="Comic Sans MS" pitchFamily="66" charset="0"/>
              </a:rPr>
              <a:t>                            </a:t>
            </a:r>
            <a:r>
              <a:rPr lang="en-GB" sz="1400" i="1" dirty="0" smtClean="0">
                <a:latin typeface="Comic Sans MS" pitchFamily="66" charset="0"/>
              </a:rPr>
              <a:t>because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Por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esta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razón</a:t>
            </a:r>
            <a:r>
              <a:rPr lang="en-GB" sz="1400" b="1" dirty="0" smtClean="0">
                <a:latin typeface="Comic Sans MS" pitchFamily="66" charset="0"/>
              </a:rPr>
              <a:t>                   </a:t>
            </a:r>
            <a:r>
              <a:rPr lang="en-GB" sz="1400" i="1" dirty="0" smtClean="0">
                <a:latin typeface="Comic Sans MS" pitchFamily="66" charset="0"/>
              </a:rPr>
              <a:t>for this reason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Puesto que                       </a:t>
            </a:r>
            <a:r>
              <a:rPr lang="es-ES" sz="1400" i="1" dirty="0" err="1" smtClean="0">
                <a:latin typeface="Comic Sans MS" pitchFamily="66" charset="0"/>
              </a:rPr>
              <a:t>because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Ya que                            </a:t>
            </a:r>
            <a:r>
              <a:rPr lang="es-ES" sz="1400" i="1" dirty="0" err="1" smtClean="0">
                <a:latin typeface="Comic Sans MS" pitchFamily="66" charset="0"/>
              </a:rPr>
              <a:t>because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Por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eso</a:t>
            </a:r>
            <a:r>
              <a:rPr lang="en-GB" sz="1400" b="1" dirty="0" smtClean="0">
                <a:latin typeface="Comic Sans MS" pitchFamily="66" charset="0"/>
              </a:rPr>
              <a:t>                           </a:t>
            </a:r>
            <a:r>
              <a:rPr lang="en-GB" sz="1400" i="1" dirty="0" smtClean="0">
                <a:latin typeface="Comic Sans MS" pitchFamily="66" charset="0"/>
              </a:rPr>
              <a:t>That´s why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A </a:t>
            </a:r>
            <a:r>
              <a:rPr lang="en-GB" sz="1400" b="1" dirty="0" err="1" smtClean="0">
                <a:latin typeface="Comic Sans MS" pitchFamily="66" charset="0"/>
              </a:rPr>
              <a:t>causa</a:t>
            </a:r>
            <a:r>
              <a:rPr lang="en-GB" sz="1400" b="1" dirty="0" smtClean="0">
                <a:latin typeface="Comic Sans MS" pitchFamily="66" charset="0"/>
              </a:rPr>
              <a:t> de </a:t>
            </a:r>
            <a:r>
              <a:rPr lang="en-GB" sz="1400" b="1" dirty="0" err="1" smtClean="0">
                <a:latin typeface="Comic Sans MS" pitchFamily="66" charset="0"/>
              </a:rPr>
              <a:t>que</a:t>
            </a:r>
            <a:r>
              <a:rPr lang="en-GB" sz="1400" b="1" dirty="0" smtClean="0">
                <a:latin typeface="Comic Sans MS" pitchFamily="66" charset="0"/>
              </a:rPr>
              <a:t>                  </a:t>
            </a:r>
            <a:r>
              <a:rPr lang="en-GB" sz="1400" i="1" dirty="0" smtClean="0">
                <a:latin typeface="Comic Sans MS" pitchFamily="66" charset="0"/>
              </a:rPr>
              <a:t>Due to the fact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Debido al hecho de que         </a:t>
            </a:r>
            <a:r>
              <a:rPr lang="es-ES" sz="1400" i="1" dirty="0" err="1" smtClean="0">
                <a:latin typeface="Comic Sans MS" pitchFamily="66" charset="0"/>
              </a:rPr>
              <a:t>Due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to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the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fact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Esto indica que                  </a:t>
            </a:r>
            <a:r>
              <a:rPr lang="es-ES" sz="1400" i="1" dirty="0" err="1" smtClean="0">
                <a:latin typeface="Comic Sans MS" pitchFamily="66" charset="0"/>
              </a:rPr>
              <a:t>This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indicates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Me gusta…………….</a:t>
            </a:r>
            <a:r>
              <a:rPr lang="es-ES" sz="1400" u="sng" dirty="0" smtClean="0">
                <a:latin typeface="Comic Sans MS" pitchFamily="66" charset="0"/>
              </a:rPr>
              <a:t>porque</a:t>
            </a:r>
            <a:r>
              <a:rPr lang="es-ES" sz="1400" dirty="0" smtClean="0">
                <a:latin typeface="Comic Sans MS" pitchFamily="66" charset="0"/>
              </a:rPr>
              <a:t>* es……………………….</a:t>
            </a:r>
            <a:r>
              <a:rPr lang="es-ES" sz="1400" u="sng" dirty="0" smtClean="0">
                <a:latin typeface="Comic Sans MS" pitchFamily="66" charset="0"/>
              </a:rPr>
              <a:t>pero</a:t>
            </a:r>
            <a:r>
              <a:rPr lang="es-ES" sz="1400" dirty="0" smtClean="0">
                <a:latin typeface="Comic Sans MS" pitchFamily="66" charset="0"/>
              </a:rPr>
              <a:t>*……………………….</a:t>
            </a:r>
          </a:p>
          <a:p>
            <a:r>
              <a:rPr lang="en-GB" sz="1400" dirty="0" smtClean="0">
                <a:latin typeface="Comic Sans MS" pitchFamily="66" charset="0"/>
              </a:rPr>
              <a:t>I like…………………….because it is…………………..but…………………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Me </a:t>
            </a:r>
            <a:r>
              <a:rPr lang="es-ES" sz="1400" b="1" u="sng" dirty="0" smtClean="0">
                <a:latin typeface="Comic Sans MS" pitchFamily="66" charset="0"/>
              </a:rPr>
              <a:t>chiflan</a:t>
            </a:r>
            <a:r>
              <a:rPr lang="es-ES" sz="1400" dirty="0" smtClean="0">
                <a:latin typeface="Comic Sans MS" pitchFamily="66" charset="0"/>
              </a:rPr>
              <a:t>………………</a:t>
            </a:r>
            <a:r>
              <a:rPr lang="es-ES" sz="1400" u="sng" dirty="0" smtClean="0">
                <a:latin typeface="Comic Sans MS" pitchFamily="66" charset="0"/>
              </a:rPr>
              <a:t>porque</a:t>
            </a:r>
            <a:r>
              <a:rPr lang="es-ES" sz="1400" dirty="0" smtClean="0">
                <a:latin typeface="Comic Sans MS" pitchFamily="66" charset="0"/>
              </a:rPr>
              <a:t>* son………………</a:t>
            </a:r>
            <a:r>
              <a:rPr lang="es-ES" sz="1400" u="sng" dirty="0" smtClean="0">
                <a:latin typeface="Comic Sans MS" pitchFamily="66" charset="0"/>
              </a:rPr>
              <a:t>pero*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I love (plural)……because they are………but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80728" y="14756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0648" y="251520"/>
            <a:ext cx="612068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5.Correlations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 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ó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lo.......sino tambi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(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only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.........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but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also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 gusta no solo los parques sino tambi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 los bosques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not only like parks but also forests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6.Negatives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	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don´t (not)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nunca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jam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nadie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anybody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nobody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neither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me gusta el campo porque tengo alergia 		</a:t>
            </a:r>
            <a:endParaRPr lang="es-ES" sz="1400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don´t like the fields (The countryside) because I´ve got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hayfever</a:t>
            </a:r>
            <a:endParaRPr kumimoji="0" lang="es-E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Nunca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paso tiempo en el parque	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spend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time in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park</a:t>
            </a:r>
            <a:endParaRPr kumimoji="0" lang="es-E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Jam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reciclo</a:t>
            </a:r>
            <a:r>
              <a:rPr lang="es-ES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recycle</a:t>
            </a:r>
            <a:endParaRPr kumimoji="0" lang="es-E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Mis amigos 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reciclan 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el papel 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el vidrio 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We don´t recycle either paper or glass.</a:t>
            </a:r>
            <a:endParaRPr kumimoji="0" lang="en-GB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80728" y="14756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116632" y="179512"/>
            <a:ext cx="65081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7. Impersonal </a:t>
            </a:r>
            <a:r>
              <a:rPr lang="en-GB" sz="1400" b="1" dirty="0" smtClean="0">
                <a:latin typeface="Comic Sans MS" pitchFamily="66" charset="0"/>
              </a:rPr>
              <a:t>Verbs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Hay </a:t>
            </a:r>
            <a:r>
              <a:rPr lang="en-GB" sz="1400" dirty="0" err="1" smtClean="0">
                <a:latin typeface="Comic Sans MS" pitchFamily="66" charset="0"/>
              </a:rPr>
              <a:t>que</a:t>
            </a:r>
            <a:r>
              <a:rPr lang="en-GB" sz="1400" dirty="0" smtClean="0">
                <a:latin typeface="Comic Sans MS" pitchFamily="66" charset="0"/>
              </a:rPr>
              <a:t> 				</a:t>
            </a:r>
            <a:r>
              <a:rPr lang="en-GB" sz="1400" dirty="0" smtClean="0">
                <a:latin typeface="Comic Sans MS" pitchFamily="66" charset="0"/>
              </a:rPr>
              <a:t>You </a:t>
            </a:r>
            <a:r>
              <a:rPr lang="en-GB" sz="1400" dirty="0" smtClean="0">
                <a:latin typeface="Comic Sans MS" pitchFamily="66" charset="0"/>
              </a:rPr>
              <a:t>have to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</a:t>
            </a:r>
            <a:r>
              <a:rPr lang="en-GB" sz="1400" dirty="0" err="1" smtClean="0">
                <a:latin typeface="Comic Sans MS" pitchFamily="66" charset="0"/>
              </a:rPr>
              <a:t>puede</a:t>
            </a:r>
            <a:r>
              <a:rPr lang="en-GB" sz="1400" dirty="0" smtClean="0">
                <a:latin typeface="Comic Sans MS" pitchFamily="66" charset="0"/>
              </a:rPr>
              <a:t> + full verb			You can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</a:t>
            </a:r>
            <a:r>
              <a:rPr lang="en-GB" sz="1400" dirty="0" err="1" smtClean="0">
                <a:latin typeface="Comic Sans MS" pitchFamily="66" charset="0"/>
              </a:rPr>
              <a:t>debe</a:t>
            </a:r>
            <a:r>
              <a:rPr lang="en-GB" sz="1400" dirty="0" smtClean="0">
                <a:latin typeface="Comic Sans MS" pitchFamily="66" charset="0"/>
              </a:rPr>
              <a:t> + full verb			You should/must/ought to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</a:t>
            </a:r>
            <a:r>
              <a:rPr lang="en-GB" sz="1400" dirty="0" err="1" smtClean="0">
                <a:latin typeface="Comic Sans MS" pitchFamily="66" charset="0"/>
              </a:rPr>
              <a:t>necesita</a:t>
            </a:r>
            <a:r>
              <a:rPr lang="en-GB" sz="1400" dirty="0" smtClean="0">
                <a:latin typeface="Comic Sans MS" pitchFamily="66" charset="0"/>
              </a:rPr>
              <a:t> + full verb			You need to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require + full verb			It requires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Examples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200" u="sng" dirty="0" smtClean="0">
                <a:latin typeface="Comic Sans MS" pitchFamily="66" charset="0"/>
              </a:rPr>
              <a:t>Hay </a:t>
            </a:r>
            <a:r>
              <a:rPr lang="en-GB" sz="1200" u="sng" dirty="0" err="1" smtClean="0">
                <a:latin typeface="Comic Sans MS" pitchFamily="66" charset="0"/>
              </a:rPr>
              <a:t>que</a:t>
            </a:r>
            <a:r>
              <a:rPr lang="en-GB" sz="1200" u="sng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reciclar</a:t>
            </a:r>
            <a:r>
              <a:rPr lang="en-GB" sz="1200" dirty="0" smtClean="0">
                <a:latin typeface="Comic Sans MS" pitchFamily="66" charset="0"/>
              </a:rPr>
              <a:t>		</a:t>
            </a:r>
            <a:r>
              <a:rPr lang="en-GB" sz="1200" dirty="0" smtClean="0">
                <a:latin typeface="Comic Sans MS" pitchFamily="66" charset="0"/>
              </a:rPr>
              <a:t>                  You </a:t>
            </a:r>
            <a:r>
              <a:rPr lang="en-GB" sz="1200" dirty="0" smtClean="0">
                <a:latin typeface="Comic Sans MS" pitchFamily="66" charset="0"/>
              </a:rPr>
              <a:t>have to recycle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n-GB" sz="1200" u="sng" dirty="0" smtClean="0">
                <a:latin typeface="Comic Sans MS" pitchFamily="66" charset="0"/>
              </a:rPr>
              <a:t>Se </a:t>
            </a:r>
            <a:r>
              <a:rPr lang="en-GB" sz="1200" u="sng" dirty="0" err="1" smtClean="0">
                <a:latin typeface="Comic Sans MS" pitchFamily="66" charset="0"/>
              </a:rPr>
              <a:t>puede</a:t>
            </a:r>
            <a:r>
              <a:rPr lang="en-GB" sz="1200" dirty="0" smtClean="0">
                <a:latin typeface="Comic Sans MS" pitchFamily="66" charset="0"/>
              </a:rPr>
              <a:t>* </a:t>
            </a:r>
            <a:r>
              <a:rPr lang="en-GB" sz="1200" dirty="0" err="1" smtClean="0">
                <a:latin typeface="Comic Sans MS" pitchFamily="66" charset="0"/>
              </a:rPr>
              <a:t>reusar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casi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todo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smtClean="0">
                <a:latin typeface="Comic Sans MS" pitchFamily="66" charset="0"/>
              </a:rPr>
              <a:t>                                  You </a:t>
            </a:r>
            <a:r>
              <a:rPr lang="en-GB" sz="1200" dirty="0" smtClean="0">
                <a:latin typeface="Comic Sans MS" pitchFamily="66" charset="0"/>
              </a:rPr>
              <a:t>can reuse almost everything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n-GB" sz="1200" u="sng" dirty="0" smtClean="0">
                <a:latin typeface="Comic Sans MS" pitchFamily="66" charset="0"/>
              </a:rPr>
              <a:t>No se </a:t>
            </a:r>
            <a:r>
              <a:rPr lang="en-GB" sz="1200" u="sng" dirty="0" err="1" smtClean="0">
                <a:latin typeface="Comic Sans MS" pitchFamily="66" charset="0"/>
              </a:rPr>
              <a:t>debe</a:t>
            </a:r>
            <a:r>
              <a:rPr lang="en-GB" sz="1200" dirty="0" smtClean="0">
                <a:latin typeface="Comic Sans MS" pitchFamily="66" charset="0"/>
              </a:rPr>
              <a:t>* </a:t>
            </a:r>
            <a:r>
              <a:rPr lang="en-GB" sz="1200" dirty="0" err="1" smtClean="0">
                <a:latin typeface="Comic Sans MS" pitchFamily="66" charset="0"/>
              </a:rPr>
              <a:t>tirar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basura</a:t>
            </a:r>
            <a:r>
              <a:rPr lang="en-GB" sz="1200" dirty="0" smtClean="0">
                <a:latin typeface="Comic Sans MS" pitchFamily="66" charset="0"/>
              </a:rPr>
              <a:t> en el </a:t>
            </a:r>
            <a:r>
              <a:rPr lang="en-GB" sz="1200" dirty="0" err="1" smtClean="0">
                <a:latin typeface="Comic Sans MS" pitchFamily="66" charset="0"/>
              </a:rPr>
              <a:t>suelo</a:t>
            </a:r>
            <a:r>
              <a:rPr lang="en-GB" sz="1200" dirty="0" smtClean="0">
                <a:latin typeface="Comic Sans MS" pitchFamily="66" charset="0"/>
              </a:rPr>
              <a:t>	  </a:t>
            </a:r>
            <a:r>
              <a:rPr lang="en-GB" sz="1200" dirty="0" smtClean="0">
                <a:latin typeface="Comic Sans MS" pitchFamily="66" charset="0"/>
              </a:rPr>
              <a:t>               You </a:t>
            </a:r>
            <a:r>
              <a:rPr lang="en-GB" sz="1200" dirty="0" smtClean="0">
                <a:latin typeface="Comic Sans MS" pitchFamily="66" charset="0"/>
              </a:rPr>
              <a:t>shouldn´t throw litter on the floor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n-GB" sz="1200" u="sng" dirty="0" smtClean="0">
                <a:latin typeface="Comic Sans MS" pitchFamily="66" charset="0"/>
              </a:rPr>
              <a:t>Se </a:t>
            </a:r>
            <a:r>
              <a:rPr lang="en-GB" sz="1200" u="sng" dirty="0" err="1" smtClean="0">
                <a:latin typeface="Comic Sans MS" pitchFamily="66" charset="0"/>
              </a:rPr>
              <a:t>debe</a:t>
            </a:r>
            <a:r>
              <a:rPr lang="en-GB" sz="1200" dirty="0" smtClean="0">
                <a:latin typeface="Comic Sans MS" pitchFamily="66" charset="0"/>
              </a:rPr>
              <a:t>* </a:t>
            </a:r>
            <a:r>
              <a:rPr lang="en-GB" sz="1200" dirty="0" err="1" smtClean="0">
                <a:latin typeface="Comic Sans MS" pitchFamily="66" charset="0"/>
              </a:rPr>
              <a:t>usar</a:t>
            </a:r>
            <a:r>
              <a:rPr lang="en-GB" sz="1200" dirty="0" smtClean="0">
                <a:latin typeface="Comic Sans MS" pitchFamily="66" charset="0"/>
              </a:rPr>
              <a:t> el </a:t>
            </a:r>
            <a:r>
              <a:rPr lang="en-GB" sz="1200" dirty="0" err="1" smtClean="0">
                <a:latin typeface="Comic Sans MS" pitchFamily="66" charset="0"/>
              </a:rPr>
              <a:t>contenedor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apropiado</a:t>
            </a:r>
            <a:r>
              <a:rPr lang="en-GB" sz="1200" dirty="0" smtClean="0">
                <a:latin typeface="Comic Sans MS" pitchFamily="66" charset="0"/>
              </a:rPr>
              <a:t>                 You </a:t>
            </a:r>
            <a:r>
              <a:rPr lang="en-GB" sz="1200" dirty="0" smtClean="0">
                <a:latin typeface="Comic Sans MS" pitchFamily="66" charset="0"/>
              </a:rPr>
              <a:t>should use the appropriate bin</a:t>
            </a:r>
            <a:endParaRPr lang="es-ES" sz="12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6632" y="3203849"/>
            <a:ext cx="6624736" cy="4176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8. Expressions </a:t>
            </a:r>
            <a:r>
              <a:rPr lang="en-GB" sz="1400" b="1" dirty="0" smtClean="0">
                <a:latin typeface="Comic Sans MS" pitchFamily="66" charset="0"/>
              </a:rPr>
              <a:t>with </a:t>
            </a:r>
            <a:r>
              <a:rPr lang="en-GB" sz="1400" b="1" dirty="0" err="1" smtClean="0">
                <a:latin typeface="Comic Sans MS" pitchFamily="66" charset="0"/>
              </a:rPr>
              <a:t>tener</a:t>
            </a:r>
            <a:endParaRPr lang="en-GB" sz="1400" b="1" dirty="0" smtClean="0">
              <a:latin typeface="Comic Sans MS" pitchFamily="66" charset="0"/>
            </a:endParaRPr>
          </a:p>
          <a:p>
            <a:pPr lvl="0"/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Tener</a:t>
            </a:r>
            <a:r>
              <a:rPr lang="en-GB" sz="1400" dirty="0" smtClean="0">
                <a:latin typeface="Comic Sans MS" pitchFamily="66" charset="0"/>
              </a:rPr>
              <a:t> means to have but when linked with an adjective (describing word) its meaning changes from “to have” to “to be”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éxito</a:t>
            </a:r>
            <a:r>
              <a:rPr lang="en-GB" sz="1400" dirty="0" smtClean="0">
                <a:latin typeface="Comic Sans MS" pitchFamily="66" charset="0"/>
              </a:rPr>
              <a:t>*				to be successful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miedo</a:t>
            </a:r>
            <a:r>
              <a:rPr lang="en-GB" sz="1400" dirty="0" smtClean="0">
                <a:latin typeface="Comic Sans MS" pitchFamily="66" charset="0"/>
              </a:rPr>
              <a:t>*				to be afraid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hambre</a:t>
            </a:r>
            <a:r>
              <a:rPr lang="en-GB" sz="1400" u="sng" dirty="0" smtClean="0">
                <a:latin typeface="Comic Sans MS" pitchFamily="66" charset="0"/>
              </a:rPr>
              <a:t>*</a:t>
            </a:r>
            <a:r>
              <a:rPr lang="en-GB" sz="1400" dirty="0" smtClean="0">
                <a:latin typeface="Comic Sans MS" pitchFamily="66" charset="0"/>
              </a:rPr>
              <a:t>				to be hungry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suerte</a:t>
            </a:r>
            <a:r>
              <a:rPr lang="en-GB" sz="1400" dirty="0" smtClean="0">
                <a:latin typeface="Comic Sans MS" pitchFamily="66" charset="0"/>
              </a:rPr>
              <a:t>*				to be lucky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err="1" smtClean="0">
                <a:latin typeface="Comic Sans MS" pitchFamily="66" charset="0"/>
              </a:rPr>
              <a:t>Quiero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éxito</a:t>
            </a:r>
            <a:r>
              <a:rPr lang="en-GB" sz="1400" dirty="0" smtClean="0">
                <a:latin typeface="Comic Sans MS" pitchFamily="66" charset="0"/>
              </a:rPr>
              <a:t>* en la </a:t>
            </a:r>
            <a:r>
              <a:rPr lang="en-GB" sz="1400" dirty="0" err="1" smtClean="0">
                <a:latin typeface="Comic Sans MS" pitchFamily="66" charset="0"/>
              </a:rPr>
              <a:t>vida</a:t>
            </a:r>
            <a:r>
              <a:rPr lang="en-GB" sz="1400" dirty="0" smtClean="0">
                <a:latin typeface="Comic Sans MS" pitchFamily="66" charset="0"/>
              </a:rPr>
              <a:t>	</a:t>
            </a:r>
            <a:r>
              <a:rPr lang="en-GB" sz="1400" dirty="0" smtClean="0">
                <a:latin typeface="Comic Sans MS" pitchFamily="66" charset="0"/>
              </a:rPr>
              <a:t>I </a:t>
            </a:r>
            <a:r>
              <a:rPr lang="en-GB" sz="1400" dirty="0" smtClean="0">
                <a:latin typeface="Comic Sans MS" pitchFamily="66" charset="0"/>
              </a:rPr>
              <a:t>want to be successful in life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Tendré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suerte</a:t>
            </a:r>
            <a:r>
              <a:rPr lang="en-GB" sz="1400" dirty="0" smtClean="0">
                <a:latin typeface="Comic Sans MS" pitchFamily="66" charset="0"/>
              </a:rPr>
              <a:t>* </a:t>
            </a:r>
            <a:r>
              <a:rPr lang="en-GB" sz="1400" dirty="0" err="1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…..		</a:t>
            </a:r>
            <a:r>
              <a:rPr lang="en-GB" sz="1400" dirty="0" smtClean="0">
                <a:latin typeface="Comic Sans MS" pitchFamily="66" charset="0"/>
              </a:rPr>
              <a:t>I </a:t>
            </a:r>
            <a:r>
              <a:rPr lang="en-GB" sz="1400" dirty="0" smtClean="0">
                <a:latin typeface="Comic Sans MS" pitchFamily="66" charset="0"/>
              </a:rPr>
              <a:t>will be lucky if……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conciencia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ciudadana</a:t>
            </a:r>
            <a:r>
              <a:rPr lang="en-GB" sz="1400" dirty="0" smtClean="0">
                <a:latin typeface="Comic Sans MS" pitchFamily="66" charset="0"/>
              </a:rPr>
              <a:t>         to be a good </a:t>
            </a:r>
            <a:r>
              <a:rPr lang="en-GB" sz="1400" dirty="0" smtClean="0">
                <a:latin typeface="Comic Sans MS" pitchFamily="66" charset="0"/>
              </a:rPr>
              <a:t>citizen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r>
              <a:rPr lang="es-ES" sz="1400" b="1" dirty="0" smtClean="0">
                <a:latin typeface="Comic Sans MS" pitchFamily="66" charset="0"/>
              </a:rPr>
              <a:t>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err="1" smtClean="0">
                <a:latin typeface="Comic Sans MS" pitchFamily="66" charset="0"/>
              </a:rPr>
              <a:t>Tendrémos</a:t>
            </a:r>
            <a:r>
              <a:rPr lang="es-ES" sz="1400" u="sng" dirty="0" smtClean="0">
                <a:latin typeface="Comic Sans MS" pitchFamily="66" charset="0"/>
              </a:rPr>
              <a:t> suerte si el planeta sobrevive</a:t>
            </a:r>
            <a:r>
              <a:rPr lang="es-ES" sz="1400" dirty="0" smtClean="0">
                <a:latin typeface="Comic Sans MS" pitchFamily="66" charset="0"/>
              </a:rPr>
              <a:t>	</a:t>
            </a:r>
          </a:p>
          <a:p>
            <a:r>
              <a:rPr lang="en-GB" sz="1400" i="1" dirty="0" smtClean="0">
                <a:latin typeface="Comic Sans MS" pitchFamily="66" charset="0"/>
              </a:rPr>
              <a:t>We will be lucky if the planet survives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Es necesario tener conciencia ciudadana</a:t>
            </a:r>
            <a:r>
              <a:rPr lang="es-ES" sz="1400" dirty="0" smtClean="0">
                <a:latin typeface="Comic Sans MS" pitchFamily="66" charset="0"/>
              </a:rPr>
              <a:t> 			</a:t>
            </a:r>
          </a:p>
          <a:p>
            <a:r>
              <a:rPr lang="en-GB" sz="1400" i="1" dirty="0" smtClean="0">
                <a:latin typeface="Comic Sans MS" pitchFamily="66" charset="0"/>
              </a:rPr>
              <a:t>It´s necessary to be a good </a:t>
            </a:r>
            <a:r>
              <a:rPr lang="en-GB" sz="1400" i="1" dirty="0" smtClean="0">
                <a:latin typeface="Comic Sans MS" pitchFamily="66" charset="0"/>
              </a:rPr>
              <a:t>citizen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6632" y="251520"/>
            <a:ext cx="659735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9.“If</a:t>
            </a:r>
            <a:r>
              <a:rPr lang="en-GB" sz="1400" b="1" dirty="0" smtClean="0">
                <a:latin typeface="Comic Sans MS" pitchFamily="66" charset="0"/>
              </a:rPr>
              <a:t>” sentences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start sentences with “if” or “</a:t>
            </a:r>
            <a:r>
              <a:rPr lang="en-GB" sz="1400" dirty="0" err="1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” in Spanish, combinations of tenses are used.  The combinations are as follows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* + present + future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* + imperfect + conditional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Si</a:t>
            </a:r>
            <a:r>
              <a:rPr lang="es-ES" sz="1400" dirty="0" smtClean="0">
                <a:latin typeface="Comic Sans MS" pitchFamily="66" charset="0"/>
              </a:rPr>
              <a:t>* + </a:t>
            </a:r>
            <a:r>
              <a:rPr lang="es-ES" sz="1400" dirty="0" err="1" smtClean="0">
                <a:latin typeface="Comic Sans MS" pitchFamily="66" charset="0"/>
              </a:rPr>
              <a:t>pluperfect</a:t>
            </a:r>
            <a:r>
              <a:rPr lang="es-ES" sz="1400" dirty="0" smtClean="0">
                <a:latin typeface="Comic Sans MS" pitchFamily="66" charset="0"/>
              </a:rPr>
              <a:t> + </a:t>
            </a:r>
            <a:r>
              <a:rPr lang="es-ES" sz="1400" dirty="0" err="1" smtClean="0">
                <a:latin typeface="Comic Sans MS" pitchFamily="66" charset="0"/>
              </a:rPr>
              <a:t>conditional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perfect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200" u="sng" dirty="0" smtClean="0">
                <a:latin typeface="Comic Sans MS" pitchFamily="66" charset="0"/>
              </a:rPr>
              <a:t>Si</a:t>
            </a:r>
            <a:r>
              <a:rPr lang="es-ES" sz="1200" dirty="0" smtClean="0">
                <a:latin typeface="Comic Sans MS" pitchFamily="66" charset="0"/>
              </a:rPr>
              <a:t>* reciclamos, salvaremos nuestro planeta</a:t>
            </a:r>
          </a:p>
          <a:p>
            <a:r>
              <a:rPr lang="es-ES" sz="1200" dirty="0" smtClean="0">
                <a:latin typeface="Comic Sans MS" pitchFamily="66" charset="0"/>
              </a:rPr>
              <a:t>	</a:t>
            </a:r>
            <a:r>
              <a:rPr lang="en-GB" sz="1200" i="1" dirty="0" smtClean="0">
                <a:latin typeface="Comic Sans MS" pitchFamily="66" charset="0"/>
              </a:rPr>
              <a:t>If we recycle, we will save our planet.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s-ES" sz="1200" u="sng" dirty="0" smtClean="0">
                <a:latin typeface="Comic Sans MS" pitchFamily="66" charset="0"/>
              </a:rPr>
              <a:t>Si</a:t>
            </a:r>
            <a:r>
              <a:rPr lang="es-ES" sz="1200" dirty="0" smtClean="0">
                <a:latin typeface="Comic Sans MS" pitchFamily="66" charset="0"/>
              </a:rPr>
              <a:t>* no evitamos la contaminación, el calentamiento global será peor</a:t>
            </a:r>
          </a:p>
          <a:p>
            <a:r>
              <a:rPr lang="es-ES" sz="1200" dirty="0" smtClean="0">
                <a:latin typeface="Comic Sans MS" pitchFamily="66" charset="0"/>
              </a:rPr>
              <a:t>	</a:t>
            </a:r>
            <a:r>
              <a:rPr lang="en-GB" sz="1200" i="1" dirty="0" smtClean="0">
                <a:latin typeface="Comic Sans MS" pitchFamily="66" charset="0"/>
              </a:rPr>
              <a:t>If we don´t avoid pollution, global warming will be worse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s-ES" sz="1200" u="sng" dirty="0" smtClean="0">
                <a:latin typeface="Comic Sans MS" pitchFamily="66" charset="0"/>
              </a:rPr>
              <a:t>Si</a:t>
            </a:r>
            <a:r>
              <a:rPr lang="es-ES" sz="1200" dirty="0" smtClean="0">
                <a:latin typeface="Comic Sans MS" pitchFamily="66" charset="0"/>
              </a:rPr>
              <a:t>* mi amiga recicl</a:t>
            </a:r>
            <a:r>
              <a:rPr lang="es-ES" sz="1200" b="1" dirty="0" smtClean="0">
                <a:latin typeface="Comic Sans MS" pitchFamily="66" charset="0"/>
              </a:rPr>
              <a:t>ara</a:t>
            </a:r>
            <a:r>
              <a:rPr lang="es-ES" sz="1200" dirty="0" smtClean="0">
                <a:latin typeface="Comic Sans MS" pitchFamily="66" charset="0"/>
              </a:rPr>
              <a:t>, tend</a:t>
            </a:r>
            <a:r>
              <a:rPr lang="es-ES" sz="1200" b="1" dirty="0" smtClean="0">
                <a:latin typeface="Comic Sans MS" pitchFamily="66" charset="0"/>
              </a:rPr>
              <a:t>ría</a:t>
            </a:r>
            <a:r>
              <a:rPr lang="es-ES" sz="1200" dirty="0" smtClean="0">
                <a:latin typeface="Comic Sans MS" pitchFamily="66" charset="0"/>
              </a:rPr>
              <a:t> la conciencia más limpia</a:t>
            </a:r>
          </a:p>
          <a:p>
            <a:r>
              <a:rPr lang="es-ES" sz="1200" dirty="0" smtClean="0">
                <a:latin typeface="Comic Sans MS" pitchFamily="66" charset="0"/>
              </a:rPr>
              <a:t>	</a:t>
            </a:r>
            <a:r>
              <a:rPr lang="en-GB" sz="1200" i="1" dirty="0" smtClean="0">
                <a:latin typeface="Comic Sans MS" pitchFamily="66" charset="0"/>
              </a:rPr>
              <a:t>If my friend recycled, she would have a better conscience.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s-ES" sz="1200" u="sng" dirty="0" smtClean="0">
                <a:latin typeface="Comic Sans MS" pitchFamily="66" charset="0"/>
              </a:rPr>
              <a:t>Si</a:t>
            </a:r>
            <a:r>
              <a:rPr lang="es-ES" sz="1200" dirty="0" smtClean="0">
                <a:latin typeface="Comic Sans MS" pitchFamily="66" charset="0"/>
              </a:rPr>
              <a:t>* hubiese recogido la caca del perro, no la habría pisado ese chico.</a:t>
            </a:r>
          </a:p>
          <a:p>
            <a:r>
              <a:rPr lang="es-ES" sz="1200" dirty="0" smtClean="0">
                <a:latin typeface="Comic Sans MS" pitchFamily="66" charset="0"/>
              </a:rPr>
              <a:t>	</a:t>
            </a:r>
            <a:r>
              <a:rPr lang="en-GB" sz="1200" i="1" dirty="0" smtClean="0">
                <a:latin typeface="Comic Sans MS" pitchFamily="66" charset="0"/>
              </a:rPr>
              <a:t>If had picked up the dog </a:t>
            </a:r>
            <a:r>
              <a:rPr lang="en-GB" sz="1200" i="1" dirty="0" err="1" smtClean="0">
                <a:latin typeface="Comic Sans MS" pitchFamily="66" charset="0"/>
              </a:rPr>
              <a:t>poo</a:t>
            </a:r>
            <a:r>
              <a:rPr lang="en-GB" sz="1200" i="1" dirty="0" smtClean="0">
                <a:latin typeface="Comic Sans MS" pitchFamily="66" charset="0"/>
              </a:rPr>
              <a:t>, that </a:t>
            </a:r>
            <a:r>
              <a:rPr lang="en-GB" sz="1200" i="1" dirty="0" smtClean="0">
                <a:latin typeface="Comic Sans MS" pitchFamily="66" charset="0"/>
              </a:rPr>
              <a:t>boy wouldn´t have stepped on it.</a:t>
            </a:r>
            <a:endParaRPr lang="es-ES" sz="12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6632" y="3815625"/>
            <a:ext cx="64087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10.Object Pronouns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you want to avoid repeating the thing you are talking about in a sentence, use an object pronoun.  They are normally found in front of a verb.  The most commonly used are: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 Masculine		Feminine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it		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          	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them 	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		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Lo*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reciclo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I recycle it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Me*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ayudar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it will help me</a:t>
            </a: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Nos</a:t>
            </a:r>
            <a:r>
              <a:rPr kumimoji="0" lang="en-GB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beneficiará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it will benefit us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Don´t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get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confused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s-ES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with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THE (</a:t>
            </a:r>
            <a:r>
              <a:rPr kumimoji="0" lang="es-ES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article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) EL, LA, LOS, LAS!!!!!!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8640" y="323528"/>
            <a:ext cx="65527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11.Comparatives</a:t>
            </a:r>
          </a:p>
          <a:p>
            <a:pPr lvl="0"/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compare two things use the following comparisons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Más……… que</a:t>
            </a:r>
            <a:r>
              <a:rPr lang="es-ES" sz="1400" dirty="0" smtClean="0">
                <a:latin typeface="Comic Sans MS" pitchFamily="66" charset="0"/>
              </a:rPr>
              <a:t>			more….</a:t>
            </a:r>
            <a:r>
              <a:rPr lang="es-ES" sz="1400" dirty="0" err="1" smtClean="0">
                <a:latin typeface="Comic Sans MS" pitchFamily="66" charset="0"/>
              </a:rPr>
              <a:t>than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Menos ………..que</a:t>
            </a:r>
            <a:r>
              <a:rPr lang="es-ES" sz="1400" dirty="0" smtClean="0">
                <a:latin typeface="Comic Sans MS" pitchFamily="66" charset="0"/>
              </a:rPr>
              <a:t>		</a:t>
            </a:r>
            <a:r>
              <a:rPr lang="es-ES" sz="1400" dirty="0" smtClean="0">
                <a:latin typeface="Comic Sans MS" pitchFamily="66" charset="0"/>
              </a:rPr>
              <a:t>                  </a:t>
            </a:r>
            <a:r>
              <a:rPr lang="es-ES" sz="1400" dirty="0" err="1" smtClean="0">
                <a:latin typeface="Comic Sans MS" pitchFamily="66" charset="0"/>
              </a:rPr>
              <a:t>less</a:t>
            </a:r>
            <a:r>
              <a:rPr lang="es-ES" sz="1400" dirty="0" smtClean="0">
                <a:latin typeface="Comic Sans MS" pitchFamily="66" charset="0"/>
              </a:rPr>
              <a:t>….</a:t>
            </a:r>
            <a:r>
              <a:rPr lang="es-ES" sz="1400" dirty="0" err="1" smtClean="0">
                <a:latin typeface="Comic Sans MS" pitchFamily="66" charset="0"/>
              </a:rPr>
              <a:t>than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Tan………como	</a:t>
            </a:r>
            <a:r>
              <a:rPr lang="es-ES" sz="1400" dirty="0" smtClean="0">
                <a:latin typeface="Comic Sans MS" pitchFamily="66" charset="0"/>
              </a:rPr>
              <a:t>		as…………</a:t>
            </a:r>
            <a:r>
              <a:rPr lang="es-ES" sz="1400" dirty="0" smtClean="0">
                <a:latin typeface="Comic Sans MS" pitchFamily="66" charset="0"/>
              </a:rPr>
              <a:t>as</a:t>
            </a:r>
          </a:p>
          <a:p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Mi barrio es </a:t>
            </a:r>
            <a:r>
              <a:rPr lang="es-ES" sz="1400" u="sng" dirty="0" smtClean="0">
                <a:latin typeface="Comic Sans MS" pitchFamily="66" charset="0"/>
              </a:rPr>
              <a:t>más</a:t>
            </a:r>
            <a:r>
              <a:rPr lang="es-ES" sz="1400" dirty="0" smtClean="0">
                <a:latin typeface="Comic Sans MS" pitchFamily="66" charset="0"/>
              </a:rPr>
              <a:t> limpio </a:t>
            </a:r>
            <a:r>
              <a:rPr lang="es-ES" sz="1400" u="sng" dirty="0" smtClean="0">
                <a:latin typeface="Comic Sans MS" pitchFamily="66" charset="0"/>
              </a:rPr>
              <a:t>que</a:t>
            </a:r>
            <a:r>
              <a:rPr lang="es-ES" sz="1400" dirty="0" smtClean="0">
                <a:latin typeface="Comic Sans MS" pitchFamily="66" charset="0"/>
              </a:rPr>
              <a:t>* el de mi amiga</a:t>
            </a:r>
          </a:p>
          <a:p>
            <a:r>
              <a:rPr lang="en-GB" sz="1400" i="1" dirty="0" smtClean="0">
                <a:latin typeface="Comic Sans MS" pitchFamily="66" charset="0"/>
              </a:rPr>
              <a:t>My neighbourhood is less expensive than my friend´s one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Vivir en la ciudad es </a:t>
            </a:r>
            <a:r>
              <a:rPr lang="es-ES" sz="1400" u="sng" dirty="0" smtClean="0">
                <a:latin typeface="Comic Sans MS" pitchFamily="66" charset="0"/>
              </a:rPr>
              <a:t>menos</a:t>
            </a:r>
            <a:r>
              <a:rPr lang="es-ES" sz="1400" dirty="0" smtClean="0">
                <a:latin typeface="Comic Sans MS" pitchFamily="66" charset="0"/>
              </a:rPr>
              <a:t> ecológico </a:t>
            </a:r>
            <a:r>
              <a:rPr lang="es-ES" sz="1400" u="sng" dirty="0" smtClean="0">
                <a:latin typeface="Comic Sans MS" pitchFamily="66" charset="0"/>
              </a:rPr>
              <a:t>que*</a:t>
            </a:r>
            <a:r>
              <a:rPr lang="es-ES" sz="1400" dirty="0" smtClean="0">
                <a:latin typeface="Comic Sans MS" pitchFamily="66" charset="0"/>
              </a:rPr>
              <a:t> en el campo</a:t>
            </a:r>
          </a:p>
          <a:p>
            <a:r>
              <a:rPr lang="en-GB" sz="1400" i="1" dirty="0" smtClean="0">
                <a:latin typeface="Comic Sans MS" pitchFamily="66" charset="0"/>
              </a:rPr>
              <a:t>Living in the city is less environmentally friendly than living in the countryside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Los  ingleses son </a:t>
            </a:r>
            <a:r>
              <a:rPr lang="es-ES" sz="1400" u="sng" dirty="0" smtClean="0">
                <a:latin typeface="Comic Sans MS" pitchFamily="66" charset="0"/>
              </a:rPr>
              <a:t>tan </a:t>
            </a:r>
            <a:r>
              <a:rPr lang="es-ES" sz="1400" dirty="0" smtClean="0">
                <a:latin typeface="Comic Sans MS" pitchFamily="66" charset="0"/>
              </a:rPr>
              <a:t>ecológicas </a:t>
            </a:r>
            <a:r>
              <a:rPr lang="es-ES" sz="1400" u="sng" dirty="0" smtClean="0">
                <a:latin typeface="Comic Sans MS" pitchFamily="66" charset="0"/>
              </a:rPr>
              <a:t>como</a:t>
            </a:r>
            <a:r>
              <a:rPr lang="es-ES" sz="1400" dirty="0" smtClean="0">
                <a:latin typeface="Comic Sans MS" pitchFamily="66" charset="0"/>
              </a:rPr>
              <a:t>* los españoles</a:t>
            </a:r>
          </a:p>
          <a:p>
            <a:r>
              <a:rPr lang="en-GB" sz="1400" i="1" dirty="0" smtClean="0">
                <a:latin typeface="Comic Sans MS" pitchFamily="66" charset="0"/>
              </a:rPr>
              <a:t>English people are as ecological as Spanish people.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0648" y="3851920"/>
            <a:ext cx="56166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12.Superlatives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“the most………… ” or “the least……” use a superlative in Spanish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el </a:t>
            </a:r>
            <a:r>
              <a:rPr lang="en-GB" sz="1400" b="1" dirty="0" err="1" smtClean="0">
                <a:latin typeface="Comic Sans MS" pitchFamily="66" charset="0"/>
              </a:rPr>
              <a:t>más</a:t>
            </a:r>
            <a:r>
              <a:rPr lang="en-GB" sz="1400" dirty="0" smtClean="0">
                <a:latin typeface="Comic Sans MS" pitchFamily="66" charset="0"/>
              </a:rPr>
              <a:t>			the most (m)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la </a:t>
            </a:r>
            <a:r>
              <a:rPr lang="en-GB" sz="1400" b="1" dirty="0" err="1" smtClean="0">
                <a:latin typeface="Comic Sans MS" pitchFamily="66" charset="0"/>
              </a:rPr>
              <a:t>más</a:t>
            </a:r>
            <a:r>
              <a:rPr lang="en-GB" sz="1400" dirty="0" smtClean="0">
                <a:latin typeface="Comic Sans MS" pitchFamily="66" charset="0"/>
              </a:rPr>
              <a:t>			the most (f)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el </a:t>
            </a:r>
            <a:r>
              <a:rPr lang="en-GB" sz="1400" b="1" dirty="0" err="1" smtClean="0">
                <a:latin typeface="Comic Sans MS" pitchFamily="66" charset="0"/>
              </a:rPr>
              <a:t>menos</a:t>
            </a:r>
            <a:r>
              <a:rPr lang="en-GB" sz="1400" dirty="0" smtClean="0">
                <a:latin typeface="Comic Sans MS" pitchFamily="66" charset="0"/>
              </a:rPr>
              <a:t>			the least (m)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la </a:t>
            </a:r>
            <a:r>
              <a:rPr lang="en-GB" sz="1400" b="1" dirty="0" err="1" smtClean="0">
                <a:latin typeface="Comic Sans MS" pitchFamily="66" charset="0"/>
              </a:rPr>
              <a:t>menos</a:t>
            </a:r>
            <a:r>
              <a:rPr lang="en-GB" sz="1400" dirty="0" smtClean="0">
                <a:latin typeface="Comic Sans MS" pitchFamily="66" charset="0"/>
              </a:rPr>
              <a:t>			the least (f)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r>
              <a:rPr lang="es-ES" sz="1400" b="1" dirty="0" smtClean="0">
                <a:latin typeface="Comic Sans MS" pitchFamily="66" charset="0"/>
              </a:rPr>
              <a:t>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Esta calle es </a:t>
            </a:r>
            <a:r>
              <a:rPr lang="es-ES" sz="1400" u="sng" dirty="0" smtClean="0">
                <a:latin typeface="Comic Sans MS" pitchFamily="66" charset="0"/>
              </a:rPr>
              <a:t>la más</a:t>
            </a:r>
            <a:r>
              <a:rPr lang="es-ES" sz="1400" dirty="0" smtClean="0">
                <a:latin typeface="Comic Sans MS" pitchFamily="66" charset="0"/>
              </a:rPr>
              <a:t>* limpia</a:t>
            </a:r>
          </a:p>
          <a:p>
            <a:r>
              <a:rPr lang="en-GB" sz="1400" dirty="0" smtClean="0">
                <a:latin typeface="Comic Sans MS" pitchFamily="66" charset="0"/>
              </a:rPr>
              <a:t>This street is the cleanest.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Londres es </a:t>
            </a:r>
            <a:r>
              <a:rPr lang="es-ES" sz="1400" u="sng" dirty="0" smtClean="0">
                <a:latin typeface="Comic Sans MS" pitchFamily="66" charset="0"/>
              </a:rPr>
              <a:t>la ciudad más</a:t>
            </a:r>
            <a:r>
              <a:rPr lang="es-ES" sz="1400" dirty="0" smtClean="0">
                <a:latin typeface="Comic Sans MS" pitchFamily="66" charset="0"/>
              </a:rPr>
              <a:t>* contaminada del país</a:t>
            </a:r>
          </a:p>
          <a:p>
            <a:r>
              <a:rPr lang="en-GB" sz="1400" dirty="0" smtClean="0">
                <a:latin typeface="Comic Sans MS" pitchFamily="66" charset="0"/>
              </a:rPr>
              <a:t>London is the most polluted city in the country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6672" y="179513"/>
            <a:ext cx="62646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13.Adverbs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Adjectives which describe verbs are called adverbs.  In English they usually end in “</a:t>
            </a:r>
            <a:r>
              <a:rPr lang="en-GB" sz="1400" dirty="0" err="1" smtClean="0">
                <a:latin typeface="Comic Sans MS" pitchFamily="66" charset="0"/>
              </a:rPr>
              <a:t>ly</a:t>
            </a:r>
            <a:r>
              <a:rPr lang="en-GB" sz="1400" dirty="0" smtClean="0">
                <a:latin typeface="Comic Sans MS" pitchFamily="66" charset="0"/>
              </a:rPr>
              <a:t>”.  In Spanish normally they end in “</a:t>
            </a:r>
            <a:r>
              <a:rPr lang="en-GB" sz="1400" dirty="0" err="1" smtClean="0">
                <a:latin typeface="Comic Sans MS" pitchFamily="66" charset="0"/>
              </a:rPr>
              <a:t>mente</a:t>
            </a:r>
            <a:r>
              <a:rPr lang="en-GB" sz="1400" dirty="0" smtClean="0">
                <a:latin typeface="Comic Sans MS" pitchFamily="66" charset="0"/>
              </a:rPr>
              <a:t>”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probablamente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dirty="0" smtClean="0">
                <a:latin typeface="Comic Sans MS" pitchFamily="66" charset="0"/>
              </a:rPr>
              <a:t> 		 probably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afortunádamente</a:t>
            </a:r>
            <a:r>
              <a:rPr lang="en-GB" sz="1400" dirty="0" smtClean="0">
                <a:latin typeface="Comic Sans MS" pitchFamily="66" charset="0"/>
              </a:rPr>
              <a:t>		fortunately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definitívamente</a:t>
            </a:r>
            <a:r>
              <a:rPr lang="es-ES" sz="1400" dirty="0" smtClean="0">
                <a:latin typeface="Comic Sans MS" pitchFamily="66" charset="0"/>
              </a:rPr>
              <a:t>		</a:t>
            </a:r>
            <a:r>
              <a:rPr lang="es-ES" sz="1400" dirty="0" err="1" smtClean="0">
                <a:latin typeface="Comic Sans MS" pitchFamily="66" charset="0"/>
              </a:rPr>
              <a:t>definitely</a:t>
            </a:r>
            <a:r>
              <a:rPr lang="es-ES" sz="1400" dirty="0" smtClean="0">
                <a:latin typeface="Comic Sans MS" pitchFamily="66" charset="0"/>
              </a:rPr>
              <a:t>	</a:t>
            </a:r>
          </a:p>
          <a:p>
            <a:r>
              <a:rPr lang="es-ES" sz="1400" b="1" dirty="0" err="1" smtClean="0">
                <a:latin typeface="Comic Sans MS" pitchFamily="66" charset="0"/>
              </a:rPr>
              <a:t>constántemente</a:t>
            </a:r>
            <a:r>
              <a:rPr lang="es-ES" sz="1400" b="1" dirty="0" smtClean="0">
                <a:latin typeface="Comic Sans MS" pitchFamily="66" charset="0"/>
              </a:rPr>
              <a:t>	</a:t>
            </a:r>
            <a:r>
              <a:rPr lang="es-ES" sz="1400" dirty="0" smtClean="0">
                <a:latin typeface="Comic Sans MS" pitchFamily="66" charset="0"/>
              </a:rPr>
              <a:t>	</a:t>
            </a:r>
            <a:r>
              <a:rPr lang="es-ES" sz="1400" dirty="0" err="1" smtClean="0">
                <a:latin typeface="Comic Sans MS" pitchFamily="66" charset="0"/>
              </a:rPr>
              <a:t>constantly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periódicamente</a:t>
            </a:r>
            <a:r>
              <a:rPr lang="es-ES" sz="1400" dirty="0" smtClean="0">
                <a:latin typeface="Comic Sans MS" pitchFamily="66" charset="0"/>
              </a:rPr>
              <a:t>		</a:t>
            </a:r>
            <a:r>
              <a:rPr lang="es-ES" sz="1400" dirty="0" err="1" smtClean="0">
                <a:latin typeface="Comic Sans MS" pitchFamily="66" charset="0"/>
              </a:rPr>
              <a:t>periodically</a:t>
            </a:r>
            <a:r>
              <a:rPr lang="es-ES" sz="1400" dirty="0" smtClean="0">
                <a:latin typeface="Comic Sans MS" pitchFamily="66" charset="0"/>
              </a:rPr>
              <a:t>	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consecuentemente</a:t>
            </a:r>
            <a:r>
              <a:rPr lang="en-GB" sz="1400" dirty="0" smtClean="0">
                <a:latin typeface="Comic Sans MS" pitchFamily="66" charset="0"/>
              </a:rPr>
              <a:t>		consequently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However, not all adverbs end in “</a:t>
            </a:r>
            <a:r>
              <a:rPr lang="en-GB" sz="1400" dirty="0" err="1" smtClean="0">
                <a:latin typeface="Comic Sans MS" pitchFamily="66" charset="0"/>
              </a:rPr>
              <a:t>mente</a:t>
            </a:r>
            <a:r>
              <a:rPr lang="en-GB" sz="1400" dirty="0" smtClean="0">
                <a:latin typeface="Comic Sans MS" pitchFamily="66" charset="0"/>
              </a:rPr>
              <a:t>”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endParaRPr lang="es-ES" sz="1400" b="1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a </a:t>
            </a:r>
            <a:r>
              <a:rPr lang="es-ES" sz="1400" b="1" dirty="0" smtClean="0">
                <a:latin typeface="Comic Sans MS" pitchFamily="66" charset="0"/>
              </a:rPr>
              <a:t>menudo</a:t>
            </a:r>
            <a:r>
              <a:rPr lang="es-ES" sz="1400" dirty="0" smtClean="0">
                <a:latin typeface="Comic Sans MS" pitchFamily="66" charset="0"/>
              </a:rPr>
              <a:t>			</a:t>
            </a:r>
            <a:r>
              <a:rPr lang="es-ES" sz="1400" dirty="0" err="1" smtClean="0">
                <a:latin typeface="Comic Sans MS" pitchFamily="66" charset="0"/>
              </a:rPr>
              <a:t>often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algunas veces</a:t>
            </a:r>
            <a:r>
              <a:rPr lang="es-ES" sz="1400" dirty="0" smtClean="0">
                <a:latin typeface="Comic Sans MS" pitchFamily="66" charset="0"/>
              </a:rPr>
              <a:t>  		</a:t>
            </a:r>
            <a:r>
              <a:rPr lang="es-ES" sz="1400" dirty="0" err="1" smtClean="0">
                <a:latin typeface="Comic Sans MS" pitchFamily="66" charset="0"/>
              </a:rPr>
              <a:t>sometimes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ahora</a:t>
            </a:r>
            <a:r>
              <a:rPr lang="es-ES" sz="1400" dirty="0" smtClean="0">
                <a:latin typeface="Comic Sans MS" pitchFamily="66" charset="0"/>
              </a:rPr>
              <a:t>			</a:t>
            </a:r>
            <a:r>
              <a:rPr lang="es-ES" sz="1400" dirty="0" err="1" smtClean="0">
                <a:latin typeface="Comic Sans MS" pitchFamily="66" charset="0"/>
              </a:rPr>
              <a:t>now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casi</a:t>
            </a:r>
            <a:r>
              <a:rPr lang="es-ES" sz="1400" dirty="0" smtClean="0">
                <a:latin typeface="Comic Sans MS" pitchFamily="66" charset="0"/>
              </a:rPr>
              <a:t>			</a:t>
            </a:r>
            <a:r>
              <a:rPr lang="es-ES" sz="1400" dirty="0" err="1" smtClean="0">
                <a:latin typeface="Comic Sans MS" pitchFamily="66" charset="0"/>
              </a:rPr>
              <a:t>almost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4486376"/>
            <a:ext cx="68580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14.Linking ideas with starters such as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llegar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+ full verb		On arriving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Despu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 de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+ full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verb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After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Antes de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+ full verb before	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Before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llegar a mi calle se encuentra un parque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On arriving to my street you find a park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Despu</a:t>
            </a: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 de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hacer senderismo en el bosque observamos la fauna y la   flora.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After going trekking we observed the wildlife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Antes de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llegar al bosque, hay un vertedero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Before getting to the forest, there is a dumpsite</a:t>
            </a:r>
            <a:endParaRPr kumimoji="0" lang="en-GB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679</Words>
  <Application>Microsoft Office PowerPoint</Application>
  <PresentationFormat>Presentación en pantalla (4:3)</PresentationFormat>
  <Paragraphs>392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Miss Mallo</dc:creator>
  <cp:lastModifiedBy>Sara</cp:lastModifiedBy>
  <cp:revision>9</cp:revision>
  <dcterms:created xsi:type="dcterms:W3CDTF">2014-12-21T21:31:52Z</dcterms:created>
  <dcterms:modified xsi:type="dcterms:W3CDTF">2014-12-21T22:46:34Z</dcterms:modified>
</cp:coreProperties>
</file>