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9" r:id="rId2"/>
    <p:sldId id="270" r:id="rId3"/>
    <p:sldId id="271" r:id="rId4"/>
    <p:sldId id="272" r:id="rId5"/>
    <p:sldId id="273" r:id="rId6"/>
    <p:sldId id="276" r:id="rId7"/>
    <p:sldId id="275" r:id="rId8"/>
    <p:sldId id="277" r:id="rId9"/>
    <p:sldId id="278" r:id="rId10"/>
    <p:sldId id="279" r:id="rId11"/>
    <p:sldId id="280" r:id="rId12"/>
    <p:sldId id="282" r:id="rId13"/>
    <p:sldId id="263" r:id="rId14"/>
    <p:sldId id="283" r:id="rId15"/>
    <p:sldId id="285" r:id="rId16"/>
    <p:sldId id="286" r:id="rId17"/>
    <p:sldId id="287" r:id="rId18"/>
    <p:sldId id="256" r:id="rId19"/>
    <p:sldId id="288" r:id="rId20"/>
    <p:sldId id="289" r:id="rId21"/>
    <p:sldId id="290" r:id="rId22"/>
    <p:sldId id="291" r:id="rId23"/>
    <p:sldId id="292" r:id="rId24"/>
    <p:sldId id="294" r:id="rId25"/>
    <p:sldId id="295" r:id="rId26"/>
    <p:sldId id="262" r:id="rId27"/>
    <p:sldId id="267" r:id="rId28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FF0066"/>
    <a:srgbClr val="FF6600"/>
    <a:srgbClr val="009900"/>
    <a:srgbClr val="339933"/>
    <a:srgbClr val="FF66CC"/>
    <a:srgbClr val="33CC33"/>
    <a:srgbClr val="00FF00"/>
    <a:srgbClr val="006600"/>
    <a:srgbClr val="CC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086" autoAdjust="0"/>
  </p:normalViewPr>
  <p:slideViewPr>
    <p:cSldViewPr>
      <p:cViewPr>
        <p:scale>
          <a:sx n="96" d="100"/>
          <a:sy n="96" d="100"/>
        </p:scale>
        <p:origin x="-1314" y="5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76269-0128-433C-95A7-9D954C5E56D8}" type="datetimeFigureOut">
              <a:rPr lang="en-GB" smtClean="0"/>
              <a:pPr/>
              <a:t>18/06/2017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01625-6C7E-4A81-9287-42EA8D3F8030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91604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1625-6C7E-4A81-9287-42EA8D3F8030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19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C679-1385-4DF8-B1C9-22F7EE9EA4EF}" type="datetime2">
              <a:rPr lang="es-ES" smtClean="0"/>
              <a:pPr/>
              <a:t>domingo, 18 de junio de 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8905-05CD-4B3C-B86D-439F945D8BC0}" type="datetime2">
              <a:rPr lang="es-ES" smtClean="0"/>
              <a:pPr/>
              <a:t>domingo, 18 de junio de 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2F08-91E5-403A-A24B-7EE81793DE77}" type="datetime2">
              <a:rPr lang="es-ES" smtClean="0"/>
              <a:pPr/>
              <a:t>domingo, 18 de junio de 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D74C-378D-496F-BE61-BA9ADC15E7A9}" type="datetime2">
              <a:rPr lang="es-ES" smtClean="0"/>
              <a:pPr/>
              <a:t>domingo, 18 de junio de 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681A-010B-4D58-A406-829687CC3E16}" type="datetime2">
              <a:rPr lang="es-ES" smtClean="0"/>
              <a:pPr/>
              <a:t>domingo, 18 de junio de 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619-84E8-4A23-AA32-7843DD3B66FD}" type="datetime2">
              <a:rPr lang="es-ES" smtClean="0"/>
              <a:pPr/>
              <a:t>domingo, 18 de junio de 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E72A-EE5A-4DD0-BF08-2FC1C867CDCF}" type="datetime2">
              <a:rPr lang="es-ES" smtClean="0"/>
              <a:pPr/>
              <a:t>domingo, 18 de junio de 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775F-E17E-419E-A865-499445D92E43}" type="datetime2">
              <a:rPr lang="es-ES" smtClean="0"/>
              <a:pPr/>
              <a:t>domingo, 18 de junio de 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66EE-FE5E-455D-8F83-DD4C8E58B3A2}" type="datetime2">
              <a:rPr lang="es-ES" smtClean="0"/>
              <a:pPr/>
              <a:t>domingo, 18 de junio de 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FF38-C057-4883-9367-76A90CCA88DB}" type="datetime2">
              <a:rPr lang="es-ES" smtClean="0"/>
              <a:pPr/>
              <a:t>domingo, 18 de junio de 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83C-B417-44F1-83C5-A6800D0C02B2}" type="datetime2">
              <a:rPr lang="es-ES" smtClean="0"/>
              <a:pPr/>
              <a:t>domingo, 18 de junio de 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15C95-0877-4AFA-BF05-8AF78DF94873}" type="datetime2">
              <a:rPr lang="es-ES" smtClean="0"/>
              <a:pPr/>
              <a:t>domingo, 18 de junio de 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26626" name="2 Rectángulo redondeado"/>
          <p:cNvSpPr>
            <a:spLocks noChangeArrowheads="1"/>
          </p:cNvSpPr>
          <p:nvPr/>
        </p:nvSpPr>
        <p:spPr bwMode="auto">
          <a:xfrm>
            <a:off x="260648" y="179512"/>
            <a:ext cx="6159202" cy="864711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627" name="3 Rectángulo redondeado"/>
          <p:cNvSpPr>
            <a:spLocks noChangeArrowheads="1"/>
          </p:cNvSpPr>
          <p:nvPr/>
        </p:nvSpPr>
        <p:spPr bwMode="auto">
          <a:xfrm>
            <a:off x="620687" y="467545"/>
            <a:ext cx="5544617" cy="7992887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10 Rectángulo"/>
          <p:cNvSpPr/>
          <p:nvPr/>
        </p:nvSpPr>
        <p:spPr>
          <a:xfrm>
            <a:off x="1268760" y="7236296"/>
            <a:ext cx="43722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 err="1" smtClean="0">
                <a:solidFill>
                  <a:srgbClr val="FF0000"/>
                </a:solidFill>
                <a:latin typeface="Arial Rounded MT Bold" pitchFamily="34" charset="0"/>
                <a:ea typeface="MS Mincho"/>
                <a:cs typeface="Times New Roman"/>
              </a:rPr>
              <a:t>Mis</a:t>
            </a:r>
            <a:r>
              <a:rPr lang="en-GB" sz="4400" b="1" dirty="0" smtClean="0">
                <a:solidFill>
                  <a:srgbClr val="FF0000"/>
                </a:solidFill>
                <a:latin typeface="Arial Rounded MT Bold" pitchFamily="34" charset="0"/>
                <a:ea typeface="MS Mincho"/>
                <a:cs typeface="Times New Roman"/>
              </a:rPr>
              <a:t> </a:t>
            </a:r>
            <a:r>
              <a:rPr lang="en-GB" sz="4400" b="1" dirty="0" err="1" smtClean="0">
                <a:solidFill>
                  <a:srgbClr val="FF0000"/>
                </a:solidFill>
                <a:latin typeface="Arial Rounded MT Bold" pitchFamily="34" charset="0"/>
                <a:ea typeface="MS Mincho"/>
                <a:cs typeface="Times New Roman"/>
              </a:rPr>
              <a:t>vacaciones</a:t>
            </a:r>
            <a:endParaRPr lang="en-GB" sz="4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64704" y="3153327"/>
            <a:ext cx="518457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MS Mincho" pitchFamily="49" charset="-128"/>
                <a:cs typeface="Times New Roman" pitchFamily="18" charset="0"/>
              </a:rPr>
              <a:t>Achieving </a:t>
            </a:r>
            <a:r>
              <a:rPr kumimoji="0" lang="en-GB" sz="13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MS Mincho" pitchFamily="49" charset="-128"/>
                <a:cs typeface="Times New Roman" pitchFamily="18" charset="0"/>
              </a:rPr>
              <a:t>9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MS Mincho" pitchFamily="49" charset="-128"/>
                <a:cs typeface="Times New Roman" pitchFamily="18" charset="0"/>
              </a:rPr>
              <a:t>Higher Structures </a:t>
            </a: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MS Mincho" pitchFamily="49" charset="-128"/>
                <a:cs typeface="Times New Roman" pitchFamily="18" charset="0"/>
              </a:rPr>
              <a:t>Booklet   </a:t>
            </a:r>
            <a:endParaRPr kumimoji="0" lang="es-E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836712" y="1294765"/>
            <a:ext cx="518457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600" b="1" dirty="0" smtClean="0">
                <a:solidFill>
                  <a:srgbClr val="FF0000"/>
                </a:solidFill>
                <a:latin typeface="Arial Rounded MT Bold" pitchFamily="34" charset="0"/>
                <a:ea typeface="MS Mincho" pitchFamily="49" charset="-128"/>
                <a:cs typeface="Times New Roman" pitchFamily="18" charset="0"/>
              </a:rPr>
              <a:t>Spanish</a:t>
            </a:r>
            <a:endParaRPr kumimoji="0" lang="es-ES" sz="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188640" y="179512"/>
            <a:ext cx="6408712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9. Expresiones con TENER    TO HAVE </a:t>
            </a:r>
            <a:r>
              <a:rPr lang="es-ES" sz="1200" b="1" dirty="0" err="1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expresions</a:t>
            </a:r>
            <a:r>
              <a:rPr lang="es-ES" sz="12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</a:t>
            </a:r>
            <a:endParaRPr lang="es-ES" sz="1200" dirty="0" smtClean="0">
              <a:latin typeface="Century Gothic" pitchFamily="34" charset="0"/>
              <a:cs typeface="Arial" pitchFamily="34" charset="0"/>
            </a:endParaRPr>
          </a:p>
          <a:p>
            <a:pPr lvl="0"/>
            <a:endParaRPr lang="es-ES" sz="1200" dirty="0" smtClean="0">
              <a:latin typeface="Century Gothic" pitchFamily="34" charset="0"/>
            </a:endParaRPr>
          </a:p>
          <a:p>
            <a:r>
              <a:rPr lang="en-GB" sz="1200" dirty="0" smtClean="0">
                <a:latin typeface="Century Gothic" pitchFamily="34" charset="0"/>
              </a:rPr>
              <a:t>TENER has different meanings. I could be translated as TO HAVE or To BE.</a:t>
            </a:r>
            <a:endParaRPr lang="es-ES" sz="1200" dirty="0" smtClean="0">
              <a:latin typeface="Century Gothic" pitchFamily="34" charset="0"/>
            </a:endParaRPr>
          </a:p>
          <a:p>
            <a:endParaRPr lang="en-GB" sz="1200" b="1" dirty="0" smtClean="0"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TENER 	Miedo 		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Celos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Envidia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Prisa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Vergüenza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Confianza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Lastima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Pensado+ infinitivo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Éxito		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Razón 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La culpa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Suerte		</a:t>
            </a:r>
            <a:endParaRPr lang="en-GB" sz="1200" dirty="0" smtClean="0"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Frío                    	  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Calor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Hambre		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sed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Tos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Fiebre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Dolor de 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Sueño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Años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Cansancio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Mala cara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Cuidado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En cuenta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Ganas de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Que+ infinitivo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Lugar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dirty="0" smtClean="0">
                <a:latin typeface="Century Gothic" pitchFamily="34" charset="0"/>
              </a:rPr>
              <a:t>	Presente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1200" dirty="0" smtClean="0">
                <a:latin typeface="Century Gothic" pitchFamily="34" charset="0"/>
              </a:rPr>
              <a:t>            </a:t>
            </a:r>
            <a:r>
              <a:rPr lang="en-GB" sz="1200" dirty="0" err="1" smtClean="0">
                <a:latin typeface="Century Gothic" pitchFamily="34" charset="0"/>
              </a:rPr>
              <a:t>Tendré</a:t>
            </a:r>
            <a:r>
              <a:rPr lang="en-GB" sz="1200" dirty="0" smtClean="0">
                <a:latin typeface="Century Gothic" pitchFamily="34" charset="0"/>
              </a:rPr>
              <a:t> </a:t>
            </a:r>
            <a:r>
              <a:rPr lang="en-GB" sz="1200" dirty="0" err="1" smtClean="0">
                <a:latin typeface="Century Gothic" pitchFamily="34" charset="0"/>
              </a:rPr>
              <a:t>suerte</a:t>
            </a:r>
            <a:r>
              <a:rPr lang="en-GB" sz="1200" dirty="0" smtClean="0">
                <a:latin typeface="Century Gothic" pitchFamily="34" charset="0"/>
              </a:rPr>
              <a:t> </a:t>
            </a:r>
            <a:r>
              <a:rPr lang="en-GB" sz="1200" dirty="0" err="1" smtClean="0">
                <a:latin typeface="Century Gothic" pitchFamily="34" charset="0"/>
              </a:rPr>
              <a:t>si</a:t>
            </a:r>
            <a:r>
              <a:rPr lang="en-GB" sz="1200" dirty="0" smtClean="0">
                <a:latin typeface="Century Gothic" pitchFamily="34" charset="0"/>
              </a:rPr>
              <a:t>…..	</a:t>
            </a:r>
            <a:endParaRPr lang="es-ES" sz="1200" dirty="0" smtClean="0"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GB" sz="1200" dirty="0" smtClean="0">
                <a:latin typeface="Century Gothic" pitchFamily="34" charset="0"/>
              </a:rPr>
              <a:t>	</a:t>
            </a:r>
            <a:r>
              <a:rPr lang="en-GB" sz="1200" dirty="0" err="1" smtClean="0">
                <a:latin typeface="Century Gothic" pitchFamily="34" charset="0"/>
              </a:rPr>
              <a:t>Tener</a:t>
            </a:r>
            <a:r>
              <a:rPr lang="en-GB" sz="1200" dirty="0" smtClean="0">
                <a:latin typeface="Century Gothic" pitchFamily="34" charset="0"/>
              </a:rPr>
              <a:t> </a:t>
            </a:r>
            <a:r>
              <a:rPr lang="en-GB" sz="1200" dirty="0" err="1" smtClean="0">
                <a:latin typeface="Century Gothic" pitchFamily="34" charset="0"/>
              </a:rPr>
              <a:t>conciencia</a:t>
            </a:r>
            <a:r>
              <a:rPr lang="en-GB" sz="1200" dirty="0" smtClean="0">
                <a:latin typeface="Century Gothic" pitchFamily="34" charset="0"/>
              </a:rPr>
              <a:t> </a:t>
            </a:r>
            <a:r>
              <a:rPr lang="en-GB" sz="1200" dirty="0" err="1" smtClean="0">
                <a:latin typeface="Century Gothic" pitchFamily="34" charset="0"/>
              </a:rPr>
              <a:t>ciudadana</a:t>
            </a:r>
            <a:endParaRPr lang="en-GB" sz="1200" dirty="0" smtClean="0"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GB" sz="1200" dirty="0" smtClean="0">
                <a:latin typeface="Century Gothic" pitchFamily="34" charset="0"/>
              </a:rPr>
              <a:t>	</a:t>
            </a:r>
            <a:r>
              <a:rPr lang="en-GB" sz="1200" dirty="0" err="1" smtClean="0">
                <a:latin typeface="Century Gothic" pitchFamily="34" charset="0"/>
              </a:rPr>
              <a:t>Tener</a:t>
            </a:r>
            <a:r>
              <a:rPr lang="en-GB" sz="1200" dirty="0" smtClean="0">
                <a:latin typeface="Century Gothic" pitchFamily="34" charset="0"/>
              </a:rPr>
              <a:t> el mono		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1200" dirty="0" smtClean="0">
                <a:latin typeface="Century Gothic" pitchFamily="34" charset="0"/>
              </a:rPr>
              <a:t>	</a:t>
            </a:r>
            <a:r>
              <a:rPr lang="en-GB" sz="1200" dirty="0" err="1" smtClean="0">
                <a:latin typeface="Century Gothic" pitchFamily="34" charset="0"/>
              </a:rPr>
              <a:t>Tener</a:t>
            </a:r>
            <a:r>
              <a:rPr lang="en-GB" sz="1200" dirty="0" smtClean="0">
                <a:latin typeface="Century Gothic" pitchFamily="34" charset="0"/>
              </a:rPr>
              <a:t> el </a:t>
            </a:r>
            <a:r>
              <a:rPr lang="en-GB" sz="1200" dirty="0" err="1" smtClean="0">
                <a:latin typeface="Century Gothic" pitchFamily="34" charset="0"/>
              </a:rPr>
              <a:t>pavo</a:t>
            </a:r>
            <a:endParaRPr lang="en-GB" sz="1200" dirty="0" smtClean="0">
              <a:latin typeface="Century Gothic" pitchFamily="34" charset="0"/>
            </a:endParaRPr>
          </a:p>
          <a:p>
            <a:pPr marL="342900" indent="-342900"/>
            <a:r>
              <a:rPr lang="en-GB" sz="1200" dirty="0" smtClean="0">
                <a:latin typeface="Century Gothic" pitchFamily="34" charset="0"/>
              </a:rPr>
              <a:t>	</a:t>
            </a:r>
          </a:p>
          <a:p>
            <a:endParaRPr lang="es-ES" sz="1200" b="1" dirty="0" smtClean="0">
              <a:latin typeface="Century Gothic" pitchFamily="34" charset="0"/>
            </a:endParaRPr>
          </a:p>
          <a:p>
            <a:endParaRPr lang="es-ES" sz="1200" b="1" dirty="0" smtClean="0"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Por ejemplo</a:t>
            </a:r>
          </a:p>
          <a:p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</a:t>
            </a:r>
            <a:r>
              <a:rPr lang="es-ES" sz="1400" b="1" dirty="0" smtClean="0">
                <a:solidFill>
                  <a:srgbClr val="7030A0"/>
                </a:solidFill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Tendremos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(9) </a:t>
            </a:r>
            <a:r>
              <a:rPr lang="es-ES" sz="1400" dirty="0" smtClean="0">
                <a:latin typeface="Century Gothic" pitchFamily="34" charset="0"/>
              </a:rPr>
              <a:t>suerte si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encontramos </a:t>
            </a:r>
            <a:r>
              <a:rPr lang="es-ES" sz="1400" dirty="0" smtClean="0">
                <a:latin typeface="Century Gothic" pitchFamily="34" charset="0"/>
              </a:rPr>
              <a:t>algún hotel libre</a:t>
            </a:r>
          </a:p>
          <a:p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We will be lucky if we find a vacant hotel</a:t>
            </a: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Tengo 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(9)</a:t>
            </a:r>
            <a:r>
              <a:rPr lang="es-ES" sz="1400" dirty="0" smtClean="0">
                <a:latin typeface="Century Gothic" pitchFamily="34" charset="0"/>
              </a:rPr>
              <a:t> ganas de IR de crucero en verano.</a:t>
            </a:r>
          </a:p>
          <a:p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 feel like going on a cruise in the summer</a:t>
            </a:r>
          </a:p>
          <a:p>
            <a:endParaRPr lang="en-GB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200" dirty="0"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12976" y="971600"/>
            <a:ext cx="38884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GB" sz="1200" i="1" dirty="0" smtClean="0">
                <a:solidFill>
                  <a:srgbClr val="FF0000"/>
                </a:solidFill>
                <a:latin typeface="Century Gothic" pitchFamily="34" charset="0"/>
              </a:rPr>
              <a:t>To be afraid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jealous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jealous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in A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hurry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embarraced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confident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sorry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though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about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DOING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something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GB" sz="1200" i="1" dirty="0" smtClean="0">
                <a:solidFill>
                  <a:srgbClr val="FF0000"/>
                </a:solidFill>
                <a:latin typeface="Century Gothic" pitchFamily="34" charset="0"/>
              </a:rPr>
              <a:t>To be successful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right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someone´s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fault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GB" sz="1200" i="1" dirty="0" smtClean="0">
                <a:solidFill>
                  <a:srgbClr val="FF0000"/>
                </a:solidFill>
                <a:latin typeface="Century Gothic" pitchFamily="34" charset="0"/>
              </a:rPr>
              <a:t>To be lucky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cold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	  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hot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GB" sz="1200" i="1" dirty="0" smtClean="0">
                <a:solidFill>
                  <a:srgbClr val="FF0000"/>
                </a:solidFill>
                <a:latin typeface="Century Gothic" pitchFamily="34" charset="0"/>
              </a:rPr>
              <a:t>To be hungry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thirsty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A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cough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temperature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sore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sleepy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…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years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old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tired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look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badly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careful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take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into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account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feel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like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take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place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take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into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consideration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I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will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lucky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if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….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a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good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citizen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the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cold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turkey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be</a:t>
            </a:r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 a </a:t>
            </a:r>
            <a:r>
              <a:rPr lang="es-ES" sz="1200" i="1" dirty="0" err="1" smtClean="0">
                <a:solidFill>
                  <a:srgbClr val="FF0000"/>
                </a:solidFill>
                <a:latin typeface="Century Gothic" pitchFamily="34" charset="0"/>
              </a:rPr>
              <a:t>teenager</a:t>
            </a:r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s-ES" sz="12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200" i="1" dirty="0" smtClean="0">
                <a:solidFill>
                  <a:srgbClr val="FF0000"/>
                </a:solidFill>
                <a:latin typeface="Century Gothic" pitchFamily="34" charset="0"/>
              </a:rPr>
              <a:t>	</a:t>
            </a:r>
            <a:endParaRPr lang="en-GB" sz="12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32656" y="251520"/>
            <a:ext cx="6076056" cy="585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10. Tengo la </a:t>
            </a:r>
            <a:r>
              <a:rPr lang="es-ES" sz="1400" b="1" dirty="0" err="1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intencion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de + INFINITIVE</a:t>
            </a:r>
          </a:p>
          <a:p>
            <a:pPr lvl="0"/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I 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intend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+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infinitive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Por ejemplo</a:t>
            </a:r>
          </a:p>
          <a:p>
            <a:endParaRPr lang="es-ES" sz="1400" dirty="0" smtClean="0">
              <a:latin typeface="Century Gothic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solidFill>
                  <a:srgbClr val="FF6600"/>
                </a:solidFill>
                <a:highlight>
                  <a:srgbClr val="FFFF00"/>
                </a:highlight>
                <a:latin typeface="Century Gothic"/>
              </a:rPr>
              <a:t>Tengo</a:t>
            </a:r>
            <a:r>
              <a:rPr lang="es-ES" sz="1400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/>
              </a:rPr>
              <a:t> la intención  de (10)</a:t>
            </a:r>
            <a:r>
              <a:rPr lang="es-ES" sz="1100" dirty="0" smtClean="0">
                <a:highlight>
                  <a:srgbClr val="FFFF00"/>
                </a:highlight>
                <a:cs typeface="Times New Roman"/>
              </a:rPr>
              <a:t> </a:t>
            </a:r>
            <a:r>
              <a:rPr lang="es-ES" sz="1400" dirty="0" smtClean="0">
                <a:latin typeface="Century Gothic" pitchFamily="34" charset="0"/>
              </a:rPr>
              <a:t>de </a:t>
            </a:r>
            <a:r>
              <a:rPr lang="es-ES" sz="1400" dirty="0" err="1" smtClean="0">
                <a:latin typeface="Century Gothic" pitchFamily="34" charset="0"/>
              </a:rPr>
              <a:t>estudiAR</a:t>
            </a:r>
            <a:r>
              <a:rPr lang="es-ES" sz="1400" dirty="0" smtClean="0">
                <a:latin typeface="Century Gothic" pitchFamily="34" charset="0"/>
              </a:rPr>
              <a:t> lo más posible</a:t>
            </a:r>
            <a:endParaRPr lang="es-ES" sz="1400" dirty="0" smtClean="0">
              <a:solidFill>
                <a:srgbClr val="00B0F0"/>
              </a:solidFill>
              <a:latin typeface="Century Gothic" pitchFamily="34" charset="0"/>
            </a:endParaRPr>
          </a:p>
          <a:p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 intend to study as much as possible</a:t>
            </a:r>
          </a:p>
          <a:p>
            <a:endParaRPr lang="en-GB" sz="1400" i="1" dirty="0" smtClean="0"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FF6600"/>
                </a:solidFill>
                <a:highlight>
                  <a:srgbClr val="FFFF00"/>
                </a:highlight>
                <a:latin typeface="Century Gothic"/>
              </a:rPr>
              <a:t>Tengo</a:t>
            </a:r>
            <a:r>
              <a:rPr lang="es-ES" sz="1400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/>
              </a:rPr>
              <a:t> la intención  de (10)</a:t>
            </a:r>
            <a:r>
              <a:rPr lang="es-ES" sz="1100" dirty="0" smtClean="0">
                <a:highlight>
                  <a:srgbClr val="FFFF00"/>
                </a:highlight>
                <a:cs typeface="Times New Roman"/>
              </a:rPr>
              <a:t> </a:t>
            </a:r>
            <a:r>
              <a:rPr lang="es-ES" sz="1400" dirty="0" err="1" smtClean="0">
                <a:latin typeface="Century Gothic" pitchFamily="34" charset="0"/>
              </a:rPr>
              <a:t>estudiAR</a:t>
            </a:r>
            <a:r>
              <a:rPr lang="es-ES" sz="1400" dirty="0" smtClean="0">
                <a:latin typeface="Century Gothic" pitchFamily="34" charset="0"/>
              </a:rPr>
              <a:t> lo más que </a:t>
            </a:r>
            <a:r>
              <a:rPr lang="es-ES" sz="1400" dirty="0" smtClean="0">
                <a:solidFill>
                  <a:srgbClr val="00B0F0"/>
                </a:solidFill>
                <a:latin typeface="Century Gothic" pitchFamily="34" charset="0"/>
              </a:rPr>
              <a:t>pueda</a:t>
            </a:r>
          </a:p>
          <a:p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 intend to study as much as I can</a:t>
            </a:r>
          </a:p>
          <a:p>
            <a:endParaRPr lang="en-GB" sz="1400" i="1" dirty="0" smtClean="0"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FF6600"/>
                </a:solidFill>
                <a:highlight>
                  <a:srgbClr val="FFFF00"/>
                </a:highlight>
                <a:latin typeface="Century Gothic"/>
              </a:rPr>
              <a:t>Tengo</a:t>
            </a:r>
            <a:r>
              <a:rPr lang="es-ES" sz="1400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/>
              </a:rPr>
              <a:t> la intención  de (10)</a:t>
            </a:r>
            <a:r>
              <a:rPr lang="es-ES" sz="1100" dirty="0" smtClean="0">
                <a:highlight>
                  <a:srgbClr val="FFFF00"/>
                </a:highlight>
                <a:cs typeface="Times New Roman"/>
              </a:rPr>
              <a:t> </a:t>
            </a:r>
            <a:r>
              <a:rPr lang="es-ES" sz="1400" dirty="0" err="1" smtClean="0">
                <a:latin typeface="Century Gothic" pitchFamily="34" charset="0"/>
              </a:rPr>
              <a:t>viajAR</a:t>
            </a:r>
            <a:r>
              <a:rPr lang="es-ES" sz="1400" dirty="0" smtClean="0">
                <a:latin typeface="Century Gothic" pitchFamily="34" charset="0"/>
              </a:rPr>
              <a:t> alrededor del mundo</a:t>
            </a:r>
            <a:endParaRPr lang="es-ES" sz="1400" dirty="0" smtClean="0">
              <a:solidFill>
                <a:srgbClr val="00B0F0"/>
              </a:solidFill>
              <a:latin typeface="Century Gothic" pitchFamily="34" charset="0"/>
            </a:endParaRPr>
          </a:p>
          <a:p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 intend to travel around the world.</a:t>
            </a:r>
          </a:p>
          <a:p>
            <a:endParaRPr lang="en-GB" sz="1400" i="1" dirty="0" smtClean="0">
              <a:latin typeface="Century Gothic" pitchFamily="34" charset="0"/>
            </a:endParaRPr>
          </a:p>
          <a:p>
            <a:r>
              <a:rPr lang="es-ES" sz="1400" i="1" dirty="0" smtClean="0">
                <a:latin typeface="Century Gothic" pitchFamily="34" charset="0"/>
              </a:rPr>
              <a:t>TENER   </a:t>
            </a:r>
            <a:r>
              <a:rPr lang="es-ES" sz="1400" i="1" dirty="0" err="1" smtClean="0">
                <a:latin typeface="Century Gothic" pitchFamily="34" charset="0"/>
              </a:rPr>
              <a:t>To</a:t>
            </a:r>
            <a:r>
              <a:rPr lang="es-ES" sz="1400" i="1" dirty="0" smtClean="0">
                <a:latin typeface="Century Gothic" pitchFamily="34" charset="0"/>
              </a:rPr>
              <a:t> </a:t>
            </a:r>
            <a:r>
              <a:rPr lang="es-ES" sz="1400" i="1" dirty="0" err="1" smtClean="0">
                <a:latin typeface="Century Gothic" pitchFamily="34" charset="0"/>
              </a:rPr>
              <a:t>have</a:t>
            </a:r>
            <a:endParaRPr lang="es-ES" sz="1400" dirty="0" smtClean="0">
              <a:latin typeface="Century Gothic" pitchFamily="34" charset="0"/>
            </a:endParaRPr>
          </a:p>
          <a:p>
            <a:endParaRPr lang="es-ES" sz="1400" b="1" dirty="0" smtClean="0">
              <a:solidFill>
                <a:srgbClr val="FF66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PRESENTE</a:t>
            </a:r>
          </a:p>
          <a:p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Tengo 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I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Tienes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You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endParaRPr lang="es-ES" sz="1400" b="1" dirty="0" smtClean="0">
              <a:solidFill>
                <a:srgbClr val="FF66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Tiene 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He has</a:t>
            </a:r>
            <a:endParaRPr lang="es-ES" sz="1400" b="1" dirty="0" smtClean="0">
              <a:solidFill>
                <a:srgbClr val="FF66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Tenemos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We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Tenéis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You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all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Tienen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They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s-ES" sz="1400" dirty="0" smtClean="0">
              <a:latin typeface="Century Gothic" pitchFamily="34" charset="0"/>
            </a:endParaRPr>
          </a:p>
          <a:p>
            <a:endParaRPr lang="en-GB" sz="1400" dirty="0">
              <a:latin typeface="Century Gothic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060848" y="3635896"/>
            <a:ext cx="24482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00B050"/>
                </a:solidFill>
              </a:rPr>
              <a:t>IMPERFECTO</a:t>
            </a:r>
          </a:p>
          <a:p>
            <a:r>
              <a:rPr lang="es-ES" sz="1400" b="1" dirty="0" smtClean="0">
                <a:solidFill>
                  <a:srgbClr val="00B050"/>
                </a:solidFill>
              </a:rPr>
              <a:t>Tenía 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I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had</a:t>
            </a:r>
            <a:endParaRPr lang="es-ES" sz="1400" b="1" dirty="0" smtClean="0">
              <a:solidFill>
                <a:srgbClr val="00B050"/>
              </a:solidFill>
            </a:endParaRPr>
          </a:p>
          <a:p>
            <a:r>
              <a:rPr lang="es-ES" sz="1400" b="1" dirty="0" smtClean="0">
                <a:solidFill>
                  <a:srgbClr val="00B050"/>
                </a:solidFill>
              </a:rPr>
              <a:t>Tenias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</a:rPr>
              <a:t>You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</a:rPr>
              <a:t>had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00B050"/>
                </a:solidFill>
              </a:rPr>
              <a:t>Tenía 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</a:rPr>
              <a:t>He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</a:rPr>
              <a:t>had</a:t>
            </a:r>
            <a:endParaRPr lang="es-ES" sz="1400" b="1" dirty="0" smtClean="0">
              <a:solidFill>
                <a:srgbClr val="00B050"/>
              </a:solidFill>
            </a:endParaRPr>
          </a:p>
          <a:p>
            <a:r>
              <a:rPr lang="es-ES" sz="1400" b="1" dirty="0" smtClean="0">
                <a:solidFill>
                  <a:srgbClr val="00B050"/>
                </a:solidFill>
              </a:rPr>
              <a:t>Teníamos 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</a:rPr>
              <a:t>We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</a:rPr>
              <a:t>had</a:t>
            </a:r>
            <a:endParaRPr lang="es-ES" sz="1400" b="1" dirty="0" smtClean="0">
              <a:solidFill>
                <a:srgbClr val="00B050"/>
              </a:solidFill>
            </a:endParaRPr>
          </a:p>
          <a:p>
            <a:r>
              <a:rPr lang="es-ES" sz="1400" b="1" dirty="0" smtClean="0">
                <a:solidFill>
                  <a:srgbClr val="00B050"/>
                </a:solidFill>
              </a:rPr>
              <a:t>Teníais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</a:rPr>
              <a:t>You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</a:rPr>
              <a:t>all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</a:rPr>
              <a:t>had</a:t>
            </a:r>
            <a:endParaRPr lang="es-ES" sz="1400" b="1" dirty="0" smtClean="0">
              <a:solidFill>
                <a:srgbClr val="00B050"/>
              </a:solidFill>
            </a:endParaRPr>
          </a:p>
          <a:p>
            <a:r>
              <a:rPr lang="es-ES" sz="1400" b="1" dirty="0" smtClean="0">
                <a:solidFill>
                  <a:srgbClr val="00B050"/>
                </a:solidFill>
              </a:rPr>
              <a:t>Tenían. 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</a:rPr>
              <a:t>They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</a:rPr>
              <a:t>had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33056" y="3635896"/>
            <a:ext cx="24482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CC66FF"/>
                </a:solidFill>
              </a:rPr>
              <a:t>FUTURE</a:t>
            </a:r>
          </a:p>
          <a:p>
            <a:r>
              <a:rPr lang="es-ES" sz="1400" b="1" dirty="0" smtClean="0">
                <a:solidFill>
                  <a:srgbClr val="CC66FF"/>
                </a:solidFill>
              </a:rPr>
              <a:t>Tendré  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I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will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endParaRPr lang="es-ES" sz="1400" b="1" dirty="0" smtClean="0">
              <a:solidFill>
                <a:srgbClr val="FF0000"/>
              </a:solidFill>
            </a:endParaRPr>
          </a:p>
          <a:p>
            <a:r>
              <a:rPr lang="es-ES" sz="1400" b="1" dirty="0" smtClean="0">
                <a:solidFill>
                  <a:srgbClr val="CC66FF"/>
                </a:solidFill>
              </a:rPr>
              <a:t>Tendrás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You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will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CC66FF"/>
                </a:solidFill>
              </a:rPr>
              <a:t>Tendrá 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He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will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endParaRPr lang="es-ES" sz="1400" b="1" i="1" dirty="0" smtClean="0">
              <a:solidFill>
                <a:srgbClr val="FF0000"/>
              </a:solidFill>
            </a:endParaRPr>
          </a:p>
          <a:p>
            <a:r>
              <a:rPr lang="es-ES" sz="1400" b="1" dirty="0" smtClean="0">
                <a:solidFill>
                  <a:srgbClr val="CC66FF"/>
                </a:solidFill>
              </a:rPr>
              <a:t>Tendremos</a:t>
            </a:r>
            <a:r>
              <a:rPr lang="es-ES" sz="1400" dirty="0" smtClean="0">
                <a:solidFill>
                  <a:srgbClr val="CC66FF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We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will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endParaRPr lang="es-ES" sz="1400" b="1" i="1" dirty="0" smtClean="0">
              <a:solidFill>
                <a:srgbClr val="FF0000"/>
              </a:solidFill>
            </a:endParaRPr>
          </a:p>
          <a:p>
            <a:r>
              <a:rPr lang="es-ES" sz="1400" b="1" dirty="0" smtClean="0">
                <a:solidFill>
                  <a:srgbClr val="CC66FF"/>
                </a:solidFill>
              </a:rPr>
              <a:t>Tendréis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You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will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all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endParaRPr lang="es-ES" sz="1400" b="1" i="1" dirty="0" smtClean="0">
              <a:solidFill>
                <a:srgbClr val="FF0000"/>
              </a:solidFill>
            </a:endParaRPr>
          </a:p>
          <a:p>
            <a:r>
              <a:rPr lang="es-ES" sz="1400" b="1" dirty="0" smtClean="0">
                <a:solidFill>
                  <a:srgbClr val="CC66FF"/>
                </a:solidFill>
              </a:rPr>
              <a:t>Tendrán. 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They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will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60648" y="467544"/>
            <a:ext cx="6408712" cy="6649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11. COMPARATIVOS Comparatives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r>
              <a:rPr lang="en-GB" sz="1400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Más</a:t>
            </a:r>
            <a:r>
              <a:rPr lang="en-GB" sz="1400" b="1" dirty="0" smtClean="0">
                <a:latin typeface="Century Gothic" pitchFamily="34" charset="0"/>
              </a:rPr>
              <a:t>……… </a:t>
            </a:r>
            <a:r>
              <a:rPr lang="en-GB" sz="1400" b="1" dirty="0" err="1" smtClean="0">
                <a:latin typeface="Century Gothic" pitchFamily="34" charset="0"/>
              </a:rPr>
              <a:t>que</a:t>
            </a:r>
            <a:r>
              <a:rPr lang="en-GB" sz="1400" dirty="0" smtClean="0">
                <a:latin typeface="Century Gothic" pitchFamily="34" charset="0"/>
              </a:rPr>
              <a:t>	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more….than</a:t>
            </a:r>
            <a:r>
              <a:rPr lang="en-GB" sz="14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Menos</a:t>
            </a:r>
            <a:r>
              <a:rPr lang="en-GB" sz="1400" b="1" dirty="0" smtClean="0">
                <a:latin typeface="Century Gothic" pitchFamily="34" charset="0"/>
              </a:rPr>
              <a:t> ………..</a:t>
            </a:r>
            <a:r>
              <a:rPr lang="en-GB" sz="1400" b="1" dirty="0" err="1" smtClean="0">
                <a:latin typeface="Century Gothic" pitchFamily="34" charset="0"/>
              </a:rPr>
              <a:t>que</a:t>
            </a:r>
            <a:r>
              <a:rPr lang="en-GB" sz="1400" dirty="0" smtClean="0">
                <a:latin typeface="Century Gothic" pitchFamily="34" charset="0"/>
              </a:rPr>
              <a:t>	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less….than</a:t>
            </a:r>
            <a:r>
              <a:rPr lang="en-GB" sz="14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smtClean="0">
                <a:latin typeface="Century Gothic" pitchFamily="34" charset="0"/>
              </a:rPr>
              <a:t>Tan………</a:t>
            </a:r>
            <a:r>
              <a:rPr lang="en-GB" sz="1400" b="1" dirty="0" err="1" smtClean="0">
                <a:latin typeface="Century Gothic" pitchFamily="34" charset="0"/>
              </a:rPr>
              <a:t>como</a:t>
            </a:r>
            <a:r>
              <a:rPr lang="en-GB" sz="1400" b="1" dirty="0" smtClean="0">
                <a:latin typeface="Century Gothic" pitchFamily="34" charset="0"/>
              </a:rPr>
              <a:t>	</a:t>
            </a:r>
            <a:r>
              <a:rPr lang="en-GB" sz="1400" dirty="0" smtClean="0">
                <a:latin typeface="Century Gothic" pitchFamily="34" charset="0"/>
              </a:rPr>
              <a:t>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as…………as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b="1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Por ejemplo: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dirty="0" smtClean="0">
                <a:latin typeface="Century Gothic" pitchFamily="34" charset="0"/>
              </a:rPr>
              <a:t> </a:t>
            </a:r>
          </a:p>
          <a:p>
            <a:r>
              <a:rPr lang="es-ES" sz="1400" b="1" dirty="0" smtClean="0">
                <a:latin typeface="Century Gothic" pitchFamily="34" charset="0"/>
              </a:rPr>
              <a:t>La playa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s-ES" sz="1400" b="1" dirty="0" smtClean="0">
                <a:latin typeface="Century Gothic" pitchFamily="34" charset="0"/>
              </a:rPr>
              <a:t> </a:t>
            </a:r>
            <a:r>
              <a:rPr lang="es-ES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  <a:ea typeface="MS Mincho"/>
                <a:cs typeface="Times New Roman"/>
              </a:rPr>
              <a:t>más</a:t>
            </a:r>
            <a:r>
              <a:rPr lang="es-ES" sz="1400" b="1" dirty="0" smtClean="0">
                <a:solidFill>
                  <a:srgbClr val="000000"/>
                </a:solidFill>
                <a:latin typeface="Century Gothic" pitchFamily="34" charset="0"/>
                <a:ea typeface="MS Mincho"/>
                <a:cs typeface="Times New Roman"/>
              </a:rPr>
              <a:t> divertida </a:t>
            </a:r>
            <a:r>
              <a:rPr lang="es-ES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  <a:ea typeface="MS Mincho"/>
                <a:cs typeface="Times New Roman"/>
              </a:rPr>
              <a:t>que (11)</a:t>
            </a:r>
            <a:r>
              <a:rPr lang="es-ES" sz="1400" b="1" dirty="0" smtClean="0">
                <a:solidFill>
                  <a:srgbClr val="000000"/>
                </a:solidFill>
                <a:latin typeface="Century Gothic" pitchFamily="34" charset="0"/>
                <a:ea typeface="MS Mincho"/>
                <a:cs typeface="Times New Roman"/>
              </a:rPr>
              <a:t> </a:t>
            </a:r>
            <a:r>
              <a:rPr lang="es-ES" sz="1400" b="1" dirty="0" smtClean="0">
                <a:latin typeface="Century Gothic" pitchFamily="34" charset="0"/>
              </a:rPr>
              <a:t> la montaña 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i="1" dirty="0" smtClean="0">
                <a:latin typeface="Century Gothic" pitchFamily="34" charset="0"/>
              </a:rPr>
              <a:t>The beach is more fun than the mountains 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Ir de camping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 es </a:t>
            </a:r>
            <a:r>
              <a:rPr lang="es-ES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  <a:ea typeface="MS Mincho"/>
                <a:cs typeface="Times New Roman"/>
              </a:rPr>
              <a:t>menos</a:t>
            </a:r>
            <a:r>
              <a:rPr lang="es-ES" sz="1400" b="1" dirty="0" smtClean="0">
                <a:solidFill>
                  <a:srgbClr val="000000"/>
                </a:solidFill>
                <a:latin typeface="Century Gothic" pitchFamily="34" charset="0"/>
                <a:ea typeface="MS Mincho"/>
                <a:cs typeface="Times New Roman"/>
              </a:rPr>
              <a:t> caro </a:t>
            </a:r>
            <a:r>
              <a:rPr lang="es-ES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  <a:ea typeface="MS Mincho"/>
                <a:cs typeface="Times New Roman"/>
              </a:rPr>
              <a:t>que (11)</a:t>
            </a:r>
            <a:r>
              <a:rPr lang="es-ES" sz="1400" b="1" dirty="0" smtClean="0">
                <a:solidFill>
                  <a:srgbClr val="000000"/>
                </a:solidFill>
                <a:latin typeface="Century Gothic" pitchFamily="34" charset="0"/>
                <a:ea typeface="MS Mincho"/>
                <a:cs typeface="Times New Roman"/>
              </a:rPr>
              <a:t> </a:t>
            </a:r>
            <a:r>
              <a:rPr lang="es-ES" sz="1400" b="1" dirty="0" smtClean="0">
                <a:latin typeface="Century Gothic" pitchFamily="34" charset="0"/>
              </a:rPr>
              <a:t>el hotel 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i="1" dirty="0" smtClean="0">
                <a:latin typeface="Century Gothic" pitchFamily="34" charset="0"/>
              </a:rPr>
              <a:t>Go camping is less expensive than the hotel 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La comida inglesa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s-ES" sz="1400" b="1" dirty="0" smtClean="0">
                <a:latin typeface="Century Gothic" pitchFamily="34" charset="0"/>
              </a:rPr>
              <a:t> </a:t>
            </a:r>
            <a:r>
              <a:rPr lang="es-ES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tan</a:t>
            </a:r>
            <a:r>
              <a:rPr lang="es-ES" sz="1400" b="1" dirty="0" smtClean="0">
                <a:solidFill>
                  <a:srgbClr val="000000"/>
                </a:solidFill>
                <a:latin typeface="Century Gothic" pitchFamily="34" charset="0"/>
              </a:rPr>
              <a:t> sabrosa </a:t>
            </a:r>
            <a:r>
              <a:rPr lang="es-ES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como (11)</a:t>
            </a:r>
            <a:r>
              <a:rPr lang="es-ES" sz="1400" b="1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s-ES" sz="1400" b="1" dirty="0" smtClean="0">
                <a:latin typeface="Century Gothic" pitchFamily="34" charset="0"/>
              </a:rPr>
              <a:t>la española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i="1" dirty="0" smtClean="0">
                <a:latin typeface="Century Gothic" pitchFamily="34" charset="0"/>
              </a:rPr>
              <a:t>    </a:t>
            </a:r>
            <a:r>
              <a:rPr lang="en-GB" sz="1400" i="1" dirty="0" smtClean="0">
                <a:latin typeface="Century Gothic" pitchFamily="34" charset="0"/>
              </a:rPr>
              <a:t>English food is as tasty as Spanish food</a:t>
            </a:r>
          </a:p>
          <a:p>
            <a:endParaRPr lang="en-GB" sz="1400" i="1" dirty="0" smtClean="0">
              <a:latin typeface="Century Gothic" pitchFamily="34" charset="0"/>
            </a:endParaRPr>
          </a:p>
          <a:p>
            <a:endParaRPr lang="en-GB" sz="1400" i="1" dirty="0" smtClean="0">
              <a:latin typeface="Century Gothic" pitchFamily="34" charset="0"/>
            </a:endParaRPr>
          </a:p>
          <a:p>
            <a:endParaRPr lang="en-GB" sz="1400" i="1" dirty="0" smtClean="0">
              <a:latin typeface="Century Gothic" pitchFamily="34" charset="0"/>
            </a:endParaRPr>
          </a:p>
          <a:p>
            <a:r>
              <a:rPr lang="en-GB" sz="1400" i="1" dirty="0" smtClean="0">
                <a:latin typeface="Century Gothic" pitchFamily="34" charset="0"/>
              </a:rPr>
              <a:t>Watch out for</a:t>
            </a:r>
            <a:r>
              <a:rPr lang="en-GB" sz="1400" b="1" i="1" dirty="0" smtClean="0">
                <a:latin typeface="Century Gothic" pitchFamily="34" charset="0"/>
              </a:rPr>
              <a:t> IRREGULAR </a:t>
            </a:r>
            <a:r>
              <a:rPr lang="en-GB" sz="1400" i="1" dirty="0" smtClean="0">
                <a:latin typeface="Century Gothic" pitchFamily="34" charset="0"/>
              </a:rPr>
              <a:t>ones</a:t>
            </a:r>
          </a:p>
          <a:p>
            <a:endParaRPr lang="en-GB" sz="1400" i="1" dirty="0" smtClean="0"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Mejor</a:t>
            </a:r>
            <a:r>
              <a:rPr lang="en-GB" sz="1400" i="1" dirty="0" smtClean="0">
                <a:latin typeface="Century Gothic" pitchFamily="34" charset="0"/>
              </a:rPr>
              <a:t>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better</a:t>
            </a:r>
          </a:p>
          <a:p>
            <a:r>
              <a:rPr lang="en-GB" sz="1400" b="1" dirty="0" err="1" smtClean="0">
                <a:latin typeface="Century Gothic" pitchFamily="34" charset="0"/>
              </a:rPr>
              <a:t>Peor</a:t>
            </a:r>
            <a:r>
              <a:rPr lang="en-GB" sz="1400" i="1" dirty="0" smtClean="0">
                <a:latin typeface="Century Gothic" pitchFamily="34" charset="0"/>
              </a:rPr>
              <a:t>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worse</a:t>
            </a:r>
          </a:p>
          <a:p>
            <a:r>
              <a:rPr lang="en-GB" sz="1400" b="1" dirty="0" smtClean="0">
                <a:latin typeface="Century Gothic" pitchFamily="34" charset="0"/>
              </a:rPr>
              <a:t>Mayor</a:t>
            </a:r>
            <a:r>
              <a:rPr lang="en-GB" sz="1400" i="1" dirty="0" smtClean="0">
                <a:latin typeface="Century Gothic" pitchFamily="34" charset="0"/>
              </a:rPr>
              <a:t>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older/ bigger</a:t>
            </a:r>
          </a:p>
          <a:p>
            <a:r>
              <a:rPr lang="en-GB" sz="1400" b="1" dirty="0" err="1" smtClean="0">
                <a:latin typeface="Century Gothic" pitchFamily="34" charset="0"/>
              </a:rPr>
              <a:t>Menor</a:t>
            </a:r>
            <a:r>
              <a:rPr lang="en-GB" sz="1400" i="1" dirty="0" smtClean="0">
                <a:latin typeface="Century Gothic" pitchFamily="34" charset="0"/>
              </a:rPr>
              <a:t>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younger/ smaller</a:t>
            </a: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La playa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s-ES" sz="1400" b="1" dirty="0" smtClean="0">
                <a:latin typeface="Century Gothic" pitchFamily="34" charset="0"/>
              </a:rPr>
              <a:t>  </a:t>
            </a:r>
            <a:r>
              <a:rPr lang="es-ES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  <a:ea typeface="MS Mincho"/>
                <a:cs typeface="Times New Roman"/>
              </a:rPr>
              <a:t>mejor(11) que</a:t>
            </a:r>
            <a:r>
              <a:rPr lang="es-ES" sz="1400" b="1" dirty="0" smtClean="0">
                <a:solidFill>
                  <a:srgbClr val="000000"/>
                </a:solidFill>
                <a:latin typeface="Century Gothic" pitchFamily="34" charset="0"/>
                <a:ea typeface="MS Mincho"/>
                <a:cs typeface="Times New Roman"/>
              </a:rPr>
              <a:t> </a:t>
            </a:r>
            <a:r>
              <a:rPr lang="es-ES" sz="1400" b="1" dirty="0" smtClean="0">
                <a:latin typeface="Century Gothic" pitchFamily="34" charset="0"/>
              </a:rPr>
              <a:t> la montaña 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i="1" dirty="0" smtClean="0">
                <a:latin typeface="Century Gothic" pitchFamily="34" charset="0"/>
              </a:rPr>
              <a:t>The beach is better than the mountains </a:t>
            </a:r>
            <a:endParaRPr lang="es-ES" sz="1400" dirty="0" smtClean="0">
              <a:latin typeface="Century Gothic" pitchFamily="34" charset="0"/>
            </a:endParaRPr>
          </a:p>
          <a:p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04664" y="539552"/>
            <a:ext cx="5616624" cy="594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12. SUPERLATIVOS Superlatives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r>
              <a:rPr lang="en-GB" sz="1400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b="1" dirty="0" smtClean="0">
                <a:latin typeface="Century Gothic" pitchFamily="34" charset="0"/>
              </a:rPr>
              <a:t>el </a:t>
            </a:r>
            <a:r>
              <a:rPr lang="en-GB" sz="1400" b="1" dirty="0" err="1" smtClean="0">
                <a:latin typeface="Century Gothic" pitchFamily="34" charset="0"/>
              </a:rPr>
              <a:t>más</a:t>
            </a:r>
            <a:r>
              <a:rPr lang="en-GB" sz="1400" dirty="0" smtClean="0">
                <a:latin typeface="Century Gothic" pitchFamily="34" charset="0"/>
              </a:rPr>
              <a:t>			the most (m)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b="1" dirty="0" smtClean="0">
                <a:latin typeface="Century Gothic" pitchFamily="34" charset="0"/>
              </a:rPr>
              <a:t>la </a:t>
            </a:r>
            <a:r>
              <a:rPr lang="en-GB" sz="1400" b="1" dirty="0" err="1" smtClean="0">
                <a:latin typeface="Century Gothic" pitchFamily="34" charset="0"/>
              </a:rPr>
              <a:t>más</a:t>
            </a:r>
            <a:r>
              <a:rPr lang="en-GB" sz="1400" dirty="0" smtClean="0">
                <a:latin typeface="Century Gothic" pitchFamily="34" charset="0"/>
              </a:rPr>
              <a:t>			the most (f)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b="1" dirty="0" smtClean="0">
                <a:latin typeface="Century Gothic" pitchFamily="34" charset="0"/>
              </a:rPr>
              <a:t>el </a:t>
            </a:r>
            <a:r>
              <a:rPr lang="en-GB" sz="1400" b="1" dirty="0" err="1" smtClean="0">
                <a:latin typeface="Century Gothic" pitchFamily="34" charset="0"/>
              </a:rPr>
              <a:t>menos</a:t>
            </a:r>
            <a:r>
              <a:rPr lang="en-GB" sz="1400" dirty="0" smtClean="0">
                <a:latin typeface="Century Gothic" pitchFamily="34" charset="0"/>
              </a:rPr>
              <a:t>			the least (m)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b="1" dirty="0" smtClean="0">
                <a:latin typeface="Century Gothic" pitchFamily="34" charset="0"/>
              </a:rPr>
              <a:t>la </a:t>
            </a:r>
            <a:r>
              <a:rPr lang="en-GB" sz="1400" b="1" dirty="0" err="1" smtClean="0">
                <a:latin typeface="Century Gothic" pitchFamily="34" charset="0"/>
              </a:rPr>
              <a:t>menos</a:t>
            </a:r>
            <a:r>
              <a:rPr lang="en-GB" sz="1400" dirty="0" smtClean="0">
                <a:latin typeface="Century Gothic" pitchFamily="34" charset="0"/>
              </a:rPr>
              <a:t>			the least (f)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Por ejemplo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Este museo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s-ES" sz="1400" b="1" dirty="0" smtClean="0">
                <a:latin typeface="Century Gothic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el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más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(12)  </a:t>
            </a:r>
            <a:r>
              <a:rPr lang="es-ES" sz="1400" b="1" dirty="0" smtClean="0">
                <a:latin typeface="Century Gothic" pitchFamily="34" charset="0"/>
              </a:rPr>
              <a:t>interesante</a:t>
            </a:r>
          </a:p>
          <a:p>
            <a:r>
              <a:rPr lang="en-GB" sz="1400" i="1" dirty="0" smtClean="0">
                <a:latin typeface="Century Gothic" pitchFamily="34" charset="0"/>
              </a:rPr>
              <a:t>This museum is the most interesting</a:t>
            </a:r>
            <a:endParaRPr lang="es-ES" sz="1400" i="1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La moto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s-ES" sz="1400" b="1" dirty="0" smtClean="0">
                <a:latin typeface="Century Gothic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la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más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(12) </a:t>
            </a:r>
            <a:r>
              <a:rPr lang="es-ES" sz="1400" b="1" dirty="0" smtClean="0">
                <a:latin typeface="Century Gothic" pitchFamily="34" charset="0"/>
              </a:rPr>
              <a:t>cómoda de todas las formas de viajar</a:t>
            </a:r>
          </a:p>
          <a:p>
            <a:r>
              <a:rPr lang="en-GB" sz="1400" i="1" dirty="0" smtClean="0">
                <a:latin typeface="Century Gothic" pitchFamily="34" charset="0"/>
              </a:rPr>
              <a:t>Motorbike is the most comfortable of all ways of travel</a:t>
            </a:r>
          </a:p>
          <a:p>
            <a:endParaRPr lang="en-GB" sz="1400" i="1" dirty="0" smtClean="0">
              <a:latin typeface="Century Gothic" pitchFamily="34" charset="0"/>
            </a:endParaRPr>
          </a:p>
          <a:p>
            <a:r>
              <a:rPr lang="en-GB" sz="1400" i="1" dirty="0" smtClean="0">
                <a:latin typeface="Century Gothic" pitchFamily="34" charset="0"/>
              </a:rPr>
              <a:t>Watch out for</a:t>
            </a:r>
            <a:r>
              <a:rPr lang="en-GB" sz="1400" b="1" i="1" dirty="0" smtClean="0">
                <a:latin typeface="Century Gothic" pitchFamily="34" charset="0"/>
              </a:rPr>
              <a:t> IRREGULAR </a:t>
            </a:r>
            <a:r>
              <a:rPr lang="en-GB" sz="1400" i="1" dirty="0" smtClean="0">
                <a:latin typeface="Century Gothic" pitchFamily="34" charset="0"/>
              </a:rPr>
              <a:t>ones</a:t>
            </a:r>
          </a:p>
          <a:p>
            <a:endParaRPr lang="en-GB" sz="1400" i="1" dirty="0" smtClean="0">
              <a:latin typeface="Century Gothic" pitchFamily="34" charset="0"/>
            </a:endParaRPr>
          </a:p>
          <a:p>
            <a:r>
              <a:rPr lang="en-GB" sz="1400" b="1" dirty="0" smtClean="0">
                <a:latin typeface="Century Gothic" pitchFamily="34" charset="0"/>
              </a:rPr>
              <a:t>El/la </a:t>
            </a:r>
            <a:r>
              <a:rPr lang="en-GB" sz="1400" b="1" dirty="0" err="1" smtClean="0">
                <a:latin typeface="Century Gothic" pitchFamily="34" charset="0"/>
              </a:rPr>
              <a:t>mejor</a:t>
            </a:r>
            <a:r>
              <a:rPr lang="en-GB" sz="1400" i="1" dirty="0" smtClean="0">
                <a:latin typeface="Century Gothic" pitchFamily="34" charset="0"/>
              </a:rPr>
              <a:t>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the best</a:t>
            </a:r>
          </a:p>
          <a:p>
            <a:r>
              <a:rPr lang="en-GB" sz="1400" b="1" dirty="0" smtClean="0">
                <a:latin typeface="Century Gothic" pitchFamily="34" charset="0"/>
              </a:rPr>
              <a:t>El/La </a:t>
            </a:r>
            <a:r>
              <a:rPr lang="en-GB" sz="1400" b="1" dirty="0" err="1" smtClean="0">
                <a:latin typeface="Century Gothic" pitchFamily="34" charset="0"/>
              </a:rPr>
              <a:t>peor</a:t>
            </a:r>
            <a:r>
              <a:rPr lang="en-GB" sz="1400" i="1" dirty="0" smtClean="0">
                <a:latin typeface="Century Gothic" pitchFamily="34" charset="0"/>
              </a:rPr>
              <a:t>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worse</a:t>
            </a:r>
          </a:p>
          <a:p>
            <a:r>
              <a:rPr lang="en-GB" sz="1400" b="1" dirty="0" smtClean="0">
                <a:latin typeface="Century Gothic" pitchFamily="34" charset="0"/>
              </a:rPr>
              <a:t>El/la mayor</a:t>
            </a:r>
            <a:r>
              <a:rPr lang="en-GB" sz="1400" i="1" dirty="0" smtClean="0">
                <a:latin typeface="Century Gothic" pitchFamily="34" charset="0"/>
              </a:rPr>
              <a:t>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older/ bigger</a:t>
            </a:r>
          </a:p>
          <a:p>
            <a:r>
              <a:rPr lang="en-GB" sz="1400" b="1" dirty="0" smtClean="0">
                <a:latin typeface="Century Gothic" pitchFamily="34" charset="0"/>
              </a:rPr>
              <a:t>El/la </a:t>
            </a:r>
            <a:r>
              <a:rPr lang="en-GB" sz="1400" b="1" dirty="0" err="1" smtClean="0">
                <a:latin typeface="Century Gothic" pitchFamily="34" charset="0"/>
              </a:rPr>
              <a:t>menor</a:t>
            </a:r>
            <a:r>
              <a:rPr lang="en-GB" sz="1400" i="1" dirty="0" smtClean="0">
                <a:latin typeface="Century Gothic" pitchFamily="34" charset="0"/>
              </a:rPr>
              <a:t>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younger/ smaller</a:t>
            </a: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La playa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s-ES" sz="1400" b="1" dirty="0" smtClean="0">
                <a:latin typeface="Century Gothic" pitchFamily="34" charset="0"/>
              </a:rPr>
              <a:t>  </a:t>
            </a:r>
            <a:r>
              <a:rPr lang="es-ES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  <a:ea typeface="MS Mincho"/>
                <a:cs typeface="Times New Roman"/>
              </a:rPr>
              <a:t>la mejor(12) </a:t>
            </a:r>
            <a:r>
              <a:rPr lang="es-ES" sz="1400" b="1" dirty="0" smtClean="0">
                <a:solidFill>
                  <a:srgbClr val="000000"/>
                </a:solidFill>
                <a:latin typeface="Century Gothic" pitchFamily="34" charset="0"/>
                <a:ea typeface="MS Mincho"/>
                <a:cs typeface="Times New Roman"/>
              </a:rPr>
              <a:t> </a:t>
            </a:r>
            <a:r>
              <a:rPr lang="es-ES" sz="1400" b="1" dirty="0" smtClean="0">
                <a:latin typeface="Century Gothic" pitchFamily="34" charset="0"/>
              </a:rPr>
              <a:t> opción para las vacaciones.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i="1" dirty="0" smtClean="0">
                <a:latin typeface="Century Gothic" pitchFamily="34" charset="0"/>
              </a:rPr>
              <a:t>The beach is best option for the mountains.</a:t>
            </a:r>
            <a:endParaRPr lang="es-ES" sz="1400" dirty="0" smtClean="0">
              <a:latin typeface="Century Gothic" pitchFamily="34" charset="0"/>
            </a:endParaRPr>
          </a:p>
          <a:p>
            <a:endParaRPr lang="es-ES" sz="1400" i="1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endParaRPr lang="en-GB" sz="1400" dirty="0">
              <a:latin typeface="Century Gothic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6632" y="179512"/>
            <a:ext cx="6741368" cy="3169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13.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SUPERlativo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“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ísimo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” (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veeeeeeeeeery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) 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ADJECTIVO +     	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ísimo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(m)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ísima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(f)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ísimos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(m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pl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)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ísimas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(f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pl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)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Por ejemplo: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endParaRPr lang="es-ES" sz="1400" b="1" dirty="0" smtClean="0">
              <a:latin typeface="Century Gothic" pitchFamily="34" charset="0"/>
              <a:ea typeface="MS Mincho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latin typeface="Century Gothic" pitchFamily="34" charset="0"/>
                <a:ea typeface="MS Mincho"/>
                <a:cs typeface="Times New Roman"/>
              </a:rPr>
              <a:t>Las vacaciones son </a:t>
            </a:r>
            <a:r>
              <a:rPr lang="es-ES" sz="1400" b="1" dirty="0" err="1" smtClean="0">
                <a:latin typeface="Century Gothic" pitchFamily="34" charset="0"/>
                <a:ea typeface="MS Mincho"/>
                <a:cs typeface="Times New Roman"/>
              </a:rPr>
              <a:t>cort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ísimas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(13)</a:t>
            </a:r>
            <a:r>
              <a:rPr lang="es-ES" sz="1400" b="1" dirty="0" smtClean="0">
                <a:latin typeface="Century Gothic" pitchFamily="34" charset="0"/>
                <a:ea typeface="MS Mincho"/>
                <a:cs typeface="Times New Roman"/>
              </a:rPr>
              <a:t>  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Holidays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 are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veeeery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 short</a:t>
            </a: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latin typeface="Century Gothic" pitchFamily="34" charset="0"/>
                <a:ea typeface="MS Mincho"/>
                <a:cs typeface="Times New Roman"/>
              </a:rPr>
              <a:t>Los hoteles son car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ísimos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(13)</a:t>
            </a:r>
            <a:r>
              <a:rPr lang="es-ES" sz="1400" b="1" dirty="0" smtClean="0">
                <a:latin typeface="Century Gothic" pitchFamily="34" charset="0"/>
                <a:ea typeface="MS Mincho"/>
                <a:cs typeface="Times New Roman"/>
              </a:rPr>
              <a:t>  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Hotels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 are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veeeery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expensive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  <a:ea typeface="MS Mincho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latin typeface="Century Gothic" pitchFamily="34" charset="0"/>
                <a:ea typeface="MS Mincho"/>
                <a:cs typeface="Times New Roman"/>
              </a:rPr>
              <a:t>El autobús es </a:t>
            </a:r>
            <a:r>
              <a:rPr lang="es-ES" sz="1400" b="1" dirty="0" err="1" smtClean="0">
                <a:latin typeface="Century Gothic" pitchFamily="34" charset="0"/>
                <a:ea typeface="MS Mincho"/>
                <a:cs typeface="Times New Roman"/>
              </a:rPr>
              <a:t>lent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ísimo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(13)</a:t>
            </a:r>
            <a:r>
              <a:rPr lang="es-ES" sz="1400" b="1" dirty="0" smtClean="0">
                <a:latin typeface="Century Gothic" pitchFamily="34" charset="0"/>
                <a:ea typeface="MS Mincho"/>
                <a:cs typeface="Times New Roman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 coach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is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veeery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slow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.</a:t>
            </a:r>
            <a:endParaRPr lang="es-ES" sz="1400" i="1" dirty="0">
              <a:solidFill>
                <a:srgbClr val="FF0000"/>
              </a:solidFill>
              <a:latin typeface="Century Gothic" pitchFamily="34" charset="0"/>
              <a:ea typeface="MS Mincho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8640" y="467545"/>
            <a:ext cx="6669360" cy="8424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14. ADVERBIOS  Adverbs </a:t>
            </a:r>
          </a:p>
          <a:p>
            <a:pPr lvl="0"/>
            <a:r>
              <a:rPr lang="en-GB" sz="1400" dirty="0" smtClean="0">
                <a:latin typeface="Century Gothic" pitchFamily="34" charset="0"/>
              </a:rPr>
              <a:t>Adverbs are words which modify verbs, adjectives or phrases.</a:t>
            </a:r>
          </a:p>
          <a:p>
            <a:endParaRPr lang="en-GB" sz="1400" b="1" dirty="0" smtClean="0"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Adjectivo</a:t>
            </a:r>
            <a:r>
              <a:rPr lang="en-GB" sz="1400" b="1" dirty="0" smtClean="0">
                <a:latin typeface="Century Gothic" pitchFamily="34" charset="0"/>
              </a:rPr>
              <a:t> </a:t>
            </a:r>
            <a:r>
              <a:rPr lang="en-GB" sz="1400" b="1" dirty="0" err="1" smtClean="0">
                <a:latin typeface="Century Gothic" pitchFamily="34" charset="0"/>
              </a:rPr>
              <a:t>femenino+MENTE</a:t>
            </a:r>
            <a:r>
              <a:rPr lang="en-GB" sz="1400" b="1" dirty="0" smtClean="0">
                <a:latin typeface="Century Gothic" pitchFamily="34" charset="0"/>
              </a:rPr>
              <a:t>      </a:t>
            </a:r>
            <a:r>
              <a:rPr lang="en-GB" sz="1400" b="1" dirty="0" err="1" smtClean="0">
                <a:latin typeface="Century Gothic" pitchFamily="34" charset="0"/>
              </a:rPr>
              <a:t>Adjective+LY</a:t>
            </a:r>
            <a:endParaRPr lang="en-GB" sz="1400" b="1" dirty="0" smtClean="0">
              <a:latin typeface="Century Gothic" pitchFamily="34" charset="0"/>
            </a:endParaRPr>
          </a:p>
          <a:p>
            <a:endParaRPr lang="es-ES" sz="1400" dirty="0" smtClean="0"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Por</a:t>
            </a:r>
            <a:r>
              <a:rPr lang="en-GB" sz="1400" b="1" dirty="0" smtClean="0">
                <a:latin typeface="Century Gothic" pitchFamily="34" charset="0"/>
              </a:rPr>
              <a:t> </a:t>
            </a:r>
            <a:r>
              <a:rPr lang="en-GB" sz="1400" b="1" dirty="0" err="1" smtClean="0">
                <a:latin typeface="Century Gothic" pitchFamily="34" charset="0"/>
              </a:rPr>
              <a:t>ejemplo</a:t>
            </a:r>
            <a:r>
              <a:rPr lang="en-GB" sz="1400" b="1" dirty="0" smtClean="0">
                <a:latin typeface="Century Gothic" pitchFamily="34" charset="0"/>
              </a:rPr>
              <a:t>:</a:t>
            </a:r>
          </a:p>
          <a:p>
            <a:endParaRPr lang="en-GB" sz="1400" b="1" dirty="0" smtClean="0"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Probablemente</a:t>
            </a:r>
            <a:r>
              <a:rPr lang="en-GB" sz="1400" b="1" dirty="0" smtClean="0">
                <a:latin typeface="Century Gothic" pitchFamily="34" charset="0"/>
              </a:rPr>
              <a:t>  		 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probably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Afortunádamente</a:t>
            </a:r>
            <a:r>
              <a:rPr lang="en-GB" sz="1400" b="1" dirty="0" smtClean="0">
                <a:latin typeface="Century Gothic" pitchFamily="34" charset="0"/>
              </a:rPr>
              <a:t>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fortunately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err="1" smtClean="0">
                <a:latin typeface="Century Gothic" pitchFamily="34" charset="0"/>
              </a:rPr>
              <a:t>Definitívamente</a:t>
            </a:r>
            <a:r>
              <a:rPr lang="es-ES" sz="1400" b="1" dirty="0" smtClean="0">
                <a:latin typeface="Century Gothic" pitchFamily="34" charset="0"/>
              </a:rPr>
              <a:t>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definitely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	</a:t>
            </a:r>
          </a:p>
          <a:p>
            <a:r>
              <a:rPr lang="es-ES" sz="1400" b="1" dirty="0" err="1" smtClean="0">
                <a:latin typeface="Century Gothic" pitchFamily="34" charset="0"/>
              </a:rPr>
              <a:t>Constántemente</a:t>
            </a:r>
            <a:r>
              <a:rPr lang="es-ES" sz="1400" b="1" dirty="0" smtClean="0">
                <a:latin typeface="Century Gothic" pitchFamily="34" charset="0"/>
              </a:rPr>
              <a:t>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constantly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Frecuentemente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frequently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Periódicamente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periodically</a:t>
            </a:r>
            <a:r>
              <a:rPr lang="es-ES" sz="1400" b="1" dirty="0" smtClean="0">
                <a:latin typeface="Century Gothic" pitchFamily="34" charset="0"/>
              </a:rPr>
              <a:t>	</a:t>
            </a:r>
          </a:p>
          <a:p>
            <a:r>
              <a:rPr lang="en-GB" sz="1400" b="1" dirty="0" err="1" smtClean="0">
                <a:latin typeface="Century Gothic" pitchFamily="34" charset="0"/>
              </a:rPr>
              <a:t>Consecuentemente</a:t>
            </a:r>
            <a:r>
              <a:rPr lang="en-GB" sz="1400" b="1" dirty="0" smtClean="0">
                <a:latin typeface="Century Gothic" pitchFamily="34" charset="0"/>
              </a:rPr>
              <a:t>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consequently</a:t>
            </a:r>
          </a:p>
          <a:p>
            <a:r>
              <a:rPr lang="pt-BR" sz="1400" b="1" dirty="0" smtClean="0">
                <a:latin typeface="Century Gothic" pitchFamily="34" charset="0"/>
              </a:rPr>
              <a:t>Suavemente		</a:t>
            </a:r>
            <a:r>
              <a:rPr lang="pt-BR" sz="1400" i="1" dirty="0" err="1" smtClean="0">
                <a:solidFill>
                  <a:srgbClr val="FF0000"/>
                </a:solidFill>
                <a:latin typeface="Century Gothic" pitchFamily="34" charset="0"/>
              </a:rPr>
              <a:t>smoothly</a:t>
            </a:r>
            <a:endParaRPr lang="pt-BR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pt-BR" sz="1400" b="1" dirty="0" err="1" smtClean="0">
                <a:latin typeface="Century Gothic" pitchFamily="34" charset="0"/>
              </a:rPr>
              <a:t>Fácilmente</a:t>
            </a:r>
            <a:r>
              <a:rPr lang="pt-BR" sz="1400" b="1" dirty="0" smtClean="0">
                <a:latin typeface="Century Gothic" pitchFamily="34" charset="0"/>
              </a:rPr>
              <a:t>		</a:t>
            </a:r>
            <a:r>
              <a:rPr lang="pt-BR" sz="1400" i="1" dirty="0" err="1" smtClean="0">
                <a:solidFill>
                  <a:srgbClr val="FF0000"/>
                </a:solidFill>
                <a:latin typeface="Century Gothic" pitchFamily="34" charset="0"/>
              </a:rPr>
              <a:t>easily</a:t>
            </a:r>
            <a:endParaRPr lang="pt-BR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pt-BR" sz="1400" b="1" dirty="0" err="1" smtClean="0">
                <a:latin typeface="Century Gothic" pitchFamily="34" charset="0"/>
              </a:rPr>
              <a:t>Locamente</a:t>
            </a:r>
            <a:r>
              <a:rPr lang="pt-BR" sz="1400" b="1" dirty="0" smtClean="0">
                <a:latin typeface="Century Gothic" pitchFamily="34" charset="0"/>
              </a:rPr>
              <a:t>		</a:t>
            </a:r>
            <a:r>
              <a:rPr lang="pt-BR" sz="1400" i="1" dirty="0" err="1" smtClean="0">
                <a:solidFill>
                  <a:srgbClr val="FF0000"/>
                </a:solidFill>
                <a:latin typeface="Century Gothic" pitchFamily="34" charset="0"/>
              </a:rPr>
              <a:t>crazily</a:t>
            </a:r>
            <a:endParaRPr lang="pt-BR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pt-BR" sz="1400" b="1" dirty="0" smtClean="0">
                <a:latin typeface="Century Gothic" pitchFamily="34" charset="0"/>
              </a:rPr>
              <a:t>Inteligentemente		</a:t>
            </a:r>
            <a:r>
              <a:rPr lang="pt-BR" sz="1400" i="1" dirty="0" err="1" smtClean="0">
                <a:solidFill>
                  <a:srgbClr val="FF0000"/>
                </a:solidFill>
                <a:latin typeface="Century Gothic" pitchFamily="34" charset="0"/>
              </a:rPr>
              <a:t>intelligently</a:t>
            </a:r>
            <a:endParaRPr lang="pt-BR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pt-BR" sz="1400" b="1" dirty="0" err="1" smtClean="0">
                <a:latin typeface="Century Gothic" pitchFamily="34" charset="0"/>
              </a:rPr>
              <a:t>Cariñosamente</a:t>
            </a:r>
            <a:r>
              <a:rPr lang="pt-BR" sz="1400" b="1" dirty="0" smtClean="0">
                <a:latin typeface="Century Gothic" pitchFamily="34" charset="0"/>
              </a:rPr>
              <a:t>		</a:t>
            </a:r>
            <a:r>
              <a:rPr lang="pt-BR" sz="1400" i="1" dirty="0" err="1" smtClean="0">
                <a:solidFill>
                  <a:srgbClr val="FF0000"/>
                </a:solidFill>
                <a:latin typeface="Century Gothic" pitchFamily="34" charset="0"/>
              </a:rPr>
              <a:t>lovingly</a:t>
            </a:r>
            <a:endParaRPr lang="pt-BR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pt-BR" sz="1400" b="1" dirty="0" smtClean="0">
                <a:latin typeface="Century Gothic" pitchFamily="34" charset="0"/>
              </a:rPr>
              <a:t>Suavemente		</a:t>
            </a:r>
            <a:r>
              <a:rPr lang="pt-BR" sz="1400" i="1" dirty="0" err="1" smtClean="0">
                <a:solidFill>
                  <a:srgbClr val="FF0000"/>
                </a:solidFill>
                <a:latin typeface="Century Gothic" pitchFamily="34" charset="0"/>
              </a:rPr>
              <a:t>softly</a:t>
            </a:r>
            <a:endParaRPr lang="pt-BR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pt-BR" sz="1400" b="1" dirty="0" err="1" smtClean="0">
                <a:latin typeface="Century Gothic" pitchFamily="34" charset="0"/>
              </a:rPr>
              <a:t>Fantásticamente</a:t>
            </a:r>
            <a:r>
              <a:rPr lang="pt-BR" sz="1400" b="1" dirty="0" smtClean="0">
                <a:latin typeface="Century Gothic" pitchFamily="34" charset="0"/>
              </a:rPr>
              <a:t>		</a:t>
            </a:r>
            <a:r>
              <a:rPr lang="pt-BR" sz="1400" i="1" dirty="0" err="1" smtClean="0">
                <a:solidFill>
                  <a:srgbClr val="FF0000"/>
                </a:solidFill>
                <a:latin typeface="Century Gothic" pitchFamily="34" charset="0"/>
              </a:rPr>
              <a:t>fantastically</a:t>
            </a:r>
            <a:endParaRPr lang="pt-BR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pt-BR" sz="1400" b="1" dirty="0" smtClean="0">
                <a:latin typeface="Century Gothic" pitchFamily="34" charset="0"/>
              </a:rPr>
              <a:t>Enormemente		</a:t>
            </a:r>
            <a:r>
              <a:rPr lang="pt-BR" sz="1400" i="1" dirty="0" err="1" smtClean="0">
                <a:solidFill>
                  <a:srgbClr val="FF0000"/>
                </a:solidFill>
                <a:latin typeface="Century Gothic" pitchFamily="34" charset="0"/>
              </a:rPr>
              <a:t>enormously</a:t>
            </a:r>
            <a:endParaRPr lang="pt-BR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pt-BR" sz="1400" b="1" dirty="0" smtClean="0">
                <a:latin typeface="Century Gothic" pitchFamily="34" charset="0"/>
              </a:rPr>
              <a:t>Secretamente		</a:t>
            </a:r>
            <a:r>
              <a:rPr lang="pt-BR" sz="1400" i="1" dirty="0" err="1" smtClean="0">
                <a:solidFill>
                  <a:srgbClr val="FF0000"/>
                </a:solidFill>
                <a:latin typeface="Century Gothic" pitchFamily="34" charset="0"/>
              </a:rPr>
              <a:t>secretly</a:t>
            </a:r>
            <a:endParaRPr lang="pt-BR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pt-BR" sz="1400" b="1" dirty="0" smtClean="0">
                <a:latin typeface="Century Gothic" pitchFamily="34" charset="0"/>
              </a:rPr>
              <a:t>Absolutamente		</a:t>
            </a:r>
            <a:r>
              <a:rPr lang="pt-BR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absolutely</a:t>
            </a:r>
            <a:endParaRPr lang="pt-BR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pt-BR" sz="1400" b="1" dirty="0" err="1" smtClean="0">
                <a:latin typeface="Century Gothic" pitchFamily="34" charset="0"/>
              </a:rPr>
              <a:t>Rápidamente</a:t>
            </a:r>
            <a:r>
              <a:rPr lang="pt-BR" sz="1400" b="1" dirty="0" smtClean="0">
                <a:latin typeface="Century Gothic" pitchFamily="34" charset="0"/>
              </a:rPr>
              <a:t>		</a:t>
            </a:r>
            <a:r>
              <a:rPr lang="pt-BR" sz="1400" i="1" dirty="0" err="1" smtClean="0">
                <a:solidFill>
                  <a:srgbClr val="FF0000"/>
                </a:solidFill>
                <a:latin typeface="Century Gothic" pitchFamily="34" charset="0"/>
              </a:rPr>
              <a:t>rapidly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  <a:ea typeface="MS Mincho"/>
                <a:cs typeface="Times New Roman"/>
              </a:rPr>
              <a:t>El autobús pasaba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frecuentemente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(14)</a:t>
            </a:r>
            <a:r>
              <a:rPr lang="es-ES" sz="1400" b="1" dirty="0" smtClean="0">
                <a:latin typeface="Century Gothic" pitchFamily="34" charset="0"/>
                <a:ea typeface="MS Mincho"/>
                <a:cs typeface="Times New Roman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 coach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circulated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frequently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.</a:t>
            </a:r>
          </a:p>
          <a:p>
            <a:r>
              <a:rPr lang="en-GB" sz="1400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b="1" dirty="0" err="1" smtClean="0">
                <a:latin typeface="Century Gothic" pitchFamily="34" charset="0"/>
              </a:rPr>
              <a:t>Other</a:t>
            </a:r>
            <a:r>
              <a:rPr lang="es-ES" sz="1400" b="1" dirty="0" smtClean="0">
                <a:latin typeface="Century Gothic" pitchFamily="34" charset="0"/>
              </a:rPr>
              <a:t> </a:t>
            </a:r>
            <a:r>
              <a:rPr lang="es-ES" sz="1400" b="1" dirty="0" err="1" smtClean="0">
                <a:latin typeface="Century Gothic" pitchFamily="34" charset="0"/>
              </a:rPr>
              <a:t>adverbs</a:t>
            </a:r>
            <a:r>
              <a:rPr lang="es-ES" sz="1400" b="1" dirty="0" smtClean="0">
                <a:latin typeface="Century Gothic" pitchFamily="34" charset="0"/>
              </a:rPr>
              <a:t>:</a:t>
            </a:r>
          </a:p>
          <a:p>
            <a:r>
              <a:rPr lang="es-ES" sz="1400" b="1" dirty="0" smtClean="0">
                <a:latin typeface="Century Gothic" pitchFamily="34" charset="0"/>
              </a:rPr>
              <a:t>Bastante		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quite             </a:t>
            </a:r>
            <a:r>
              <a:rPr lang="es-ES" sz="1400" b="1" dirty="0" smtClean="0">
                <a:latin typeface="Century Gothic" pitchFamily="34" charset="0"/>
              </a:rPr>
              <a:t>a menudo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often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Muy		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</a:rPr>
              <a:t>very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</a:rPr>
              <a:t>	   </a:t>
            </a:r>
            <a:r>
              <a:rPr lang="es-ES" sz="1400" b="1" dirty="0" smtClean="0">
                <a:latin typeface="Century Gothic" pitchFamily="34" charset="0"/>
              </a:rPr>
              <a:t>algunas veces  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sometimes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Demasiado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too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	   </a:t>
            </a:r>
            <a:r>
              <a:rPr lang="es-ES" sz="1400" b="1" dirty="0" smtClean="0">
                <a:latin typeface="Century Gothic" pitchFamily="34" charset="0"/>
              </a:rPr>
              <a:t>ahora	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now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Mal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badly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	  </a:t>
            </a:r>
            <a:r>
              <a:rPr lang="es-ES" sz="1400" b="1" dirty="0" smtClean="0">
                <a:latin typeface="Century Gothic" pitchFamily="34" charset="0"/>
              </a:rPr>
              <a:t> casi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almost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err="1" smtClean="0">
                <a:latin typeface="Century Gothic" pitchFamily="34" charset="0"/>
              </a:rPr>
              <a:t>Well</a:t>
            </a:r>
            <a:r>
              <a:rPr lang="es-ES" sz="1400" b="1" dirty="0" smtClean="0">
                <a:latin typeface="Century Gothic" pitchFamily="34" charset="0"/>
              </a:rPr>
              <a:t>		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bien</a:t>
            </a:r>
          </a:p>
          <a:p>
            <a:r>
              <a:rPr lang="es-ES" sz="1400" b="1" dirty="0" smtClean="0">
                <a:latin typeface="Century Gothic" pitchFamily="34" charset="0"/>
              </a:rPr>
              <a:t>Mucho		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a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lot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Poco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little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Nunca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never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Siempre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always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88640" y="467544"/>
            <a:ext cx="644478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15. 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Tanto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/a/s...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como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As many as </a:t>
            </a:r>
          </a:p>
          <a:p>
            <a:r>
              <a:rPr lang="en-GB" sz="1400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En mi ciudad no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hay</a:t>
            </a:r>
            <a:r>
              <a:rPr lang="es-ES" sz="1400" b="1" dirty="0" smtClean="0"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tantos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s-ES" sz="1400" b="1" dirty="0" smtClean="0">
                <a:latin typeface="Century Gothic" pitchFamily="34" charset="0"/>
              </a:rPr>
              <a:t>monumentos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como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(15)</a:t>
            </a:r>
            <a:r>
              <a:rPr lang="es-ES" sz="1400" b="1" dirty="0" smtClean="0">
                <a:latin typeface="Century Gothic" pitchFamily="34" charset="0"/>
              </a:rPr>
              <a:t> en Madrid.</a:t>
            </a:r>
          </a:p>
          <a:p>
            <a:r>
              <a:rPr lang="en-GB" sz="1400" dirty="0" smtClean="0">
                <a:solidFill>
                  <a:srgbClr val="FF0000"/>
                </a:solidFill>
                <a:latin typeface="Century Gothic" pitchFamily="34" charset="0"/>
              </a:rPr>
              <a:t>In my city there is not as many monuments as in Madrid.</a:t>
            </a:r>
          </a:p>
          <a:p>
            <a:endParaRPr lang="es-ES" sz="1400" b="1" dirty="0" smtClean="0"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En el pasado no</a:t>
            </a:r>
            <a:r>
              <a:rPr lang="es-ES" sz="1400" b="1" dirty="0" smtClean="0">
                <a:solidFill>
                  <a:srgbClr val="00B050"/>
                </a:solidFill>
                <a:latin typeface="Century Gothic" pitchFamily="34" charset="0"/>
              </a:rPr>
              <a:t> había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tanto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s-ES" sz="1400" b="1" dirty="0" smtClean="0">
                <a:latin typeface="Century Gothic" pitchFamily="34" charset="0"/>
              </a:rPr>
              <a:t> tráfico 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como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(15)</a:t>
            </a:r>
            <a:r>
              <a:rPr lang="es-ES" sz="1400" b="1" dirty="0" smtClean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s-ES" sz="1400" b="1" dirty="0" smtClean="0">
                <a:latin typeface="Century Gothic" pitchFamily="34" charset="0"/>
              </a:rPr>
              <a:t>como hoy en día.</a:t>
            </a:r>
          </a:p>
          <a:p>
            <a:r>
              <a:rPr lang="en-GB" sz="1400" dirty="0" smtClean="0">
                <a:solidFill>
                  <a:srgbClr val="FF0000"/>
                </a:solidFill>
                <a:latin typeface="Century Gothic" pitchFamily="34" charset="0"/>
              </a:rPr>
              <a:t>In the past there wasn´t as much traffic as nowadays.</a:t>
            </a:r>
          </a:p>
          <a:p>
            <a:endParaRPr lang="en-GB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En el futuro no</a:t>
            </a:r>
            <a:r>
              <a:rPr lang="es-ES" sz="1400" b="1" dirty="0" smtClean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s-ES" sz="1400" b="1" dirty="0" smtClean="0">
                <a:solidFill>
                  <a:srgbClr val="CC66FF"/>
                </a:solidFill>
                <a:latin typeface="Century Gothic" pitchFamily="34" charset="0"/>
              </a:rPr>
              <a:t>habrá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tanta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s-ES" sz="1400" b="1" dirty="0" smtClean="0">
                <a:latin typeface="Century Gothic" pitchFamily="34" charset="0"/>
              </a:rPr>
              <a:t>contaminación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como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(15)</a:t>
            </a:r>
            <a:r>
              <a:rPr lang="es-ES" sz="1400" b="1" dirty="0" smtClean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s-ES" sz="1400" b="1" dirty="0" smtClean="0">
                <a:latin typeface="Century Gothic" pitchFamily="34" charset="0"/>
              </a:rPr>
              <a:t>como hoy en día.</a:t>
            </a:r>
          </a:p>
          <a:p>
            <a:r>
              <a:rPr lang="en-GB" sz="1400" dirty="0" smtClean="0">
                <a:solidFill>
                  <a:srgbClr val="FF0000"/>
                </a:solidFill>
                <a:latin typeface="Century Gothic" pitchFamily="34" charset="0"/>
              </a:rPr>
              <a:t>In the past there won´t be as much pollution as nowadays.</a:t>
            </a:r>
          </a:p>
          <a:p>
            <a:endParaRPr lang="en-GB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FF66CC"/>
                </a:solidFill>
                <a:latin typeface="Century Gothic" pitchFamily="34" charset="0"/>
              </a:rPr>
              <a:t>Me gustaría </a:t>
            </a:r>
            <a:r>
              <a:rPr lang="es-ES" sz="1400" b="1" dirty="0" smtClean="0">
                <a:latin typeface="Century Gothic" pitchFamily="34" charset="0"/>
              </a:rPr>
              <a:t>jugar al futbol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tanto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s-ES" sz="1400" b="1" dirty="0" smtClean="0"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como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(15)</a:t>
            </a:r>
            <a:r>
              <a:rPr lang="es-ES" sz="1400" b="1" dirty="0" smtClean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s-ES" sz="1400" b="1" dirty="0" smtClean="0">
                <a:latin typeface="Century Gothic" pitchFamily="34" charset="0"/>
              </a:rPr>
              <a:t>patinar.</a:t>
            </a:r>
          </a:p>
          <a:p>
            <a:r>
              <a:rPr lang="en-GB" sz="1400" dirty="0" smtClean="0">
                <a:solidFill>
                  <a:srgbClr val="FF0000"/>
                </a:solidFill>
                <a:latin typeface="Century Gothic" pitchFamily="34" charset="0"/>
              </a:rPr>
              <a:t>I would like to play </a:t>
            </a:r>
            <a:r>
              <a:rPr lang="en-GB" sz="1400" dirty="0" err="1" smtClean="0">
                <a:solidFill>
                  <a:srgbClr val="FF0000"/>
                </a:solidFill>
                <a:latin typeface="Century Gothic" pitchFamily="34" charset="0"/>
              </a:rPr>
              <a:t>fútbol</a:t>
            </a:r>
            <a:r>
              <a:rPr lang="en-GB" sz="1400" dirty="0" smtClean="0">
                <a:solidFill>
                  <a:srgbClr val="FF0000"/>
                </a:solidFill>
                <a:latin typeface="Century Gothic" pitchFamily="34" charset="0"/>
              </a:rPr>
              <a:t> as much as skating.</a:t>
            </a:r>
          </a:p>
          <a:p>
            <a:endParaRPr lang="en-GB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88640" y="467544"/>
            <a:ext cx="644478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16.  Direct &amp; Indirect pronouns 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A pronoun is a word that substitutes a noun.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Como </a:t>
            </a:r>
            <a:r>
              <a:rPr lang="en-US" sz="1400" u="sng" dirty="0" smtClean="0">
                <a:latin typeface="Century Gothic" pitchFamily="34" charset="0"/>
              </a:rPr>
              <a:t>un </a:t>
            </a:r>
            <a:r>
              <a:rPr lang="en-US" sz="1400" u="sng" dirty="0" err="1" smtClean="0">
                <a:latin typeface="Century Gothic" pitchFamily="34" charset="0"/>
              </a:rPr>
              <a:t>plátano</a:t>
            </a:r>
            <a:r>
              <a:rPr lang="en-US" sz="1400" u="sng" dirty="0" smtClean="0">
                <a:latin typeface="Century Gothic" pitchFamily="34" charset="0"/>
              </a:rPr>
              <a:t>  </a:t>
            </a:r>
            <a:r>
              <a:rPr lang="en-US" sz="1400" i="1" dirty="0" smtClean="0">
                <a:solidFill>
                  <a:srgbClr val="FF0000"/>
                </a:solidFill>
                <a:latin typeface="Century Gothic" pitchFamily="34" charset="0"/>
              </a:rPr>
              <a:t>I eat </a:t>
            </a:r>
            <a:r>
              <a:rPr lang="en-US" sz="1400" i="1" u="sng" dirty="0" smtClean="0">
                <a:solidFill>
                  <a:srgbClr val="FF0000"/>
                </a:solidFill>
                <a:latin typeface="Century Gothic" pitchFamily="34" charset="0"/>
              </a:rPr>
              <a:t>a banana</a:t>
            </a:r>
            <a:r>
              <a:rPr lang="en-US" sz="1400" i="1" dirty="0" smtClean="0">
                <a:solidFill>
                  <a:srgbClr val="FF0000"/>
                </a:solidFill>
                <a:latin typeface="Century Gothic" pitchFamily="34" charset="0"/>
              </a:rPr>
              <a:t>        </a:t>
            </a:r>
            <a:r>
              <a:rPr lang="en-US" sz="1400" u="sng" dirty="0" smtClean="0">
                <a:latin typeface="Century Gothic" pitchFamily="34" charset="0"/>
              </a:rPr>
              <a:t>Lo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como</a:t>
            </a:r>
            <a:r>
              <a:rPr lang="en-US" sz="1400" dirty="0" smtClean="0">
                <a:latin typeface="Century Gothic" pitchFamily="34" charset="0"/>
              </a:rPr>
              <a:t>   </a:t>
            </a:r>
            <a:r>
              <a:rPr lang="en-US" sz="1400" i="1" dirty="0" smtClean="0">
                <a:solidFill>
                  <a:srgbClr val="FF0000"/>
                </a:solidFill>
                <a:latin typeface="Century Gothic" pitchFamily="34" charset="0"/>
              </a:rPr>
              <a:t>I eat </a:t>
            </a:r>
            <a:r>
              <a:rPr lang="en-US" sz="1400" i="1" u="sng" dirty="0" smtClean="0">
                <a:solidFill>
                  <a:srgbClr val="FF0000"/>
                </a:solidFill>
                <a:latin typeface="Century Gothic" pitchFamily="34" charset="0"/>
              </a:rPr>
              <a:t>it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     			</a:t>
            </a:r>
            <a:r>
              <a:rPr lang="en-US" sz="1400" b="1" dirty="0" smtClean="0">
                <a:latin typeface="Century Gothic" pitchFamily="34" charset="0"/>
              </a:rPr>
              <a:t>MASCULINE	FEMININE </a:t>
            </a:r>
          </a:p>
          <a:p>
            <a:r>
              <a:rPr lang="en-US" sz="1400" i="1" dirty="0" smtClean="0">
                <a:solidFill>
                  <a:srgbClr val="FF0000"/>
                </a:solidFill>
                <a:latin typeface="Century Gothic" pitchFamily="34" charset="0"/>
              </a:rPr>
              <a:t>it</a:t>
            </a:r>
            <a:r>
              <a:rPr lang="en-US" sz="1400" dirty="0" smtClean="0">
                <a:latin typeface="Century Gothic" pitchFamily="34" charset="0"/>
              </a:rPr>
              <a:t>			</a:t>
            </a:r>
            <a:r>
              <a:rPr lang="en-US" sz="1400" b="1" dirty="0" smtClean="0">
                <a:latin typeface="Century Gothic" pitchFamily="34" charset="0"/>
              </a:rPr>
              <a:t>lo   </a:t>
            </a:r>
            <a:r>
              <a:rPr lang="en-US" sz="1400" dirty="0" smtClean="0">
                <a:latin typeface="Century Gothic" pitchFamily="34" charset="0"/>
              </a:rPr>
              <a:t>            		</a:t>
            </a:r>
            <a:r>
              <a:rPr lang="en-US" sz="1400" b="1" dirty="0" smtClean="0">
                <a:latin typeface="Century Gothic" pitchFamily="34" charset="0"/>
              </a:rPr>
              <a:t>la</a:t>
            </a:r>
          </a:p>
          <a:p>
            <a:r>
              <a:rPr lang="en-US" sz="1400" i="1" dirty="0" smtClean="0">
                <a:solidFill>
                  <a:srgbClr val="FF0000"/>
                </a:solidFill>
                <a:latin typeface="Century Gothic" pitchFamily="34" charset="0"/>
              </a:rPr>
              <a:t>them </a:t>
            </a:r>
            <a:r>
              <a:rPr lang="en-US" sz="1400" dirty="0" smtClean="0">
                <a:latin typeface="Century Gothic" pitchFamily="34" charset="0"/>
              </a:rPr>
              <a:t>			</a:t>
            </a:r>
            <a:r>
              <a:rPr lang="en-US" sz="1400" b="1" dirty="0" smtClean="0">
                <a:latin typeface="Century Gothic" pitchFamily="34" charset="0"/>
              </a:rPr>
              <a:t>los</a:t>
            </a:r>
            <a:r>
              <a:rPr lang="en-US" sz="1400" dirty="0" smtClean="0">
                <a:latin typeface="Century Gothic" pitchFamily="34" charset="0"/>
              </a:rPr>
              <a:t>		</a:t>
            </a:r>
            <a:r>
              <a:rPr lang="en-US" sz="1400" b="1" dirty="0" err="1" smtClean="0">
                <a:latin typeface="Century Gothic" pitchFamily="34" charset="0"/>
              </a:rPr>
              <a:t>las</a:t>
            </a:r>
            <a:endParaRPr lang="en-US" sz="1400" b="1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i="1" dirty="0" smtClean="0">
                <a:solidFill>
                  <a:srgbClr val="FF0000"/>
                </a:solidFill>
                <a:latin typeface="Century Gothic" pitchFamily="34" charset="0"/>
              </a:rPr>
              <a:t>me</a:t>
            </a:r>
            <a:r>
              <a:rPr lang="en-US" sz="1400" dirty="0" smtClean="0">
                <a:latin typeface="Century Gothic" pitchFamily="34" charset="0"/>
              </a:rPr>
              <a:t>			</a:t>
            </a:r>
            <a:r>
              <a:rPr lang="en-US" sz="1400" b="1" dirty="0" err="1" smtClean="0">
                <a:latin typeface="Century Gothic" pitchFamily="34" charset="0"/>
              </a:rPr>
              <a:t>me</a:t>
            </a:r>
            <a:endParaRPr lang="en-US" sz="1400" b="1" dirty="0" smtClean="0">
              <a:latin typeface="Century Gothic" pitchFamily="34" charset="0"/>
            </a:endParaRPr>
          </a:p>
          <a:p>
            <a:r>
              <a:rPr lang="en-US" sz="1400" i="1" dirty="0" smtClean="0">
                <a:solidFill>
                  <a:srgbClr val="FF0000"/>
                </a:solidFill>
                <a:latin typeface="Century Gothic" pitchFamily="34" charset="0"/>
              </a:rPr>
              <a:t>To you</a:t>
            </a:r>
            <a:r>
              <a:rPr lang="en-US" sz="1400" dirty="0" smtClean="0">
                <a:latin typeface="Century Gothic" pitchFamily="34" charset="0"/>
              </a:rPr>
              <a:t>			</a:t>
            </a:r>
            <a:r>
              <a:rPr lang="en-US" sz="1400" b="1" dirty="0" err="1" smtClean="0">
                <a:latin typeface="Century Gothic" pitchFamily="34" charset="0"/>
              </a:rPr>
              <a:t>te</a:t>
            </a:r>
            <a:endParaRPr lang="en-US" sz="1400" b="1" dirty="0" smtClean="0">
              <a:latin typeface="Century Gothic" pitchFamily="34" charset="0"/>
            </a:endParaRPr>
          </a:p>
          <a:p>
            <a:r>
              <a:rPr lang="en-US" sz="1400" i="1" dirty="0" smtClean="0">
                <a:solidFill>
                  <a:srgbClr val="FF0000"/>
                </a:solidFill>
                <a:latin typeface="Century Gothic" pitchFamily="34" charset="0"/>
              </a:rPr>
              <a:t>To him</a:t>
            </a:r>
            <a:r>
              <a:rPr lang="en-US" sz="1400" dirty="0" smtClean="0">
                <a:latin typeface="Century Gothic" pitchFamily="34" charset="0"/>
              </a:rPr>
              <a:t>			</a:t>
            </a:r>
            <a:r>
              <a:rPr lang="en-US" sz="1400" b="1" dirty="0" smtClean="0">
                <a:latin typeface="Century Gothic" pitchFamily="34" charset="0"/>
              </a:rPr>
              <a:t>le/se</a:t>
            </a:r>
          </a:p>
          <a:p>
            <a:r>
              <a:rPr lang="en-US" sz="1400" i="1" dirty="0" smtClean="0">
                <a:solidFill>
                  <a:srgbClr val="FF0000"/>
                </a:solidFill>
                <a:latin typeface="Century Gothic" pitchFamily="34" charset="0"/>
              </a:rPr>
              <a:t>To us</a:t>
            </a:r>
            <a:r>
              <a:rPr lang="en-US" sz="1400" dirty="0" smtClean="0">
                <a:latin typeface="Century Gothic" pitchFamily="34" charset="0"/>
              </a:rPr>
              <a:t>			</a:t>
            </a:r>
            <a:r>
              <a:rPr lang="en-US" sz="1400" b="1" dirty="0" err="1" smtClean="0">
                <a:latin typeface="Century Gothic" pitchFamily="34" charset="0"/>
              </a:rPr>
              <a:t>nos</a:t>
            </a:r>
            <a:endParaRPr lang="en-US" sz="1400" b="1" dirty="0" smtClean="0">
              <a:latin typeface="Century Gothic" pitchFamily="34" charset="0"/>
            </a:endParaRPr>
          </a:p>
          <a:p>
            <a:r>
              <a:rPr lang="en-US" sz="1400" i="1" dirty="0" smtClean="0">
                <a:solidFill>
                  <a:srgbClr val="FF0000"/>
                </a:solidFill>
                <a:latin typeface="Century Gothic" pitchFamily="34" charset="0"/>
              </a:rPr>
              <a:t>To you all 	</a:t>
            </a:r>
            <a:r>
              <a:rPr lang="en-US" sz="1400" dirty="0" smtClean="0">
                <a:latin typeface="Century Gothic" pitchFamily="34" charset="0"/>
              </a:rPr>
              <a:t>		</a:t>
            </a:r>
            <a:r>
              <a:rPr lang="en-US" sz="1400" b="1" dirty="0" err="1" smtClean="0">
                <a:latin typeface="Century Gothic" pitchFamily="34" charset="0"/>
              </a:rPr>
              <a:t>os</a:t>
            </a:r>
            <a:endParaRPr lang="en-US" sz="1400" b="1" dirty="0" smtClean="0">
              <a:latin typeface="Century Gothic" pitchFamily="34" charset="0"/>
            </a:endParaRPr>
          </a:p>
          <a:p>
            <a:r>
              <a:rPr lang="en-US" sz="1400" i="1" dirty="0" smtClean="0">
                <a:solidFill>
                  <a:srgbClr val="FF0000"/>
                </a:solidFill>
                <a:latin typeface="Century Gothic" pitchFamily="34" charset="0"/>
              </a:rPr>
              <a:t>To they</a:t>
            </a:r>
            <a:r>
              <a:rPr lang="en-US" sz="1400" dirty="0" smtClean="0">
                <a:latin typeface="Century Gothic" pitchFamily="34" charset="0"/>
              </a:rPr>
              <a:t>			</a:t>
            </a:r>
            <a:r>
              <a:rPr lang="en-US" sz="1400" b="1" dirty="0" smtClean="0">
                <a:latin typeface="Century Gothic" pitchFamily="34" charset="0"/>
              </a:rPr>
              <a:t>les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dirty="0" err="1" smtClean="0">
                <a:latin typeface="Century Gothic" pitchFamily="34" charset="0"/>
              </a:rPr>
              <a:t>Por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ejemplo</a:t>
            </a:r>
            <a:r>
              <a:rPr lang="en-US" sz="1400" b="1" dirty="0" smtClean="0">
                <a:latin typeface="Century Gothic" pitchFamily="34" charset="0"/>
              </a:rPr>
              <a:t>: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Lo (16)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como</a:t>
            </a:r>
            <a:r>
              <a:rPr lang="en-US" sz="1400" dirty="0" smtClean="0">
                <a:latin typeface="Century Gothic" pitchFamily="34" charset="0"/>
              </a:rPr>
              <a:t>		I eat it</a:t>
            </a:r>
          </a:p>
          <a:p>
            <a:r>
              <a:rPr lang="en-US" sz="1400" dirty="0" err="1" smtClean="0">
                <a:latin typeface="Century Gothic" pitchFamily="34" charset="0"/>
              </a:rPr>
              <a:t>Compra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lo (16)</a:t>
            </a:r>
            <a:r>
              <a:rPr lang="en-US" sz="1400" dirty="0" smtClean="0">
                <a:latin typeface="Century Gothic" pitchFamily="34" charset="0"/>
              </a:rPr>
              <a:t> 		Buy it</a:t>
            </a:r>
          </a:p>
          <a:p>
            <a:r>
              <a:rPr lang="en-US" sz="1400" dirty="0" err="1" smtClean="0">
                <a:latin typeface="Century Gothic" pitchFamily="34" charset="0"/>
              </a:rPr>
              <a:t>Limpia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lo (16)</a:t>
            </a:r>
            <a:r>
              <a:rPr lang="en-US" sz="1400" dirty="0" smtClean="0">
                <a:latin typeface="Century Gothic" pitchFamily="34" charset="0"/>
              </a:rPr>
              <a:t> 		clean it up</a:t>
            </a:r>
          </a:p>
          <a:p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Lo (16)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estudio</a:t>
            </a:r>
            <a:r>
              <a:rPr lang="en-US" sz="1400" dirty="0" smtClean="0">
                <a:latin typeface="Century Gothic" pitchFamily="34" charset="0"/>
              </a:rPr>
              <a:t>		I´m studying it</a:t>
            </a:r>
          </a:p>
          <a:p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Me (16)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visitará</a:t>
            </a:r>
            <a:r>
              <a:rPr lang="en-US" sz="1400" dirty="0" smtClean="0">
                <a:latin typeface="Century Gothic" pitchFamily="34" charset="0"/>
              </a:rPr>
              <a:t>		he will visit me</a:t>
            </a:r>
          </a:p>
          <a:p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Os (16)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beneficiará</a:t>
            </a:r>
            <a:r>
              <a:rPr lang="en-US" sz="1400" dirty="0" smtClean="0">
                <a:latin typeface="Century Gothic" pitchFamily="34" charset="0"/>
              </a:rPr>
              <a:t>		it will benefit you all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endParaRPr lang="en-GB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18</a:t>
            </a:fld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260648" y="251520"/>
            <a:ext cx="604867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17.  DESDE HACE	Since.......ago</a:t>
            </a:r>
          </a:p>
          <a:p>
            <a:endParaRPr lang="es-ES" sz="1400" dirty="0" smtClean="0">
              <a:latin typeface="Century Gothic" pitchFamily="34" charset="0"/>
            </a:endParaRPr>
          </a:p>
          <a:p>
            <a:r>
              <a:rPr lang="es-ES" b="1" dirty="0" smtClean="0">
                <a:solidFill>
                  <a:srgbClr val="FFC000"/>
                </a:solidFill>
                <a:latin typeface="Century Gothic" pitchFamily="34" charset="0"/>
              </a:rPr>
              <a:t>+ </a:t>
            </a:r>
            <a:r>
              <a:rPr lang="es-ES" b="1" dirty="0" err="1" smtClean="0">
                <a:solidFill>
                  <a:srgbClr val="FFC000"/>
                </a:solidFill>
                <a:latin typeface="Century Gothic" pitchFamily="34" charset="0"/>
              </a:rPr>
              <a:t>Present</a:t>
            </a:r>
            <a:endParaRPr lang="es-ES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endParaRPr lang="es-ES" sz="1400" dirty="0" smtClean="0">
              <a:latin typeface="Century Gothic" pitchFamily="34" charset="0"/>
            </a:endParaRPr>
          </a:p>
          <a:p>
            <a:endParaRPr lang="es-ES" sz="1400" b="1" dirty="0" smtClean="0">
              <a:latin typeface="Century Gothic" pitchFamily="34" charset="0"/>
            </a:endParaRPr>
          </a:p>
          <a:p>
            <a:endParaRPr lang="es-ES" sz="1400" b="1" dirty="0" smtClean="0"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Por ejemplo:</a:t>
            </a:r>
          </a:p>
          <a:p>
            <a:endParaRPr lang="es-ES" sz="1400" dirty="0" smtClean="0">
              <a:latin typeface="Century Gothic" pitchFamily="34" charset="0"/>
            </a:endParaRPr>
          </a:p>
          <a:p>
            <a:r>
              <a:rPr lang="es-ES" sz="1400" dirty="0" smtClean="0">
                <a:latin typeface="Century Gothic" pitchFamily="34" charset="0"/>
              </a:rPr>
              <a:t>Voy de vacaciones a España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desde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hace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(17) </a:t>
            </a:r>
            <a:r>
              <a:rPr lang="es-ES" sz="1400" dirty="0" smtClean="0">
                <a:latin typeface="Century Gothic" pitchFamily="34" charset="0"/>
              </a:rPr>
              <a:t>cinco años</a:t>
            </a:r>
          </a:p>
          <a:p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I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been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on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holidays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Spain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since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5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years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ago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</a:p>
          <a:p>
            <a:r>
              <a:rPr lang="es-ES" sz="1400" dirty="0" smtClean="0">
                <a:latin typeface="Century Gothic" pitchFamily="34" charset="0"/>
              </a:rPr>
              <a:t> </a:t>
            </a:r>
          </a:p>
          <a:p>
            <a:r>
              <a:rPr lang="es-ES" sz="1400" dirty="0" smtClean="0">
                <a:latin typeface="Century Gothic" pitchFamily="34" charset="0"/>
              </a:rPr>
              <a:t>Me gustan las vacaciones de aventura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desde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hace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(17) </a:t>
            </a:r>
            <a:r>
              <a:rPr lang="es-ES" sz="1400" dirty="0" smtClean="0">
                <a:latin typeface="Century Gothic" pitchFamily="34" charset="0"/>
              </a:rPr>
              <a:t>tres años</a:t>
            </a:r>
          </a:p>
          <a:p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I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liked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adventure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holidays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for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3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years</a:t>
            </a:r>
            <a:endParaRPr lang="es-ES" sz="1400" i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19</a:t>
            </a:fld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404664" y="467544"/>
            <a:ext cx="604867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17. PREPOSITION+ INFINITIVE Starters</a:t>
            </a:r>
            <a:endParaRPr lang="en-GB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endParaRPr lang="es-ES" sz="1400" dirty="0" smtClean="0">
              <a:latin typeface="Century Gothic" pitchFamily="34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en-GB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Al</a:t>
            </a:r>
            <a:r>
              <a:rPr lang="en-GB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+ INFINITIVO	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On ........</a:t>
            </a:r>
            <a:r>
              <a:rPr lang="en-GB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ing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Después de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+ INFINITIVO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After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……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ing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Antes de</a:t>
            </a:r>
            <a:r>
              <a:rPr lang="en-GB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+ INFINITIVO	                   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Before.....</a:t>
            </a:r>
            <a:r>
              <a:rPr lang="en-GB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ing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Por ejemplo: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Al (17) 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llegar al hotel, </a:t>
            </a:r>
            <a:r>
              <a:rPr lang="es-ES" sz="1400" b="1" dirty="0" smtClean="0">
                <a:solidFill>
                  <a:srgbClr val="00B05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había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ratas en el pasillo.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On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arriving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at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hotel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there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were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rats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in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corridor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.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Despues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de(17) 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reservar el hotel, </a:t>
            </a:r>
            <a:r>
              <a:rPr lang="es-ES" sz="1400" b="1" dirty="0" smtClean="0">
                <a:solidFill>
                  <a:srgbClr val="00B05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alquilamos 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un coche.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After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booking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hotel,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we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rented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a car.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b="1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Antes de(17) </a:t>
            </a:r>
            <a:r>
              <a:rPr lang="es-ES" sz="1400" b="1" dirty="0" smtClean="0">
                <a:latin typeface="Century Gothic" pitchFamily="34" charset="0"/>
              </a:rPr>
              <a:t>dormir la siesta, </a:t>
            </a:r>
            <a:r>
              <a:rPr lang="es-ES" sz="1400" b="1" dirty="0" smtClean="0">
                <a:solidFill>
                  <a:srgbClr val="00B05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comimos una paella.</a:t>
            </a:r>
            <a:endParaRPr lang="es-ES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Before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sleeping a siesta,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we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ate a paella.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dirty="0" smtClean="0"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04664" y="971600"/>
            <a:ext cx="3312368" cy="330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1.OPINIONS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Creo</a:t>
            </a:r>
            <a:r>
              <a:rPr lang="es-ES" sz="1400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que . . .		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dirty="0" smtClean="0">
                <a:solidFill>
                  <a:srgbClr val="FF00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Pienso</a:t>
            </a:r>
            <a:r>
              <a:rPr lang="es-ES" sz="1400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que . . . 		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En mi opinión. . . 		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Para mí . . . 		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A mi parecer . . . 		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dirty="0" smtClean="0">
                <a:solidFill>
                  <a:srgbClr val="FF3399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Diría</a:t>
            </a:r>
            <a:r>
              <a:rPr lang="es-ES" sz="1400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que . . . 		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Desde mi punto de vista . .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996952" y="1547664"/>
            <a:ext cx="3600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1.Opinions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 believe that . . 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 think that . . 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In my opinión . . .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For me . . 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It seems to me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 would say that . . 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From my point of view. . . 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188640" y="323528"/>
            <a:ext cx="6396303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18.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Conectores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Connectors</a:t>
            </a:r>
            <a:endParaRPr lang="en-GB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To extend your sentences....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Sin embargo</a:t>
            </a:r>
            <a:r>
              <a:rPr lang="en-GB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However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Además</a:t>
            </a:r>
            <a:r>
              <a:rPr lang="en-GB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Furthermore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Aunque</a:t>
            </a:r>
            <a:r>
              <a:rPr lang="en-GB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Although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Para </a:t>
            </a:r>
            <a:r>
              <a:rPr lang="en-GB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empezar</a:t>
            </a:r>
            <a:r>
              <a:rPr lang="en-GB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To start / begin with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Para </a:t>
            </a:r>
            <a:r>
              <a:rPr lang="en-GB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concluir</a:t>
            </a:r>
            <a:r>
              <a:rPr lang="en-GB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To sum up / conclude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Por</a:t>
            </a:r>
            <a:r>
              <a:rPr lang="en-GB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un </a:t>
            </a:r>
            <a:r>
              <a:rPr lang="en-GB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lado</a:t>
            </a:r>
            <a:r>
              <a:rPr lang="en-GB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. . </a:t>
            </a:r>
            <a:r>
              <a:rPr lang="en-GB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por</a:t>
            </a:r>
            <a:r>
              <a:rPr lang="en-GB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GB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otro</a:t>
            </a:r>
            <a:r>
              <a:rPr lang="en-GB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GB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lado</a:t>
            </a:r>
            <a:r>
              <a:rPr lang="en-GB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On the one hand . . . on the other hand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En primer </a:t>
            </a:r>
            <a:r>
              <a:rPr lang="en-GB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lugar</a:t>
            </a:r>
            <a:r>
              <a:rPr lang="en-GB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In the first instance / place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Al fin y al </a:t>
            </a:r>
            <a:r>
              <a:rPr lang="en-GB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cabo</a:t>
            </a:r>
            <a:r>
              <a:rPr lang="en-GB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When all is said and done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 pesar de todo	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Despite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everything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Por lo tanto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Therefore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Por lo que	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Therefore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Afortunadamente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Fortunately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Por desgracia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Unfortunately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Después	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after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/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afterwards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Entonces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then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/ so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Luego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then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/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next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También	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also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Por eso	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so /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for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this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reason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Por ejemplo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for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example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Así que	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o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Ya</a:t>
            </a:r>
            <a:r>
              <a:rPr lang="en-GB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GB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que</a:t>
            </a:r>
            <a:r>
              <a:rPr lang="en-GB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since, considering that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Aparte</a:t>
            </a:r>
            <a:r>
              <a:rPr lang="en-GB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de             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apart from</a:t>
            </a:r>
            <a:endParaRPr lang="en-GB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16632" y="466963"/>
            <a:ext cx="6741368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19.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Oraciones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de RELATIVO  Relative Clauses</a:t>
            </a:r>
            <a:endParaRPr lang="en-GB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WHO 	</a:t>
            </a:r>
            <a:r>
              <a:rPr kumimoji="0" lang="en-GB" sz="1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quien</a:t>
            </a:r>
            <a:endParaRPr kumimoji="0" lang="en-GB" sz="14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WHICH 	</a:t>
            </a:r>
            <a:r>
              <a:rPr kumimoji="0" lang="en-GB" sz="1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que</a:t>
            </a:r>
            <a:endParaRPr kumimoji="0" lang="en-GB" sz="14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WHERE	</a:t>
            </a:r>
            <a:r>
              <a:rPr kumimoji="0" lang="en-GB" sz="1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donde</a:t>
            </a:r>
            <a:endParaRPr lang="en-GB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WHOSE </a:t>
            </a: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cuyo</a:t>
            </a:r>
            <a:endParaRPr kumimoji="0" lang="en-GB" sz="14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i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   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En el</a:t>
            </a:r>
            <a:r>
              <a:rPr kumimoji="0" lang="es-ES" sz="14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hotel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donde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(19) </a:t>
            </a:r>
            <a:r>
              <a:rPr kumimoji="0" lang="es-ES" sz="1400" b="1" i="0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nos</a:t>
            </a:r>
            <a:r>
              <a:rPr kumimoji="0" lang="es-ES" sz="1400" b="1" i="0" strike="noStrike" cap="none" normalizeH="0" dirty="0" smtClean="0">
                <a:ln>
                  <a:noFill/>
                </a:ln>
                <a:solidFill>
                  <a:srgbClr val="FF66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1" i="0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alojamos</a:t>
            </a:r>
            <a:r>
              <a:rPr kumimoji="0" lang="es-ES" sz="1400" b="1" i="0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s-ES" sz="1400" b="1" i="0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es</a:t>
            </a:r>
            <a:r>
              <a:rPr kumimoji="0" lang="es-ES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muy lujoso.</a:t>
            </a:r>
            <a:endParaRPr kumimoji="0" lang="es-ES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In the hotel where 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we stay</a:t>
            </a:r>
            <a:r>
              <a:rPr kumimoji="0" lang="en-GB" sz="1400" b="0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...is </a:t>
            </a:r>
            <a:r>
              <a:rPr kumimoji="0" lang="en-GB" sz="1400" b="0" i="1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luxorious</a:t>
            </a:r>
            <a:endParaRPr kumimoji="0" lang="en-GB" sz="1400" b="0" i="1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La playa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donde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(19)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tomamos el sol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…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tiene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buenas vistas.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In the hotel where  we stay...has nice views.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solidFill>
                  <a:prstClr val="black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En el hotel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donde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(19</a:t>
            </a:r>
            <a:r>
              <a:rPr lang="en-GB" sz="1400" b="1" dirty="0" smtClean="0">
                <a:solidFill>
                  <a:srgbClr val="33CC33"/>
                </a:solidFill>
                <a:highlight>
                  <a:srgbClr val="FFFF00"/>
                </a:highlight>
                <a:latin typeface="Century Gothic" pitchFamily="34" charset="0"/>
              </a:rPr>
              <a:t>) </a:t>
            </a:r>
            <a:r>
              <a:rPr lang="es-ES" sz="1400" b="1" dirty="0" smtClean="0">
                <a:solidFill>
                  <a:srgbClr val="33CC33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nos </a:t>
            </a:r>
            <a:r>
              <a:rPr lang="es-ES" sz="1400" b="1" dirty="0" err="1" smtClean="0">
                <a:solidFill>
                  <a:srgbClr val="33CC33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alojabamos</a:t>
            </a:r>
            <a:r>
              <a:rPr lang="es-ES" sz="1400" b="1" dirty="0" smtClean="0">
                <a:solidFill>
                  <a:prstClr val="black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…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b="1" dirty="0" smtClean="0">
                <a:solidFill>
                  <a:srgbClr val="00B05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era</a:t>
            </a:r>
            <a:r>
              <a:rPr lang="es-ES" sz="1400" b="1" dirty="0" smtClean="0">
                <a:solidFill>
                  <a:prstClr val="black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muy lujoso.</a:t>
            </a:r>
            <a:endParaRPr lang="es-ES" sz="1400" dirty="0" smtClean="0">
              <a:solidFill>
                <a:prstClr val="black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In the hotel where  we stayed...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solidFill>
                  <a:prstClr val="black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endParaRPr lang="es-ES" sz="1400" dirty="0" smtClean="0">
              <a:solidFill>
                <a:prstClr val="black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solidFill>
                  <a:prstClr val="black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La playa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donde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(19) </a:t>
            </a:r>
            <a:r>
              <a:rPr lang="es-ES" sz="1400" b="1" dirty="0" err="1" smtClean="0">
                <a:solidFill>
                  <a:srgbClr val="33CC33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tomabamos</a:t>
            </a:r>
            <a:r>
              <a:rPr lang="es-ES" sz="1400" b="1" dirty="0" smtClean="0">
                <a:solidFill>
                  <a:srgbClr val="33CC33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el sol </a:t>
            </a:r>
            <a:r>
              <a:rPr lang="es-ES" sz="1400" b="1" dirty="0" smtClean="0">
                <a:solidFill>
                  <a:prstClr val="black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… </a:t>
            </a:r>
            <a:r>
              <a:rPr lang="es-ES" sz="1400" b="1" dirty="0" smtClean="0">
                <a:solidFill>
                  <a:srgbClr val="00B05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tenía</a:t>
            </a:r>
            <a:r>
              <a:rPr lang="es-ES" sz="1400" b="1" dirty="0" smtClean="0">
                <a:solidFill>
                  <a:prstClr val="black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buenas vistas.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In the hotel where  we stay...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El hombre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que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(19)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ha alquilado 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la habitación 111 …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es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mi tío.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The man who has rented room 111 is my uncle.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La casa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cuyo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(19) </a:t>
            </a:r>
            <a:r>
              <a:rPr lang="en-GB" sz="1400" dirty="0" err="1" smtClean="0">
                <a:latin typeface="Century Gothic" pitchFamily="34" charset="0"/>
              </a:rPr>
              <a:t>tejado</a:t>
            </a:r>
            <a:r>
              <a:rPr lang="en-GB" sz="1400" b="1" dirty="0" smtClean="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n-GB" sz="1400" b="1" dirty="0" smtClean="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rojo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tiene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buenas vistas.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The house whose roof is red has nice views.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El coche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que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(19) </a:t>
            </a:r>
            <a:r>
              <a:rPr lang="es-ES" sz="1400" b="1" dirty="0" smtClean="0">
                <a:solidFill>
                  <a:srgbClr val="00B050"/>
                </a:solidFill>
                <a:latin typeface="Century Gothic" pitchFamily="34" charset="0"/>
              </a:rPr>
              <a:t>alquilamos</a:t>
            </a:r>
            <a:r>
              <a:rPr lang="es-ES" sz="1400" dirty="0" smtClean="0">
                <a:latin typeface="Century Gothic" pitchFamily="34" charset="0"/>
              </a:rPr>
              <a:t> </a:t>
            </a:r>
            <a:r>
              <a:rPr lang="es-ES" sz="1400" b="1" dirty="0" smtClean="0">
                <a:solidFill>
                  <a:srgbClr val="00B05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era</a:t>
            </a:r>
            <a:r>
              <a:rPr lang="es-ES" sz="1400" b="1" dirty="0" smtClean="0">
                <a:solidFill>
                  <a:prstClr val="black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muy veloz.</a:t>
            </a:r>
            <a:endParaRPr lang="es-ES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The car which we hired was very fast.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60648" y="622298"/>
            <a:ext cx="6336704" cy="374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20. GERU</a:t>
            </a:r>
            <a:r>
              <a:rPr lang="en-GB" sz="1400" b="1" u="sng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ND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IO Gerund -ING</a:t>
            </a:r>
            <a:endParaRPr lang="en-GB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Drop</a:t>
            </a: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AR, ER, IR in </a:t>
            </a:r>
            <a:r>
              <a:rPr kumimoji="0" lang="es-ES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the</a:t>
            </a: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Infinitive</a:t>
            </a: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+ ANDO/IENDO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Por ejemplo: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s-ES" sz="1400" u="sng" dirty="0" smtClean="0">
              <a:latin typeface="Century Gothic" pitchFamily="34" charset="0"/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Viajando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(20)</a:t>
            </a:r>
            <a:r>
              <a:rPr lang="es-ES" sz="1400" dirty="0" smtClean="0">
                <a:latin typeface="Century Gothic" pitchFamily="34" charset="0"/>
                <a:ea typeface="MS Mincho"/>
                <a:cs typeface="Times New Roman"/>
              </a:rPr>
              <a:t> mucho, </a:t>
            </a:r>
            <a:r>
              <a:rPr lang="es-ES" sz="1400" b="1" dirty="0" smtClean="0">
                <a:solidFill>
                  <a:srgbClr val="7030A0"/>
                </a:solidFill>
                <a:latin typeface="Century Gothic" pitchFamily="34" charset="0"/>
                <a:ea typeface="MS Mincho"/>
                <a:cs typeface="Times New Roman"/>
              </a:rPr>
              <a:t>practicaré</a:t>
            </a:r>
            <a:r>
              <a:rPr lang="es-ES" sz="1400" dirty="0" smtClean="0">
                <a:latin typeface="Century Gothic" pitchFamily="34" charset="0"/>
                <a:ea typeface="MS Mincho"/>
                <a:cs typeface="Times New Roman"/>
              </a:rPr>
              <a:t> mi español.	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Travelling a lot, I will practice my Spanish.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dirty="0" smtClean="0">
                <a:latin typeface="Century Gothic" pitchFamily="34" charset="0"/>
                <a:ea typeface="MS Mincho"/>
                <a:cs typeface="Times New Roman"/>
              </a:rPr>
              <a:t> </a:t>
            </a:r>
            <a:endParaRPr lang="es-ES" sz="1400" dirty="0" smtClean="0">
              <a:latin typeface="Century Gothic" pitchFamily="34" charset="0"/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Conociendo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(20)</a:t>
            </a:r>
            <a:r>
              <a:rPr lang="es-ES" sz="1400" dirty="0" smtClean="0">
                <a:latin typeface="Century Gothic" pitchFamily="34" charset="0"/>
                <a:ea typeface="MS Mincho"/>
                <a:cs typeface="Times New Roman"/>
              </a:rPr>
              <a:t> gente nueva, me lo </a:t>
            </a:r>
            <a:r>
              <a:rPr lang="es-ES" sz="1400" b="1" dirty="0" smtClean="0">
                <a:solidFill>
                  <a:srgbClr val="7030A0"/>
                </a:solidFill>
                <a:latin typeface="Century Gothic" pitchFamily="34" charset="0"/>
                <a:ea typeface="MS Mincho"/>
                <a:cs typeface="Times New Roman"/>
              </a:rPr>
              <a:t>pasaré</a:t>
            </a:r>
            <a:r>
              <a:rPr lang="es-ES" sz="1400" dirty="0" smtClean="0">
                <a:latin typeface="Century Gothic" pitchFamily="34" charset="0"/>
                <a:ea typeface="MS Mincho"/>
                <a:cs typeface="Times New Roman"/>
              </a:rPr>
              <a:t> bien.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Meeting new people, I will have a good time.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dirty="0" smtClean="0">
                <a:latin typeface="Century Gothic" pitchFamily="34" charset="0"/>
                <a:ea typeface="MS Mincho"/>
                <a:cs typeface="Times New Roman"/>
              </a:rPr>
              <a:t> </a:t>
            </a:r>
            <a:endParaRPr lang="es-ES" sz="1400" dirty="0" smtClean="0">
              <a:latin typeface="Century Gothic" pitchFamily="34" charset="0"/>
              <a:ea typeface="MS Mincho"/>
              <a:cs typeface="Times New Roman"/>
            </a:endParaRPr>
          </a:p>
          <a:p>
            <a:pPr marL="457200">
              <a:spcAft>
                <a:spcPts val="1000"/>
              </a:spcAft>
            </a:pP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Visitando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(20)</a:t>
            </a:r>
            <a:r>
              <a:rPr lang="es-ES" sz="1400" dirty="0" smtClean="0">
                <a:latin typeface="Century Gothic" pitchFamily="34" charset="0"/>
                <a:ea typeface="MS Mincho"/>
                <a:cs typeface="Times New Roman"/>
              </a:rPr>
              <a:t> museos, </a:t>
            </a:r>
            <a:r>
              <a:rPr lang="es-ES" sz="1400" b="1" dirty="0" smtClean="0">
                <a:solidFill>
                  <a:srgbClr val="7030A0"/>
                </a:solidFill>
                <a:latin typeface="Century Gothic" pitchFamily="34" charset="0"/>
                <a:ea typeface="MS Mincho"/>
                <a:cs typeface="Times New Roman"/>
              </a:rPr>
              <a:t>aprenderé</a:t>
            </a:r>
            <a:r>
              <a:rPr lang="es-ES" sz="1400" dirty="0" smtClean="0">
                <a:latin typeface="Century Gothic" pitchFamily="34" charset="0"/>
                <a:ea typeface="MS Mincho"/>
                <a:cs typeface="Times New Roman"/>
              </a:rPr>
              <a:t> muchas cosas.</a:t>
            </a:r>
          </a:p>
          <a:p>
            <a:pPr marL="457200">
              <a:spcAft>
                <a:spcPts val="1000"/>
              </a:spcAft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/>
                <a:cs typeface="Times New Roman"/>
              </a:rPr>
              <a:t>Visiting museums I will learnt lots of things</a:t>
            </a:r>
            <a:endParaRPr kumimoji="0" lang="en-GB" sz="1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04664" y="489840"/>
            <a:ext cx="5832648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21- TIEMPOS VERBALES   Tenses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200" dirty="0" smtClean="0">
              <a:latin typeface="Comic Sans MS"/>
              <a:ea typeface="MS Mincho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Present     </a:t>
            </a:r>
            <a:r>
              <a:rPr lang="en-GB" sz="1200" b="1" dirty="0" smtClean="0">
                <a:solidFill>
                  <a:srgbClr val="FF6600"/>
                </a:solidFill>
                <a:latin typeface="Comic Sans MS"/>
                <a:ea typeface="MS Mincho"/>
                <a:cs typeface="Times New Roman"/>
              </a:rPr>
              <a:t>VISITO  </a:t>
            </a:r>
            <a:r>
              <a:rPr lang="en-GB" sz="1200" b="1" dirty="0" smtClean="0">
                <a:latin typeface="Comic Sans MS"/>
                <a:ea typeface="MS Mincho"/>
                <a:cs typeface="Times New Roman"/>
              </a:rPr>
              <a:t>I visit</a:t>
            </a:r>
            <a:endParaRPr lang="es-ES" sz="1200" b="1" dirty="0" smtClean="0">
              <a:ea typeface="MS Mincho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err="1" smtClean="0">
                <a:latin typeface="Comic Sans MS"/>
                <a:ea typeface="MS Mincho"/>
                <a:cs typeface="Times New Roman"/>
              </a:rPr>
              <a:t>Preterite</a:t>
            </a:r>
            <a:r>
              <a:rPr lang="en-GB" sz="1200" dirty="0" smtClean="0">
                <a:latin typeface="Comic Sans MS"/>
                <a:ea typeface="MS Mincho"/>
                <a:cs typeface="Times New Roman"/>
              </a:rPr>
              <a:t>   </a:t>
            </a:r>
            <a:r>
              <a:rPr lang="en-GB" sz="1200" b="1" dirty="0" smtClean="0">
                <a:solidFill>
                  <a:srgbClr val="33CC33"/>
                </a:solidFill>
                <a:latin typeface="Comic Sans MS"/>
                <a:ea typeface="MS Mincho"/>
                <a:cs typeface="Times New Roman"/>
              </a:rPr>
              <a:t>VISITÉ </a:t>
            </a:r>
            <a:r>
              <a:rPr lang="en-GB" sz="1200" b="1" dirty="0" smtClean="0">
                <a:latin typeface="Comic Sans MS"/>
                <a:ea typeface="MS Mincho"/>
                <a:cs typeface="Times New Roman"/>
              </a:rPr>
              <a:t>I visited</a:t>
            </a:r>
            <a:endParaRPr lang="es-ES" sz="1200" b="1" dirty="0" smtClean="0">
              <a:solidFill>
                <a:srgbClr val="33CC33"/>
              </a:solidFill>
              <a:ea typeface="MS Mincho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Perfect      </a:t>
            </a:r>
            <a:r>
              <a:rPr lang="en-GB" sz="1200" b="1" dirty="0" smtClean="0">
                <a:solidFill>
                  <a:srgbClr val="009900"/>
                </a:solidFill>
                <a:latin typeface="Comic Sans MS"/>
                <a:ea typeface="MS Mincho"/>
                <a:cs typeface="Times New Roman"/>
              </a:rPr>
              <a:t>HE VISITADO </a:t>
            </a:r>
            <a:r>
              <a:rPr lang="en-GB" sz="1200" b="1" dirty="0" smtClean="0">
                <a:latin typeface="Comic Sans MS"/>
                <a:ea typeface="MS Mincho"/>
                <a:cs typeface="Times New Roman"/>
              </a:rPr>
              <a:t>I have visited</a:t>
            </a:r>
            <a:endParaRPr lang="es-ES" sz="1200" b="1" dirty="0" smtClean="0">
              <a:solidFill>
                <a:srgbClr val="009900"/>
              </a:solidFill>
              <a:ea typeface="MS Mincho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Imperfect </a:t>
            </a:r>
            <a:r>
              <a:rPr lang="en-GB" sz="1200" b="1" dirty="0" smtClean="0">
                <a:solidFill>
                  <a:srgbClr val="00B050"/>
                </a:solidFill>
                <a:latin typeface="Comic Sans MS"/>
                <a:ea typeface="MS Mincho"/>
                <a:cs typeface="Times New Roman"/>
              </a:rPr>
              <a:t> VISITABA </a:t>
            </a:r>
            <a:r>
              <a:rPr lang="en-GB" sz="1200" b="1" dirty="0" smtClean="0">
                <a:latin typeface="Comic Sans MS"/>
                <a:ea typeface="MS Mincho"/>
                <a:cs typeface="Times New Roman"/>
              </a:rPr>
              <a:t>I was </a:t>
            </a:r>
            <a:r>
              <a:rPr lang="en-GB" sz="1200" b="1" dirty="0" err="1" smtClean="0">
                <a:latin typeface="Comic Sans MS"/>
                <a:ea typeface="MS Mincho"/>
                <a:cs typeface="Times New Roman"/>
              </a:rPr>
              <a:t>visitING</a:t>
            </a:r>
            <a:r>
              <a:rPr lang="en-GB" sz="1200" b="1" dirty="0" smtClean="0">
                <a:latin typeface="Comic Sans MS"/>
                <a:ea typeface="MS Mincho"/>
                <a:cs typeface="Times New Roman"/>
              </a:rPr>
              <a:t> or I used to visit</a:t>
            </a:r>
            <a:endParaRPr lang="es-ES" sz="1200" b="1" dirty="0" smtClean="0">
              <a:solidFill>
                <a:srgbClr val="00B050"/>
              </a:solidFill>
              <a:ea typeface="MS Mincho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Conditional  </a:t>
            </a:r>
            <a:r>
              <a:rPr lang="en-GB" sz="1200" b="1" dirty="0" smtClean="0">
                <a:solidFill>
                  <a:srgbClr val="FF66CC"/>
                </a:solidFill>
                <a:latin typeface="Comic Sans MS"/>
                <a:ea typeface="MS Mincho"/>
                <a:cs typeface="Times New Roman"/>
              </a:rPr>
              <a:t>VISITARÍA </a:t>
            </a:r>
            <a:r>
              <a:rPr lang="en-GB" sz="1200" b="1" dirty="0" smtClean="0">
                <a:latin typeface="Comic Sans MS"/>
                <a:ea typeface="MS Mincho"/>
                <a:cs typeface="Times New Roman"/>
              </a:rPr>
              <a:t>I would visit</a:t>
            </a:r>
            <a:endParaRPr lang="es-ES" sz="1200" b="1" dirty="0" smtClean="0">
              <a:solidFill>
                <a:srgbClr val="FF66CC"/>
              </a:solidFill>
              <a:ea typeface="MS Mincho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Pluperfect  </a:t>
            </a:r>
            <a:r>
              <a:rPr lang="en-GB" sz="1200" b="1" dirty="0" smtClean="0">
                <a:solidFill>
                  <a:srgbClr val="339933"/>
                </a:solidFill>
                <a:latin typeface="Comic Sans MS"/>
                <a:ea typeface="MS Mincho"/>
                <a:cs typeface="Times New Roman"/>
              </a:rPr>
              <a:t>HABIA VISITADO </a:t>
            </a:r>
            <a:r>
              <a:rPr lang="en-GB" sz="1200" b="1" dirty="0" smtClean="0">
                <a:latin typeface="Comic Sans MS"/>
                <a:ea typeface="MS Mincho"/>
                <a:cs typeface="Times New Roman"/>
              </a:rPr>
              <a:t>I had visited</a:t>
            </a:r>
            <a:endParaRPr lang="es-ES" sz="1200" b="1" dirty="0" smtClean="0">
              <a:solidFill>
                <a:srgbClr val="339933"/>
              </a:solidFill>
              <a:ea typeface="MS Mincho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Subjunctive   </a:t>
            </a:r>
            <a:r>
              <a:rPr lang="en-GB" sz="1200" b="1" dirty="0" smtClean="0">
                <a:solidFill>
                  <a:srgbClr val="00B0F0"/>
                </a:solidFill>
                <a:latin typeface="Comic Sans MS"/>
                <a:ea typeface="MS Mincho"/>
                <a:cs typeface="Times New Roman"/>
              </a:rPr>
              <a:t>VISITE </a:t>
            </a:r>
            <a:r>
              <a:rPr lang="en-GB" sz="1200" b="1" dirty="0" smtClean="0">
                <a:latin typeface="Comic Sans MS"/>
                <a:ea typeface="MS Mincho"/>
                <a:cs typeface="Times New Roman"/>
              </a:rPr>
              <a:t>I visited (If I were- Translate within CONTEXT)</a:t>
            </a:r>
            <a:endParaRPr lang="es-ES" sz="1200" b="1" dirty="0" smtClean="0">
              <a:solidFill>
                <a:srgbClr val="00B0F0"/>
              </a:solidFill>
              <a:ea typeface="MS Mincho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200" dirty="0" err="1" smtClean="0">
                <a:latin typeface="Comic Sans MS"/>
                <a:ea typeface="MS Mincho"/>
                <a:cs typeface="Times New Roman"/>
              </a:rPr>
              <a:t>Future</a:t>
            </a:r>
            <a:r>
              <a:rPr lang="es-ES" sz="1200" dirty="0" smtClean="0">
                <a:latin typeface="Comic Sans MS"/>
                <a:ea typeface="MS Mincho"/>
                <a:cs typeface="Times New Roman"/>
              </a:rPr>
              <a:t>   </a:t>
            </a:r>
            <a:r>
              <a:rPr lang="es-ES" sz="1200" b="1" dirty="0" smtClean="0">
                <a:solidFill>
                  <a:srgbClr val="7030A0"/>
                </a:solidFill>
                <a:latin typeface="Comic Sans MS"/>
                <a:ea typeface="MS Mincho"/>
                <a:cs typeface="Times New Roman"/>
              </a:rPr>
              <a:t>VISITARÉ </a:t>
            </a:r>
            <a:r>
              <a:rPr lang="en-GB" sz="1200" b="1" dirty="0" smtClean="0">
                <a:latin typeface="Comic Sans MS"/>
                <a:ea typeface="MS Mincho"/>
                <a:cs typeface="Times New Roman"/>
              </a:rPr>
              <a:t>I will visit</a:t>
            </a:r>
            <a:endParaRPr lang="es-ES" sz="1200" dirty="0" smtClean="0">
              <a:latin typeface="Comic Sans MS"/>
              <a:ea typeface="MS Mincho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200" dirty="0" err="1" smtClean="0">
                <a:latin typeface="Comic Sans MS"/>
                <a:ea typeface="MS Mincho"/>
                <a:cs typeface="Times New Roman"/>
              </a:rPr>
              <a:t>Future</a:t>
            </a:r>
            <a:r>
              <a:rPr lang="es-ES" sz="1200" dirty="0" smtClean="0">
                <a:latin typeface="Comic Sans MS"/>
                <a:ea typeface="MS Mincho"/>
                <a:cs typeface="Times New Roman"/>
              </a:rPr>
              <a:t> </a:t>
            </a:r>
            <a:r>
              <a:rPr lang="es-ES" sz="1200" dirty="0" err="1" smtClean="0">
                <a:latin typeface="Comic Sans MS"/>
                <a:ea typeface="MS Mincho"/>
                <a:cs typeface="Times New Roman"/>
              </a:rPr>
              <a:t>Immediate</a:t>
            </a:r>
            <a:r>
              <a:rPr lang="es-ES" sz="1200" dirty="0" smtClean="0">
                <a:latin typeface="Comic Sans MS"/>
                <a:ea typeface="MS Mincho"/>
                <a:cs typeface="Times New Roman"/>
              </a:rPr>
              <a:t>  </a:t>
            </a:r>
            <a:r>
              <a:rPr lang="es-ES" sz="1200" b="1" dirty="0" smtClean="0">
                <a:solidFill>
                  <a:srgbClr val="7030A0"/>
                </a:solidFill>
                <a:latin typeface="Comic Sans MS"/>
                <a:ea typeface="MS Mincho"/>
                <a:cs typeface="Times New Roman"/>
              </a:rPr>
              <a:t>VOY A VISITAR </a:t>
            </a:r>
            <a:r>
              <a:rPr lang="en-GB" sz="1200" b="1" dirty="0" smtClean="0">
                <a:latin typeface="Comic Sans MS"/>
                <a:ea typeface="MS Mincho"/>
                <a:cs typeface="Times New Roman"/>
              </a:rPr>
              <a:t>I´m visiting</a:t>
            </a:r>
            <a:endParaRPr lang="es-ES" sz="1200" b="1" dirty="0">
              <a:solidFill>
                <a:srgbClr val="7030A0"/>
              </a:solidFill>
              <a:ea typeface="MS Mincho"/>
              <a:cs typeface="Times New Roman"/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88640" y="323528"/>
            <a:ext cx="6048672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22- SOLER Usually OR Used 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Suelo</a:t>
            </a: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– I usually 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Sueles</a:t>
            </a: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- You usually...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Suele</a:t>
            </a: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- He/she usually ...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Solemos</a:t>
            </a: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– We usually...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Soleis</a:t>
            </a:r>
            <a:r>
              <a:rPr lang="en-GB" sz="1400" b="1" i="1" dirty="0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-</a:t>
            </a: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You all usually...</a:t>
            </a:r>
            <a:endParaRPr lang="en-GB" sz="1400" b="1" i="1" dirty="0" smtClean="0">
              <a:solidFill>
                <a:srgbClr val="FF66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Suelen</a:t>
            </a: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- They usually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b="1" i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solidFill>
                  <a:srgbClr val="0099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Solía</a:t>
            </a: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– I used to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solidFill>
                  <a:srgbClr val="0099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Solías</a:t>
            </a: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- You used to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solidFill>
                  <a:srgbClr val="0099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Solía</a:t>
            </a: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- He/she used to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solidFill>
                  <a:srgbClr val="0099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Solíamos</a:t>
            </a: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– We used to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solidFill>
                  <a:srgbClr val="0099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Solíais</a:t>
            </a:r>
            <a:r>
              <a:rPr lang="en-GB" sz="1400" b="1" i="1" dirty="0" smtClean="0">
                <a:solidFill>
                  <a:srgbClr val="0099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-</a:t>
            </a: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You used to</a:t>
            </a:r>
            <a:endParaRPr lang="en-GB" sz="1400" b="1" i="1" dirty="0" smtClean="0">
              <a:solidFill>
                <a:srgbClr val="FF66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solidFill>
                  <a:srgbClr val="0099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Solían</a:t>
            </a:r>
            <a:r>
              <a:rPr lang="en-GB" sz="1400" b="1" i="1" dirty="0" smtClean="0">
                <a:solidFill>
                  <a:srgbClr val="0099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-</a:t>
            </a: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They used to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b="1" i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i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Followed by an INFINITIVE (AR, ER, IR)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Por ejemplo: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err="1" smtClean="0">
                <a:solidFill>
                  <a:srgbClr val="FF6600"/>
                </a:solidFill>
                <a:highlight>
                  <a:srgbClr val="FFFF00"/>
                </a:highlight>
                <a:latin typeface="Century Gothic" pitchFamily="34" charset="0"/>
              </a:rPr>
              <a:t>Suelo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(22)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pasAR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mucho tiempo tomando el sol.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 usually spend lots of time sunbathing.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Mi hermano </a:t>
            </a:r>
            <a:r>
              <a:rPr lang="en-GB" sz="1400" b="1" dirty="0" err="1" smtClean="0">
                <a:solidFill>
                  <a:srgbClr val="FF6600"/>
                </a:solidFill>
                <a:highlight>
                  <a:srgbClr val="FFFF00"/>
                </a:highlight>
                <a:latin typeface="Century Gothic" pitchFamily="34" charset="0"/>
              </a:rPr>
              <a:t>suele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(22)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jugAR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al </a:t>
            </a:r>
            <a:r>
              <a:rPr lang="es-ES" sz="1400" b="1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voleyplaya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de vacaciones.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My brother usually plays </a:t>
            </a:r>
            <a:r>
              <a:rPr lang="en-GB" sz="1400" i="1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voleybeach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on holidays.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Cuando </a:t>
            </a:r>
            <a:r>
              <a:rPr lang="es-ES" sz="1400" b="1" dirty="0" smtClean="0">
                <a:solidFill>
                  <a:srgbClr val="339933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era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pequeño, </a:t>
            </a:r>
            <a:r>
              <a:rPr lang="en-GB" sz="1400" b="1" dirty="0" err="1" smtClean="0">
                <a:solidFill>
                  <a:srgbClr val="009900"/>
                </a:solidFill>
                <a:highlight>
                  <a:srgbClr val="FFFF00"/>
                </a:highlight>
                <a:latin typeface="Century Gothic" pitchFamily="34" charset="0"/>
              </a:rPr>
              <a:t>solíamos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(22)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IR a España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When I was younger, we used to GO to Spain</a:t>
            </a:r>
            <a:r>
              <a:rPr lang="en-GB" sz="1400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En el pasado, </a:t>
            </a:r>
            <a:r>
              <a:rPr lang="en-GB" sz="1400" b="1" dirty="0" err="1" smtClean="0">
                <a:solidFill>
                  <a:srgbClr val="009900"/>
                </a:solidFill>
                <a:highlight>
                  <a:srgbClr val="FFFF00"/>
                </a:highlight>
                <a:latin typeface="Century Gothic" pitchFamily="34" charset="0"/>
              </a:rPr>
              <a:t>solía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(22)</a:t>
            </a:r>
            <a:r>
              <a:rPr lang="es-ES" sz="1400" b="1" dirty="0" smtClean="0">
                <a:solidFill>
                  <a:srgbClr val="339933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alojARme en un camping, pero ya no.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In the past, I used to stay on a camping-site but not anymore.</a:t>
            </a:r>
            <a:endParaRPr lang="en-GB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r>
              <a:rPr lang="es-ES" sz="1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r>
              <a:rPr lang="es-ES" sz="1400" dirty="0" smtClean="0">
                <a:latin typeface="Comic Sans MS" pitchFamily="66" charset="0"/>
              </a:rPr>
              <a:t> 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76672" y="323528"/>
            <a:ext cx="6048672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23- DESPUES DE HABER+ Past participle = After having (done)</a:t>
            </a:r>
            <a:r>
              <a:rPr lang="en-GB" sz="1400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endParaRPr lang="es-ES" sz="1400" b="1" dirty="0" smtClean="0">
              <a:latin typeface="Century Gothic" pitchFamily="34" charset="0"/>
            </a:endParaRPr>
          </a:p>
          <a:p>
            <a:r>
              <a:rPr lang="es-ES" sz="1400" b="1" dirty="0" err="1" smtClean="0">
                <a:latin typeface="Century Gothic" pitchFamily="34" charset="0"/>
              </a:rPr>
              <a:t>Examples</a:t>
            </a:r>
            <a:r>
              <a:rPr lang="es-ES" sz="1400" b="1" dirty="0" smtClean="0">
                <a:latin typeface="Century Gothic" pitchFamily="34" charset="0"/>
              </a:rPr>
              <a:t>: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Despues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de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haber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modernizADO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(23) </a:t>
            </a:r>
            <a:r>
              <a:rPr lang="es-ES" sz="1400" dirty="0" smtClean="0">
                <a:latin typeface="Century Gothic" pitchFamily="34" charset="0"/>
              </a:rPr>
              <a:t>el hotel……….</a:t>
            </a:r>
          </a:p>
          <a:p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After having modernised the hotel……………</a:t>
            </a: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Despues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de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haber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limpiADO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(23) </a:t>
            </a:r>
            <a:r>
              <a:rPr lang="es-ES" sz="1400" dirty="0" smtClean="0">
                <a:latin typeface="Century Gothic" pitchFamily="34" charset="0"/>
              </a:rPr>
              <a:t>la playa……</a:t>
            </a:r>
          </a:p>
          <a:p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After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having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cleaned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beach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……………</a:t>
            </a:r>
          </a:p>
          <a:p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Despues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de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haber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visitADO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(23) </a:t>
            </a:r>
            <a:r>
              <a:rPr lang="es-ES" sz="1400" dirty="0" smtClean="0">
                <a:latin typeface="Century Gothic" pitchFamily="34" charset="0"/>
              </a:rPr>
              <a:t>el museo……</a:t>
            </a:r>
          </a:p>
          <a:p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After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having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vitited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museum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……………</a:t>
            </a:r>
          </a:p>
          <a:p>
            <a:endParaRPr lang="en-GB" sz="1400" b="1" dirty="0" smtClean="0">
              <a:solidFill>
                <a:srgbClr val="000000"/>
              </a:solidFill>
              <a:highlight>
                <a:srgbClr val="FFFF00"/>
              </a:highlight>
              <a:latin typeface="Century Gothic" pitchFamily="34" charset="0"/>
            </a:endParaRPr>
          </a:p>
          <a:p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Despues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de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haber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admirADO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(23) </a:t>
            </a:r>
            <a:r>
              <a:rPr lang="es-ES" sz="1400" dirty="0" smtClean="0">
                <a:latin typeface="Century Gothic" pitchFamily="34" charset="0"/>
              </a:rPr>
              <a:t>las vistas…</a:t>
            </a:r>
          </a:p>
          <a:p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After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having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admired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beach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……………</a:t>
            </a:r>
          </a:p>
          <a:p>
            <a:endParaRPr lang="en-GB" sz="1400" b="1" dirty="0" smtClean="0">
              <a:solidFill>
                <a:srgbClr val="000000"/>
              </a:solidFill>
              <a:highlight>
                <a:srgbClr val="FFFF00"/>
              </a:highlight>
              <a:latin typeface="Century Gothic" pitchFamily="34" charset="0"/>
            </a:endParaRPr>
          </a:p>
          <a:p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Despues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de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haber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leiDO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(23) </a:t>
            </a:r>
            <a:r>
              <a:rPr lang="es-ES" sz="1400" dirty="0" smtClean="0">
                <a:latin typeface="Century Gothic" pitchFamily="34" charset="0"/>
              </a:rPr>
              <a:t>la guía……</a:t>
            </a:r>
          </a:p>
          <a:p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After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having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read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guide……………</a:t>
            </a:r>
          </a:p>
          <a:p>
            <a:endParaRPr lang="en-GB" sz="1400" b="1" dirty="0" smtClean="0">
              <a:solidFill>
                <a:srgbClr val="000000"/>
              </a:solidFill>
              <a:highlight>
                <a:srgbClr val="FFFF00"/>
              </a:highlight>
              <a:latin typeface="Century Gothic" pitchFamily="34" charset="0"/>
            </a:endParaRPr>
          </a:p>
          <a:p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Despues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de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haber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probrADO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(23) </a:t>
            </a:r>
            <a:r>
              <a:rPr lang="es-ES" sz="1400" dirty="0" smtClean="0">
                <a:latin typeface="Century Gothic" pitchFamily="34" charset="0"/>
              </a:rPr>
              <a:t>la comida española……</a:t>
            </a:r>
          </a:p>
          <a:p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After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having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tried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Spanish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food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……………</a:t>
            </a:r>
          </a:p>
          <a:p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Despues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de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haber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HECHO(23) </a:t>
            </a:r>
            <a:r>
              <a:rPr lang="es-ES" sz="1400" dirty="0" smtClean="0">
                <a:latin typeface="Century Gothic" pitchFamily="34" charset="0"/>
              </a:rPr>
              <a:t>las maletas……</a:t>
            </a:r>
          </a:p>
          <a:p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After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having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packed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lugagge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……………</a:t>
            </a:r>
          </a:p>
          <a:p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Despues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de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haber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DICHO(23) </a:t>
            </a:r>
            <a:r>
              <a:rPr lang="es-ES" sz="1400" dirty="0" smtClean="0">
                <a:latin typeface="Century Gothic" pitchFamily="34" charset="0"/>
              </a:rPr>
              <a:t>la playa……</a:t>
            </a:r>
          </a:p>
          <a:p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After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having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cleaned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beach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……………</a:t>
            </a:r>
          </a:p>
          <a:p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dirty="0" smtClean="0">
                <a:latin typeface="Century Gothic" pitchFamily="34" charset="0"/>
              </a:rPr>
              <a:t> </a:t>
            </a:r>
          </a:p>
          <a:p>
            <a:r>
              <a:rPr lang="es-ES" sz="1400" dirty="0" smtClean="0">
                <a:latin typeface="Century Gothic" pitchFamily="34" charset="0"/>
              </a:rPr>
              <a:t> 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6632" y="251520"/>
            <a:ext cx="659735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24- ORACIONES CONDICIONALES....SI 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C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onditional sentences ...IF</a:t>
            </a:r>
          </a:p>
          <a:p>
            <a:endParaRPr lang="en-GB" sz="1400" u="sng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Si </a:t>
            </a:r>
            <a:r>
              <a:rPr lang="en-GB" sz="1400" dirty="0" smtClean="0">
                <a:latin typeface="Century Gothic" pitchFamily="34" charset="0"/>
              </a:rPr>
              <a:t>+ </a:t>
            </a:r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present </a:t>
            </a:r>
            <a:r>
              <a:rPr lang="en-GB" sz="1400" dirty="0" smtClean="0">
                <a:latin typeface="Century Gothic" pitchFamily="34" charset="0"/>
              </a:rPr>
              <a:t>	+ </a:t>
            </a:r>
            <a:r>
              <a:rPr lang="en-GB" sz="1400" dirty="0" smtClean="0">
                <a:solidFill>
                  <a:srgbClr val="7030A0"/>
                </a:solidFill>
                <a:latin typeface="Century Gothic" pitchFamily="34" charset="0"/>
              </a:rPr>
              <a:t>future</a:t>
            </a:r>
            <a:endParaRPr lang="es-ES" sz="1400" dirty="0" smtClean="0">
              <a:solidFill>
                <a:srgbClr val="7030A0"/>
              </a:solidFill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Si </a:t>
            </a:r>
            <a:r>
              <a:rPr lang="en-GB" sz="1400" dirty="0" smtClean="0">
                <a:latin typeface="Century Gothic" pitchFamily="34" charset="0"/>
              </a:rPr>
              <a:t>+ </a:t>
            </a:r>
            <a:r>
              <a:rPr lang="en-GB" sz="1400" dirty="0" smtClean="0">
                <a:solidFill>
                  <a:srgbClr val="00B0F0"/>
                </a:solidFill>
                <a:latin typeface="Century Gothic" pitchFamily="34" charset="0"/>
              </a:rPr>
              <a:t>imperfect</a:t>
            </a:r>
            <a:r>
              <a:rPr lang="en-GB" sz="1400" dirty="0" smtClean="0">
                <a:latin typeface="Century Gothic" pitchFamily="34" charset="0"/>
              </a:rPr>
              <a:t>	 </a:t>
            </a:r>
            <a:r>
              <a:rPr lang="en-GB" sz="1400" dirty="0" smtClean="0">
                <a:latin typeface="Century Gothic" pitchFamily="34" charset="0"/>
              </a:rPr>
              <a:t>+ </a:t>
            </a:r>
            <a:r>
              <a:rPr lang="en-GB" sz="1400" dirty="0" smtClean="0">
                <a:solidFill>
                  <a:srgbClr val="FF0066"/>
                </a:solidFill>
                <a:latin typeface="Century Gothic" pitchFamily="34" charset="0"/>
              </a:rPr>
              <a:t>conditional</a:t>
            </a:r>
            <a:endParaRPr lang="es-ES" sz="1400" dirty="0" smtClean="0">
              <a:solidFill>
                <a:srgbClr val="FF0066"/>
              </a:solidFill>
              <a:latin typeface="Century Gothic" pitchFamily="34" charset="0"/>
            </a:endParaRPr>
          </a:p>
          <a:p>
            <a:r>
              <a:rPr lang="es-ES" sz="1400" dirty="0" smtClean="0">
                <a:latin typeface="Century Gothic" pitchFamily="34" charset="0"/>
              </a:rPr>
              <a:t>Si </a:t>
            </a:r>
            <a:r>
              <a:rPr lang="es-ES" sz="1400" dirty="0" smtClean="0">
                <a:latin typeface="Century Gothic" pitchFamily="34" charset="0"/>
              </a:rPr>
              <a:t>+ </a:t>
            </a:r>
            <a:r>
              <a:rPr lang="es-ES" sz="1400" dirty="0" err="1" smtClean="0">
                <a:solidFill>
                  <a:srgbClr val="00B0F0"/>
                </a:solidFill>
                <a:latin typeface="Century Gothic" pitchFamily="34" charset="0"/>
              </a:rPr>
              <a:t>pluperfect</a:t>
            </a:r>
            <a:r>
              <a:rPr lang="es-ES" sz="1400" dirty="0" smtClean="0">
                <a:latin typeface="Century Gothic" pitchFamily="34" charset="0"/>
              </a:rPr>
              <a:t>	 </a:t>
            </a:r>
            <a:r>
              <a:rPr lang="es-ES" sz="1400" dirty="0" smtClean="0">
                <a:latin typeface="Century Gothic" pitchFamily="34" charset="0"/>
              </a:rPr>
              <a:t>+ </a:t>
            </a:r>
            <a:r>
              <a:rPr lang="es-ES" sz="1400" dirty="0" err="1" smtClean="0">
                <a:solidFill>
                  <a:srgbClr val="FF0066"/>
                </a:solidFill>
                <a:latin typeface="Century Gothic" pitchFamily="34" charset="0"/>
              </a:rPr>
              <a:t>conditional</a:t>
            </a:r>
            <a:r>
              <a:rPr lang="es-ES" sz="1400" dirty="0" smtClean="0">
                <a:solidFill>
                  <a:srgbClr val="FF0066"/>
                </a:solidFill>
                <a:latin typeface="Century Gothic" pitchFamily="34" charset="0"/>
              </a:rPr>
              <a:t> </a:t>
            </a:r>
            <a:r>
              <a:rPr lang="es-ES" sz="1400" dirty="0" err="1" smtClean="0">
                <a:solidFill>
                  <a:srgbClr val="FF0066"/>
                </a:solidFill>
                <a:latin typeface="Century Gothic" pitchFamily="34" charset="0"/>
              </a:rPr>
              <a:t>perfect</a:t>
            </a:r>
            <a:endParaRPr lang="es-ES" sz="1400" dirty="0" smtClean="0">
              <a:solidFill>
                <a:srgbClr val="FF0066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endParaRPr lang="es-ES" sz="1400" b="1" dirty="0" smtClean="0"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Por ejemplo:</a:t>
            </a:r>
          </a:p>
          <a:p>
            <a:endParaRPr lang="en-GB" sz="1400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Si + </a:t>
            </a:r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present </a:t>
            </a:r>
            <a:r>
              <a:rPr lang="en-GB" sz="1400" dirty="0" smtClean="0">
                <a:latin typeface="Century Gothic" pitchFamily="34" charset="0"/>
              </a:rPr>
              <a:t>	+ </a:t>
            </a:r>
            <a:r>
              <a:rPr lang="en-GB" sz="1400" dirty="0" smtClean="0">
                <a:solidFill>
                  <a:srgbClr val="7030A0"/>
                </a:solidFill>
                <a:latin typeface="Century Gothic" pitchFamily="34" charset="0"/>
              </a:rPr>
              <a:t>future</a:t>
            </a:r>
            <a:endParaRPr lang="es-ES" sz="1400" dirty="0" smtClean="0">
              <a:solidFill>
                <a:srgbClr val="7030A0"/>
              </a:solidFill>
              <a:latin typeface="Century Gothic" pitchFamily="34" charset="0"/>
            </a:endParaRPr>
          </a:p>
          <a:p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Si (24)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reservamos</a:t>
            </a:r>
            <a:r>
              <a:rPr lang="es-ES" sz="1400" dirty="0" smtClean="0">
                <a:latin typeface="Century Gothic" pitchFamily="34" charset="0"/>
              </a:rPr>
              <a:t> </a:t>
            </a:r>
            <a:r>
              <a:rPr lang="es-ES" sz="1400" dirty="0" smtClean="0">
                <a:latin typeface="Century Gothic" pitchFamily="34" charset="0"/>
              </a:rPr>
              <a:t>pronto, </a:t>
            </a:r>
            <a:r>
              <a:rPr lang="es-ES" sz="1400" b="1" dirty="0" smtClean="0">
                <a:solidFill>
                  <a:srgbClr val="7030A0"/>
                </a:solidFill>
                <a:latin typeface="Century Gothic" pitchFamily="34" charset="0"/>
              </a:rPr>
              <a:t>conseguiremos</a:t>
            </a:r>
            <a:r>
              <a:rPr lang="es-ES" sz="1400" dirty="0" smtClean="0">
                <a:latin typeface="Century Gothic" pitchFamily="34" charset="0"/>
              </a:rPr>
              <a:t> una buena oferta</a:t>
            </a:r>
          </a:p>
          <a:p>
            <a:r>
              <a:rPr lang="es-ES" sz="1400" dirty="0" smtClean="0">
                <a:latin typeface="Century Gothic" pitchFamily="34" charset="0"/>
              </a:rPr>
              <a:t>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If we book early, we will pass all the 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exams</a:t>
            </a:r>
          </a:p>
          <a:p>
            <a:endParaRPr lang="es-ES" sz="1400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Si + </a:t>
            </a:r>
            <a:r>
              <a:rPr lang="en-GB" sz="1400" dirty="0" smtClean="0">
                <a:solidFill>
                  <a:srgbClr val="00B0F0"/>
                </a:solidFill>
                <a:latin typeface="Century Gothic" pitchFamily="34" charset="0"/>
              </a:rPr>
              <a:t>imperfect</a:t>
            </a:r>
            <a:r>
              <a:rPr lang="en-GB" sz="1400" dirty="0" smtClean="0">
                <a:latin typeface="Century Gothic" pitchFamily="34" charset="0"/>
              </a:rPr>
              <a:t>	 + </a:t>
            </a:r>
            <a:r>
              <a:rPr lang="en-GB" sz="1400" dirty="0" smtClean="0">
                <a:solidFill>
                  <a:srgbClr val="FF0066"/>
                </a:solidFill>
                <a:latin typeface="Century Gothic" pitchFamily="34" charset="0"/>
              </a:rPr>
              <a:t>conditional</a:t>
            </a:r>
            <a:endParaRPr lang="es-ES" sz="1400" dirty="0" smtClean="0">
              <a:solidFill>
                <a:srgbClr val="FF0066"/>
              </a:solidFill>
              <a:latin typeface="Century Gothic" pitchFamily="34" charset="0"/>
            </a:endParaRPr>
          </a:p>
          <a:p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Si (24)</a:t>
            </a:r>
            <a:r>
              <a:rPr lang="es-ES" sz="1400" dirty="0" smtClean="0">
                <a:latin typeface="Century Gothic" pitchFamily="34" charset="0"/>
              </a:rPr>
              <a:t> </a:t>
            </a:r>
            <a:r>
              <a:rPr lang="es-ES" sz="1400" dirty="0" smtClean="0">
                <a:latin typeface="Century Gothic" pitchFamily="34" charset="0"/>
              </a:rPr>
              <a:t>mi amiga </a:t>
            </a:r>
            <a:r>
              <a:rPr lang="es-ES" sz="1400" dirty="0" smtClean="0">
                <a:solidFill>
                  <a:srgbClr val="00B0F0"/>
                </a:solidFill>
                <a:latin typeface="Century Gothic" pitchFamily="34" charset="0"/>
              </a:rPr>
              <a:t>viaj</a:t>
            </a:r>
            <a:r>
              <a:rPr lang="es-ES" sz="1400" b="1" dirty="0" smtClean="0">
                <a:solidFill>
                  <a:srgbClr val="00B0F0"/>
                </a:solidFill>
                <a:latin typeface="Century Gothic" pitchFamily="34" charset="0"/>
              </a:rPr>
              <a:t>ara</a:t>
            </a:r>
            <a:r>
              <a:rPr lang="es-ES" sz="1400" b="1" dirty="0" smtClean="0">
                <a:latin typeface="Century Gothic" pitchFamily="34" charset="0"/>
              </a:rPr>
              <a:t> </a:t>
            </a:r>
            <a:r>
              <a:rPr lang="es-ES" sz="1400" dirty="0" smtClean="0">
                <a:latin typeface="Century Gothic" pitchFamily="34" charset="0"/>
              </a:rPr>
              <a:t>más, </a:t>
            </a:r>
            <a:r>
              <a:rPr lang="es-ES" sz="1400" dirty="0" smtClean="0">
                <a:solidFill>
                  <a:srgbClr val="FF0066"/>
                </a:solidFill>
                <a:latin typeface="Century Gothic" pitchFamily="34" charset="0"/>
              </a:rPr>
              <a:t>conoce</a:t>
            </a:r>
            <a:r>
              <a:rPr lang="es-ES" sz="1400" b="1" dirty="0" smtClean="0">
                <a:solidFill>
                  <a:srgbClr val="FF0066"/>
                </a:solidFill>
                <a:latin typeface="Century Gothic" pitchFamily="34" charset="0"/>
              </a:rPr>
              <a:t>ría</a:t>
            </a:r>
            <a:r>
              <a:rPr lang="es-ES" sz="1400" dirty="0" smtClean="0">
                <a:latin typeface="Century Gothic" pitchFamily="34" charset="0"/>
              </a:rPr>
              <a:t> otras culturas</a:t>
            </a:r>
          </a:p>
          <a:p>
            <a:r>
              <a:rPr lang="es-ES" sz="1400" dirty="0" smtClean="0">
                <a:latin typeface="Century Gothic" pitchFamily="34" charset="0"/>
              </a:rPr>
              <a:t>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If my friend travelled more, she would know other 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cultures</a:t>
            </a:r>
          </a:p>
          <a:p>
            <a:endParaRPr lang="es-ES" sz="1400" dirty="0" smtClean="0">
              <a:latin typeface="Century Gothic" pitchFamily="34" charset="0"/>
            </a:endParaRPr>
          </a:p>
          <a:p>
            <a:r>
              <a:rPr lang="es-ES" sz="1400" dirty="0" smtClean="0">
                <a:latin typeface="Century Gothic" pitchFamily="34" charset="0"/>
              </a:rPr>
              <a:t>Si </a:t>
            </a:r>
            <a:r>
              <a:rPr lang="es-ES" sz="1400" dirty="0" smtClean="0">
                <a:latin typeface="Century Gothic" pitchFamily="34" charset="0"/>
              </a:rPr>
              <a:t>+ </a:t>
            </a:r>
            <a:r>
              <a:rPr lang="es-ES" sz="1400" dirty="0" err="1" smtClean="0">
                <a:solidFill>
                  <a:srgbClr val="00B0F0"/>
                </a:solidFill>
                <a:latin typeface="Century Gothic" pitchFamily="34" charset="0"/>
              </a:rPr>
              <a:t>pluperfect</a:t>
            </a:r>
            <a:r>
              <a:rPr lang="es-ES" sz="1400" dirty="0" smtClean="0">
                <a:latin typeface="Century Gothic" pitchFamily="34" charset="0"/>
              </a:rPr>
              <a:t>	 + </a:t>
            </a:r>
            <a:r>
              <a:rPr lang="es-ES" sz="1400" dirty="0" err="1" smtClean="0">
                <a:solidFill>
                  <a:srgbClr val="FF0066"/>
                </a:solidFill>
                <a:latin typeface="Century Gothic" pitchFamily="34" charset="0"/>
              </a:rPr>
              <a:t>conditional</a:t>
            </a:r>
            <a:r>
              <a:rPr lang="es-ES" sz="1400" dirty="0" smtClean="0">
                <a:solidFill>
                  <a:srgbClr val="FF0066"/>
                </a:solidFill>
                <a:latin typeface="Century Gothic" pitchFamily="34" charset="0"/>
              </a:rPr>
              <a:t> </a:t>
            </a:r>
            <a:r>
              <a:rPr lang="es-ES" sz="1400" dirty="0" err="1" smtClean="0">
                <a:solidFill>
                  <a:srgbClr val="FF0066"/>
                </a:solidFill>
                <a:latin typeface="Century Gothic" pitchFamily="34" charset="0"/>
              </a:rPr>
              <a:t>perfect</a:t>
            </a:r>
            <a:endParaRPr lang="es-ES" sz="1400" dirty="0" smtClean="0">
              <a:solidFill>
                <a:srgbClr val="FF0066"/>
              </a:solidFill>
              <a:latin typeface="Century Gothic" pitchFamily="34" charset="0"/>
            </a:endParaRPr>
          </a:p>
          <a:p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Si (24)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s-ES" sz="1400" dirty="0" smtClean="0">
                <a:latin typeface="Century Gothic" pitchFamily="34" charset="0"/>
              </a:rPr>
              <a:t>no </a:t>
            </a:r>
            <a:r>
              <a:rPr lang="es-ES" sz="1400" dirty="0" smtClean="0">
                <a:solidFill>
                  <a:srgbClr val="00B0F0"/>
                </a:solidFill>
                <a:latin typeface="Century Gothic" pitchFamily="34" charset="0"/>
              </a:rPr>
              <a:t>hubiese</a:t>
            </a:r>
            <a:r>
              <a:rPr lang="es-ES" sz="1400" dirty="0" smtClean="0">
                <a:latin typeface="Century Gothic" pitchFamily="34" charset="0"/>
              </a:rPr>
              <a:t> perd</a:t>
            </a:r>
            <a:r>
              <a:rPr lang="es-ES" sz="1400" b="1" dirty="0" smtClean="0">
                <a:latin typeface="Century Gothic" pitchFamily="34" charset="0"/>
              </a:rPr>
              <a:t>ido</a:t>
            </a:r>
            <a:r>
              <a:rPr lang="es-ES" sz="1400" dirty="0" smtClean="0">
                <a:latin typeface="Century Gothic" pitchFamily="34" charset="0"/>
              </a:rPr>
              <a:t> el avión, </a:t>
            </a:r>
            <a:r>
              <a:rPr lang="es-ES" sz="1400" dirty="0" smtClean="0">
                <a:solidFill>
                  <a:srgbClr val="FF0066"/>
                </a:solidFill>
                <a:latin typeface="Century Gothic" pitchFamily="34" charset="0"/>
              </a:rPr>
              <a:t>habría</a:t>
            </a:r>
            <a:r>
              <a:rPr lang="es-ES" sz="1400" dirty="0" smtClean="0">
                <a:latin typeface="Century Gothic" pitchFamily="34" charset="0"/>
              </a:rPr>
              <a:t> disfrut</a:t>
            </a:r>
            <a:r>
              <a:rPr lang="es-ES" sz="1400" b="1" dirty="0" smtClean="0">
                <a:latin typeface="Century Gothic" pitchFamily="34" charset="0"/>
              </a:rPr>
              <a:t>ado</a:t>
            </a:r>
            <a:r>
              <a:rPr lang="es-ES" sz="1400" dirty="0" smtClean="0">
                <a:latin typeface="Century Gothic" pitchFamily="34" charset="0"/>
              </a:rPr>
              <a:t> mas de mis vacaciones.</a:t>
            </a:r>
          </a:p>
          <a:p>
            <a:r>
              <a:rPr lang="es-ES" sz="1400" dirty="0" smtClean="0">
                <a:latin typeface="Century Gothic" pitchFamily="34" charset="0"/>
              </a:rPr>
              <a:t>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If hadn´t  missed the plane, I would have enjoyed the holidays better.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dirty="0">
              <a:latin typeface="Century Gothic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32656" y="395536"/>
            <a:ext cx="612067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25. </a:t>
            </a:r>
            <a:r>
              <a:rPr lang="en-GB" sz="1400" b="1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Subjuntive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phrases </a:t>
            </a:r>
            <a:endParaRPr lang="en-GB" sz="1400" b="1" u="sng" dirty="0" smtClean="0">
              <a:latin typeface="Century Gothic" pitchFamily="34" charset="0"/>
            </a:endParaRPr>
          </a:p>
          <a:p>
            <a:r>
              <a:rPr lang="en-GB" sz="1400" b="1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b="1" dirty="0" err="1" smtClean="0">
                <a:solidFill>
                  <a:srgbClr val="00B0F0"/>
                </a:solidFill>
                <a:latin typeface="Century Gothic" pitchFamily="34" charset="0"/>
              </a:rPr>
              <a:t>Quisiera</a:t>
            </a:r>
            <a:r>
              <a:rPr lang="en-GB" sz="1400" b="1" dirty="0" smtClean="0">
                <a:latin typeface="Century Gothic" pitchFamily="34" charset="0"/>
              </a:rPr>
              <a:t>	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 would like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Ojalá</a:t>
            </a:r>
            <a:r>
              <a:rPr lang="en-GB" sz="1400" b="1" dirty="0" smtClean="0"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B0F0"/>
                </a:solidFill>
                <a:latin typeface="Century Gothic" pitchFamily="34" charset="0"/>
              </a:rPr>
              <a:t>fuera</a:t>
            </a:r>
            <a:r>
              <a:rPr lang="en-GB" sz="1400" b="1" dirty="0" smtClean="0">
                <a:latin typeface="Century Gothic" pitchFamily="34" charset="0"/>
              </a:rPr>
              <a:t>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If only I or </a:t>
            </a:r>
            <a:r>
              <a:rPr lang="en-GB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He/She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/It were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Ojalá</a:t>
            </a:r>
            <a:r>
              <a:rPr lang="en-GB" sz="1400" b="1" dirty="0" smtClean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B0F0"/>
                </a:solidFill>
                <a:latin typeface="Century Gothic" pitchFamily="34" charset="0"/>
              </a:rPr>
              <a:t>tuviera</a:t>
            </a:r>
            <a:r>
              <a:rPr lang="en-GB" sz="1400" b="1" dirty="0" smtClean="0">
                <a:latin typeface="Century Gothic" pitchFamily="34" charset="0"/>
              </a:rPr>
              <a:t>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If only I or </a:t>
            </a:r>
            <a:r>
              <a:rPr lang="en-GB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He/She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/It had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Ojalá</a:t>
            </a:r>
            <a:r>
              <a:rPr lang="en-GB" sz="1400" b="1" dirty="0" smtClean="0"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B0F0"/>
                </a:solidFill>
                <a:latin typeface="Century Gothic" pitchFamily="34" charset="0"/>
              </a:rPr>
              <a:t>pudiera</a:t>
            </a:r>
            <a:r>
              <a:rPr lang="en-GB" sz="1400" b="1" dirty="0" smtClean="0">
                <a:latin typeface="Century Gothic" pitchFamily="34" charset="0"/>
              </a:rPr>
              <a:t>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If only I or </a:t>
            </a:r>
            <a:r>
              <a:rPr lang="en-GB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He/She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.. could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Ojalá</a:t>
            </a:r>
            <a:r>
              <a:rPr lang="en-GB" sz="1400" b="1" dirty="0" smtClean="0"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B0F0"/>
                </a:solidFill>
                <a:latin typeface="Century Gothic" pitchFamily="34" charset="0"/>
              </a:rPr>
              <a:t>hubiera</a:t>
            </a:r>
            <a:r>
              <a:rPr lang="en-GB" sz="1400" b="1" dirty="0" smtClean="0">
                <a:latin typeface="Century Gothic" pitchFamily="34" charset="0"/>
              </a:rPr>
              <a:t>		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If only there were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Cuando </a:t>
            </a:r>
            <a:r>
              <a:rPr lang="es-ES" sz="1400" b="1" dirty="0" smtClean="0">
                <a:solidFill>
                  <a:srgbClr val="00B0F0"/>
                </a:solidFill>
                <a:latin typeface="Century Gothic" pitchFamily="34" charset="0"/>
              </a:rPr>
              <a:t>sea </a:t>
            </a:r>
            <a:r>
              <a:rPr lang="es-ES" sz="1400" b="1" dirty="0" smtClean="0">
                <a:latin typeface="Century Gothic" pitchFamily="34" charset="0"/>
              </a:rPr>
              <a:t>mayor		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When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I’m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older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Cuando</a:t>
            </a:r>
            <a:r>
              <a:rPr lang="en-GB" sz="1400" b="1" dirty="0" smtClean="0">
                <a:latin typeface="Century Gothic" pitchFamily="34" charset="0"/>
              </a:rPr>
              <a:t> (to indicate future)     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When.....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b="1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Si </a:t>
            </a:r>
            <a:r>
              <a:rPr lang="en-GB" sz="1400" b="1" dirty="0" err="1" smtClean="0">
                <a:solidFill>
                  <a:srgbClr val="00B0F0"/>
                </a:solidFill>
                <a:highlight>
                  <a:srgbClr val="FFFF00"/>
                </a:highlight>
                <a:latin typeface="Century Gothic" pitchFamily="34" charset="0"/>
              </a:rPr>
              <a:t>tuviera</a:t>
            </a:r>
            <a:r>
              <a:rPr lang="en-GB" sz="1400" b="1" dirty="0" smtClean="0">
                <a:solidFill>
                  <a:srgbClr val="00B0F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smtClean="0">
                <a:highlight>
                  <a:srgbClr val="FFFF00"/>
                </a:highlight>
                <a:latin typeface="Century Gothic" pitchFamily="34" charset="0"/>
              </a:rPr>
              <a:t>(25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)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s-ES" sz="1400" b="1" dirty="0" smtClean="0">
                <a:latin typeface="Century Gothic" pitchFamily="34" charset="0"/>
              </a:rPr>
              <a:t> </a:t>
            </a:r>
            <a:r>
              <a:rPr lang="es-ES" sz="1400" b="1" dirty="0" smtClean="0">
                <a:latin typeface="Century Gothic" pitchFamily="34" charset="0"/>
              </a:rPr>
              <a:t>más tiempo/dinero		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If only I had more 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time/money</a:t>
            </a:r>
          </a:p>
          <a:p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Cuando</a:t>
            </a:r>
            <a:r>
              <a:rPr lang="en-GB" sz="1400" b="1" dirty="0" smtClean="0">
                <a:latin typeface="Century Gothic" pitchFamily="34" charset="0"/>
              </a:rPr>
              <a:t> </a:t>
            </a:r>
            <a:r>
              <a:rPr lang="en-GB" sz="1400" b="1" dirty="0" smtClean="0">
                <a:solidFill>
                  <a:srgbClr val="00B0F0"/>
                </a:solidFill>
                <a:highlight>
                  <a:srgbClr val="FFFF00"/>
                </a:highlight>
                <a:latin typeface="Century Gothic" pitchFamily="34" charset="0"/>
              </a:rPr>
              <a:t>sea</a:t>
            </a:r>
            <a:r>
              <a:rPr lang="en-GB" sz="1400" b="1" dirty="0" smtClean="0">
                <a:solidFill>
                  <a:srgbClr val="00B0F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smtClean="0">
                <a:highlight>
                  <a:srgbClr val="FFFF00"/>
                </a:highlight>
                <a:latin typeface="Century Gothic" pitchFamily="34" charset="0"/>
              </a:rPr>
              <a:t>(25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) </a:t>
            </a:r>
            <a:r>
              <a:rPr lang="en-GB" sz="1400" b="1" dirty="0" smtClean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en-GB" sz="1400" b="1" dirty="0" smtClean="0">
                <a:latin typeface="Century Gothic" pitchFamily="34" charset="0"/>
              </a:rPr>
              <a:t>mayor</a:t>
            </a:r>
            <a:r>
              <a:rPr lang="en-GB" sz="1400" b="1" i="1" dirty="0" smtClean="0">
                <a:latin typeface="Century Gothic" pitchFamily="34" charset="0"/>
              </a:rPr>
              <a:t> .....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When I´m 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older</a:t>
            </a:r>
          </a:p>
          <a:p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Cuando</a:t>
            </a:r>
            <a:r>
              <a:rPr lang="en-GB" sz="1400" b="1" dirty="0" smtClean="0">
                <a:latin typeface="Century Gothic" pitchFamily="34" charset="0"/>
              </a:rPr>
              <a:t> </a:t>
            </a:r>
            <a:r>
              <a:rPr lang="en-GB" sz="1400" b="1" dirty="0" smtClean="0">
                <a:solidFill>
                  <a:srgbClr val="00B0F0"/>
                </a:solidFill>
                <a:highlight>
                  <a:srgbClr val="FFFF00"/>
                </a:highlight>
                <a:latin typeface="Century Gothic" pitchFamily="34" charset="0"/>
              </a:rPr>
              <a:t>viva</a:t>
            </a:r>
            <a:r>
              <a:rPr lang="en-GB" sz="1400" b="1" dirty="0" smtClean="0">
                <a:solidFill>
                  <a:srgbClr val="00B0F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smtClean="0">
                <a:highlight>
                  <a:srgbClr val="FFFF00"/>
                </a:highlight>
                <a:latin typeface="Century Gothic" pitchFamily="34" charset="0"/>
              </a:rPr>
              <a:t>(25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) </a:t>
            </a:r>
            <a:r>
              <a:rPr lang="en-GB" sz="1400" b="1" dirty="0" smtClean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en-GB" sz="1400" b="1" dirty="0" smtClean="0">
                <a:latin typeface="Century Gothic" pitchFamily="34" charset="0"/>
              </a:rPr>
              <a:t>solo   </a:t>
            </a:r>
            <a:r>
              <a:rPr lang="en-GB" sz="1400" b="1" i="1" dirty="0" smtClean="0">
                <a:latin typeface="Century Gothic" pitchFamily="34" charset="0"/>
              </a:rPr>
              <a:t>.....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When I live by 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myself</a:t>
            </a:r>
          </a:p>
          <a:p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Cuando el mundo </a:t>
            </a:r>
            <a:r>
              <a:rPr lang="es-ES" sz="1400" b="1" dirty="0" smtClean="0">
                <a:solidFill>
                  <a:srgbClr val="00B0F0"/>
                </a:solidFill>
                <a:latin typeface="Century Gothic" pitchFamily="34" charset="0"/>
              </a:rPr>
              <a:t>cambie </a:t>
            </a:r>
            <a:r>
              <a:rPr lang="es-ES" sz="1400" b="1" dirty="0" smtClean="0">
                <a:latin typeface="Century Gothic" pitchFamily="34" charset="0"/>
              </a:rPr>
              <a:t>su mentalidad...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When the world changes its way of 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thinking</a:t>
            </a: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Ojalá</a:t>
            </a:r>
            <a:r>
              <a:rPr lang="en-GB" sz="1400" b="1" dirty="0" smtClean="0"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B0F0"/>
                </a:solidFill>
                <a:highlight>
                  <a:srgbClr val="FFFF00"/>
                </a:highlight>
                <a:latin typeface="Century Gothic" pitchFamily="34" charset="0"/>
              </a:rPr>
              <a:t>vaya</a:t>
            </a:r>
            <a:r>
              <a:rPr lang="en-GB" sz="1400" b="1" dirty="0" smtClean="0">
                <a:solidFill>
                  <a:srgbClr val="00B0F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smtClean="0">
                <a:highlight>
                  <a:srgbClr val="FFFF00"/>
                </a:highlight>
                <a:latin typeface="Century Gothic" pitchFamily="34" charset="0"/>
              </a:rPr>
              <a:t>(25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) </a:t>
            </a:r>
            <a:r>
              <a:rPr lang="en-GB" sz="1400" b="1" dirty="0" smtClean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en-GB" sz="1400" b="1" dirty="0" smtClean="0">
                <a:latin typeface="Century Gothic" pitchFamily="34" charset="0"/>
              </a:rPr>
              <a:t>de </a:t>
            </a:r>
            <a:r>
              <a:rPr lang="en-GB" sz="1400" b="1" dirty="0" err="1" smtClean="0">
                <a:latin typeface="Century Gothic" pitchFamily="34" charset="0"/>
              </a:rPr>
              <a:t>crucero</a:t>
            </a:r>
            <a:r>
              <a:rPr lang="en-GB" sz="1400" b="1" dirty="0" smtClean="0">
                <a:latin typeface="Century Gothic" pitchFamily="34" charset="0"/>
              </a:rPr>
              <a:t>   </a:t>
            </a:r>
            <a:r>
              <a:rPr lang="en-GB" sz="1400" b="1" i="1" dirty="0" smtClean="0">
                <a:latin typeface="Century Gothic" pitchFamily="34" charset="0"/>
              </a:rPr>
              <a:t>.....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If only I went on a cruise</a:t>
            </a: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Cuando</a:t>
            </a:r>
            <a:r>
              <a:rPr lang="en-GB" sz="1400" b="1" dirty="0" smtClean="0"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B0F0"/>
                </a:solidFill>
                <a:highlight>
                  <a:srgbClr val="FFFF00"/>
                </a:highlight>
                <a:latin typeface="Century Gothic" pitchFamily="34" charset="0"/>
              </a:rPr>
              <a:t>vaya</a:t>
            </a:r>
            <a:r>
              <a:rPr lang="en-GB" sz="1400" b="1" dirty="0" smtClean="0">
                <a:solidFill>
                  <a:srgbClr val="00B0F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smtClean="0">
                <a:highlight>
                  <a:srgbClr val="FFFF00"/>
                </a:highlight>
                <a:latin typeface="Century Gothic" pitchFamily="34" charset="0"/>
              </a:rPr>
              <a:t>(25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) </a:t>
            </a:r>
            <a:r>
              <a:rPr lang="en-GB" sz="1400" b="1" dirty="0" smtClean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en-GB" sz="1400" b="1" dirty="0" smtClean="0">
                <a:latin typeface="Century Gothic" pitchFamily="34" charset="0"/>
              </a:rPr>
              <a:t>de </a:t>
            </a:r>
            <a:r>
              <a:rPr lang="en-GB" sz="1400" b="1" dirty="0" err="1" smtClean="0">
                <a:latin typeface="Century Gothic" pitchFamily="34" charset="0"/>
              </a:rPr>
              <a:t>vacaciones</a:t>
            </a:r>
            <a:r>
              <a:rPr lang="en-GB" sz="1400" b="1" dirty="0" smtClean="0">
                <a:latin typeface="Century Gothic" pitchFamily="34" charset="0"/>
              </a:rPr>
              <a:t>  </a:t>
            </a:r>
            <a:r>
              <a:rPr lang="en-GB" sz="1400" b="1" i="1" dirty="0" smtClean="0">
                <a:latin typeface="Century Gothic" pitchFamily="34" charset="0"/>
              </a:rPr>
              <a:t>.....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When I´m on holidays</a:t>
            </a: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b="1" dirty="0" err="1" smtClean="0">
                <a:latin typeface="Century Gothic" pitchFamily="34" charset="0"/>
              </a:rPr>
              <a:t>Cuando</a:t>
            </a:r>
            <a:r>
              <a:rPr lang="en-GB" sz="1400" b="1" dirty="0" smtClean="0">
                <a:latin typeface="Century Gothic" pitchFamily="34" charset="0"/>
              </a:rPr>
              <a:t> </a:t>
            </a:r>
            <a:r>
              <a:rPr lang="en-GB" sz="1400" b="1" dirty="0" err="1" smtClean="0">
                <a:solidFill>
                  <a:srgbClr val="00B0F0"/>
                </a:solidFill>
                <a:highlight>
                  <a:srgbClr val="FFFF00"/>
                </a:highlight>
                <a:latin typeface="Century Gothic" pitchFamily="34" charset="0"/>
              </a:rPr>
              <a:t>tenga</a:t>
            </a:r>
            <a:r>
              <a:rPr lang="en-GB" sz="1400" b="1" dirty="0" smtClean="0">
                <a:solidFill>
                  <a:srgbClr val="00B0F0"/>
                </a:solidFill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b="1" dirty="0" smtClean="0">
                <a:highlight>
                  <a:srgbClr val="FFFF00"/>
                </a:highlight>
                <a:latin typeface="Century Gothic" pitchFamily="34" charset="0"/>
              </a:rPr>
              <a:t>(25</a:t>
            </a:r>
            <a:r>
              <a:rPr lang="en-GB" sz="1400" b="1" dirty="0" smtClean="0">
                <a:solidFill>
                  <a:srgbClr val="000000"/>
                </a:solidFill>
                <a:highlight>
                  <a:srgbClr val="FFFF00"/>
                </a:highlight>
                <a:latin typeface="Century Gothic" pitchFamily="34" charset="0"/>
              </a:rPr>
              <a:t>) </a:t>
            </a:r>
            <a:r>
              <a:rPr lang="en-GB" sz="1400" b="1" dirty="0" smtClean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en-GB" sz="1400" b="1" dirty="0" err="1" smtClean="0">
                <a:latin typeface="Century Gothic" pitchFamily="34" charset="0"/>
              </a:rPr>
              <a:t>dinero</a:t>
            </a:r>
            <a:r>
              <a:rPr lang="en-GB" sz="1400" b="1" i="1" dirty="0" smtClean="0">
                <a:latin typeface="Century Gothic" pitchFamily="34" charset="0"/>
              </a:rPr>
              <a:t>.....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When I have money</a:t>
            </a:r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32656" y="179512"/>
            <a:ext cx="6336704" cy="6163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b="1" u="sng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2. LIKES (OPINIONS)</a:t>
            </a:r>
            <a:r>
              <a:rPr lang="en-GB" sz="1400" b="1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gusta</a:t>
            </a:r>
            <a:r>
              <a:rPr lang="es-ES" sz="1400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importa</a:t>
            </a: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encanta</a:t>
            </a: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chifla</a:t>
            </a: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mola </a:t>
            </a:r>
            <a:endParaRPr lang="es-ES" sz="1400" dirty="0" smtClean="0">
              <a:solidFill>
                <a:srgbClr val="FF660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fascina</a:t>
            </a: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Prefiero</a:t>
            </a: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No me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importa</a:t>
            </a: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No 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gusta</a:t>
            </a:r>
            <a:r>
              <a:rPr lang="es-ES" sz="1400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No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soporto</a:t>
            </a:r>
            <a:r>
              <a:rPr lang="es-ES" sz="1400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molesta</a:t>
            </a:r>
            <a:r>
              <a:rPr lang="es-ES" sz="1400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1400" b="1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irrita</a:t>
            </a:r>
            <a:r>
              <a:rPr lang="es-ES" sz="1400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400" b="1" dirty="0" err="1" smtClean="0">
                <a:solidFill>
                  <a:srgbClr val="FF6600"/>
                </a:solidFill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Odio</a:t>
            </a:r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  <a:ea typeface="Calibri"/>
                <a:cs typeface="Times New Roman"/>
              </a:rPr>
              <a:t> </a:t>
            </a:r>
            <a:endParaRPr lang="es-ES" sz="1400" dirty="0" smtClean="0">
              <a:solidFill>
                <a:srgbClr val="FF6600"/>
              </a:solidFill>
              <a:latin typeface="Century Gothic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> </a:t>
            </a:r>
          </a:p>
          <a:p>
            <a:endParaRPr lang="en-GB" sz="1400" dirty="0">
              <a:latin typeface="Century Gothic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780928" y="1403648"/>
            <a:ext cx="3096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b="1" u="sng" dirty="0" smtClean="0">
                <a:latin typeface="Century Gothic" pitchFamily="34" charset="0"/>
              </a:rPr>
              <a:t>2. LIKES</a:t>
            </a:r>
            <a:r>
              <a:rPr lang="en-GB" sz="1400" b="1" dirty="0" smtClean="0">
                <a:latin typeface="Century Gothic" pitchFamily="34" charset="0"/>
              </a:rPr>
              <a:t> </a:t>
            </a:r>
            <a:endParaRPr lang="es-ES" sz="1400" dirty="0" smtClean="0"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 like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 care for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 love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 love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 think it´s cool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It fascinates me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 prefer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 don´t mind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 don´t like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 can´t stand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It bothers me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It irritates me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 hate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01008" y="683568"/>
            <a:ext cx="23042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because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for this reason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because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because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That´s why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Due to the fact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Due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fact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This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indicates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FF0000"/>
                </a:solidFill>
                <a:latin typeface="Century Gothic" pitchFamily="34" charset="0"/>
              </a:rPr>
              <a:t> </a:t>
            </a:r>
            <a:endParaRPr lang="es-ES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32656" y="683568"/>
            <a:ext cx="3312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ES" sz="1400" b="1" u="sng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3. REASONS</a:t>
            </a:r>
            <a:r>
              <a:rPr lang="es-ES" sz="1400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</a:br>
            <a:r>
              <a:rPr lang="es-ES" sz="1400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 </a:t>
            </a: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</a:b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>1.</a:t>
            </a:r>
            <a:r>
              <a:rPr lang="es-ES" sz="1400" b="1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Porque</a:t>
            </a:r>
            <a:r>
              <a:rPr lang="es-ES" sz="1400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</a:b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>2.</a:t>
            </a:r>
            <a:r>
              <a:rPr lang="es-ES" sz="1400" b="1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Por esta razón</a:t>
            </a:r>
            <a:r>
              <a:rPr lang="es-ES" sz="1400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</a:b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>3.</a:t>
            </a:r>
            <a:r>
              <a:rPr lang="es-ES" sz="1400" b="1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Puesto que</a:t>
            </a:r>
            <a:r>
              <a:rPr lang="es-ES" sz="1400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</a:b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>4.</a:t>
            </a:r>
            <a:r>
              <a:rPr lang="es-ES" sz="1400" b="1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Ya que</a:t>
            </a:r>
            <a:r>
              <a:rPr lang="es-ES" sz="1400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</a:b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>5.</a:t>
            </a:r>
            <a:r>
              <a:rPr lang="es-ES" sz="1400" b="1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Por eso</a:t>
            </a:r>
            <a:r>
              <a:rPr lang="es-ES" sz="1400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</a:b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>6.</a:t>
            </a:r>
            <a:r>
              <a:rPr lang="es-ES" sz="1400" b="1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A causa de que</a:t>
            </a:r>
            <a:r>
              <a:rPr lang="es-ES" sz="1400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</a:b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>7.</a:t>
            </a:r>
            <a:r>
              <a:rPr lang="es-ES" sz="1400" b="1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Debido al hecho de que</a:t>
            </a:r>
            <a:r>
              <a:rPr lang="es-ES" sz="1400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/>
            </a:r>
            <a:b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</a:b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>8.</a:t>
            </a:r>
            <a:r>
              <a:rPr lang="es-ES" sz="1400" b="1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Esto indica que</a:t>
            </a:r>
            <a:r>
              <a:rPr lang="es-ES" sz="1400" dirty="0" smtClean="0">
                <a:latin typeface="Century Gothic" pitchFamily="34" charset="0"/>
                <a:ea typeface="Calibri"/>
                <a:cs typeface="Times New Roman"/>
              </a:rPr>
              <a:t> </a:t>
            </a:r>
            <a:endParaRPr lang="en-GB" sz="1400" dirty="0">
              <a:latin typeface="Century Gothic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76672" y="4355976"/>
            <a:ext cx="54726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entury Gothic" pitchFamily="34" charset="0"/>
              </a:rPr>
              <a:t>REMEMBER: </a:t>
            </a:r>
            <a:r>
              <a:rPr lang="es-ES" dirty="0" err="1" smtClean="0">
                <a:latin typeface="Century Gothic" pitchFamily="34" charset="0"/>
              </a:rPr>
              <a:t>Always</a:t>
            </a:r>
            <a:r>
              <a:rPr lang="es-ES" dirty="0" smtClean="0">
                <a:latin typeface="Century Gothic" pitchFamily="34" charset="0"/>
              </a:rPr>
              <a:t> </a:t>
            </a:r>
            <a:r>
              <a:rPr lang="es-ES" dirty="0" err="1" smtClean="0">
                <a:latin typeface="Century Gothic" pitchFamily="34" charset="0"/>
              </a:rPr>
              <a:t>extend</a:t>
            </a:r>
            <a:r>
              <a:rPr lang="es-ES" dirty="0" smtClean="0">
                <a:latin typeface="Century Gothic" pitchFamily="34" charset="0"/>
              </a:rPr>
              <a:t> </a:t>
            </a:r>
            <a:r>
              <a:rPr lang="es-ES" dirty="0" err="1" smtClean="0">
                <a:latin typeface="Century Gothic" pitchFamily="34" charset="0"/>
              </a:rPr>
              <a:t>your</a:t>
            </a:r>
            <a:r>
              <a:rPr lang="es-ES" dirty="0" smtClean="0">
                <a:latin typeface="Century Gothic" pitchFamily="34" charset="0"/>
              </a:rPr>
              <a:t> </a:t>
            </a:r>
            <a:r>
              <a:rPr lang="es-ES" dirty="0" err="1" smtClean="0">
                <a:latin typeface="Century Gothic" pitchFamily="34" charset="0"/>
              </a:rPr>
              <a:t>sentences</a:t>
            </a:r>
            <a:r>
              <a:rPr lang="es-ES" dirty="0" smtClean="0">
                <a:latin typeface="Century Gothic" pitchFamily="34" charset="0"/>
              </a:rPr>
              <a:t> </a:t>
            </a:r>
            <a:r>
              <a:rPr lang="es-ES" dirty="0" err="1" smtClean="0">
                <a:latin typeface="Century Gothic" pitchFamily="34" charset="0"/>
              </a:rPr>
              <a:t>to</a:t>
            </a:r>
            <a:r>
              <a:rPr lang="es-ES" dirty="0" smtClean="0">
                <a:latin typeface="Century Gothic" pitchFamily="34" charset="0"/>
              </a:rPr>
              <a:t> </a:t>
            </a:r>
            <a:r>
              <a:rPr lang="es-ES" dirty="0" err="1" smtClean="0">
                <a:latin typeface="Century Gothic" pitchFamily="34" charset="0"/>
              </a:rPr>
              <a:t>the</a:t>
            </a:r>
            <a:r>
              <a:rPr lang="es-ES" dirty="0" smtClean="0">
                <a:latin typeface="Century Gothic" pitchFamily="34" charset="0"/>
              </a:rPr>
              <a:t> </a:t>
            </a:r>
            <a:r>
              <a:rPr lang="es-ES" dirty="0" err="1" smtClean="0">
                <a:latin typeface="Century Gothic" pitchFamily="34" charset="0"/>
              </a:rPr>
              <a:t>maximum</a:t>
            </a:r>
            <a:r>
              <a:rPr lang="es-ES" dirty="0" smtClean="0">
                <a:latin typeface="Century Gothic" pitchFamily="34" charset="0"/>
              </a:rPr>
              <a:t>!!!!</a:t>
            </a:r>
          </a:p>
          <a:p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latin typeface="Century Gothic" pitchFamily="34" charset="0"/>
              </a:rPr>
              <a:t>TIP:  </a:t>
            </a:r>
            <a:r>
              <a:rPr lang="en-GB" b="1" u="sng" dirty="0" smtClean="0">
                <a:highlight>
                  <a:srgbClr val="00FF00"/>
                </a:highlight>
                <a:latin typeface="Century Gothic" pitchFamily="34" charset="0"/>
                <a:cs typeface="Times New Roman"/>
              </a:rPr>
              <a:t>1</a:t>
            </a:r>
            <a:r>
              <a:rPr lang="en-GB" b="1" u="sng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. OPINIONS +</a:t>
            </a:r>
            <a:r>
              <a:rPr lang="en-GB" b="1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r>
              <a:rPr lang="en-GB" b="1" u="sng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2. LIKES</a:t>
            </a:r>
            <a:r>
              <a:rPr lang="en-GB" b="1" dirty="0" smtClean="0">
                <a:highlight>
                  <a:srgbClr val="00FF00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r>
              <a:rPr lang="es-ES" b="1" u="sng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3. REASONS</a:t>
            </a:r>
            <a:r>
              <a:rPr lang="es-ES" dirty="0" smtClean="0">
                <a:highlight>
                  <a:srgbClr val="00FFFF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</a:p>
          <a:p>
            <a:endParaRPr lang="es-ES" dirty="0" smtClean="0">
              <a:highlight>
                <a:srgbClr val="00FFFF"/>
              </a:highlight>
              <a:latin typeface="Century Gothic" pitchFamily="34" charset="0"/>
              <a:ea typeface="Calibri"/>
              <a:cs typeface="Times New Roman"/>
            </a:endParaRPr>
          </a:p>
          <a:p>
            <a:r>
              <a:rPr lang="es-ES" dirty="0" err="1" smtClean="0">
                <a:latin typeface="Century Gothic" pitchFamily="34" charset="0"/>
              </a:rPr>
              <a:t>Foundation</a:t>
            </a:r>
            <a:r>
              <a:rPr lang="es-ES" dirty="0" smtClean="0">
                <a:latin typeface="Century Gothic" pitchFamily="34" charset="0"/>
              </a:rPr>
              <a:t>: At </a:t>
            </a:r>
            <a:r>
              <a:rPr lang="es-ES" dirty="0" err="1" smtClean="0">
                <a:latin typeface="Century Gothic" pitchFamily="34" charset="0"/>
              </a:rPr>
              <a:t>least</a:t>
            </a:r>
            <a:r>
              <a:rPr lang="es-ES" dirty="0" smtClean="0">
                <a:latin typeface="Century Gothic" pitchFamily="34" charset="0"/>
              </a:rPr>
              <a:t> 3 </a:t>
            </a:r>
            <a:r>
              <a:rPr lang="es-ES" dirty="0" err="1" smtClean="0">
                <a:latin typeface="Century Gothic" pitchFamily="34" charset="0"/>
              </a:rPr>
              <a:t>opinions</a:t>
            </a:r>
            <a:r>
              <a:rPr lang="es-ES" dirty="0" smtClean="0">
                <a:latin typeface="Century Gothic" pitchFamily="34" charset="0"/>
              </a:rPr>
              <a:t>.</a:t>
            </a:r>
          </a:p>
          <a:p>
            <a:r>
              <a:rPr lang="es-ES" dirty="0" err="1" smtClean="0">
                <a:latin typeface="Century Gothic" pitchFamily="34" charset="0"/>
                <a:ea typeface="Calibri"/>
                <a:cs typeface="Times New Roman"/>
              </a:rPr>
              <a:t>Higher</a:t>
            </a:r>
            <a:r>
              <a:rPr lang="es-ES" dirty="0" smtClean="0">
                <a:latin typeface="Century Gothic" pitchFamily="34" charset="0"/>
                <a:ea typeface="Calibri"/>
                <a:cs typeface="Times New Roman"/>
              </a:rPr>
              <a:t>: At </a:t>
            </a:r>
            <a:r>
              <a:rPr lang="es-ES" dirty="0" err="1" smtClean="0">
                <a:latin typeface="Century Gothic" pitchFamily="34" charset="0"/>
                <a:ea typeface="Calibri"/>
                <a:cs typeface="Times New Roman"/>
              </a:rPr>
              <a:t>least</a:t>
            </a:r>
            <a:r>
              <a:rPr lang="es-ES" dirty="0" smtClean="0">
                <a:latin typeface="Century Gothic" pitchFamily="34" charset="0"/>
                <a:ea typeface="Calibri"/>
                <a:cs typeface="Times New Roman"/>
              </a:rPr>
              <a:t> 5 </a:t>
            </a:r>
            <a:r>
              <a:rPr lang="es-ES" dirty="0" err="1" smtClean="0">
                <a:latin typeface="Century Gothic" pitchFamily="34" charset="0"/>
                <a:ea typeface="Calibri"/>
                <a:cs typeface="Times New Roman"/>
              </a:rPr>
              <a:t>opinions</a:t>
            </a:r>
            <a:r>
              <a:rPr lang="es-ES" dirty="0" smtClean="0">
                <a:latin typeface="Century Gothic" pitchFamily="34" charset="0"/>
                <a:ea typeface="Calibri"/>
                <a:cs typeface="Times New Roman"/>
              </a:rPr>
              <a:t>.</a:t>
            </a:r>
          </a:p>
          <a:p>
            <a:endParaRPr lang="es-ES" dirty="0" smtClean="0">
              <a:latin typeface="Century Gothic" pitchFamily="34" charset="0"/>
              <a:ea typeface="Calibri"/>
              <a:cs typeface="Times New Roman"/>
            </a:endParaRPr>
          </a:p>
          <a:p>
            <a:endParaRPr lang="es-E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76672" y="395536"/>
            <a:ext cx="5904656" cy="10035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b="1" dirty="0" smtClean="0">
                <a:highlight>
                  <a:srgbClr val="FFFF00"/>
                </a:highlight>
                <a:latin typeface="Century Gothic" pitchFamily="34" charset="0"/>
                <a:ea typeface="Calibri"/>
                <a:cs typeface="Times New Roman"/>
              </a:rPr>
              <a:t>4.Lo + adjective….</a:t>
            </a:r>
            <a:r>
              <a:rPr lang="en-GB" sz="1400" dirty="0" smtClean="0">
                <a:latin typeface="Century Gothic" pitchFamily="34" charset="0"/>
                <a:ea typeface="Calibri"/>
                <a:cs typeface="Times New Roman"/>
              </a:rPr>
              <a:t> 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u="sng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Lo </a:t>
            </a:r>
            <a:r>
              <a:rPr lang="en-GB" sz="1400" u="sng" dirty="0" err="1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malo</a:t>
            </a:r>
            <a:r>
              <a:rPr lang="en-GB" sz="1400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r>
              <a:rPr lang="en-GB" sz="1400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que…</a:t>
            </a:r>
            <a:r>
              <a:rPr lang="en-GB" sz="1400" i="1" dirty="0">
                <a:solidFill>
                  <a:srgbClr val="FF00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The bad thing is (that)</a:t>
            </a:r>
            <a:endParaRPr lang="en-GB" sz="1100" i="1" dirty="0">
              <a:solidFill>
                <a:srgbClr val="FF0000"/>
              </a:solidFill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100" dirty="0"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s-ES" sz="1400" u="sng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Lo </a:t>
            </a:r>
            <a:r>
              <a:rPr lang="es-ES" sz="1400" u="sng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bueno</a:t>
            </a:r>
            <a:r>
              <a:rPr lang="es-ES" sz="1400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s-ES" sz="1400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de las vacaciones </a:t>
            </a:r>
            <a:r>
              <a:rPr lang="en-GB" sz="1400" b="1" dirty="0" err="1" smtClean="0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r>
              <a:rPr lang="en-GB" sz="1400" b="1" dirty="0" smtClean="0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s-ES" sz="1400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……. </a:t>
            </a:r>
            <a:endParaRPr lang="en-GB" sz="1100" dirty="0"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i="1" dirty="0">
                <a:solidFill>
                  <a:srgbClr val="FF00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The good thing about holidays is…….</a:t>
            </a:r>
            <a:endParaRPr lang="en-GB" sz="1100" i="1" dirty="0">
              <a:solidFill>
                <a:srgbClr val="FF0000"/>
              </a:solidFill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400" dirty="0" smtClean="0"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s-ES" sz="1400" u="sng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Lo evidente</a:t>
            </a:r>
            <a:r>
              <a:rPr lang="es-ES" sz="1400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b="1" dirty="0" err="1" smtClean="0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r>
              <a:rPr lang="en-GB" sz="1400" b="1" dirty="0" smtClean="0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s-ES" sz="1400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que…. </a:t>
            </a:r>
            <a:endParaRPr lang="en-GB" sz="1100" dirty="0" smtClean="0"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The obvious thing is that…….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n-GB" sz="1400" i="1" dirty="0" smtClean="0">
              <a:solidFill>
                <a:srgbClr val="FF0000"/>
              </a:solidFill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s-ES" sz="1400" u="sng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Lo obvio</a:t>
            </a:r>
            <a:r>
              <a:rPr lang="es-ES" sz="1400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b="1" dirty="0" err="1" smtClean="0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r>
              <a:rPr lang="en-GB" sz="1400" b="1" dirty="0" smtClean="0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s-ES" sz="1400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que…. </a:t>
            </a:r>
            <a:endParaRPr lang="en-GB" sz="1100" dirty="0" smtClean="0"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The obvious thing is that…….</a:t>
            </a:r>
            <a:endParaRPr lang="en-GB" sz="1100" i="1" dirty="0" smtClean="0">
              <a:solidFill>
                <a:srgbClr val="FF0000"/>
              </a:solidFill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n-GB" sz="1100" dirty="0"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u="sng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Lo </a:t>
            </a:r>
            <a:r>
              <a:rPr lang="en-GB" sz="1400" u="sng" dirty="0" err="1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mejor</a:t>
            </a:r>
            <a:r>
              <a:rPr lang="en-GB" sz="1400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del hotel </a:t>
            </a:r>
            <a:r>
              <a:rPr lang="en-GB" sz="1400" b="1" dirty="0" err="1" smtClean="0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r>
              <a:rPr lang="en-GB" sz="1400" b="1" dirty="0" smtClean="0">
                <a:solidFill>
                  <a:srgbClr val="FFC0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…</a:t>
            </a:r>
            <a:r>
              <a:rPr lang="en-GB" sz="1400" i="1" dirty="0">
                <a:solidFill>
                  <a:srgbClr val="FF00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the best thing about the hotel is…….</a:t>
            </a:r>
            <a:endParaRPr lang="en-GB" sz="1100" i="1" dirty="0">
              <a:solidFill>
                <a:srgbClr val="FF0000"/>
              </a:solidFill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100" dirty="0"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u="sng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Lo </a:t>
            </a:r>
            <a:r>
              <a:rPr lang="en-GB" sz="1400" u="sng" dirty="0" err="1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peor</a:t>
            </a:r>
            <a:r>
              <a:rPr lang="en-GB" sz="1400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del </a:t>
            </a:r>
            <a:r>
              <a:rPr lang="en-GB" sz="1400" dirty="0" err="1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viaje</a:t>
            </a:r>
            <a:r>
              <a:rPr lang="en-GB" sz="1400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b="1" dirty="0" err="1" smtClean="0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r>
              <a:rPr lang="en-GB" sz="1400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…</a:t>
            </a:r>
            <a:r>
              <a:rPr lang="en-GB" sz="1400" i="1" dirty="0">
                <a:solidFill>
                  <a:srgbClr val="FF00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the worst thing about the journey </a:t>
            </a:r>
            <a:r>
              <a:rPr lang="en-GB" sz="1400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is…….</a:t>
            </a:r>
            <a:endParaRPr lang="en-GB" sz="1100" dirty="0"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100" dirty="0"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u="sng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Lo </a:t>
            </a:r>
            <a:r>
              <a:rPr lang="en-GB" sz="1400" u="sng" dirty="0" err="1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más</a:t>
            </a:r>
            <a:r>
              <a:rPr lang="en-GB" sz="1400" u="sng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u="sng" dirty="0" err="1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positivo</a:t>
            </a:r>
            <a:r>
              <a:rPr lang="en-GB" sz="1400" u="sng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del </a:t>
            </a:r>
            <a:r>
              <a:rPr lang="en-GB" sz="1400" dirty="0" err="1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avión</a:t>
            </a:r>
            <a:r>
              <a:rPr lang="en-GB" sz="1400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b="1" dirty="0" err="1" smtClean="0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r>
              <a:rPr lang="en-GB" sz="1400" b="1" dirty="0" smtClean="0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……..</a:t>
            </a:r>
            <a:r>
              <a:rPr lang="en-GB" sz="1400" i="1" dirty="0">
                <a:solidFill>
                  <a:srgbClr val="FF00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The most positive thing about the plane is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…..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n-GB" sz="1400" i="1" dirty="0" smtClean="0">
              <a:solidFill>
                <a:srgbClr val="FF0000"/>
              </a:solidFill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en-GB" sz="1400" u="sng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Lo </a:t>
            </a:r>
            <a:r>
              <a:rPr lang="en-GB" sz="1400" u="sng" dirty="0" err="1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más</a:t>
            </a:r>
            <a:r>
              <a:rPr lang="en-GB" sz="1400" u="sng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u="sng" dirty="0" err="1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inteligente</a:t>
            </a:r>
            <a:r>
              <a:rPr lang="en-GB" sz="1400" u="sng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b="1" dirty="0" err="1" smtClean="0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r>
              <a:rPr lang="en-GB" sz="1400" b="1" dirty="0" smtClean="0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dirty="0" smtClean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……..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The most positive thing about the plane is…..</a:t>
            </a:r>
          </a:p>
          <a:p>
            <a:pPr marL="457200">
              <a:lnSpc>
                <a:spcPct val="115000"/>
              </a:lnSpc>
            </a:pPr>
            <a:endParaRPr lang="en-GB" sz="1400" i="1" dirty="0" smtClean="0">
              <a:solidFill>
                <a:srgbClr val="FF0000"/>
              </a:solidFill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endParaRPr lang="en-GB" sz="1400" i="1" dirty="0" smtClean="0">
              <a:solidFill>
                <a:srgbClr val="FF0000"/>
              </a:solidFill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es-ES" sz="1400" b="1" dirty="0" smtClean="0">
                <a:latin typeface="Century Gothic" pitchFamily="34" charset="0"/>
              </a:rPr>
              <a:t>Por ejemplo:</a:t>
            </a:r>
          </a:p>
          <a:p>
            <a:pPr marL="457200">
              <a:lnSpc>
                <a:spcPct val="115000"/>
              </a:lnSpc>
            </a:pPr>
            <a:endParaRPr lang="es-ES" sz="1400" b="1" dirty="0" smtClean="0">
              <a:latin typeface="Century Gothic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en-GB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Lo </a:t>
            </a:r>
            <a:r>
              <a:rPr lang="en-GB" sz="1400" b="1" dirty="0" err="1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bueno</a:t>
            </a:r>
            <a:r>
              <a:rPr lang="en-GB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(4) </a:t>
            </a:r>
            <a:r>
              <a:rPr lang="es-ES" sz="1400" dirty="0" smtClean="0">
                <a:latin typeface="Century Gothic" pitchFamily="34" charset="0"/>
              </a:rPr>
              <a:t>del hotel </a:t>
            </a:r>
            <a:r>
              <a:rPr lang="en-GB" sz="1400" b="1" dirty="0" err="1" smtClean="0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r>
              <a:rPr lang="es-ES" sz="1400" dirty="0" smtClean="0">
                <a:latin typeface="Century Gothic" pitchFamily="34" charset="0"/>
              </a:rPr>
              <a:t> que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</a:rPr>
              <a:t>está</a:t>
            </a:r>
            <a:r>
              <a:rPr lang="es-ES" sz="1400" dirty="0" smtClean="0">
                <a:latin typeface="Century Gothic" pitchFamily="34" charset="0"/>
              </a:rPr>
              <a:t> cerca de la playa.</a:t>
            </a:r>
          </a:p>
          <a:p>
            <a:pPr marL="457200">
              <a:lnSpc>
                <a:spcPct val="115000"/>
              </a:lnSpc>
            </a:pP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good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thing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about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hotel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is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that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it´s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near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beach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.</a:t>
            </a:r>
          </a:p>
          <a:p>
            <a:pPr marL="457200">
              <a:lnSpc>
                <a:spcPct val="115000"/>
              </a:lnSpc>
            </a:pP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en-GB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Lo </a:t>
            </a:r>
            <a:r>
              <a:rPr lang="en-GB" sz="1400" b="1" dirty="0" err="1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evidente</a:t>
            </a:r>
            <a:r>
              <a:rPr lang="en-GB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(4) </a:t>
            </a:r>
            <a:r>
              <a:rPr lang="en-GB" sz="1400" b="1" dirty="0" err="1" smtClean="0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r>
              <a:rPr lang="es-ES" sz="1400" dirty="0" smtClean="0">
                <a:latin typeface="Century Gothic" pitchFamily="34" charset="0"/>
              </a:rPr>
              <a:t> que tener vacaciones </a:t>
            </a:r>
            <a:r>
              <a:rPr lang="en-GB" sz="1400" b="1" dirty="0" err="1" smtClean="0">
                <a:solidFill>
                  <a:srgbClr val="FF6600"/>
                </a:solidFill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r>
              <a:rPr lang="es-ES" sz="1400" dirty="0" smtClean="0">
                <a:latin typeface="Century Gothic" pitchFamily="34" charset="0"/>
              </a:rPr>
              <a:t> importante.</a:t>
            </a:r>
          </a:p>
          <a:p>
            <a:pPr marL="457200">
              <a:lnSpc>
                <a:spcPct val="115000"/>
              </a:lnSpc>
            </a:pP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The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obvious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thing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is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that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having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holidays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is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s-ES" sz="1400" i="1" dirty="0" err="1" smtClean="0">
                <a:solidFill>
                  <a:srgbClr val="FF0000"/>
                </a:solidFill>
                <a:latin typeface="Century Gothic" pitchFamily="34" charset="0"/>
              </a:rPr>
              <a:t>important</a:t>
            </a:r>
            <a:r>
              <a:rPr lang="es-ES" sz="1400" i="1" dirty="0" smtClean="0">
                <a:solidFill>
                  <a:srgbClr val="FF0000"/>
                </a:solidFill>
                <a:latin typeface="Century Gothic" pitchFamily="34" charset="0"/>
              </a:rPr>
              <a:t>.</a:t>
            </a:r>
          </a:p>
          <a:p>
            <a:pPr marL="457200">
              <a:lnSpc>
                <a:spcPct val="115000"/>
              </a:lnSpc>
            </a:pPr>
            <a:endParaRPr lang="es-ES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457200">
              <a:lnSpc>
                <a:spcPct val="115000"/>
              </a:lnSpc>
            </a:pPr>
            <a:endParaRPr lang="en-GB" sz="1400" i="1" dirty="0" smtClean="0">
              <a:solidFill>
                <a:srgbClr val="FF0000"/>
              </a:solidFill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n-GB" sz="1400" i="1" dirty="0" smtClean="0">
              <a:solidFill>
                <a:srgbClr val="FF0000"/>
              </a:solidFill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n-GB" sz="1400" i="1" dirty="0" smtClean="0">
              <a:solidFill>
                <a:srgbClr val="FF0000"/>
              </a:solidFill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n-GB" sz="1100" i="1" dirty="0">
              <a:solidFill>
                <a:srgbClr val="FF0000"/>
              </a:solidFill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latin typeface="Century Gothic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100" dirty="0">
              <a:latin typeface="Century Gothic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s-ES" sz="14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188640" y="179512"/>
            <a:ext cx="6508104" cy="7125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ea typeface="Calibri"/>
                <a:cs typeface="Times New Roman"/>
              </a:rPr>
              <a:t>5. Impersonal </a:t>
            </a:r>
            <a:r>
              <a:rPr lang="es-ES" sz="1400" b="1" dirty="0" err="1" smtClean="0">
                <a:highlight>
                  <a:srgbClr val="FFFF00"/>
                </a:highlight>
                <a:latin typeface="Century Gothic" pitchFamily="34" charset="0"/>
                <a:ea typeface="Calibri"/>
                <a:cs typeface="Times New Roman"/>
              </a:rPr>
              <a:t>Verbs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ea typeface="Calibri"/>
                <a:cs typeface="Times New Roman"/>
              </a:rPr>
              <a:t> </a:t>
            </a:r>
            <a:r>
              <a:rPr lang="es-ES" dirty="0" smtClean="0"/>
              <a:t>+ INFINITIVE</a:t>
            </a:r>
            <a:endParaRPr lang="es-ES" sz="1400" dirty="0" smtClean="0">
              <a:latin typeface="Century Gothic" pitchFamily="34" charset="0"/>
              <a:ea typeface="Calibri"/>
              <a:cs typeface="Times New Roman"/>
            </a:endParaRPr>
          </a:p>
          <a:p>
            <a:r>
              <a:rPr lang="en-GB" sz="1400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Hay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que</a:t>
            </a:r>
            <a:r>
              <a:rPr lang="en-GB" sz="1400" dirty="0" smtClean="0">
                <a:latin typeface="Century Gothic" pitchFamily="34" charset="0"/>
              </a:rPr>
              <a:t> 				One has to</a:t>
            </a:r>
          </a:p>
          <a:p>
            <a:r>
              <a:rPr lang="es-ES" sz="1400" dirty="0" smtClean="0">
                <a:solidFill>
                  <a:srgbClr val="00B050"/>
                </a:solidFill>
                <a:latin typeface="Century Gothic" pitchFamily="34" charset="0"/>
              </a:rPr>
              <a:t>Había </a:t>
            </a:r>
            <a:r>
              <a:rPr lang="es-ES" sz="1400" dirty="0" smtClean="0">
                <a:latin typeface="Century Gothic" pitchFamily="34" charset="0"/>
              </a:rPr>
              <a:t>que </a:t>
            </a:r>
            <a:r>
              <a:rPr lang="en-GB" sz="1400" dirty="0" smtClean="0">
                <a:latin typeface="Century Gothic" pitchFamily="34" charset="0"/>
              </a:rPr>
              <a:t>+ infinitive</a:t>
            </a:r>
            <a:r>
              <a:rPr lang="es-ES" sz="1400" dirty="0" smtClean="0">
                <a:latin typeface="Century Gothic" pitchFamily="34" charset="0"/>
              </a:rPr>
              <a:t>                                      </a:t>
            </a:r>
            <a:r>
              <a:rPr lang="es-ES" sz="1400" dirty="0" err="1" smtClean="0">
                <a:latin typeface="Century Gothic" pitchFamily="34" charset="0"/>
              </a:rPr>
              <a:t>One</a:t>
            </a:r>
            <a:r>
              <a:rPr lang="es-ES" sz="1400" dirty="0" smtClean="0">
                <a:latin typeface="Century Gothic" pitchFamily="34" charset="0"/>
              </a:rPr>
              <a:t> </a:t>
            </a:r>
            <a:r>
              <a:rPr lang="es-ES" sz="1400" dirty="0" err="1" smtClean="0">
                <a:latin typeface="Century Gothic" pitchFamily="34" charset="0"/>
              </a:rPr>
              <a:t>had</a:t>
            </a:r>
            <a:r>
              <a:rPr lang="es-ES" sz="1400" dirty="0" smtClean="0">
                <a:latin typeface="Century Gothic" pitchFamily="34" charset="0"/>
              </a:rPr>
              <a:t> </a:t>
            </a:r>
            <a:r>
              <a:rPr lang="es-ES" sz="1400" dirty="0" err="1" smtClean="0">
                <a:latin typeface="Century Gothic" pitchFamily="34" charset="0"/>
              </a:rPr>
              <a:t>to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dirty="0" smtClean="0">
                <a:solidFill>
                  <a:srgbClr val="7030A0"/>
                </a:solidFill>
                <a:latin typeface="Century Gothic" pitchFamily="34" charset="0"/>
              </a:rPr>
              <a:t>Habrá</a:t>
            </a:r>
            <a:r>
              <a:rPr lang="es-ES" sz="1400" dirty="0" smtClean="0">
                <a:latin typeface="Century Gothic" pitchFamily="34" charset="0"/>
              </a:rPr>
              <a:t> que </a:t>
            </a:r>
            <a:r>
              <a:rPr lang="en-GB" sz="1400" dirty="0" smtClean="0">
                <a:latin typeface="Century Gothic" pitchFamily="34" charset="0"/>
              </a:rPr>
              <a:t>+ infinitive                                      One will have to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dirty="0" smtClean="0">
                <a:solidFill>
                  <a:srgbClr val="FF66CC"/>
                </a:solidFill>
                <a:latin typeface="Century Gothic" pitchFamily="34" charset="0"/>
              </a:rPr>
              <a:t>Habría </a:t>
            </a:r>
            <a:r>
              <a:rPr lang="es-ES" sz="1400" dirty="0" smtClean="0">
                <a:latin typeface="Century Gothic" pitchFamily="34" charset="0"/>
              </a:rPr>
              <a:t>que </a:t>
            </a:r>
            <a:r>
              <a:rPr lang="en-GB" sz="1400" dirty="0" smtClean="0">
                <a:latin typeface="Century Gothic" pitchFamily="34" charset="0"/>
              </a:rPr>
              <a:t>+ infinitive                                      One would have to</a:t>
            </a:r>
            <a:endParaRPr lang="es-ES" sz="1400" dirty="0" smtClean="0">
              <a:latin typeface="Century Gothic" pitchFamily="34" charset="0"/>
            </a:endParaRPr>
          </a:p>
          <a:p>
            <a:endParaRPr lang="es-ES" sz="1400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se </a:t>
            </a:r>
            <a:r>
              <a:rPr lang="en-GB" sz="1400" dirty="0" err="1" smtClean="0">
                <a:solidFill>
                  <a:srgbClr val="FF6600"/>
                </a:solidFill>
                <a:latin typeface="Century Gothic" pitchFamily="34" charset="0"/>
              </a:rPr>
              <a:t>puede</a:t>
            </a:r>
            <a:r>
              <a:rPr lang="en-GB" sz="1400" dirty="0" smtClean="0">
                <a:latin typeface="Century Gothic" pitchFamily="34" charset="0"/>
              </a:rPr>
              <a:t> + infinitive			One can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se </a:t>
            </a:r>
            <a:r>
              <a:rPr lang="en-GB" sz="1400" dirty="0" err="1" smtClean="0">
                <a:solidFill>
                  <a:srgbClr val="00B050"/>
                </a:solidFill>
                <a:latin typeface="Century Gothic" pitchFamily="34" charset="0"/>
              </a:rPr>
              <a:t>podía</a:t>
            </a:r>
            <a:r>
              <a:rPr lang="en-GB" sz="1400" dirty="0" smtClean="0">
                <a:latin typeface="Century Gothic" pitchFamily="34" charset="0"/>
              </a:rPr>
              <a:t> + infinitive			One could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Se</a:t>
            </a:r>
            <a:r>
              <a:rPr lang="en-GB" sz="1400" dirty="0" smtClean="0">
                <a:solidFill>
                  <a:srgbClr val="FF66CC"/>
                </a:solidFill>
                <a:latin typeface="Century Gothic" pitchFamily="34" charset="0"/>
              </a:rPr>
              <a:t> </a:t>
            </a:r>
            <a:r>
              <a:rPr lang="en-GB" sz="1400" dirty="0" err="1" smtClean="0">
                <a:solidFill>
                  <a:srgbClr val="7030A0"/>
                </a:solidFill>
                <a:latin typeface="Century Gothic" pitchFamily="34" charset="0"/>
              </a:rPr>
              <a:t>podrá</a:t>
            </a:r>
            <a:r>
              <a:rPr lang="en-GB" sz="1400" dirty="0" smtClean="0">
                <a:solidFill>
                  <a:srgbClr val="FF66CC"/>
                </a:solidFill>
                <a:latin typeface="Century Gothic" pitchFamily="34" charset="0"/>
              </a:rPr>
              <a:t> </a:t>
            </a:r>
            <a:r>
              <a:rPr lang="en-GB" sz="1400" dirty="0" smtClean="0">
                <a:latin typeface="Century Gothic" pitchFamily="34" charset="0"/>
              </a:rPr>
              <a:t>+ infinitive			One will be able to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Se</a:t>
            </a:r>
            <a:r>
              <a:rPr lang="en-GB" sz="1400" dirty="0" smtClean="0">
                <a:solidFill>
                  <a:srgbClr val="FF66CC"/>
                </a:solidFill>
                <a:latin typeface="Century Gothic" pitchFamily="34" charset="0"/>
              </a:rPr>
              <a:t> </a:t>
            </a:r>
            <a:r>
              <a:rPr lang="en-GB" sz="1400" dirty="0" err="1" smtClean="0">
                <a:solidFill>
                  <a:srgbClr val="FF66CC"/>
                </a:solidFill>
                <a:latin typeface="Century Gothic" pitchFamily="34" charset="0"/>
              </a:rPr>
              <a:t>podría</a:t>
            </a:r>
            <a:r>
              <a:rPr lang="en-GB" sz="1400" dirty="0" smtClean="0">
                <a:solidFill>
                  <a:srgbClr val="FF66CC"/>
                </a:solidFill>
                <a:latin typeface="Century Gothic" pitchFamily="34" charset="0"/>
              </a:rPr>
              <a:t> </a:t>
            </a:r>
            <a:r>
              <a:rPr lang="en-GB" sz="1400" dirty="0" smtClean="0">
                <a:latin typeface="Century Gothic" pitchFamily="34" charset="0"/>
              </a:rPr>
              <a:t>+ infinitive			One could</a:t>
            </a:r>
            <a:endParaRPr lang="es-ES" sz="1400" dirty="0" smtClean="0">
              <a:latin typeface="Century Gothic" pitchFamily="34" charset="0"/>
            </a:endParaRPr>
          </a:p>
          <a:p>
            <a:endParaRPr lang="en-GB" sz="1400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se </a:t>
            </a:r>
            <a:r>
              <a:rPr lang="en-GB" sz="1400" dirty="0" err="1" smtClean="0">
                <a:solidFill>
                  <a:srgbClr val="FF6600"/>
                </a:solidFill>
                <a:latin typeface="Century Gothic" pitchFamily="34" charset="0"/>
              </a:rPr>
              <a:t>debe</a:t>
            </a:r>
            <a:r>
              <a:rPr lang="en-GB" sz="1400" dirty="0" smtClean="0">
                <a:latin typeface="Century Gothic" pitchFamily="34" charset="0"/>
              </a:rPr>
              <a:t> + infinitive			One must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se </a:t>
            </a:r>
            <a:r>
              <a:rPr lang="en-GB" sz="1400" dirty="0" err="1" smtClean="0">
                <a:solidFill>
                  <a:srgbClr val="FF6600"/>
                </a:solidFill>
                <a:latin typeface="Century Gothic" pitchFamily="34" charset="0"/>
              </a:rPr>
              <a:t>necesita</a:t>
            </a:r>
            <a:r>
              <a:rPr lang="en-GB" sz="1400" dirty="0" smtClean="0">
                <a:latin typeface="Century Gothic" pitchFamily="34" charset="0"/>
              </a:rPr>
              <a:t> + infinitive		One needs to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se </a:t>
            </a:r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require</a:t>
            </a:r>
            <a:r>
              <a:rPr lang="en-GB" sz="1400" dirty="0" smtClean="0">
                <a:latin typeface="Century Gothic" pitchFamily="34" charset="0"/>
              </a:rPr>
              <a:t> + infinitive			It requires</a:t>
            </a:r>
          </a:p>
          <a:p>
            <a:r>
              <a:rPr lang="en-GB" sz="1400" b="1" dirty="0" smtClean="0">
                <a:latin typeface="Century Gothic" pitchFamily="34" charset="0"/>
              </a:rPr>
              <a:t> </a:t>
            </a:r>
            <a:r>
              <a:rPr lang="en-GB" sz="1400" dirty="0" smtClean="0">
                <a:latin typeface="Century Gothic" pitchFamily="34" charset="0"/>
              </a:rPr>
              <a:t>Se</a:t>
            </a:r>
            <a:r>
              <a:rPr lang="en-GB" sz="1400" dirty="0" smtClean="0">
                <a:solidFill>
                  <a:srgbClr val="FF66CC"/>
                </a:solidFill>
                <a:latin typeface="Century Gothic" pitchFamily="34" charset="0"/>
              </a:rPr>
              <a:t> </a:t>
            </a:r>
            <a:r>
              <a:rPr lang="en-GB" sz="1400" dirty="0" err="1" smtClean="0">
                <a:solidFill>
                  <a:srgbClr val="FF66CC"/>
                </a:solidFill>
                <a:latin typeface="Century Gothic" pitchFamily="34" charset="0"/>
              </a:rPr>
              <a:t>debería</a:t>
            </a:r>
            <a:r>
              <a:rPr lang="en-GB" sz="1400" dirty="0" smtClean="0">
                <a:solidFill>
                  <a:srgbClr val="FF66CC"/>
                </a:solidFill>
                <a:latin typeface="Century Gothic" pitchFamily="34" charset="0"/>
              </a:rPr>
              <a:t> </a:t>
            </a:r>
            <a:r>
              <a:rPr lang="en-GB" sz="1400" dirty="0" smtClean="0">
                <a:latin typeface="Century Gothic" pitchFamily="34" charset="0"/>
              </a:rPr>
              <a:t>+ infinitive		One should</a:t>
            </a:r>
          </a:p>
          <a:p>
            <a:r>
              <a:rPr lang="en-GB" sz="1400" dirty="0" smtClean="0">
                <a:latin typeface="Century Gothic" pitchFamily="34" charset="0"/>
              </a:rPr>
              <a:t>Se</a:t>
            </a:r>
            <a:r>
              <a:rPr lang="en-GB" sz="1400" dirty="0" smtClean="0">
                <a:solidFill>
                  <a:srgbClr val="FF66CC"/>
                </a:solidFill>
                <a:latin typeface="Century Gothic" pitchFamily="34" charset="0"/>
              </a:rPr>
              <a:t> </a:t>
            </a:r>
            <a:r>
              <a:rPr lang="en-GB" sz="1400" dirty="0" err="1" smtClean="0">
                <a:solidFill>
                  <a:srgbClr val="FF66CC"/>
                </a:solidFill>
                <a:latin typeface="Century Gothic" pitchFamily="34" charset="0"/>
              </a:rPr>
              <a:t>necesitaría</a:t>
            </a:r>
            <a:r>
              <a:rPr lang="en-GB" sz="1400" dirty="0" smtClean="0">
                <a:solidFill>
                  <a:srgbClr val="FF66CC"/>
                </a:solidFill>
                <a:latin typeface="Century Gothic" pitchFamily="34" charset="0"/>
              </a:rPr>
              <a:t> </a:t>
            </a:r>
            <a:r>
              <a:rPr lang="en-GB" sz="1400" dirty="0" smtClean="0">
                <a:latin typeface="Century Gothic" pitchFamily="34" charset="0"/>
              </a:rPr>
              <a:t>+ infinitive		One would need</a:t>
            </a:r>
            <a:endParaRPr lang="es-ES" sz="1400" dirty="0" smtClean="0">
              <a:latin typeface="Century Gothic" pitchFamily="34" charset="0"/>
            </a:endParaRPr>
          </a:p>
          <a:p>
            <a:endParaRPr lang="es-ES" sz="1400" dirty="0" smtClean="0">
              <a:latin typeface="Century Gothic" pitchFamily="34" charset="0"/>
            </a:endParaRPr>
          </a:p>
          <a:p>
            <a:endParaRPr lang="es-ES" sz="1400" dirty="0" smtClean="0">
              <a:latin typeface="Century Gothic" pitchFamily="34" charset="0"/>
            </a:endParaRPr>
          </a:p>
          <a:p>
            <a:endParaRPr lang="es-ES" sz="1400" dirty="0" smtClean="0">
              <a:latin typeface="Century Gothic" pitchFamily="34" charset="0"/>
            </a:endParaRPr>
          </a:p>
          <a:p>
            <a:endParaRPr lang="es-ES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latin typeface="Century Gothic" pitchFamily="34" charset="0"/>
              </a:rPr>
              <a:t>Por ejemplo</a:t>
            </a:r>
          </a:p>
          <a:p>
            <a:endParaRPr lang="es-ES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FF6600"/>
                </a:solidFill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Hay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 (5) </a:t>
            </a:r>
            <a:r>
              <a:rPr lang="en-GB" sz="1400" dirty="0" smtClean="0">
                <a:highlight>
                  <a:srgbClr val="FFFF00"/>
                </a:highlight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que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reservar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las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vacaciones</a:t>
            </a:r>
            <a:r>
              <a:rPr lang="en-GB" sz="1400" dirty="0" smtClean="0">
                <a:latin typeface="Century Gothic" pitchFamily="34" charset="0"/>
              </a:rPr>
              <a:t> con </a:t>
            </a:r>
            <a:r>
              <a:rPr lang="en-GB" sz="1400" dirty="0" err="1" smtClean="0">
                <a:latin typeface="Century Gothic" pitchFamily="34" charset="0"/>
              </a:rPr>
              <a:t>antelación</a:t>
            </a:r>
            <a:r>
              <a:rPr lang="en-GB" sz="1400" dirty="0" smtClean="0">
                <a:latin typeface="Century Gothic" pitchFamily="34" charset="0"/>
              </a:rPr>
              <a:t>	 </a:t>
            </a:r>
          </a:p>
          <a:p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One has to reserve your holidays in advance.</a:t>
            </a:r>
          </a:p>
          <a:p>
            <a:endParaRPr lang="en-GB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Se</a:t>
            </a:r>
            <a:r>
              <a:rPr lang="es-ES" sz="1400" b="1" dirty="0" smtClean="0">
                <a:solidFill>
                  <a:srgbClr val="FF66CC"/>
                </a:solidFill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necesitaría 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(5)</a:t>
            </a:r>
            <a:r>
              <a:rPr lang="es-ES" sz="1400" dirty="0" smtClean="0">
                <a:latin typeface="Century Gothic" pitchFamily="34" charset="0"/>
              </a:rPr>
              <a:t> buscar alternativas ecológicas para las vacaciones  ( 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One would need to look for more ecologically friendly alternatives for the holidays.</a:t>
            </a:r>
            <a:r>
              <a:rPr lang="en-GB" sz="1200" i="1" dirty="0" smtClean="0">
                <a:solidFill>
                  <a:srgbClr val="FF0000"/>
                </a:solidFill>
                <a:latin typeface="Century Gothic" pitchFamily="34" charset="0"/>
              </a:rPr>
              <a:t>	</a:t>
            </a:r>
            <a:r>
              <a:rPr lang="en-GB" sz="1200" dirty="0" smtClean="0">
                <a:latin typeface="Century Gothic" pitchFamily="34" charset="0"/>
              </a:rPr>
              <a:t>	</a:t>
            </a:r>
            <a:endParaRPr lang="es-ES" sz="1200" dirty="0" smtClean="0">
              <a:latin typeface="Century Gothic" pitchFamily="34" charset="0"/>
            </a:endParaRPr>
          </a:p>
          <a:p>
            <a:endParaRPr lang="en-GB" sz="1200" dirty="0" smtClean="0">
              <a:latin typeface="Century Gothic" pitchFamily="34" charset="0"/>
            </a:endParaRPr>
          </a:p>
          <a:p>
            <a:endParaRPr lang="es-ES" sz="1200" dirty="0" smtClean="0">
              <a:latin typeface="Century Gothic" pitchFamily="34" charset="0"/>
            </a:endParaRPr>
          </a:p>
          <a:p>
            <a:endParaRPr lang="es-ES" sz="12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88640" y="467544"/>
            <a:ext cx="6480720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6. ES+ </a:t>
            </a:r>
            <a:r>
              <a:rPr lang="es-ES" sz="1400" b="1" dirty="0" err="1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Adjetivo+INFINITIVO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   </a:t>
            </a:r>
            <a:r>
              <a:rPr lang="es-ES" sz="1400" b="1" dirty="0" err="1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It´s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+</a:t>
            </a:r>
            <a:r>
              <a:rPr lang="es-ES" sz="1400" b="1" dirty="0" err="1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adjective+INFINITIVE</a:t>
            </a:r>
            <a:endParaRPr lang="es-ES" sz="1400" u="sng" dirty="0" smtClean="0">
              <a:latin typeface="Century Gothic" pitchFamily="34" charset="0"/>
            </a:endParaRPr>
          </a:p>
          <a:p>
            <a:endParaRPr lang="en-GB" sz="1400" dirty="0" smtClean="0">
              <a:solidFill>
                <a:srgbClr val="FF6600"/>
              </a:solidFill>
              <a:latin typeface="Century Gothic" pitchFamily="34" charset="0"/>
            </a:endParaRPr>
          </a:p>
          <a:p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importante</a:t>
            </a:r>
            <a:r>
              <a:rPr lang="en-GB" sz="1400" dirty="0" smtClean="0">
                <a:latin typeface="Century Gothic" pitchFamily="34" charset="0"/>
              </a:rPr>
              <a:t> +INFINITIVO 		</a:t>
            </a:r>
            <a:r>
              <a:rPr lang="en-GB" sz="1400" i="1" dirty="0" smtClean="0">
                <a:latin typeface="Century Gothic" pitchFamily="34" charset="0"/>
              </a:rPr>
              <a:t>It´s important</a:t>
            </a:r>
            <a:endParaRPr lang="es-ES" sz="1400" i="1" dirty="0" smtClean="0">
              <a:latin typeface="Century Gothic" pitchFamily="34" charset="0"/>
            </a:endParaRPr>
          </a:p>
          <a:p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n-GB" sz="1400" dirty="0" smtClean="0">
                <a:latin typeface="Century Gothic" pitchFamily="34" charset="0"/>
              </a:rPr>
              <a:t> fundamental +INFINITIVO 		</a:t>
            </a:r>
            <a:r>
              <a:rPr lang="en-GB" sz="1400" i="1" dirty="0" smtClean="0">
                <a:latin typeface="Century Gothic" pitchFamily="34" charset="0"/>
              </a:rPr>
              <a:t>It´s fundamental</a:t>
            </a:r>
          </a:p>
          <a:p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difícil</a:t>
            </a:r>
            <a:r>
              <a:rPr lang="en-GB" sz="1400" dirty="0" smtClean="0">
                <a:latin typeface="Century Gothic" pitchFamily="34" charset="0"/>
              </a:rPr>
              <a:t> + INFINITIVO			</a:t>
            </a:r>
            <a:r>
              <a:rPr lang="en-GB" sz="1400" i="1" dirty="0" smtClean="0">
                <a:latin typeface="Century Gothic" pitchFamily="34" charset="0"/>
              </a:rPr>
              <a:t>It´s difficult</a:t>
            </a:r>
            <a:endParaRPr lang="es-ES" sz="1400" i="1" dirty="0" smtClean="0">
              <a:latin typeface="Century Gothic" pitchFamily="34" charset="0"/>
            </a:endParaRPr>
          </a:p>
          <a:p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fácil</a:t>
            </a:r>
            <a:r>
              <a:rPr lang="en-GB" sz="1400" dirty="0" smtClean="0">
                <a:latin typeface="Century Gothic" pitchFamily="34" charset="0"/>
              </a:rPr>
              <a:t> + INFINITIVO 			</a:t>
            </a:r>
            <a:r>
              <a:rPr lang="en-GB" sz="1400" i="1" dirty="0" smtClean="0">
                <a:latin typeface="Century Gothic" pitchFamily="34" charset="0"/>
              </a:rPr>
              <a:t>It´s easy</a:t>
            </a:r>
            <a:endParaRPr lang="es-ES" sz="1400" i="1" dirty="0" smtClean="0">
              <a:latin typeface="Century Gothic" pitchFamily="34" charset="0"/>
            </a:endParaRPr>
          </a:p>
          <a:p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necesario</a:t>
            </a:r>
            <a:r>
              <a:rPr lang="en-GB" sz="1400" dirty="0" smtClean="0">
                <a:latin typeface="Century Gothic" pitchFamily="34" charset="0"/>
              </a:rPr>
              <a:t> + INFINITIVO  		</a:t>
            </a:r>
            <a:r>
              <a:rPr lang="en-GB" sz="1400" i="1" dirty="0" smtClean="0">
                <a:latin typeface="Century Gothic" pitchFamily="34" charset="0"/>
              </a:rPr>
              <a:t>It´s necessary</a:t>
            </a:r>
            <a:endParaRPr lang="es-ES" sz="1400" i="1" dirty="0" smtClean="0">
              <a:latin typeface="Century Gothic" pitchFamily="34" charset="0"/>
            </a:endParaRPr>
          </a:p>
          <a:p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Es </a:t>
            </a:r>
            <a:r>
              <a:rPr lang="en-GB" sz="1400" dirty="0" err="1" smtClean="0">
                <a:latin typeface="Century Gothic" pitchFamily="34" charset="0"/>
              </a:rPr>
              <a:t>esencial</a:t>
            </a:r>
            <a:r>
              <a:rPr lang="en-GB" sz="1400" dirty="0" smtClean="0">
                <a:latin typeface="Century Gothic" pitchFamily="34" charset="0"/>
              </a:rPr>
              <a:t> + INFINITIVO  		</a:t>
            </a:r>
            <a:r>
              <a:rPr lang="en-GB" sz="1400" i="1" dirty="0" smtClean="0">
                <a:latin typeface="Century Gothic" pitchFamily="34" charset="0"/>
              </a:rPr>
              <a:t>It´s essential</a:t>
            </a:r>
            <a:endParaRPr lang="es-ES" sz="1400" i="1" dirty="0" smtClean="0">
              <a:latin typeface="Century Gothic" pitchFamily="34" charset="0"/>
            </a:endParaRPr>
          </a:p>
          <a:p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útil</a:t>
            </a:r>
            <a:r>
              <a:rPr lang="en-GB" sz="1400" dirty="0" smtClean="0">
                <a:latin typeface="Century Gothic" pitchFamily="34" charset="0"/>
              </a:rPr>
              <a:t> + INFINITIVO 			</a:t>
            </a:r>
            <a:r>
              <a:rPr lang="en-GB" sz="1400" i="1" dirty="0" smtClean="0">
                <a:latin typeface="Century Gothic" pitchFamily="34" charset="0"/>
              </a:rPr>
              <a:t>It´s useful</a:t>
            </a:r>
          </a:p>
          <a:p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sensato</a:t>
            </a:r>
            <a:r>
              <a:rPr lang="en-GB" sz="1400" dirty="0" smtClean="0">
                <a:latin typeface="Century Gothic" pitchFamily="34" charset="0"/>
              </a:rPr>
              <a:t> + INFINITIVO 		</a:t>
            </a:r>
            <a:r>
              <a:rPr lang="en-GB" sz="1400" i="1" dirty="0" smtClean="0">
                <a:latin typeface="Century Gothic" pitchFamily="34" charset="0"/>
              </a:rPr>
              <a:t>It´s sensible</a:t>
            </a:r>
          </a:p>
          <a:p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peligroso</a:t>
            </a:r>
            <a:r>
              <a:rPr lang="en-GB" sz="1400" dirty="0" smtClean="0">
                <a:latin typeface="Century Gothic" pitchFamily="34" charset="0"/>
              </a:rPr>
              <a:t> + INFINITIVO 		</a:t>
            </a:r>
            <a:r>
              <a:rPr lang="en-GB" sz="1400" i="1" dirty="0" smtClean="0">
                <a:latin typeface="Century Gothic" pitchFamily="34" charset="0"/>
              </a:rPr>
              <a:t>It´s dangerous</a:t>
            </a:r>
          </a:p>
          <a:p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prioritario</a:t>
            </a:r>
            <a:r>
              <a:rPr lang="en-GB" sz="1400" dirty="0" smtClean="0">
                <a:latin typeface="Century Gothic" pitchFamily="34" charset="0"/>
              </a:rPr>
              <a:t> + INFINITIVO      		</a:t>
            </a:r>
            <a:r>
              <a:rPr lang="en-GB" sz="1400" i="1" dirty="0" smtClean="0">
                <a:latin typeface="Century Gothic" pitchFamily="34" charset="0"/>
              </a:rPr>
              <a:t>It´s a priority</a:t>
            </a:r>
            <a:endParaRPr lang="es-ES" sz="1400" i="1" dirty="0" smtClean="0">
              <a:latin typeface="Century Gothic" pitchFamily="34" charset="0"/>
            </a:endParaRPr>
          </a:p>
          <a:p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n-GB" sz="1400" dirty="0" smtClean="0">
                <a:latin typeface="Century Gothic" pitchFamily="34" charset="0"/>
              </a:rPr>
              <a:t> primordial + INFINITIVO 		</a:t>
            </a:r>
            <a:r>
              <a:rPr lang="en-GB" sz="1400" i="1" dirty="0" smtClean="0">
                <a:latin typeface="Century Gothic" pitchFamily="34" charset="0"/>
              </a:rPr>
              <a:t>It´s essential</a:t>
            </a:r>
            <a:endParaRPr lang="es-ES" sz="1400" i="1" dirty="0" smtClean="0">
              <a:latin typeface="Century Gothic" pitchFamily="34" charset="0"/>
            </a:endParaRPr>
          </a:p>
          <a:p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evidente</a:t>
            </a:r>
            <a:r>
              <a:rPr lang="en-GB" sz="1400" dirty="0" smtClean="0">
                <a:latin typeface="Century Gothic" pitchFamily="34" charset="0"/>
              </a:rPr>
              <a:t> + INFINITIVO 		</a:t>
            </a:r>
            <a:r>
              <a:rPr lang="en-GB" sz="1400" i="1" dirty="0" smtClean="0">
                <a:latin typeface="Century Gothic" pitchFamily="34" charset="0"/>
              </a:rPr>
              <a:t>It´s evident</a:t>
            </a:r>
          </a:p>
          <a:p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ventajoso</a:t>
            </a:r>
            <a:r>
              <a:rPr lang="en-GB" sz="1400" dirty="0" smtClean="0">
                <a:latin typeface="Century Gothic" pitchFamily="34" charset="0"/>
              </a:rPr>
              <a:t> + INFINITIVO 		</a:t>
            </a:r>
            <a:r>
              <a:rPr lang="en-GB" sz="1400" i="1" dirty="0" smtClean="0">
                <a:latin typeface="Century Gothic" pitchFamily="34" charset="0"/>
              </a:rPr>
              <a:t>It´s beneficial</a:t>
            </a:r>
            <a:endParaRPr lang="es-ES" sz="1400" i="1" dirty="0" smtClean="0">
              <a:latin typeface="Century Gothic" pitchFamily="34" charset="0"/>
            </a:endParaRPr>
          </a:p>
          <a:p>
            <a:r>
              <a:rPr lang="en-GB" sz="1400" dirty="0" smtClean="0">
                <a:solidFill>
                  <a:srgbClr val="FF6600"/>
                </a:solidFill>
                <a:latin typeface="Century Gothic" pitchFamily="34" charset="0"/>
              </a:rPr>
              <a:t>Es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perjudicial</a:t>
            </a:r>
            <a:r>
              <a:rPr lang="en-GB" sz="1400" dirty="0" smtClean="0">
                <a:latin typeface="Century Gothic" pitchFamily="34" charset="0"/>
              </a:rPr>
              <a:t> + INFINITIVO 		</a:t>
            </a:r>
            <a:r>
              <a:rPr lang="en-GB" sz="1400" i="1" dirty="0" smtClean="0">
                <a:latin typeface="Century Gothic" pitchFamily="34" charset="0"/>
              </a:rPr>
              <a:t>It´s harmful</a:t>
            </a:r>
            <a:endParaRPr lang="es-ES" sz="1400" i="1" dirty="0" smtClean="0">
              <a:latin typeface="Century Gothic" pitchFamily="34" charset="0"/>
            </a:endParaRPr>
          </a:p>
          <a:p>
            <a:endParaRPr lang="es-ES" sz="1400" i="1" dirty="0" smtClean="0">
              <a:latin typeface="Century Gothic" pitchFamily="34" charset="0"/>
            </a:endParaRPr>
          </a:p>
          <a:p>
            <a:endParaRPr lang="es-ES" sz="1400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Examples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FF6600"/>
                </a:solidFill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Es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</a:t>
            </a:r>
            <a:r>
              <a:rPr lang="es-ES" sz="1400" b="1" dirty="0" err="1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dificil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 (6) </a:t>
            </a:r>
            <a:r>
              <a:rPr lang="en-GB" sz="1400" dirty="0" err="1" smtClean="0">
                <a:latin typeface="Century Gothic" pitchFamily="34" charset="0"/>
              </a:rPr>
              <a:t>encontrAR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chollos</a:t>
            </a:r>
            <a:r>
              <a:rPr lang="en-GB" sz="1400" dirty="0" smtClean="0">
                <a:latin typeface="Century Gothic" pitchFamily="34" charset="0"/>
              </a:rPr>
              <a:t> en </a:t>
            </a:r>
            <a:r>
              <a:rPr lang="en-GB" sz="1400" dirty="0" err="1" smtClean="0">
                <a:latin typeface="Century Gothic" pitchFamily="34" charset="0"/>
              </a:rPr>
              <a:t>verano</a:t>
            </a:r>
            <a:r>
              <a:rPr lang="en-GB" sz="1400" dirty="0" smtClean="0">
                <a:latin typeface="Century Gothic" pitchFamily="34" charset="0"/>
              </a:rPr>
              <a:t>.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It´s difficult to find bargains in the summer.</a:t>
            </a:r>
          </a:p>
          <a:p>
            <a:endParaRPr lang="en-GB" sz="1400" i="1" dirty="0" smtClean="0"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FF6600"/>
                </a:solidFill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Es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</a:t>
            </a:r>
            <a:r>
              <a:rPr lang="es-ES" sz="1400" b="1" dirty="0" err="1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dificil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 (6) </a:t>
            </a:r>
            <a:r>
              <a:rPr lang="en-GB" sz="1400" dirty="0" err="1" smtClean="0">
                <a:latin typeface="Century Gothic" pitchFamily="34" charset="0"/>
              </a:rPr>
              <a:t>encontrar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sitio</a:t>
            </a:r>
            <a:r>
              <a:rPr lang="en-GB" sz="1400" dirty="0" smtClean="0">
                <a:latin typeface="Century Gothic" pitchFamily="34" charset="0"/>
              </a:rPr>
              <a:t> en la playa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It´s difficult to find room on the beach</a:t>
            </a: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1400" dirty="0" smtClean="0">
                <a:latin typeface="Century Gothic" pitchFamily="34" charset="0"/>
              </a:rPr>
              <a:t> 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FF6600"/>
                </a:solidFill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Es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peligroso  (6) </a:t>
            </a:r>
            <a:r>
              <a:rPr lang="en-GB" sz="1400" dirty="0" err="1" smtClean="0">
                <a:latin typeface="Century Gothic" pitchFamily="34" charset="0"/>
              </a:rPr>
              <a:t>practicar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deportes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acuaticos</a:t>
            </a:r>
            <a:r>
              <a:rPr lang="en-GB" sz="1400" dirty="0" smtClean="0">
                <a:latin typeface="Century Gothic" pitchFamily="34" charset="0"/>
              </a:rPr>
              <a:t> en </a:t>
            </a:r>
            <a:r>
              <a:rPr lang="en-GB" sz="1400" dirty="0" err="1" smtClean="0">
                <a:latin typeface="Century Gothic" pitchFamily="34" charset="0"/>
              </a:rPr>
              <a:t>vacaciones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It´s dangerous to practice water sports on holidays.</a:t>
            </a: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ES" sz="1400" b="1" dirty="0" smtClean="0">
                <a:solidFill>
                  <a:srgbClr val="FF6600"/>
                </a:solidFill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Es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primordial (6) </a:t>
            </a:r>
            <a:r>
              <a:rPr lang="en-GB" sz="1400" dirty="0" err="1" smtClean="0">
                <a:latin typeface="Century Gothic" pitchFamily="34" charset="0"/>
              </a:rPr>
              <a:t>cuidar</a:t>
            </a:r>
            <a:r>
              <a:rPr lang="en-GB" sz="1400" dirty="0" smtClean="0">
                <a:latin typeface="Century Gothic" pitchFamily="34" charset="0"/>
              </a:rPr>
              <a:t> del </a:t>
            </a:r>
            <a:r>
              <a:rPr lang="en-GB" sz="1400" dirty="0" err="1" smtClean="0">
                <a:latin typeface="Century Gothic" pitchFamily="34" charset="0"/>
              </a:rPr>
              <a:t>medio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ambiente</a:t>
            </a:r>
            <a:r>
              <a:rPr lang="en-GB" sz="1400" dirty="0" smtClean="0">
                <a:latin typeface="Century Gothic" pitchFamily="34" charset="0"/>
              </a:rPr>
              <a:t> en </a:t>
            </a:r>
            <a:r>
              <a:rPr lang="en-GB" sz="1400" dirty="0" err="1" smtClean="0">
                <a:latin typeface="Century Gothic" pitchFamily="34" charset="0"/>
              </a:rPr>
              <a:t>vacaciones</a:t>
            </a:r>
            <a:endParaRPr lang="es-ES" sz="1400" dirty="0" smtClean="0">
              <a:latin typeface="Century Gothic" pitchFamily="34" charset="0"/>
            </a:endParaRPr>
          </a:p>
          <a:p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</a:rPr>
              <a:t>It´s essential to look after the environment on holidays.</a:t>
            </a: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n-GB" sz="1400" i="1" dirty="0" smtClean="0">
              <a:latin typeface="Comic Sans MS" pitchFamily="66" charset="0"/>
            </a:endParaRPr>
          </a:p>
          <a:p>
            <a:endParaRPr lang="es-ES" sz="1400" dirty="0" smtClean="0">
              <a:latin typeface="Comic Sans MS" pitchFamily="66" charset="0"/>
            </a:endParaRPr>
          </a:p>
          <a:p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04664" y="467544"/>
            <a:ext cx="612068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7. </a:t>
            </a:r>
            <a:r>
              <a:rPr lang="es-ES" sz="1400" b="1" dirty="0" err="1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Correlations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Correlaciones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No sólo.......sino también.</a:t>
            </a:r>
            <a:endParaRPr kumimoji="0" lang="es-E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(</a:t>
            </a:r>
            <a:r>
              <a:rPr kumimoji="0" lang="es-E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Not</a:t>
            </a:r>
            <a:r>
              <a:rPr kumimoji="0" lang="es-E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only</a:t>
            </a:r>
            <a:r>
              <a:rPr kumimoji="0" lang="es-E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......... </a:t>
            </a:r>
            <a:r>
              <a:rPr kumimoji="0" lang="es-E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but</a:t>
            </a:r>
            <a:r>
              <a:rPr kumimoji="0" lang="es-E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also</a:t>
            </a:r>
            <a:r>
              <a:rPr kumimoji="0" lang="es-E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Por una parte……por otra</a:t>
            </a:r>
            <a:r>
              <a:rPr kumimoji="0" lang="es-E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parte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400" baseline="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(</a:t>
            </a:r>
            <a:r>
              <a:rPr lang="es-ES" sz="1400" baseline="0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On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one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hand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….</a:t>
            </a:r>
            <a:r>
              <a:rPr lang="es-ES" sz="1400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on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the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other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hand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)</a:t>
            </a:r>
            <a:endParaRPr kumimoji="0" lang="es-E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Por ejemplo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Me 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gustan</a:t>
            </a:r>
            <a:r>
              <a:rPr kumimoji="0" lang="es-E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no solo  </a:t>
            </a:r>
            <a:r>
              <a:rPr kumimoji="0" lang="es-E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los hoteles con vistas al mar 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sino también (7) </a:t>
            </a:r>
            <a:r>
              <a:rPr lang="es-ES" sz="1400" dirty="0" smtClean="0">
                <a:latin typeface="Century Gothic" pitchFamily="34" charset="0"/>
              </a:rPr>
              <a:t>los campings de montaña</a:t>
            </a:r>
            <a:endParaRPr kumimoji="0" lang="es-E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 not only like hotel</a:t>
            </a: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 </a:t>
            </a:r>
            <a:r>
              <a:rPr kumimoji="0" lang="en-GB" sz="140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with sea views but also campsites on the mountains.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Me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gustan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por una parte  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los hoteles con vistas al mar 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por otra parte(7) </a:t>
            </a:r>
            <a:r>
              <a:rPr lang="es-ES" sz="1400" dirty="0" smtClean="0">
                <a:latin typeface="Century Gothic" pitchFamily="34" charset="0"/>
              </a:rPr>
              <a:t>los campings de montaña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 not only like hotels with sea views but also campsites on the mountains.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i="1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i="1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i="1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i="1" baseline="0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04664" y="-214499"/>
            <a:ext cx="6120680" cy="806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8. Negativos </a:t>
            </a:r>
            <a:r>
              <a:rPr lang="es-ES" sz="1400" b="1" dirty="0" err="1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Negatives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no….	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not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nunca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never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jamás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never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….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nadie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anybody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/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nobody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….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…..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ni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neither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……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nor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……….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ninguno/a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lang="es-ES" sz="1400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nobody</a:t>
            </a:r>
            <a:endParaRPr lang="es-ES" sz="1400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ningún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			 </a:t>
            </a:r>
            <a:r>
              <a:rPr lang="es-ES" sz="1400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nobody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400" b="1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Apenas			</a:t>
            </a:r>
            <a:r>
              <a:rPr lang="es-ES" sz="1400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barely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(</a:t>
            </a:r>
            <a:r>
              <a:rPr lang="es-ES" sz="1400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not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exactly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negative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)</a:t>
            </a:r>
            <a:endParaRPr kumimoji="0" lang="es-E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b="1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Examples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No (8)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me gusta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el camping porque 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incomodo.		</a:t>
            </a:r>
            <a:endParaRPr lang="es-ES" sz="1400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 don´t like campsite because is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unconfortable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es-ES" sz="1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Nunca (8) </a:t>
            </a:r>
            <a:r>
              <a:rPr kumimoji="0" lang="es-ES" sz="1400" b="1" i="0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paso</a:t>
            </a:r>
            <a:r>
              <a:rPr kumimoji="0" lang="es-ES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tiempo en la costa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400" b="0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I </a:t>
            </a:r>
            <a:r>
              <a:rPr kumimoji="0" lang="es-ES" sz="1400" b="0" i="1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never</a:t>
            </a:r>
            <a:r>
              <a:rPr kumimoji="0" lang="es-ES" sz="1400" b="0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spend</a:t>
            </a:r>
            <a:r>
              <a:rPr kumimoji="0" lang="es-ES" sz="1400" b="0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time ion </a:t>
            </a:r>
            <a:r>
              <a:rPr kumimoji="0" lang="es-ES" sz="1400" b="0" i="1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the</a:t>
            </a:r>
            <a:r>
              <a:rPr kumimoji="0" lang="es-ES" sz="1400" b="0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coast</a:t>
            </a:r>
            <a:r>
              <a:rPr kumimoji="0" lang="es-ES" sz="1400" b="0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1400" b="0" i="1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b="1" dirty="0" err="1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Jamas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(8) </a:t>
            </a:r>
            <a:r>
              <a:rPr lang="es-ES" sz="1400" b="1" dirty="0" smtClean="0">
                <a:solidFill>
                  <a:srgbClr val="00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he ido 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al </a:t>
            </a:r>
            <a:r>
              <a:rPr lang="es-ES" sz="1400" dirty="0" err="1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extrajero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de vacaciones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I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have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never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been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abroad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on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dirty="0" err="1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holidays</a:t>
            </a:r>
            <a:r>
              <a:rPr lang="es-ES" sz="1400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400" dirty="0" smtClean="0"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Mis </a:t>
            </a:r>
            <a:r>
              <a:rPr kumimoji="0" lang="es-ES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amigos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no (8)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1" i="0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van</a:t>
            </a:r>
            <a:r>
              <a:rPr kumimoji="0" lang="es-ES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de vacaciones 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ni 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en verano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ni (8)</a:t>
            </a:r>
            <a:r>
              <a:rPr kumimoji="0" lang="es-ES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en invierno</a:t>
            </a:r>
            <a:endParaRPr kumimoji="0" lang="es-ES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My friends don´t go on holidays neither in the summer or the winter.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i="1" dirty="0" smtClean="0">
              <a:solidFill>
                <a:srgbClr val="FF0000"/>
              </a:solidFill>
              <a:latin typeface="Century Gothic" pitchFamily="34" charset="0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Mis amigos</a:t>
            </a:r>
            <a:r>
              <a:rPr lang="es-ES" sz="1400" b="1" dirty="0" smtClean="0">
                <a:highlight>
                  <a:srgbClr val="FFFF00"/>
                </a:highlight>
                <a:latin typeface="Century Gothic" pitchFamily="34" charset="0"/>
                <a:cs typeface="Times New Roman"/>
              </a:rPr>
              <a:t> apenas (8)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b="1" dirty="0" smtClean="0">
                <a:solidFill>
                  <a:srgbClr val="FF66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van</a:t>
            </a:r>
            <a:r>
              <a:rPr lang="es-ES" sz="1400" dirty="0" smtClean="0"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 de vacaciones.</a:t>
            </a:r>
            <a:endParaRPr lang="es-ES" sz="1400" dirty="0" smtClean="0">
              <a:latin typeface="Century Gothic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i="1" dirty="0" smtClean="0">
                <a:solidFill>
                  <a:srgbClr val="FF0000"/>
                </a:solidFill>
                <a:latin typeface="Century Gothic" pitchFamily="34" charset="0"/>
                <a:ea typeface="MS Mincho" pitchFamily="49" charset="-128"/>
                <a:cs typeface="Times New Roman" pitchFamily="18" charset="0"/>
              </a:rPr>
              <a:t>My friends barely go on holidays.</a:t>
            </a:r>
            <a:endParaRPr lang="en-GB" sz="1400" i="1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1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645</Words>
  <Application>Microsoft Office PowerPoint</Application>
  <PresentationFormat>Presentación en pantalla (4:3)</PresentationFormat>
  <Paragraphs>765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Miss Mallo</dc:creator>
  <cp:lastModifiedBy>Sara</cp:lastModifiedBy>
  <cp:revision>80</cp:revision>
  <dcterms:created xsi:type="dcterms:W3CDTF">2014-12-21T21:31:52Z</dcterms:created>
  <dcterms:modified xsi:type="dcterms:W3CDTF">2017-06-18T20:22:59Z</dcterms:modified>
</cp:coreProperties>
</file>