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AF7B-4229-4411-B76B-D2D5F0DB9FB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CD88-9E81-46D0-9593-C6D3E8EDB3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35DA-7C9B-480B-AEA3-F9D870FD6B34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(environment)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dirty="0"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l </a:t>
            </a:r>
            <a:r>
              <a:rPr lang="en-GB" dirty="0" err="1" smtClean="0">
                <a:latin typeface="Comic Sans MS" pitchFamily="66" charset="0"/>
              </a:rPr>
              <a:t>aire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libre</a:t>
            </a:r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campo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sierra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mar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viento</a:t>
            </a:r>
          </a:p>
          <a:p>
            <a:pPr algn="ctr"/>
            <a:r>
              <a:rPr lang="es-ES" dirty="0">
                <a:latin typeface="Comic Sans MS" pitchFamily="66" charset="0"/>
              </a:rPr>
              <a:t>l</a:t>
            </a:r>
            <a:r>
              <a:rPr lang="es-ES" dirty="0" smtClean="0">
                <a:latin typeface="Comic Sans MS" pitchFamily="66" charset="0"/>
              </a:rPr>
              <a:t>a granja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espirar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limpio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060848"/>
            <a:ext cx="1296144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vidrio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cartón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periódicos  revistas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papel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latas  </a:t>
            </a:r>
          </a:p>
          <a:p>
            <a:pPr algn="ctr"/>
            <a:r>
              <a:rPr lang="es-ES" dirty="0">
                <a:latin typeface="Comic Sans MS" pitchFamily="66" charset="0"/>
              </a:rPr>
              <a:t>b</a:t>
            </a:r>
            <a:r>
              <a:rPr lang="es-ES" dirty="0" smtClean="0">
                <a:latin typeface="Comic Sans MS" pitchFamily="66" charset="0"/>
              </a:rPr>
              <a:t>otellas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eutilizar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recoger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304256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humo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fábrica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sucio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atascos</a:t>
            </a:r>
          </a:p>
          <a:p>
            <a:pPr algn="ctr"/>
            <a:r>
              <a:rPr lang="es-ES" dirty="0">
                <a:latin typeface="Comic Sans MS" pitchFamily="66" charset="0"/>
              </a:rPr>
              <a:t>p</a:t>
            </a:r>
            <a:r>
              <a:rPr lang="es-ES" dirty="0" smtClean="0">
                <a:latin typeface="Comic Sans MS" pitchFamily="66" charset="0"/>
              </a:rPr>
              <a:t>roductos químicos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t</a:t>
            </a:r>
            <a:r>
              <a:rPr lang="es-ES" u="sng" dirty="0" smtClean="0">
                <a:latin typeface="Comic Sans MS" pitchFamily="66" charset="0"/>
              </a:rPr>
              <a:t>irar</a:t>
            </a:r>
            <a:r>
              <a:rPr lang="es-ES" dirty="0" smtClean="0">
                <a:latin typeface="Comic Sans MS" pitchFamily="66" charset="0"/>
              </a:rPr>
              <a:t> basura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algastar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atar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desaparecer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17043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reciclaje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5085184"/>
            <a:ext cx="18565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la </a:t>
            </a:r>
            <a:r>
              <a:rPr lang="en-GB" dirty="0" err="1" smtClean="0">
                <a:latin typeface="Comic Sans MS" pitchFamily="66" charset="0"/>
              </a:rPr>
              <a:t>naturaleza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310373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el </a:t>
            </a:r>
            <a:r>
              <a:rPr lang="en-GB" dirty="0" err="1" smtClean="0">
                <a:latin typeface="Comic Sans MS" pitchFamily="66" charset="0"/>
              </a:rPr>
              <a:t>daño</a:t>
            </a:r>
            <a:r>
              <a:rPr lang="en-GB" dirty="0" smtClean="0">
                <a:latin typeface="Comic Sans MS" pitchFamily="66" charset="0"/>
              </a:rPr>
              <a:t>/la </a:t>
            </a:r>
            <a:r>
              <a:rPr lang="en-GB" dirty="0" err="1" smtClean="0">
                <a:latin typeface="Comic Sans MS" pitchFamily="66" charset="0"/>
              </a:rPr>
              <a:t>contaminación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>
                <a:latin typeface="Comic Sans MS" pitchFamily="66" charset="0"/>
              </a:rPr>
              <a:t>a</a:t>
            </a:r>
            <a:r>
              <a:rPr lang="en-GB" dirty="0" err="1" smtClean="0">
                <a:latin typeface="Comic Sans MS" pitchFamily="66" charset="0"/>
              </a:rPr>
              <a:t>yudar</a:t>
            </a:r>
            <a:r>
              <a:rPr lang="en-GB" dirty="0" smtClean="0">
                <a:latin typeface="Comic Sans MS" pitchFamily="66" charset="0"/>
              </a:rPr>
              <a:t> al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salvar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proteger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apagar</a:t>
            </a:r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080120"/>
          </a:xfrm>
        </p:spPr>
        <p:txBody>
          <a:bodyPr/>
          <a:lstStyle/>
          <a:p>
            <a:r>
              <a:rPr lang="en-GB" dirty="0" smtClean="0"/>
              <a:t>Is it </a:t>
            </a:r>
            <a:r>
              <a:rPr lang="en-GB" b="1" dirty="0" smtClean="0">
                <a:solidFill>
                  <a:srgbClr val="00B050"/>
                </a:solidFill>
              </a:rPr>
              <a:t>positive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bo</a:t>
            </a:r>
            <a:r>
              <a:rPr lang="en-GB" b="1" dirty="0" smtClean="0">
                <a:solidFill>
                  <a:srgbClr val="00B050"/>
                </a:solidFill>
              </a:rPr>
              <a:t>th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En mi ciudad </a:t>
            </a:r>
            <a:r>
              <a:rPr lang="en-GB" b="1" dirty="0" err="1" smtClean="0">
                <a:solidFill>
                  <a:srgbClr val="0070C0"/>
                </a:solidFill>
              </a:rPr>
              <a:t>nos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hacen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más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instalaciones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Hay </a:t>
            </a:r>
            <a:r>
              <a:rPr lang="en-GB" b="1" dirty="0" err="1" smtClean="0">
                <a:solidFill>
                  <a:srgbClr val="0070C0"/>
                </a:solidFill>
              </a:rPr>
              <a:t>pocas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posibilidades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promoción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No se </a:t>
            </a:r>
            <a:r>
              <a:rPr lang="en-GB" b="1" dirty="0" err="1" smtClean="0">
                <a:solidFill>
                  <a:srgbClr val="0070C0"/>
                </a:solidFill>
              </a:rPr>
              <a:t>lleva</a:t>
            </a:r>
            <a:r>
              <a:rPr lang="en-GB" b="1" dirty="0" smtClean="0">
                <a:solidFill>
                  <a:srgbClr val="0070C0"/>
                </a:solidFill>
              </a:rPr>
              <a:t> nada </a:t>
            </a:r>
            <a:r>
              <a:rPr lang="en-GB" b="1" dirty="0" err="1" smtClean="0">
                <a:solidFill>
                  <a:srgbClr val="0070C0"/>
                </a:solidFill>
              </a:rPr>
              <a:t>bien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conmigo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aunque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demasiado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generoso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verdad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nadie</a:t>
            </a:r>
            <a:r>
              <a:rPr lang="en-GB" b="1" dirty="0" smtClean="0">
                <a:solidFill>
                  <a:srgbClr val="0070C0"/>
                </a:solidFill>
              </a:rPr>
              <a:t> me </a:t>
            </a:r>
            <a:r>
              <a:rPr lang="en-GB" b="1" dirty="0" err="1" smtClean="0">
                <a:solidFill>
                  <a:srgbClr val="0070C0"/>
                </a:solidFill>
              </a:rPr>
              <a:t>fastidia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Es </a:t>
            </a:r>
            <a:r>
              <a:rPr lang="en-GB" b="1" dirty="0" err="1" smtClean="0">
                <a:solidFill>
                  <a:srgbClr val="0070C0"/>
                </a:solidFill>
              </a:rPr>
              <a:t>aun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peor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la </a:t>
            </a:r>
            <a:r>
              <a:rPr lang="en-GB" b="1" dirty="0" err="1" smtClean="0">
                <a:solidFill>
                  <a:srgbClr val="0070C0"/>
                </a:solidFill>
              </a:rPr>
              <a:t>última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vez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err="1" smtClean="0">
                <a:solidFill>
                  <a:srgbClr val="0070C0"/>
                </a:solidFill>
              </a:rPr>
              <a:t>Voy</a:t>
            </a:r>
            <a:r>
              <a:rPr lang="en-GB" b="1" dirty="0" smtClean="0">
                <a:solidFill>
                  <a:srgbClr val="0070C0"/>
                </a:solidFill>
              </a:rPr>
              <a:t> al campo </a:t>
            </a:r>
            <a:r>
              <a:rPr lang="en-GB" b="1" dirty="0" err="1" smtClean="0">
                <a:solidFill>
                  <a:srgbClr val="0070C0"/>
                </a:solidFill>
              </a:rPr>
              <a:t>muy</a:t>
            </a:r>
            <a:r>
              <a:rPr lang="en-GB" b="1" dirty="0" smtClean="0">
                <a:solidFill>
                  <a:srgbClr val="0070C0"/>
                </a:solidFill>
              </a:rPr>
              <a:t> a </a:t>
            </a:r>
            <a:r>
              <a:rPr lang="en-GB" b="1" dirty="0" err="1" smtClean="0">
                <a:solidFill>
                  <a:srgbClr val="0070C0"/>
                </a:solidFill>
              </a:rPr>
              <a:t>menudo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humo</a:t>
            </a:r>
            <a:r>
              <a:rPr lang="en-GB" b="1" dirty="0" smtClean="0">
                <a:solidFill>
                  <a:srgbClr val="0070C0"/>
                </a:solidFill>
              </a:rPr>
              <a:t> no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una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desventaja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itchFamily="66" charset="0"/>
              </a:rPr>
              <a:t>Varios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temas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u="sng" dirty="0" err="1" smtClean="0">
                <a:latin typeface="Comic Sans MS" pitchFamily="66" charset="0"/>
              </a:rPr>
              <a:t>embarcar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despegar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aterrizar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broncearse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insolación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ladrón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peleas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drogadictos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borrachos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gamberros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520280" cy="31393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u="sng" dirty="0" smtClean="0">
                <a:latin typeface="Comic Sans MS" pitchFamily="66" charset="0"/>
              </a:rPr>
              <a:t>desaparecer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selvas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marea negra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especies amenazadas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sequías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inundaciones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escasez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calentamiento de la Tierra</a:t>
            </a:r>
          </a:p>
          <a:p>
            <a:pPr algn="ctr"/>
            <a:endParaRPr lang="es-E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24432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301208"/>
            <a:ext cx="322395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problemas</a:t>
            </a:r>
            <a:r>
              <a:rPr lang="en-GB" dirty="0" smtClean="0">
                <a:latin typeface="Comic Sans MS" pitchFamily="66" charset="0"/>
              </a:rPr>
              <a:t> de la </a:t>
            </a:r>
            <a:r>
              <a:rPr lang="en-GB" dirty="0" err="1" smtClean="0">
                <a:latin typeface="Comic Sans MS" pitchFamily="66" charset="0"/>
              </a:rPr>
              <a:t>sociedad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197842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las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vacaciones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relaciones</a:t>
            </a:r>
            <a:r>
              <a:rPr lang="en-GB" dirty="0" smtClean="0">
                <a:latin typeface="Comic Sans MS" pitchFamily="66" charset="0"/>
              </a:rPr>
              <a:t> y </a:t>
            </a:r>
            <a:r>
              <a:rPr lang="en-GB" dirty="0" err="1" smtClean="0">
                <a:latin typeface="Comic Sans MS" pitchFamily="66" charset="0"/>
              </a:rPr>
              <a:t>estado</a:t>
            </a:r>
            <a:r>
              <a:rPr lang="en-GB" dirty="0" smtClean="0">
                <a:latin typeface="Comic Sans MS" pitchFamily="66" charset="0"/>
              </a:rPr>
              <a:t> civil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enfadarse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pelearse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cuidar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jubilado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soltero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viudo(a)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Mi casa, mi ciudad y los </a:t>
            </a:r>
            <a:r>
              <a:rPr lang="en-GB" sz="3600" dirty="0" err="1" smtClean="0">
                <a:latin typeface="Comic Sans MS" pitchFamily="66" charset="0"/>
              </a:rPr>
              <a:t>alrededores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ventana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mezquita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afueras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ayuntamiento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Correos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erca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edificio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cama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zona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peatonal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pasillo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ejos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armario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tienda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polideportivo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ports complex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ost-office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uilding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w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indow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ar from/away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corridor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outskirts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own hall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lose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wardrobe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edestrian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mosque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shop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7784" y="2132856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2420888"/>
            <a:ext cx="288032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99792" y="2708920"/>
            <a:ext cx="288032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5816" y="3068960"/>
            <a:ext cx="27363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55776" y="2420888"/>
            <a:ext cx="28803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5776" y="3645024"/>
            <a:ext cx="30963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27784" y="2708920"/>
            <a:ext cx="30243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5776" y="4293096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87824" y="4581128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627784" y="3717032"/>
            <a:ext cx="295232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483768" y="3356992"/>
            <a:ext cx="273630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627784" y="5301208"/>
            <a:ext cx="29523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55776" y="5877272"/>
            <a:ext cx="33123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15816" y="2132856"/>
            <a:ext cx="2304256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personalidad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259228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comprensivo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leal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gracioso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celoso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amable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antipático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cariñoso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egoista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valiente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aleducado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honrado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eliz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travieso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adjectives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59832" y="162880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15816" y="34290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83768" y="198884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43808" y="23488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771800" y="314096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915816" y="386104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43808" y="4509120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15816" y="530120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27784" y="566124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71800" y="27809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771800" y="41490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131840" y="48691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82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understanding</a:t>
            </a:r>
          </a:p>
          <a:p>
            <a:r>
              <a:rPr lang="en-GB" sz="2400" dirty="0" smtClean="0">
                <a:latin typeface="Comic Sans MS" pitchFamily="66" charset="0"/>
              </a:rPr>
              <a:t>loyal</a:t>
            </a:r>
          </a:p>
          <a:p>
            <a:r>
              <a:rPr lang="en-GB" sz="2400" dirty="0" smtClean="0">
                <a:latin typeface="Comic Sans MS" pitchFamily="66" charset="0"/>
              </a:rPr>
              <a:t>funny/humorous</a:t>
            </a:r>
          </a:p>
          <a:p>
            <a:r>
              <a:rPr lang="en-GB" sz="2400" dirty="0" smtClean="0">
                <a:latin typeface="Comic Sans MS" pitchFamily="66" charset="0"/>
              </a:rPr>
              <a:t>jealous</a:t>
            </a:r>
          </a:p>
          <a:p>
            <a:r>
              <a:rPr lang="en-GB" sz="2400" dirty="0" smtClean="0">
                <a:latin typeface="Comic Sans MS" pitchFamily="66" charset="0"/>
              </a:rPr>
              <a:t>friendly</a:t>
            </a:r>
          </a:p>
          <a:p>
            <a:r>
              <a:rPr lang="en-GB" sz="2400" dirty="0" smtClean="0">
                <a:latin typeface="Comic Sans MS" pitchFamily="66" charset="0"/>
              </a:rPr>
              <a:t>unpleasant</a:t>
            </a:r>
          </a:p>
          <a:p>
            <a:r>
              <a:rPr lang="en-GB" sz="2400" dirty="0" smtClean="0">
                <a:latin typeface="Comic Sans MS" pitchFamily="66" charset="0"/>
              </a:rPr>
              <a:t>affectionate</a:t>
            </a:r>
          </a:p>
          <a:p>
            <a:r>
              <a:rPr lang="en-GB" sz="2400" dirty="0" smtClean="0">
                <a:latin typeface="Comic Sans MS" pitchFamily="66" charset="0"/>
              </a:rPr>
              <a:t>selfish</a:t>
            </a:r>
          </a:p>
          <a:p>
            <a:r>
              <a:rPr lang="en-GB" sz="2400" dirty="0" smtClean="0">
                <a:latin typeface="Comic Sans MS" pitchFamily="66" charset="0"/>
              </a:rPr>
              <a:t>brave</a:t>
            </a:r>
          </a:p>
          <a:p>
            <a:r>
              <a:rPr lang="en-GB" sz="2400" dirty="0" smtClean="0">
                <a:latin typeface="Comic Sans MS" pitchFamily="66" charset="0"/>
              </a:rPr>
              <a:t>rude</a:t>
            </a:r>
          </a:p>
          <a:p>
            <a:r>
              <a:rPr lang="en-GB" sz="2400" dirty="0" smtClean="0">
                <a:latin typeface="Comic Sans MS" pitchFamily="66" charset="0"/>
              </a:rPr>
              <a:t>honest</a:t>
            </a:r>
          </a:p>
          <a:p>
            <a:r>
              <a:rPr lang="en-GB" sz="2400" dirty="0" smtClean="0">
                <a:latin typeface="Comic Sans MS" pitchFamily="66" charset="0"/>
              </a:rPr>
              <a:t>happy</a:t>
            </a:r>
          </a:p>
          <a:p>
            <a:r>
              <a:rPr lang="en-GB" sz="2400" dirty="0" smtClean="0">
                <a:latin typeface="Comic Sans MS" pitchFamily="66" charset="0"/>
              </a:rPr>
              <a:t>naughty/mischievous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4098" name="Picture 2" descr="http://bestclipartblog.com/clipart-pics/happy-clip-art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457" y="0"/>
            <a:ext cx="1271543" cy="1124744"/>
          </a:xfrm>
          <a:prstGeom prst="rect">
            <a:avLst/>
          </a:prstGeom>
          <a:noFill/>
        </p:spPr>
      </p:pic>
      <p:pic>
        <p:nvPicPr>
          <p:cNvPr id="4100" name="Picture 4" descr="http://www.picturesof.net/_images/Jealous_Wife_Watching_Hawaiian_Girl_Put_a_Lei_on_Her_Husband_Royalty_Free_Clipart_Picture_090127-054407-80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59632" cy="1241517"/>
          </a:xfrm>
          <a:prstGeom prst="rect">
            <a:avLst/>
          </a:prstGeom>
          <a:noFill/>
        </p:spPr>
      </p:pic>
      <p:pic>
        <p:nvPicPr>
          <p:cNvPr id="4102" name="Picture 6" descr="http://www.visualphotos.com/photo/2x3562303/dog_bringing_newspaper_to_owner_42-18378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5633407"/>
            <a:ext cx="1584176" cy="1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Comic Sans MS" pitchFamily="66" charset="0"/>
              </a:rPr>
              <a:t>Busca</a:t>
            </a:r>
            <a:r>
              <a:rPr lang="en-GB" dirty="0" smtClean="0">
                <a:latin typeface="Comic Sans MS" pitchFamily="66" charset="0"/>
              </a:rPr>
              <a:t> el </a:t>
            </a:r>
            <a:r>
              <a:rPr lang="en-GB" dirty="0" err="1" smtClean="0">
                <a:latin typeface="Comic Sans MS" pitchFamily="66" charset="0"/>
              </a:rPr>
              <a:t>común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denominador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asarse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la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boda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casamiento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matrimonio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ivorce  / marriage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death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nieto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marido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esposa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primo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family members  / arguments  /  childhood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leer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lectura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palabras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cuaderno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future plans  / work  / books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cartero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bombero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soldado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traductor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professions  /  holidays  /  media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Busca</a:t>
            </a:r>
            <a:r>
              <a:rPr lang="en-GB" dirty="0" smtClean="0"/>
              <a:t> el </a:t>
            </a:r>
            <a:r>
              <a:rPr lang="en-GB" dirty="0" err="1" smtClean="0"/>
              <a:t>intruso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nadie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tampoco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sin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duda</a:t>
            </a:r>
            <a:endParaRPr lang="en-GB" sz="2400" b="1" noProof="0" dirty="0" smtClean="0">
              <a:solidFill>
                <a:srgbClr val="00B05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emocionante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maravilloso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decepcionante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genial</a:t>
            </a:r>
            <a:endParaRPr lang="en-GB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domingo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primavera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invierno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otoño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anoche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hace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un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pasado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mañana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ayer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e)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niebla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lluvia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viento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tamaño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equivocado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tener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razón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g)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gazpacho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lechuga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guisantes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zanahoria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pantalla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contraseñas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banda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ancha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teclado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andén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ferrocarril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autopista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consigna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taquilla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árbol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entrada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teatro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El </a:t>
            </a:r>
            <a:r>
              <a:rPr lang="en-GB" sz="3600" dirty="0" err="1" smtClean="0">
                <a:latin typeface="Comic Sans MS" pitchFamily="66" charset="0"/>
              </a:rPr>
              <a:t>colegio</a:t>
            </a:r>
            <a:r>
              <a:rPr lang="en-GB" sz="3600" dirty="0" smtClean="0">
                <a:latin typeface="Comic Sans MS" pitchFamily="66" charset="0"/>
              </a:rPr>
              <a:t>, la </a:t>
            </a:r>
            <a:r>
              <a:rPr lang="en-GB" sz="3600" dirty="0" err="1" smtClean="0">
                <a:latin typeface="Comic Sans MS" pitchFamily="66" charset="0"/>
              </a:rPr>
              <a:t>escuela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aulas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apuntes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un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intercambio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sobresaliente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conocimientos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vestuarios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chicle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lápiz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recreo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reglas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salón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actos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trimestre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sacapuntas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castigo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punishment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chewing gum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classrooms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rules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assembly hall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exchange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pencil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excellent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changing rooms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term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break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notes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noProof="0" dirty="0" err="1" smtClean="0">
                <a:solidFill>
                  <a:srgbClr val="00B050"/>
                </a:solidFill>
                <a:latin typeface="Comic Sans MS" pitchFamily="66" charset="0"/>
              </a:rPr>
              <a:t>encil</a:t>
            </a: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 sharpener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7784" y="2132856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2420888"/>
            <a:ext cx="288032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15816" y="2852936"/>
            <a:ext cx="26642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5816" y="3068960"/>
            <a:ext cx="25922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15816" y="2420888"/>
            <a:ext cx="25202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5776" y="3645024"/>
            <a:ext cx="259228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27784" y="2708920"/>
            <a:ext cx="30243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5776" y="4293096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27784" y="4581128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987824" y="3717032"/>
            <a:ext cx="23042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627784" y="3356992"/>
            <a:ext cx="302433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843808" y="5229200"/>
            <a:ext cx="28803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55776" y="5877272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627784" y="2132856"/>
            <a:ext cx="2592288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Los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verbos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– el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colegio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331236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aprobar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enseñar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golpear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suspender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entender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olvidar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apoyar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sacar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malas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notas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repasar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charlar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demasiado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callar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(se)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molestar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fracasar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verbs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55776" y="162880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55776" y="34290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71800" y="198884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43808" y="23488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99792" y="30689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83768" y="37890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699792" y="4509120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99792" y="530120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27784" y="566124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71800" y="27809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75856" y="42210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5856" y="48691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62778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to pass an exam</a:t>
            </a:r>
          </a:p>
          <a:p>
            <a:r>
              <a:rPr lang="en-GB" sz="2400" dirty="0" smtClean="0">
                <a:latin typeface="Comic Sans MS" pitchFamily="66" charset="0"/>
              </a:rPr>
              <a:t>to teach</a:t>
            </a:r>
          </a:p>
          <a:p>
            <a:r>
              <a:rPr lang="en-GB" sz="2400" dirty="0" smtClean="0">
                <a:latin typeface="Comic Sans MS" pitchFamily="66" charset="0"/>
              </a:rPr>
              <a:t>to hit</a:t>
            </a:r>
          </a:p>
          <a:p>
            <a:r>
              <a:rPr lang="en-GB" sz="2400" dirty="0" smtClean="0">
                <a:latin typeface="Comic Sans MS" pitchFamily="66" charset="0"/>
              </a:rPr>
              <a:t>to fail an exam</a:t>
            </a:r>
          </a:p>
          <a:p>
            <a:r>
              <a:rPr lang="en-GB" sz="2400" dirty="0" smtClean="0">
                <a:latin typeface="Comic Sans MS" pitchFamily="66" charset="0"/>
              </a:rPr>
              <a:t>to understand</a:t>
            </a:r>
          </a:p>
          <a:p>
            <a:r>
              <a:rPr lang="en-GB" sz="2400" dirty="0" smtClean="0">
                <a:latin typeface="Comic Sans MS" pitchFamily="66" charset="0"/>
              </a:rPr>
              <a:t>to forget</a:t>
            </a:r>
          </a:p>
          <a:p>
            <a:r>
              <a:rPr lang="en-GB" sz="2400" dirty="0" smtClean="0">
                <a:latin typeface="Comic Sans MS" pitchFamily="66" charset="0"/>
              </a:rPr>
              <a:t>to support</a:t>
            </a:r>
          </a:p>
          <a:p>
            <a:r>
              <a:rPr lang="en-GB" sz="2400" dirty="0" smtClean="0">
                <a:latin typeface="Comic Sans MS" pitchFamily="66" charset="0"/>
              </a:rPr>
              <a:t>to get bad marks</a:t>
            </a:r>
          </a:p>
          <a:p>
            <a:r>
              <a:rPr lang="en-GB" sz="2400" dirty="0" smtClean="0">
                <a:latin typeface="Comic Sans MS" pitchFamily="66" charset="0"/>
              </a:rPr>
              <a:t>to revise</a:t>
            </a:r>
          </a:p>
          <a:p>
            <a:r>
              <a:rPr lang="en-GB" sz="2400" dirty="0" smtClean="0">
                <a:latin typeface="Comic Sans MS" pitchFamily="66" charset="0"/>
              </a:rPr>
              <a:t>to chat too much</a:t>
            </a:r>
          </a:p>
          <a:p>
            <a:r>
              <a:rPr lang="en-GB" sz="2400" dirty="0" smtClean="0">
                <a:latin typeface="Comic Sans MS" pitchFamily="66" charset="0"/>
              </a:rPr>
              <a:t>to be quiet</a:t>
            </a:r>
          </a:p>
          <a:p>
            <a:r>
              <a:rPr lang="en-GB" sz="2400" dirty="0" smtClean="0">
                <a:latin typeface="Comic Sans MS" pitchFamily="66" charset="0"/>
              </a:rPr>
              <a:t>to annoy</a:t>
            </a:r>
          </a:p>
          <a:p>
            <a:r>
              <a:rPr lang="en-GB" sz="2400" dirty="0" smtClean="0">
                <a:latin typeface="Comic Sans MS" pitchFamily="66" charset="0"/>
              </a:rPr>
              <a:t>to fail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627784" y="242088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699792" y="57332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Busca</a:t>
            </a:r>
            <a:r>
              <a:rPr lang="en-GB" sz="3600" dirty="0" smtClean="0">
                <a:latin typeface="Comic Sans MS" pitchFamily="66" charset="0"/>
              </a:rPr>
              <a:t> el </a:t>
            </a:r>
            <a:r>
              <a:rPr lang="en-GB" sz="3600" dirty="0" err="1" smtClean="0">
                <a:latin typeface="Comic Sans MS" pitchFamily="66" charset="0"/>
              </a:rPr>
              <a:t>común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denominador</a:t>
            </a:r>
            <a:r>
              <a:rPr lang="en-GB" sz="3600" dirty="0" smtClean="0">
                <a:latin typeface="Comic Sans MS" pitchFamily="66" charset="0"/>
              </a:rPr>
              <a:t> – el </a:t>
            </a:r>
            <a:r>
              <a:rPr lang="en-GB" sz="3600" dirty="0" err="1" smtClean="0">
                <a:latin typeface="Comic Sans MS" pitchFamily="66" charset="0"/>
              </a:rPr>
              <a:t>trabajo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gerente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jefe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encargado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dirección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professions  / job application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management</a:t>
            </a:r>
            <a:endParaRPr lang="en-GB" sz="2400" b="1" noProof="0" dirty="0" smtClean="0"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entrevista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cita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empleo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solicitar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job application  / jobs  /  work experience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ganar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pagar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bien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sueldo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money  / working conditions  / correspondence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buzón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arroba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guión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bajo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puntocom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working hours  /  technology  /  factories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470025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Tener</a:t>
            </a:r>
            <a:r>
              <a:rPr lang="en-GB" dirty="0" smtClean="0"/>
              <a:t>” idiom verbs – match the verbs to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3240360" cy="364996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sed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sueño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miedo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hambre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prisa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ganas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1026" name="Picture 2" descr="http://thumbs.gograph.com/gg5766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1944216" cy="1898471"/>
          </a:xfrm>
          <a:prstGeom prst="rect">
            <a:avLst/>
          </a:prstGeom>
          <a:noFill/>
        </p:spPr>
      </p:pic>
      <p:pic>
        <p:nvPicPr>
          <p:cNvPr id="1028" name="Picture 4" descr="http://ecastelin.files.wordpress.com/2011/07/hung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13176"/>
            <a:ext cx="2016224" cy="1525714"/>
          </a:xfrm>
          <a:prstGeom prst="rect">
            <a:avLst/>
          </a:prstGeom>
          <a:noFill/>
        </p:spPr>
      </p:pic>
      <p:pic>
        <p:nvPicPr>
          <p:cNvPr id="1030" name="Picture 6" descr="http://www.chumpysclipart.com/images/illustrations/xsmall2/1254_very_frightened_and_scared_young_bo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93096"/>
            <a:ext cx="1498795" cy="2232248"/>
          </a:xfrm>
          <a:prstGeom prst="rect">
            <a:avLst/>
          </a:prstGeom>
          <a:noFill/>
        </p:spPr>
      </p:pic>
      <p:pic>
        <p:nvPicPr>
          <p:cNvPr id="1032" name="Picture 8" descr="http://ec.l.thumbs.canstockphoto.com/canstock85950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772816"/>
            <a:ext cx="1872208" cy="2080231"/>
          </a:xfrm>
          <a:prstGeom prst="rect">
            <a:avLst/>
          </a:prstGeom>
          <a:noFill/>
        </p:spPr>
      </p:pic>
      <p:pic>
        <p:nvPicPr>
          <p:cNvPr id="1034" name="Picture 10" descr="http://schoolofdisney.com/Stories/SnowWhite/clipart/sleepy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140968"/>
            <a:ext cx="1905000" cy="1562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92080" y="3284984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Feel like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763</Words>
  <Application>Microsoft Office PowerPoint</Application>
  <PresentationFormat>Presentación en pantalla (4:3)</PresentationFormat>
  <Paragraphs>527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El medio ambiente (environment)</vt:lpstr>
      <vt:lpstr>Mi casa, mi ciudad y los alrededores</vt:lpstr>
      <vt:lpstr>La personalidad</vt:lpstr>
      <vt:lpstr>Busca el común denominador</vt:lpstr>
      <vt:lpstr>Busca el intruso</vt:lpstr>
      <vt:lpstr>El colegio, la escuela</vt:lpstr>
      <vt:lpstr>Los verbos – el colegio </vt:lpstr>
      <vt:lpstr>Busca el común denominador – el trabajo</vt:lpstr>
      <vt:lpstr>“Tener” idiom verbs – match the verbs to pictures</vt:lpstr>
      <vt:lpstr>Is it positive/negative or both?</vt:lpstr>
      <vt:lpstr>Varios temas</vt:lpstr>
    </vt:vector>
  </TitlesOfParts>
  <Company>KNGS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revision - last minute</dc:title>
  <dc:subject>GCSE Spanish - Reading &amp; Listening - revision</dc:subject>
  <dc:creator>hpiotrowski</dc:creator>
  <cp:lastModifiedBy>Sara</cp:lastModifiedBy>
  <cp:revision>205</cp:revision>
  <dcterms:created xsi:type="dcterms:W3CDTF">2013-05-13T22:00:56Z</dcterms:created>
  <dcterms:modified xsi:type="dcterms:W3CDTF">2015-05-26T18:31:39Z</dcterms:modified>
</cp:coreProperties>
</file>