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3" r:id="rId2"/>
    <p:sldId id="266" r:id="rId3"/>
    <p:sldId id="283" r:id="rId4"/>
    <p:sldId id="285" r:id="rId5"/>
    <p:sldId id="284" r:id="rId6"/>
    <p:sldId id="286" r:id="rId7"/>
    <p:sldId id="292" r:id="rId8"/>
    <p:sldId id="257" r:id="rId9"/>
    <p:sldId id="293" r:id="rId10"/>
    <p:sldId id="28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89" r:id="rId22"/>
    <p:sldId id="290" r:id="rId23"/>
    <p:sldId id="295" r:id="rId24"/>
    <p:sldId id="288" r:id="rId25"/>
    <p:sldId id="259" r:id="rId26"/>
    <p:sldId id="276" r:id="rId27"/>
    <p:sldId id="297" r:id="rId28"/>
    <p:sldId id="277" r:id="rId29"/>
    <p:sldId id="258" r:id="rId30"/>
    <p:sldId id="260" r:id="rId31"/>
    <p:sldId id="305" r:id="rId32"/>
    <p:sldId id="264" r:id="rId33"/>
    <p:sldId id="296" r:id="rId34"/>
    <p:sldId id="265" r:id="rId35"/>
    <p:sldId id="262" r:id="rId36"/>
    <p:sldId id="261" r:id="rId37"/>
    <p:sldId id="278" r:id="rId38"/>
    <p:sldId id="304" r:id="rId39"/>
    <p:sldId id="298" r:id="rId40"/>
    <p:sldId id="302" r:id="rId41"/>
    <p:sldId id="282" r:id="rId42"/>
    <p:sldId id="281" r:id="rId43"/>
    <p:sldId id="301" r:id="rId44"/>
    <p:sldId id="300" r:id="rId45"/>
    <p:sldId id="279" r:id="rId46"/>
    <p:sldId id="303" r:id="rId47"/>
    <p:sldId id="299" r:id="rId48"/>
    <p:sldId id="280" r:id="rId49"/>
    <p:sldId id="29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0D5D-242D-4800-AA7E-8586C861C419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5E5B-8B4D-4F67-AB81-14BEC5E87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1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3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6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5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1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7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5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6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7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148D-576D-4E7E-90E9-1EEA5FD3794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F65D-0C95-404C-9D2C-AA38EC4D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6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592" y="4347394"/>
            <a:ext cx="7307010" cy="2281476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smtClean="0"/>
              <a:t>Objectives: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reading skills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knowledge of vocabulary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enhance memory skills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179512" y="332656"/>
            <a:ext cx="8796843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AQA Spanish GCSE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Leisure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Vocabulary</a:t>
            </a:r>
            <a:endParaRPr lang="en-US" sz="8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dirty="0" smtClean="0"/>
              <a:t>How many of these verbs do you already know? </a:t>
            </a:r>
            <a:br>
              <a:rPr lang="en-GB" sz="3600" dirty="0" smtClean="0"/>
            </a:br>
            <a:r>
              <a:rPr lang="en-GB" sz="2400" i="1" dirty="0" smtClean="0"/>
              <a:t>Look any new ones up in the dictionary and make a note in your books.</a:t>
            </a:r>
            <a:endParaRPr lang="en-GB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1207" r="15060" b="10775"/>
          <a:stretch/>
        </p:blipFill>
        <p:spPr bwMode="auto">
          <a:xfrm>
            <a:off x="1003055" y="1916832"/>
            <a:ext cx="7090997" cy="46085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172428"/>
            <a:ext cx="4048797" cy="3755356"/>
          </a:xfrm>
          <a:ln w="381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Fill in the gap with the appropriate word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16016" y="2708920"/>
            <a:ext cx="4176464" cy="2520280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el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cumplea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ños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de mi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madre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este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fin de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semana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Voy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a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comprar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un ________ para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ella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regalo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3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05001" y="2714390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gusta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mucho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chatear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por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teléfono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con mi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amiga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que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vive en los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Estados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Unidos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Voy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a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gastar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mi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</a:rPr>
              <a:t>dinero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 en __________.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7693" y="2204864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95536" y="188640"/>
            <a:ext cx="8443664" cy="1381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490219"/>
            <a:ext cx="349247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714390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 interesa la moda y quiero ser modela en el futuro. Voy a comprar __________.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2204864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/>
              <a:t>chocolates</a:t>
            </a:r>
          </a:p>
          <a:p>
            <a:r>
              <a:rPr lang="en-GB" smtClean="0"/>
              <a:t>saldo para el móvil</a:t>
            </a:r>
          </a:p>
          <a:p>
            <a:r>
              <a:rPr lang="en-GB" smtClean="0"/>
              <a:t>regalo</a:t>
            </a:r>
          </a:p>
          <a:p>
            <a:r>
              <a:rPr lang="en-GB" smtClean="0"/>
              <a:t>revistas</a:t>
            </a:r>
          </a:p>
          <a:p>
            <a:r>
              <a:rPr lang="en-GB" smtClean="0"/>
              <a:t>ropa</a:t>
            </a:r>
          </a:p>
          <a:p>
            <a:r>
              <a:rPr lang="en-GB" smtClean="0"/>
              <a:t>libros</a:t>
            </a:r>
          </a:p>
          <a:p>
            <a:r>
              <a:rPr lang="en-GB" smtClean="0"/>
              <a:t>zapatillas de deporte</a:t>
            </a:r>
          </a:p>
          <a:p>
            <a:r>
              <a:rPr lang="en-GB" smtClean="0"/>
              <a:t>juguete</a:t>
            </a:r>
          </a:p>
          <a:p>
            <a:r>
              <a:rPr lang="en-GB" smtClean="0"/>
              <a:t>guitarra</a:t>
            </a:r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ropa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570374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Normalmente juego al fútbol los fines de semana pero el sábado que viene voy a ir de compras para 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66256" y="2060848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/>
              <a:t>chocolates</a:t>
            </a:r>
          </a:p>
          <a:p>
            <a:r>
              <a:rPr lang="en-GB" smtClean="0"/>
              <a:t>saldo para el móvil</a:t>
            </a:r>
          </a:p>
          <a:p>
            <a:r>
              <a:rPr lang="en-GB" smtClean="0"/>
              <a:t>regalo</a:t>
            </a:r>
          </a:p>
          <a:p>
            <a:r>
              <a:rPr lang="en-GB" smtClean="0"/>
              <a:t>revistas</a:t>
            </a:r>
          </a:p>
          <a:p>
            <a:r>
              <a:rPr lang="en-GB" smtClean="0"/>
              <a:t>ropa</a:t>
            </a:r>
          </a:p>
          <a:p>
            <a:r>
              <a:rPr lang="en-GB" smtClean="0"/>
              <a:t>libros</a:t>
            </a:r>
          </a:p>
          <a:p>
            <a:r>
              <a:rPr lang="en-GB" smtClean="0"/>
              <a:t>zapatillas de deporte</a:t>
            </a:r>
          </a:p>
          <a:p>
            <a:r>
              <a:rPr lang="en-GB" smtClean="0"/>
              <a:t>juguete</a:t>
            </a:r>
          </a:p>
          <a:p>
            <a:r>
              <a:rPr lang="en-GB" smtClean="0"/>
              <a:t>guitarra</a:t>
            </a:r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490219"/>
            <a:ext cx="327645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55232" y="2714390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Fui de compras con mi hermano de cinco a</a:t>
            </a:r>
            <a:r>
              <a:rPr lang="es-ES_tradnl" sz="2800" dirty="0" smtClean="0">
                <a:solidFill>
                  <a:schemeClr val="tx1"/>
                </a:solidFill>
                <a:latin typeface="Calibri"/>
              </a:rPr>
              <a:t>ños. Le compré un __________.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2204864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/>
              <a:t>chocolates</a:t>
            </a:r>
          </a:p>
          <a:p>
            <a:r>
              <a:rPr lang="en-GB" smtClean="0"/>
              <a:t>saldo para el móvil</a:t>
            </a:r>
          </a:p>
          <a:p>
            <a:r>
              <a:rPr lang="en-GB" smtClean="0"/>
              <a:t>regalo</a:t>
            </a:r>
          </a:p>
          <a:p>
            <a:r>
              <a:rPr lang="en-GB" smtClean="0"/>
              <a:t>revistas</a:t>
            </a:r>
          </a:p>
          <a:p>
            <a:r>
              <a:rPr lang="en-GB" smtClean="0"/>
              <a:t>ropa</a:t>
            </a:r>
          </a:p>
          <a:p>
            <a:r>
              <a:rPr lang="en-GB" smtClean="0"/>
              <a:t>libros</a:t>
            </a:r>
          </a:p>
          <a:p>
            <a:r>
              <a:rPr lang="en-GB" smtClean="0"/>
              <a:t>zapatillas de deporte</a:t>
            </a:r>
          </a:p>
          <a:p>
            <a:r>
              <a:rPr lang="en-GB" smtClean="0"/>
              <a:t>juguete</a:t>
            </a:r>
          </a:p>
          <a:p>
            <a:r>
              <a:rPr lang="en-GB" smtClean="0"/>
              <a:t>guitarra</a:t>
            </a:r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juguete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04824" y="2570374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 mi tiempo libre me gusta mucho leer. El fin de semana pasado fui de compras para 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2060848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libros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642382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 interesa la música así que voy a comprar una _____________.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2132856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guitarra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564904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 gusta leer y saber las noticias. Voy a comprar __________.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2132856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71388" y="6490219"/>
            <a:ext cx="19732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</a:t>
            </a:r>
            <a:r>
              <a:rPr lang="en-GB" dirty="0" err="1" smtClean="0"/>
              <a:t>revistas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Empareja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personas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cosas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498366"/>
            <a:ext cx="4176464" cy="27363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Odio las verduras y comida sana. Voy a gastar mi paga en _____________.</a:t>
            </a:r>
            <a:endParaRPr lang="es-ES_tradnl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7693" y="1988840"/>
            <a:ext cx="4048797" cy="37553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chocolates</a:t>
            </a:r>
          </a:p>
          <a:p>
            <a:r>
              <a:rPr lang="en-GB" dirty="0" err="1" smtClean="0"/>
              <a:t>saldo</a:t>
            </a:r>
            <a:r>
              <a:rPr lang="en-GB" dirty="0" smtClean="0"/>
              <a:t> para el </a:t>
            </a:r>
            <a:r>
              <a:rPr lang="en-GB" dirty="0" err="1" smtClean="0"/>
              <a:t>móvil</a:t>
            </a:r>
            <a:endParaRPr lang="en-GB" dirty="0" smtClean="0"/>
          </a:p>
          <a:p>
            <a:r>
              <a:rPr lang="en-GB" dirty="0" err="1" smtClean="0"/>
              <a:t>regalo</a:t>
            </a:r>
            <a:endParaRPr lang="en-GB" dirty="0" smtClean="0"/>
          </a:p>
          <a:p>
            <a:r>
              <a:rPr lang="en-GB" dirty="0" err="1" smtClean="0"/>
              <a:t>revistas</a:t>
            </a:r>
            <a:endParaRPr lang="en-GB" dirty="0" smtClean="0"/>
          </a:p>
          <a:p>
            <a:r>
              <a:rPr lang="en-GB" dirty="0" err="1" smtClean="0"/>
              <a:t>ropa</a:t>
            </a:r>
            <a:endParaRPr lang="en-GB" dirty="0" smtClean="0"/>
          </a:p>
          <a:p>
            <a:r>
              <a:rPr lang="en-GB" dirty="0" err="1" smtClean="0"/>
              <a:t>libros</a:t>
            </a:r>
            <a:endParaRPr lang="en-GB" dirty="0" smtClean="0"/>
          </a:p>
          <a:p>
            <a:r>
              <a:rPr lang="en-GB" dirty="0" err="1" smtClean="0"/>
              <a:t>zapatillas</a:t>
            </a:r>
            <a:r>
              <a:rPr lang="en-GB" dirty="0" smtClean="0"/>
              <a:t> de </a:t>
            </a:r>
            <a:r>
              <a:rPr lang="en-GB" dirty="0" err="1" smtClean="0"/>
              <a:t>deporte</a:t>
            </a:r>
            <a:endParaRPr lang="en-GB" dirty="0" smtClean="0"/>
          </a:p>
          <a:p>
            <a:r>
              <a:rPr lang="en-GB" dirty="0" err="1" smtClean="0"/>
              <a:t>juguete</a:t>
            </a:r>
            <a:endParaRPr lang="en-GB" dirty="0" smtClean="0"/>
          </a:p>
          <a:p>
            <a:r>
              <a:rPr lang="en-GB" dirty="0" err="1" smtClean="0"/>
              <a:t>guitarra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Fill in the gap with the appropriate word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6490219"/>
            <a:ext cx="219633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chocolates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Name 3 activities Spanish teenagers do in their free time</a:t>
            </a:r>
            <a:endParaRPr lang="en-GB" sz="4000" dirty="0"/>
          </a:p>
        </p:txBody>
      </p:sp>
      <p:pic>
        <p:nvPicPr>
          <p:cNvPr id="2050" name="Picture 2" descr="F:\GCSE SPANISH PPT\3e3a0c0e652382353294987c762b1d73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8"/>
          <a:stretch/>
        </p:blipFill>
        <p:spPr bwMode="auto">
          <a:xfrm>
            <a:off x="0" y="1526187"/>
            <a:ext cx="5796135" cy="53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2564904"/>
            <a:ext cx="4351410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5" y="5668243"/>
            <a:ext cx="362939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reading, playing video games, doing sports, going to discos, watching TV, going out with friends, listening to music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dirty="0" smtClean="0"/>
              <a:t>How many of these items of clothing do you already know the translations of? </a:t>
            </a:r>
            <a:br>
              <a:rPr lang="en-GB" sz="3600" dirty="0" smtClean="0"/>
            </a:br>
            <a:r>
              <a:rPr lang="en-GB" sz="2400" i="1" dirty="0" smtClean="0"/>
              <a:t>Look any new ones up in the dictionary and make a note in your books.</a:t>
            </a:r>
            <a:endParaRPr lang="en-GB" sz="24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13793" r="15303" b="18104"/>
          <a:stretch/>
        </p:blipFill>
        <p:spPr bwMode="auto">
          <a:xfrm>
            <a:off x="251520" y="1843061"/>
            <a:ext cx="8686801" cy="4826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TOP TIP: Sometimes if a word starts with ‘s’ in English it will start with ‘</a:t>
            </a:r>
            <a:r>
              <a:rPr lang="en-GB" b="1" dirty="0" err="1" smtClean="0"/>
              <a:t>es</a:t>
            </a:r>
            <a:r>
              <a:rPr lang="en-GB" b="1" dirty="0" smtClean="0"/>
              <a:t>’ in Spanish. </a:t>
            </a:r>
            <a:br>
              <a:rPr lang="en-GB" b="1" dirty="0" smtClean="0"/>
            </a:br>
            <a:r>
              <a:rPr lang="en-GB" dirty="0" smtClean="0"/>
              <a:t>Can you work out these cognates?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7187" r="18155" b="12760"/>
          <a:stretch/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TOP TIP: </a:t>
            </a:r>
            <a:r>
              <a:rPr lang="en-GB" dirty="0" smtClean="0"/>
              <a:t>Learn time phrases as these will help you know which tense they are using. Which tenses would you use with these?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3119"/>
              </p:ext>
            </p:extLst>
          </p:nvPr>
        </p:nvGraphicFramePr>
        <p:xfrm>
          <a:off x="21754" y="1907520"/>
          <a:ext cx="912224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2246"/>
              </a:tblGrid>
              <a:tr h="495048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/>
                        <a:t>ayer</a:t>
                      </a:r>
                      <a:endParaRPr lang="en-GB" sz="3600" dirty="0" smtClean="0"/>
                    </a:p>
                    <a:p>
                      <a:pPr algn="ctr"/>
                      <a:r>
                        <a:rPr lang="en-GB" sz="3600" dirty="0" smtClean="0"/>
                        <a:t>el</a:t>
                      </a:r>
                      <a:r>
                        <a:rPr lang="en-GB" sz="3600" baseline="0" dirty="0" smtClean="0"/>
                        <a:t> </a:t>
                      </a:r>
                      <a:r>
                        <a:rPr lang="en-GB" sz="3600" baseline="0" dirty="0" err="1" smtClean="0"/>
                        <a:t>a</a:t>
                      </a:r>
                      <a:r>
                        <a:rPr lang="en-GB" sz="3600" baseline="0" dirty="0" err="1" smtClean="0">
                          <a:latin typeface="Calibri"/>
                        </a:rPr>
                        <a:t>ño</a:t>
                      </a:r>
                      <a:r>
                        <a:rPr lang="en-GB" sz="3600" baseline="0" dirty="0" smtClean="0">
                          <a:latin typeface="Calibri"/>
                        </a:rPr>
                        <a:t> </a:t>
                      </a:r>
                      <a:r>
                        <a:rPr lang="en-GB" sz="3600" u="sng" baseline="0" dirty="0" err="1" smtClean="0">
                          <a:latin typeface="Calibri"/>
                        </a:rPr>
                        <a:t>pasado</a:t>
                      </a:r>
                      <a:endParaRPr lang="en-GB" sz="3600" u="sng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baseline="0" dirty="0" smtClean="0">
                          <a:latin typeface="Calibri"/>
                        </a:rPr>
                        <a:t>la </a:t>
                      </a:r>
                      <a:r>
                        <a:rPr lang="en-GB" sz="3600" baseline="0" dirty="0" err="1" smtClean="0">
                          <a:latin typeface="Calibri"/>
                        </a:rPr>
                        <a:t>semana</a:t>
                      </a:r>
                      <a:r>
                        <a:rPr lang="en-GB" sz="3600" baseline="0" dirty="0" smtClean="0">
                          <a:latin typeface="Calibri"/>
                        </a:rPr>
                        <a:t> </a:t>
                      </a:r>
                      <a:r>
                        <a:rPr lang="en-GB" sz="3600" u="sng" baseline="0" dirty="0" err="1" smtClean="0">
                          <a:latin typeface="Calibri"/>
                        </a:rPr>
                        <a:t>que</a:t>
                      </a:r>
                      <a:r>
                        <a:rPr lang="en-GB" sz="3600" u="sng" baseline="0" dirty="0" smtClean="0">
                          <a:latin typeface="Calibri"/>
                        </a:rPr>
                        <a:t> </a:t>
                      </a:r>
                      <a:r>
                        <a:rPr lang="en-GB" sz="3600" u="sng" baseline="0" dirty="0" err="1" smtClean="0">
                          <a:latin typeface="Calibri"/>
                        </a:rPr>
                        <a:t>viene</a:t>
                      </a:r>
                      <a:endParaRPr lang="en-GB" sz="3600" u="sng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err="1" smtClean="0">
                          <a:latin typeface="Calibri"/>
                        </a:rPr>
                        <a:t>ahora</a:t>
                      </a:r>
                      <a:endParaRPr lang="en-GB" sz="3600" u="none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smtClean="0">
                          <a:latin typeface="Calibri"/>
                        </a:rPr>
                        <a:t>a </a:t>
                      </a:r>
                      <a:r>
                        <a:rPr lang="en-GB" sz="3600" u="none" baseline="0" dirty="0" err="1" smtClean="0">
                          <a:latin typeface="Calibri"/>
                        </a:rPr>
                        <a:t>veces</a:t>
                      </a:r>
                      <a:endParaRPr lang="en-GB" sz="3600" u="none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err="1" smtClean="0">
                          <a:latin typeface="Calibri"/>
                        </a:rPr>
                        <a:t>nunca</a:t>
                      </a:r>
                      <a:endParaRPr lang="en-GB" sz="3600" u="none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smtClean="0">
                          <a:latin typeface="Calibri"/>
                        </a:rPr>
                        <a:t>en el </a:t>
                      </a:r>
                      <a:r>
                        <a:rPr lang="en-GB" sz="3600" u="none" baseline="0" dirty="0" err="1" smtClean="0">
                          <a:latin typeface="Calibri"/>
                        </a:rPr>
                        <a:t>futuro</a:t>
                      </a:r>
                      <a:endParaRPr lang="en-GB" sz="3600" u="none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err="1" smtClean="0">
                          <a:latin typeface="Calibri"/>
                        </a:rPr>
                        <a:t>mañana</a:t>
                      </a:r>
                      <a:endParaRPr lang="en-GB" sz="3600" u="none" baseline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n-GB" sz="3600" u="none" baseline="0" dirty="0" err="1" smtClean="0">
                          <a:latin typeface="Calibri"/>
                        </a:rPr>
                        <a:t>cuando</a:t>
                      </a:r>
                      <a:r>
                        <a:rPr lang="en-GB" sz="3600" u="none" baseline="0" dirty="0" smtClean="0">
                          <a:latin typeface="Calibri"/>
                        </a:rPr>
                        <a:t> era </a:t>
                      </a:r>
                      <a:r>
                        <a:rPr lang="en-GB" sz="3600" u="none" baseline="0" dirty="0" err="1" smtClean="0">
                          <a:latin typeface="Calibri"/>
                        </a:rPr>
                        <a:t>joven</a:t>
                      </a:r>
                      <a:endParaRPr lang="en-GB" sz="36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Unscramble the letters to find the translations of these TV programmes.</a:t>
            </a:r>
            <a:endParaRPr lang="en-GB" sz="18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92807"/>
              </p:ext>
            </p:extLst>
          </p:nvPr>
        </p:nvGraphicFramePr>
        <p:xfrm>
          <a:off x="467544" y="1916832"/>
          <a:ext cx="8208912" cy="47525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04456"/>
                <a:gridCol w="410445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cnitocasi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news</a:t>
                      </a:r>
                      <a:endParaRPr lang="en-GB" sz="36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mnducoetlesa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documentaries</a:t>
                      </a:r>
                      <a:endParaRPr lang="en-GB" sz="36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srosccnu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game shows</a:t>
                      </a:r>
                      <a:endParaRPr lang="en-GB" sz="36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dbjuosi</a:t>
                      </a:r>
                      <a:r>
                        <a:rPr lang="en-GB" sz="3600" b="1" baseline="0" dirty="0" smtClean="0"/>
                        <a:t> </a:t>
                      </a:r>
                      <a:r>
                        <a:rPr lang="en-GB" sz="3600" b="1" baseline="0" dirty="0" err="1" smtClean="0"/>
                        <a:t>mndaiaos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cartoons</a:t>
                      </a:r>
                      <a:endParaRPr lang="en-GB" sz="36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lvnetleoeas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soaps</a:t>
                      </a:r>
                      <a:endParaRPr lang="en-GB" sz="36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nrga</a:t>
                      </a:r>
                      <a:r>
                        <a:rPr lang="en-GB" sz="3600" b="1" baseline="0" dirty="0" smtClean="0"/>
                        <a:t> </a:t>
                      </a:r>
                      <a:r>
                        <a:rPr lang="en-GB" sz="3600" b="1" baseline="0" dirty="0" err="1" smtClean="0"/>
                        <a:t>mnaheor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Big Brother</a:t>
                      </a:r>
                      <a:endParaRPr lang="en-GB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02142"/>
              </p:ext>
            </p:extLst>
          </p:nvPr>
        </p:nvGraphicFramePr>
        <p:xfrm>
          <a:off x="467544" y="1916832"/>
          <a:ext cx="4104456" cy="47525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0445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noticias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documentales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concursos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dibujos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animados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telenovelas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Gran </a:t>
                      </a:r>
                      <a:r>
                        <a:rPr lang="en-GB" sz="3600" b="1" dirty="0" err="1" smtClean="0"/>
                        <a:t>Hermano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600" b="1" dirty="0" smtClean="0"/>
              <a:t>TOP TIP</a:t>
            </a:r>
            <a:r>
              <a:rPr lang="en-GB" sz="3600" dirty="0" smtClean="0"/>
              <a:t>: Try to think of ways to remember translations of words. The more ridiculous, the better! Can you think of a way to remember these words? E.G. </a:t>
            </a:r>
            <a:r>
              <a:rPr lang="en-GB" sz="3600" dirty="0" err="1" smtClean="0"/>
              <a:t>abogado</a:t>
            </a:r>
            <a:r>
              <a:rPr lang="en-GB" sz="3600" dirty="0" smtClean="0"/>
              <a:t> = lawyer (imagine a lawyer eating an avocado).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76044"/>
              </p:ext>
            </p:extLst>
          </p:nvPr>
        </p:nvGraphicFramePr>
        <p:xfrm>
          <a:off x="0" y="2897561"/>
          <a:ext cx="9144000" cy="396043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0"/>
                <a:gridCol w="4572000"/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partido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game, match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revista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magazine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ropa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clothes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maquillaje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makeup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maleta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suitcase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país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country</a:t>
                      </a:r>
                      <a:endParaRPr lang="en-GB" sz="2800" b="1" dirty="0"/>
                    </a:p>
                  </a:txBody>
                  <a:tcPr/>
                </a:tc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vuelo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flight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does the sign say?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090671" y="5925832"/>
            <a:ext cx="305332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In case of fire, leave the building before tweeting about it</a:t>
            </a:r>
          </a:p>
        </p:txBody>
      </p:sp>
      <p:pic>
        <p:nvPicPr>
          <p:cNvPr id="17410" name="Picture 2" descr="Funny Spanish pic - En caso de incendio... salir del edificio antes de twittear sobre ello 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67614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Think of ways to remember this vocabulary. </a:t>
            </a:r>
            <a:r>
              <a:rPr lang="en-GB" sz="2400" i="1" dirty="0" smtClean="0"/>
              <a:t>Tip: The stranger, the better! </a:t>
            </a:r>
            <a:endParaRPr lang="en-GB" sz="24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73790"/>
              </p:ext>
            </p:extLst>
          </p:nvPr>
        </p:nvGraphicFramePr>
        <p:xfrm>
          <a:off x="467544" y="1844824"/>
          <a:ext cx="8136904" cy="486054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8452"/>
                <a:gridCol w="4068452"/>
              </a:tblGrid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banda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ancha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broadband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red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internet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ratón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mouse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correo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basura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junk mail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ordenador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computer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pantalla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screen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teclado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keyboard</a:t>
                      </a:r>
                      <a:endParaRPr lang="en-GB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53" y="5876164"/>
            <a:ext cx="994664" cy="9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Match up the activities with the correct images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66608"/>
              </p:ext>
            </p:extLst>
          </p:nvPr>
        </p:nvGraphicFramePr>
        <p:xfrm>
          <a:off x="251520" y="1628800"/>
          <a:ext cx="8496944" cy="49685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8472"/>
                <a:gridCol w="424847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descargar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chatear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mandar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ver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navegar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563888" y="2060848"/>
            <a:ext cx="1576849" cy="1044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1490715" cy="8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lanetnovell.org/wp-content/uploads/2012/05/Understanding-the-iTunes-music-organiz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01" y="2676656"/>
            <a:ext cx="103781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facebook.com/images/fb_icon_325x32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https://www.facebook.com/images/fb_icon_325x32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02" y="5661248"/>
            <a:ext cx="1037814" cy="811393"/>
          </a:xfrm>
          <a:prstGeom prst="rect">
            <a:avLst/>
          </a:prstGeom>
        </p:spPr>
      </p:pic>
      <p:pic>
        <p:nvPicPr>
          <p:cNvPr id="13326" name="Picture 14" descr="http://www.logintohotmail.com/wp-content/uploads/2013/07/Microsoft-Hotm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02" y="1780982"/>
            <a:ext cx="1151945" cy="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https://developers.google.com/youtube/images/YouTube_logo_standard_white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59" y="3783969"/>
            <a:ext cx="1866900" cy="72515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275856" y="3018694"/>
            <a:ext cx="2664296" cy="3048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9872" y="2187609"/>
            <a:ext cx="2520280" cy="1799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44807" y="4146545"/>
            <a:ext cx="2707313" cy="820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26734" y="5221430"/>
            <a:ext cx="2362540" cy="768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9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Unscramble the letters to find the translations of these words.</a:t>
            </a:r>
            <a:endParaRPr lang="en-GB" sz="24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33511"/>
              </p:ext>
            </p:extLst>
          </p:nvPr>
        </p:nvGraphicFramePr>
        <p:xfrm>
          <a:off x="467544" y="1844824"/>
          <a:ext cx="8136904" cy="486054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8452"/>
                <a:gridCol w="4068452"/>
              </a:tblGrid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nbada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cnhaa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broadband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dre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internet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arónt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mouse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rrecoo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srabua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junk mail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rnddaooer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computer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llanptaa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screen</a:t>
                      </a:r>
                      <a:endParaRPr lang="en-GB" sz="3600" b="1" dirty="0"/>
                    </a:p>
                  </a:txBody>
                  <a:tcPr/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tlaodec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keyboard</a:t>
                      </a:r>
                      <a:endParaRPr lang="en-GB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42116"/>
              </p:ext>
            </p:extLst>
          </p:nvPr>
        </p:nvGraphicFramePr>
        <p:xfrm>
          <a:off x="467544" y="1844824"/>
          <a:ext cx="4068452" cy="486054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8452"/>
              </a:tblGrid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banda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ancha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red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ratón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correo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basura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ordenador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pantalla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teclado</a:t>
                      </a:r>
                      <a:endParaRPr lang="en-GB" sz="3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wrong with the computer? </a:t>
            </a:r>
            <a:r>
              <a:rPr lang="en-GB" sz="3200" i="1" dirty="0" smtClean="0"/>
              <a:t>Tick the correct box.</a:t>
            </a:r>
            <a:endParaRPr lang="en-GB" sz="3200" i="1" dirty="0"/>
          </a:p>
        </p:txBody>
      </p:sp>
      <p:sp>
        <p:nvSpPr>
          <p:cNvPr id="2" name="AutoShape 2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5212"/>
            <a:ext cx="3637893" cy="2465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10" y="2568987"/>
            <a:ext cx="43559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omic Sans MS" panose="030F0702030302020204" pitchFamily="66" charset="0"/>
              </a:rPr>
              <a:t>Tengo</a:t>
            </a:r>
            <a:r>
              <a:rPr lang="en-GB" sz="3600" dirty="0" smtClean="0">
                <a:latin typeface="Comic Sans MS" panose="030F0702030302020204" pitchFamily="66" charset="0"/>
              </a:rPr>
              <a:t> un </a:t>
            </a:r>
            <a:r>
              <a:rPr lang="en-GB" sz="3600" dirty="0" err="1" smtClean="0">
                <a:latin typeface="Comic Sans MS" panose="030F0702030302020204" pitchFamily="66" charset="0"/>
              </a:rPr>
              <a:t>problema</a:t>
            </a:r>
            <a:r>
              <a:rPr lang="en-GB" sz="3600" dirty="0" smtClean="0">
                <a:latin typeface="Comic Sans MS" panose="030F0702030302020204" pitchFamily="66" charset="0"/>
              </a:rPr>
              <a:t> con mi </a:t>
            </a:r>
            <a:r>
              <a:rPr lang="en-GB" sz="3600" dirty="0" err="1" smtClean="0">
                <a:latin typeface="Comic Sans MS" panose="030F0702030302020204" pitchFamily="66" charset="0"/>
              </a:rPr>
              <a:t>ordenador</a:t>
            </a:r>
            <a:r>
              <a:rPr lang="en-GB" sz="3600" dirty="0" smtClean="0">
                <a:latin typeface="Comic Sans MS" panose="030F0702030302020204" pitchFamily="66" charset="0"/>
              </a:rPr>
              <a:t>. ¿</a:t>
            </a:r>
            <a:r>
              <a:rPr lang="en-GB" sz="3600" dirty="0" err="1" smtClean="0">
                <a:latin typeface="Comic Sans MS" panose="030F0702030302020204" pitchFamily="66" charset="0"/>
              </a:rPr>
              <a:t>Puedes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ayudarme</a:t>
            </a:r>
            <a:r>
              <a:rPr lang="en-GB" sz="3600" dirty="0" smtClean="0">
                <a:latin typeface="Comic Sans MS" panose="030F0702030302020204" pitchFamily="66" charset="0"/>
              </a:rPr>
              <a:t>? El </a:t>
            </a:r>
            <a:r>
              <a:rPr lang="en-GB" sz="3600" dirty="0" err="1" smtClean="0">
                <a:latin typeface="Comic Sans MS" panose="030F0702030302020204" pitchFamily="66" charset="0"/>
              </a:rPr>
              <a:t>ratón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funciona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pero</a:t>
            </a:r>
            <a:r>
              <a:rPr lang="en-GB" sz="3600" dirty="0" smtClean="0">
                <a:latin typeface="Comic Sans MS" panose="030F0702030302020204" pitchFamily="66" charset="0"/>
              </a:rPr>
              <a:t> no </a:t>
            </a:r>
            <a:r>
              <a:rPr lang="en-GB" sz="3600" dirty="0" err="1" smtClean="0">
                <a:latin typeface="Comic Sans MS" panose="030F0702030302020204" pitchFamily="66" charset="0"/>
              </a:rPr>
              <a:t>veo</a:t>
            </a:r>
            <a:r>
              <a:rPr lang="en-GB" sz="3600" dirty="0" smtClean="0">
                <a:latin typeface="Comic Sans MS" panose="030F0702030302020204" pitchFamily="66" charset="0"/>
              </a:rPr>
              <a:t> nada en la </a:t>
            </a:r>
            <a:r>
              <a:rPr lang="en-GB" sz="3600" dirty="0" err="1" smtClean="0">
                <a:latin typeface="Comic Sans MS" panose="030F0702030302020204" pitchFamily="66" charset="0"/>
              </a:rPr>
              <a:t>pantalla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2676999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353909" y="2568987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68416" y="5358423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353909" y="5358423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20072" y="3181055"/>
            <a:ext cx="1016496" cy="7922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07824" y="5233283"/>
            <a:ext cx="828744" cy="1251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155142" y="5161275"/>
            <a:ext cx="198767" cy="197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956376" y="3073043"/>
            <a:ext cx="397533" cy="50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91" y="2448737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03898" y="6211669"/>
            <a:ext cx="384010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funciona</a:t>
            </a:r>
            <a:r>
              <a:rPr lang="en-GB" dirty="0" smtClean="0"/>
              <a:t> = works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veo</a:t>
            </a:r>
            <a:r>
              <a:rPr lang="en-GB" dirty="0" smtClean="0"/>
              <a:t> nada = I can’t see anything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Match up the activities with the correct images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28643"/>
              </p:ext>
            </p:extLst>
          </p:nvPr>
        </p:nvGraphicFramePr>
        <p:xfrm>
          <a:off x="251520" y="1628800"/>
          <a:ext cx="8496944" cy="49685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8472"/>
                <a:gridCol w="424847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Juego</a:t>
                      </a:r>
                      <a:r>
                        <a:rPr lang="en-GB" sz="4400" b="1" dirty="0" smtClean="0"/>
                        <a:t> al </a:t>
                      </a:r>
                      <a:r>
                        <a:rPr lang="en-GB" sz="4400" b="1" dirty="0" err="1" smtClean="0"/>
                        <a:t>ajedrez</a:t>
                      </a:r>
                      <a:r>
                        <a:rPr lang="en-GB" sz="4400" b="1" dirty="0" smtClean="0"/>
                        <a:t>.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Voy</a:t>
                      </a:r>
                      <a:r>
                        <a:rPr lang="en-GB" sz="4400" b="1" dirty="0" smtClean="0"/>
                        <a:t> de </a:t>
                      </a:r>
                      <a:r>
                        <a:rPr lang="en-GB" sz="4400" b="1" dirty="0" err="1" smtClean="0"/>
                        <a:t>pesca</a:t>
                      </a:r>
                      <a:r>
                        <a:rPr lang="en-GB" sz="4400" b="1" dirty="0" smtClean="0"/>
                        <a:t>.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Dibujo</a:t>
                      </a:r>
                      <a:r>
                        <a:rPr lang="en-GB" sz="4400" b="1" dirty="0" smtClean="0"/>
                        <a:t>.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Cocino</a:t>
                      </a:r>
                      <a:r>
                        <a:rPr lang="en-GB" sz="4400" b="1" dirty="0" smtClean="0"/>
                        <a:t>.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Leo.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Danni\AppData\Local\Microsoft\Windows\Temporary Internet Files\Content.IE5\ESSQ3LKS\MP9004264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45" y="4723961"/>
            <a:ext cx="1216225" cy="8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nni\AppData\Local\Microsoft\Windows\Temporary Internet Files\Content.IE5\SGUWNCCM\MM90035672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07" y="2708920"/>
            <a:ext cx="952500" cy="8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nni\AppData\Local\Microsoft\Windows\Temporary Internet Files\Content.IE5\95BE1G35\MC9004404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07" y="1700808"/>
            <a:ext cx="823875" cy="7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anni\AppData\Local\Microsoft\Windows\Temporary Internet Files\Content.IE5\95BE1G35\MC9004419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14" y="5723195"/>
            <a:ext cx="1461485" cy="8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anni\AppData\Local\Microsoft\Windows\Temporary Internet Files\Content.IE5\SGUWNCCM\MC9004379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32" y="3789040"/>
            <a:ext cx="908050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83968" y="2276872"/>
            <a:ext cx="1558946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95936" y="2098233"/>
            <a:ext cx="2017296" cy="995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16463" y="4121820"/>
            <a:ext cx="2507665" cy="2001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32170" y="3149166"/>
            <a:ext cx="2733375" cy="1859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26904" y="4079143"/>
            <a:ext cx="3016010" cy="1890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dirty="0" smtClean="0"/>
              <a:t>Are these opinions on the internet positive, negative or both?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04276"/>
              </p:ext>
            </p:extLst>
          </p:nvPr>
        </p:nvGraphicFramePr>
        <p:xfrm>
          <a:off x="539552" y="2420888"/>
          <a:ext cx="8328248" cy="33877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56784"/>
                <a:gridCol w="1271464"/>
              </a:tblGrid>
              <a:tr h="918828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Pienso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que</a:t>
                      </a:r>
                      <a:r>
                        <a:rPr lang="en-GB" sz="2400" b="0" dirty="0" smtClean="0"/>
                        <a:t> el internet </a:t>
                      </a:r>
                      <a:r>
                        <a:rPr lang="en-GB" sz="2400" b="0" dirty="0" err="1" smtClean="0"/>
                        <a:t>es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muy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útil</a:t>
                      </a:r>
                      <a:r>
                        <a:rPr lang="en-GB" sz="2400" b="0" baseline="0" dirty="0" smtClean="0"/>
                        <a:t> y hay </a:t>
                      </a:r>
                      <a:r>
                        <a:rPr lang="en-GB" sz="2400" b="0" baseline="0" dirty="0" err="1" smtClean="0"/>
                        <a:t>muchas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ventajas</a:t>
                      </a:r>
                      <a:r>
                        <a:rPr lang="en-GB" sz="2400" b="0" baseline="0" dirty="0" smtClean="0"/>
                        <a:t>. Sin embargo </a:t>
                      </a:r>
                      <a:r>
                        <a:rPr lang="en-GB" sz="2400" b="0" baseline="0" dirty="0" err="1" smtClean="0"/>
                        <a:t>puede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ser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peligroso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también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Utilizo</a:t>
                      </a:r>
                      <a:r>
                        <a:rPr lang="en-GB" sz="2400" b="0" baseline="0" dirty="0" smtClean="0"/>
                        <a:t> el internet </a:t>
                      </a:r>
                      <a:r>
                        <a:rPr lang="en-GB" sz="2400" b="0" baseline="0" dirty="0" err="1" smtClean="0"/>
                        <a:t>todos</a:t>
                      </a:r>
                      <a:r>
                        <a:rPr lang="en-GB" sz="2400" b="0" baseline="0" dirty="0" smtClean="0"/>
                        <a:t> los </a:t>
                      </a:r>
                      <a:r>
                        <a:rPr lang="en-GB" sz="2400" b="0" baseline="0" dirty="0" err="1" smtClean="0"/>
                        <a:t>días</a:t>
                      </a:r>
                      <a:r>
                        <a:rPr lang="en-GB" sz="2400" b="0" baseline="0" dirty="0" smtClean="0"/>
                        <a:t> y me </a:t>
                      </a:r>
                      <a:r>
                        <a:rPr lang="en-GB" sz="2400" b="0" baseline="0" dirty="0" err="1" smtClean="0"/>
                        <a:t>ayuda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mantenerme</a:t>
                      </a:r>
                      <a:r>
                        <a:rPr lang="en-GB" sz="2400" b="0" baseline="0" dirty="0" smtClean="0"/>
                        <a:t> en </a:t>
                      </a:r>
                      <a:r>
                        <a:rPr lang="en-GB" sz="2400" b="0" baseline="0" dirty="0" err="1" smtClean="0"/>
                        <a:t>contacto</a:t>
                      </a:r>
                      <a:r>
                        <a:rPr lang="en-GB" sz="2400" b="0" baseline="0" dirty="0" smtClean="0"/>
                        <a:t> con amigos en </a:t>
                      </a:r>
                      <a:r>
                        <a:rPr lang="en-GB" sz="2400" b="0" baseline="0" dirty="0" err="1" smtClean="0"/>
                        <a:t>Francia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Nunca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utilizo</a:t>
                      </a:r>
                      <a:r>
                        <a:rPr lang="en-GB" sz="2400" b="0" dirty="0" smtClean="0"/>
                        <a:t> el internet </a:t>
                      </a:r>
                      <a:r>
                        <a:rPr lang="en-GB" sz="2400" b="0" dirty="0" err="1" smtClean="0"/>
                        <a:t>porque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prefiero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estar</a:t>
                      </a:r>
                      <a:r>
                        <a:rPr lang="en-GB" sz="2400" b="0" baseline="0" dirty="0" smtClean="0"/>
                        <a:t> al </a:t>
                      </a:r>
                      <a:r>
                        <a:rPr lang="en-GB" sz="2400" b="0" baseline="0" dirty="0" err="1" smtClean="0"/>
                        <a:t>aire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libre</a:t>
                      </a:r>
                      <a:r>
                        <a:rPr lang="en-GB" sz="2400" b="0" baseline="0" dirty="0" smtClean="0"/>
                        <a:t> y </a:t>
                      </a:r>
                      <a:r>
                        <a:rPr lang="en-GB" sz="2400" b="0" baseline="0" dirty="0" err="1" smtClean="0"/>
                        <a:t>hacer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deporte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/>
                        <a:t>Paso</a:t>
                      </a:r>
                      <a:r>
                        <a:rPr lang="en-GB" sz="2400" b="0" baseline="0" dirty="0" smtClean="0"/>
                        <a:t> mucho </a:t>
                      </a:r>
                      <a:r>
                        <a:rPr lang="en-GB" sz="2400" b="0" baseline="0" dirty="0" err="1" smtClean="0"/>
                        <a:t>tiempo</a:t>
                      </a:r>
                      <a:r>
                        <a:rPr lang="en-GB" sz="2400" b="0" baseline="0" dirty="0" smtClean="0"/>
                        <a:t> en mi </a:t>
                      </a:r>
                      <a:r>
                        <a:rPr lang="en-GB" sz="2400" b="0" baseline="0" dirty="0" err="1" smtClean="0"/>
                        <a:t>ordenador</a:t>
                      </a:r>
                      <a:r>
                        <a:rPr lang="en-GB" sz="2400" b="0" baseline="0" dirty="0" smtClean="0"/>
                        <a:t> y con el internet </a:t>
                      </a:r>
                      <a:r>
                        <a:rPr lang="en-GB" sz="2400" b="0" baseline="0" dirty="0" err="1" smtClean="0"/>
                        <a:t>puedo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ver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mis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programas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preferidos</a:t>
                      </a:r>
                      <a:r>
                        <a:rPr lang="en-GB" sz="2400" b="0" baseline="0" dirty="0" smtClean="0"/>
                        <a:t> sin </a:t>
                      </a:r>
                      <a:r>
                        <a:rPr lang="en-GB" sz="2400" b="0" baseline="0" dirty="0" err="1" smtClean="0"/>
                        <a:t>pagar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8925" y="2682449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07874" y="352167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POSITIVE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98924" y="432064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NEGATIVE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648816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3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/>
              <a:t>What does the image say?</a:t>
            </a:r>
            <a:endParaRPr lang="en-GB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0671" y="6493593"/>
            <a:ext cx="305332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Have a good trip</a:t>
            </a:r>
          </a:p>
        </p:txBody>
      </p:sp>
      <p:pic>
        <p:nvPicPr>
          <p:cNvPr id="23554" name="Picture 2" descr="http://www.babymoon.es/blog/wp-content/uploads/2013/06/viaje_con_nin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23211"/>
            <a:ext cx="51779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are you just about to buy if you see this image?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090671" y="6493593"/>
            <a:ext cx="305332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C) Train tickets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4833"/>
            <a:ext cx="4272681" cy="458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21297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Concert tickets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Clothes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Train tickets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82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dirty="0" smtClean="0"/>
              <a:t>What do these people say about the internet?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61553"/>
              </p:ext>
            </p:extLst>
          </p:nvPr>
        </p:nvGraphicFramePr>
        <p:xfrm>
          <a:off x="179512" y="1844823"/>
          <a:ext cx="8964488" cy="49798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595890"/>
                <a:gridCol w="1368598"/>
              </a:tblGrid>
              <a:tr h="130853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/>
                        <a:t>Para </a:t>
                      </a:r>
                      <a:r>
                        <a:rPr lang="en-GB" sz="2400" b="0" dirty="0" err="1" smtClean="0"/>
                        <a:t>mí</a:t>
                      </a:r>
                      <a:r>
                        <a:rPr lang="en-GB" sz="2400" b="0" dirty="0" smtClean="0"/>
                        <a:t> el internet </a:t>
                      </a:r>
                      <a:r>
                        <a:rPr lang="en-GB" sz="2400" b="0" dirty="0" err="1" smtClean="0"/>
                        <a:t>es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muy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útil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porque</a:t>
                      </a:r>
                      <a:r>
                        <a:rPr lang="en-GB" sz="2400" b="0" dirty="0" smtClean="0"/>
                        <a:t> me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ayuda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hacer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mis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deberes</a:t>
                      </a:r>
                      <a:r>
                        <a:rPr lang="en-GB" sz="2400" b="0" baseline="0" dirty="0" smtClean="0"/>
                        <a:t>. </a:t>
                      </a:r>
                      <a:r>
                        <a:rPr lang="en-GB" sz="2400" b="0" baseline="0" dirty="0" err="1" smtClean="0"/>
                        <a:t>También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es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más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fácil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comprar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cosas</a:t>
                      </a:r>
                      <a:r>
                        <a:rPr lang="en-GB" sz="2400" b="0" baseline="0" dirty="0" smtClean="0"/>
                        <a:t> en </a:t>
                      </a:r>
                      <a:r>
                        <a:rPr lang="en-GB" sz="2400" b="0" baseline="0" dirty="0" err="1" smtClean="0"/>
                        <a:t>línea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que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ir</a:t>
                      </a:r>
                      <a:r>
                        <a:rPr lang="en-GB" sz="2400" b="0" baseline="0" dirty="0" smtClean="0"/>
                        <a:t> de </a:t>
                      </a:r>
                      <a:r>
                        <a:rPr lang="en-GB" sz="2400" b="0" baseline="0" dirty="0" err="1" smtClean="0"/>
                        <a:t>compras</a:t>
                      </a:r>
                      <a:r>
                        <a:rPr lang="en-GB" sz="2400" b="0" baseline="0" dirty="0" smtClean="0"/>
                        <a:t> en el </a:t>
                      </a:r>
                      <a:r>
                        <a:rPr lang="en-GB" sz="2400" b="0" baseline="0" dirty="0" err="1" smtClean="0"/>
                        <a:t>centro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useful</a:t>
                      </a:r>
                      <a:r>
                        <a:rPr lang="en-GB" sz="1600" b="0" baseline="0" dirty="0" smtClean="0"/>
                        <a:t> for </a:t>
                      </a:r>
                      <a:r>
                        <a:rPr lang="en-GB" sz="1600" b="0" dirty="0" smtClean="0"/>
                        <a:t>homework, easier</a:t>
                      </a:r>
                      <a:r>
                        <a:rPr lang="en-GB" sz="1600" b="0" baseline="0" dirty="0" smtClean="0"/>
                        <a:t> to shop online</a:t>
                      </a:r>
                      <a:endParaRPr lang="en-GB" sz="1600" b="0" dirty="0"/>
                    </a:p>
                  </a:txBody>
                  <a:tcPr/>
                </a:tc>
              </a:tr>
              <a:tr h="1172002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Pienso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que</a:t>
                      </a:r>
                      <a:r>
                        <a:rPr lang="en-GB" sz="2400" b="0" dirty="0" smtClean="0"/>
                        <a:t> el internet </a:t>
                      </a:r>
                      <a:r>
                        <a:rPr lang="en-GB" sz="2400" b="0" dirty="0" err="1" smtClean="0"/>
                        <a:t>es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muy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peligroso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porque</a:t>
                      </a:r>
                      <a:r>
                        <a:rPr lang="en-GB" sz="2400" b="0" dirty="0" smtClean="0"/>
                        <a:t> hay personas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malas</a:t>
                      </a:r>
                      <a:r>
                        <a:rPr lang="en-GB" sz="2400" b="0" baseline="0" dirty="0" smtClean="0"/>
                        <a:t> a </a:t>
                      </a:r>
                      <a:r>
                        <a:rPr lang="en-GB" sz="2400" b="0" baseline="0" dirty="0" err="1" smtClean="0"/>
                        <a:t>que</a:t>
                      </a:r>
                      <a:r>
                        <a:rPr lang="en-GB" sz="2400" b="0" baseline="0" dirty="0" smtClean="0"/>
                        <a:t> les </a:t>
                      </a:r>
                      <a:r>
                        <a:rPr lang="en-GB" sz="2400" b="0" baseline="0" dirty="0" err="1" smtClean="0"/>
                        <a:t>gusta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aprovecharse</a:t>
                      </a:r>
                      <a:r>
                        <a:rPr lang="en-GB" sz="2400" b="0" baseline="0" dirty="0" smtClean="0"/>
                        <a:t> de los </a:t>
                      </a:r>
                      <a:r>
                        <a:rPr lang="en-GB" sz="2400" b="0" baseline="0" dirty="0" err="1" smtClean="0"/>
                        <a:t>ni</a:t>
                      </a:r>
                      <a:r>
                        <a:rPr lang="en-GB" sz="2400" b="0" baseline="0" dirty="0" err="1" smtClean="0">
                          <a:latin typeface="Calibri"/>
                        </a:rPr>
                        <a:t>ños</a:t>
                      </a:r>
                      <a:r>
                        <a:rPr lang="en-GB" sz="2400" b="0" baseline="0" dirty="0" smtClean="0">
                          <a:latin typeface="Calibri"/>
                        </a:rPr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dangerous because people take advantage</a:t>
                      </a:r>
                      <a:endParaRPr lang="en-GB" sz="1600" b="0" dirty="0"/>
                    </a:p>
                  </a:txBody>
                  <a:tcPr/>
                </a:tc>
              </a:tr>
              <a:tr h="1172002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Utilizo</a:t>
                      </a:r>
                      <a:r>
                        <a:rPr lang="en-GB" sz="2400" b="0" baseline="0" dirty="0" smtClean="0"/>
                        <a:t> el internet </a:t>
                      </a:r>
                      <a:r>
                        <a:rPr lang="en-GB" sz="2400" b="0" baseline="0" dirty="0" err="1" smtClean="0"/>
                        <a:t>todos</a:t>
                      </a:r>
                      <a:r>
                        <a:rPr lang="en-GB" sz="2400" b="0" baseline="0" dirty="0" smtClean="0"/>
                        <a:t> los </a:t>
                      </a:r>
                      <a:r>
                        <a:rPr lang="en-GB" sz="2400" b="0" baseline="0" dirty="0" err="1" smtClean="0"/>
                        <a:t>días</a:t>
                      </a:r>
                      <a:r>
                        <a:rPr lang="en-GB" sz="2400" b="0" baseline="0" dirty="0" smtClean="0"/>
                        <a:t> para </a:t>
                      </a:r>
                      <a:r>
                        <a:rPr lang="en-GB" sz="2400" b="0" baseline="0" dirty="0" err="1" smtClean="0"/>
                        <a:t>chatear</a:t>
                      </a:r>
                      <a:r>
                        <a:rPr lang="en-GB" sz="2400" b="0" baseline="0" dirty="0" smtClean="0"/>
                        <a:t> con </a:t>
                      </a:r>
                      <a:r>
                        <a:rPr lang="en-GB" sz="2400" b="0" baseline="0" dirty="0" err="1" smtClean="0"/>
                        <a:t>mis</a:t>
                      </a:r>
                      <a:r>
                        <a:rPr lang="en-GB" sz="2400" b="0" baseline="0" dirty="0" smtClean="0"/>
                        <a:t> amigos o para </a:t>
                      </a:r>
                      <a:r>
                        <a:rPr lang="en-GB" sz="2400" b="0" baseline="0" dirty="0" err="1" smtClean="0"/>
                        <a:t>actualizar</a:t>
                      </a:r>
                      <a:r>
                        <a:rPr lang="en-GB" sz="2400" b="0" baseline="0" dirty="0" smtClean="0"/>
                        <a:t> mi </a:t>
                      </a:r>
                      <a:r>
                        <a:rPr lang="en-GB" sz="2400" b="0" baseline="0" dirty="0" err="1" smtClean="0"/>
                        <a:t>estado</a:t>
                      </a:r>
                      <a:r>
                        <a:rPr lang="en-GB" sz="2400" b="0" baseline="0" dirty="0" smtClean="0"/>
                        <a:t> en Facebook. No </a:t>
                      </a:r>
                      <a:r>
                        <a:rPr lang="en-GB" sz="2400" b="0" baseline="0" dirty="0" err="1" smtClean="0"/>
                        <a:t>tengo</a:t>
                      </a:r>
                      <a:r>
                        <a:rPr lang="en-GB" sz="2400" b="0" baseline="0" dirty="0" smtClean="0"/>
                        <a:t> Twitter </a:t>
                      </a:r>
                      <a:r>
                        <a:rPr lang="en-GB" sz="2400" b="0" baseline="0" dirty="0" err="1" smtClean="0"/>
                        <a:t>porque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es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aburrido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chat with friends, update status, no Twitter</a:t>
                      </a:r>
                      <a:endParaRPr lang="en-GB" sz="1600" b="0" dirty="0"/>
                    </a:p>
                  </a:txBody>
                  <a:tcPr/>
                </a:tc>
              </a:tr>
              <a:tr h="1172002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/>
                        <a:t>Mi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madre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odia</a:t>
                      </a:r>
                      <a:r>
                        <a:rPr lang="en-GB" sz="2400" b="0" dirty="0" smtClean="0"/>
                        <a:t> el internet y dice </a:t>
                      </a:r>
                      <a:r>
                        <a:rPr lang="en-GB" sz="2400" b="0" dirty="0" err="1" smtClean="0"/>
                        <a:t>que</a:t>
                      </a:r>
                      <a:r>
                        <a:rPr lang="en-GB" sz="2400" b="0" dirty="0" smtClean="0"/>
                        <a:t> </a:t>
                      </a:r>
                      <a:r>
                        <a:rPr lang="en-GB" sz="2400" b="0" dirty="0" err="1" smtClean="0"/>
                        <a:t>debería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hacer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más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deporte</a:t>
                      </a:r>
                      <a:r>
                        <a:rPr lang="en-GB" sz="2400" b="0" baseline="0" dirty="0" smtClean="0"/>
                        <a:t> o </a:t>
                      </a:r>
                      <a:r>
                        <a:rPr lang="en-GB" sz="2400" b="0" baseline="0" dirty="0" err="1" smtClean="0"/>
                        <a:t>pasar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más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tiempo</a:t>
                      </a:r>
                      <a:r>
                        <a:rPr lang="en-GB" sz="2400" b="0" baseline="0" dirty="0" smtClean="0"/>
                        <a:t> al </a:t>
                      </a:r>
                      <a:r>
                        <a:rPr lang="en-GB" sz="2400" b="0" baseline="0" dirty="0" err="1" smtClean="0"/>
                        <a:t>aire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libre</a:t>
                      </a:r>
                      <a:r>
                        <a:rPr lang="en-GB" sz="2400" b="0" baseline="0" dirty="0" smtClean="0"/>
                        <a:t>.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mum</a:t>
                      </a:r>
                      <a:r>
                        <a:rPr lang="en-GB" sz="1600" b="0" baseline="0" dirty="0" smtClean="0"/>
                        <a:t> says should do more sport or spend time outdoors</a:t>
                      </a:r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12360" y="1772816"/>
            <a:ext cx="133164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GCSE SPANISH PPT\CM-Cap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4" y="980728"/>
            <a:ext cx="8668074" cy="37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651" y="116632"/>
            <a:ext cx="8229600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Answer the questions below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4970099"/>
            <a:ext cx="316835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</a:t>
            </a:r>
          </a:p>
          <a:p>
            <a:r>
              <a:rPr lang="en-GB" dirty="0" smtClean="0"/>
              <a:t>1 – Pamplona</a:t>
            </a:r>
          </a:p>
          <a:p>
            <a:r>
              <a:rPr lang="en-GB" dirty="0" smtClean="0"/>
              <a:t>2 – 3</a:t>
            </a:r>
          </a:p>
          <a:p>
            <a:r>
              <a:rPr lang="en-GB" dirty="0" smtClean="0"/>
              <a:t>3 – 13:40</a:t>
            </a:r>
          </a:p>
          <a:p>
            <a:r>
              <a:rPr lang="en-GB" dirty="0" smtClean="0"/>
              <a:t>4 – 2 minutes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414" y="4739267"/>
            <a:ext cx="4923658" cy="19389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 smtClean="0"/>
              <a:t>Where are you going?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Which coach are you in?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What time are you due to arrive?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How long before the train leaves do the doors close?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8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Which 3 activities is Lucy going to do on her holidays?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4351410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0671" y="5657671"/>
            <a:ext cx="305332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Swimming (in the pool), taking photos, playing volleyball (on the beach with her sister).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916831"/>
            <a:ext cx="4140460" cy="2962513"/>
          </a:xfrm>
          <a:prstGeom prst="wedgeRoundRectCallout">
            <a:avLst>
              <a:gd name="adj1" fmla="val 64628"/>
              <a:gd name="adj2" fmla="val 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En </a:t>
            </a:r>
            <a:r>
              <a:rPr lang="en-GB" sz="2800" dirty="0" err="1" smtClean="0">
                <a:latin typeface="Comic Sans MS" panose="030F0702030302020204" pitchFamily="66" charset="0"/>
              </a:rPr>
              <a:t>mis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vacaciones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voy</a:t>
            </a:r>
            <a:r>
              <a:rPr lang="en-GB" sz="2800" dirty="0" smtClean="0">
                <a:latin typeface="Comic Sans MS" panose="030F0702030302020204" pitchFamily="66" charset="0"/>
              </a:rPr>
              <a:t> a </a:t>
            </a:r>
            <a:r>
              <a:rPr lang="en-GB" sz="2800" dirty="0" err="1" smtClean="0">
                <a:latin typeface="Comic Sans MS" panose="030F0702030302020204" pitchFamily="66" charset="0"/>
              </a:rPr>
              <a:t>nadar</a:t>
            </a:r>
            <a:r>
              <a:rPr lang="en-GB" sz="2800" dirty="0" smtClean="0">
                <a:latin typeface="Comic Sans MS" panose="030F0702030302020204" pitchFamily="66" charset="0"/>
              </a:rPr>
              <a:t> en la </a:t>
            </a:r>
            <a:r>
              <a:rPr lang="en-GB" sz="2800" dirty="0" err="1" smtClean="0">
                <a:latin typeface="Comic Sans MS" panose="030F0702030302020204" pitchFamily="66" charset="0"/>
              </a:rPr>
              <a:t>piscina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  <a:r>
              <a:rPr lang="en-GB" sz="2800" dirty="0" err="1" smtClean="0">
                <a:latin typeface="Comic Sans MS" panose="030F0702030302020204" pitchFamily="66" charset="0"/>
              </a:rPr>
              <a:t>También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quiero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sacar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fotos</a:t>
            </a:r>
            <a:r>
              <a:rPr lang="en-GB" sz="2800" dirty="0" smtClean="0">
                <a:latin typeface="Comic Sans MS" panose="030F0702030302020204" pitchFamily="66" charset="0"/>
              </a:rPr>
              <a:t> y </a:t>
            </a:r>
            <a:r>
              <a:rPr lang="en-GB" sz="2800" dirty="0" err="1" smtClean="0">
                <a:latin typeface="Comic Sans MS" panose="030F0702030302020204" pitchFamily="66" charset="0"/>
              </a:rPr>
              <a:t>jugar</a:t>
            </a:r>
            <a:r>
              <a:rPr lang="en-GB" sz="2800" dirty="0" smtClean="0">
                <a:latin typeface="Comic Sans MS" panose="030F0702030302020204" pitchFamily="66" charset="0"/>
              </a:rPr>
              <a:t> al </a:t>
            </a:r>
            <a:r>
              <a:rPr lang="en-GB" sz="2800" dirty="0" err="1" smtClean="0">
                <a:latin typeface="Comic Sans MS" panose="030F0702030302020204" pitchFamily="66" charset="0"/>
              </a:rPr>
              <a:t>voleibol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en la playa con mi </a:t>
            </a:r>
            <a:r>
              <a:rPr lang="en-GB" sz="2800" dirty="0" err="1" smtClean="0">
                <a:latin typeface="Comic Sans MS" panose="030F0702030302020204" pitchFamily="66" charset="0"/>
              </a:rPr>
              <a:t>hermana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C:\Users\Danni\AppData\Local\Microsoft\Windows\Temporary Internet Files\Content.IE5\95BE1G35\MP9004424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8584"/>
            <a:ext cx="3628512" cy="24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Where are these people going on holiday next year?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65004"/>
              </p:ext>
            </p:extLst>
          </p:nvPr>
        </p:nvGraphicFramePr>
        <p:xfrm>
          <a:off x="5796136" y="2420888"/>
          <a:ext cx="3071664" cy="33123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32"/>
                <a:gridCol w="1535832"/>
              </a:tblGrid>
              <a:tr h="918828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53889"/>
            <a:ext cx="49685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Soy </a:t>
            </a:r>
            <a:r>
              <a:rPr lang="en-GB" sz="2000" dirty="0" err="1" smtClean="0"/>
              <a:t>alemán</a:t>
            </a:r>
            <a:r>
              <a:rPr lang="en-GB" sz="2000" dirty="0" smtClean="0"/>
              <a:t> y en </a:t>
            </a:r>
            <a:r>
              <a:rPr lang="en-GB" sz="2000" dirty="0" err="1" smtClean="0"/>
              <a:t>verano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volver</a:t>
            </a:r>
            <a:r>
              <a:rPr lang="en-GB" sz="2000" dirty="0" smtClean="0"/>
              <a:t> a mi </a:t>
            </a:r>
            <a:r>
              <a:rPr lang="en-GB" sz="2000" dirty="0" err="1" smtClean="0"/>
              <a:t>país</a:t>
            </a:r>
            <a:r>
              <a:rPr lang="en-GB" sz="2000" dirty="0" smtClean="0"/>
              <a:t> de </a:t>
            </a:r>
            <a:r>
              <a:rPr lang="en-GB" sz="2000" dirty="0" err="1" smtClean="0"/>
              <a:t>nacimiento</a:t>
            </a:r>
            <a:r>
              <a:rPr lang="en-GB" sz="2000" dirty="0"/>
              <a:t> </a:t>
            </a:r>
            <a:r>
              <a:rPr lang="en-GB" sz="2000" dirty="0" smtClean="0"/>
              <a:t>para </a:t>
            </a:r>
            <a:r>
              <a:rPr lang="en-GB" sz="2000" dirty="0" err="1" smtClean="0"/>
              <a:t>mis</a:t>
            </a:r>
            <a:r>
              <a:rPr lang="en-GB" sz="2000" dirty="0" smtClean="0"/>
              <a:t> </a:t>
            </a:r>
            <a:r>
              <a:rPr lang="en-GB" sz="2000" dirty="0" err="1" smtClean="0"/>
              <a:t>vacaciones</a:t>
            </a:r>
            <a:r>
              <a:rPr lang="en-GB" sz="2000" dirty="0" smtClean="0"/>
              <a:t>.         </a:t>
            </a:r>
            <a:r>
              <a:rPr lang="en-GB" sz="2000" b="1" dirty="0" smtClean="0"/>
              <a:t>-Juan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64788" y="2682449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Isabel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94673" y="352167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Juan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64787" y="432064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Daniela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64788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Lucía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52333"/>
            <a:ext cx="49685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Vivo en </a:t>
            </a:r>
            <a:r>
              <a:rPr lang="en-GB" sz="2000" dirty="0" err="1" smtClean="0"/>
              <a:t>Escocia</a:t>
            </a:r>
            <a:r>
              <a:rPr lang="en-GB" sz="2000" dirty="0" smtClean="0"/>
              <a:t> y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de </a:t>
            </a:r>
            <a:r>
              <a:rPr lang="en-GB" sz="2000" dirty="0" err="1" smtClean="0"/>
              <a:t>vacaciones</a:t>
            </a:r>
            <a:r>
              <a:rPr lang="en-GB" sz="2000" dirty="0" smtClean="0"/>
              <a:t> en </a:t>
            </a:r>
            <a:r>
              <a:rPr lang="en-GB" sz="2000" dirty="0" err="1" smtClean="0"/>
              <a:t>Londres</a:t>
            </a:r>
            <a:r>
              <a:rPr lang="en-GB" sz="2000" dirty="0" smtClean="0"/>
              <a:t> con mi </a:t>
            </a:r>
            <a:r>
              <a:rPr lang="en-GB" sz="2000" dirty="0" err="1" smtClean="0"/>
              <a:t>familia</a:t>
            </a:r>
            <a:r>
              <a:rPr lang="en-GB" sz="2000" dirty="0" smtClean="0"/>
              <a:t>. 		        </a:t>
            </a:r>
            <a:r>
              <a:rPr lang="en-GB" sz="2000" b="1" dirty="0" smtClean="0"/>
              <a:t>-</a:t>
            </a:r>
            <a:r>
              <a:rPr lang="en-GB" sz="2000" b="1" dirty="0" err="1" smtClean="0"/>
              <a:t>Lucía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306" y="4159164"/>
            <a:ext cx="49685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El </a:t>
            </a:r>
            <a:r>
              <a:rPr lang="en-GB" sz="2000" dirty="0" err="1" smtClean="0"/>
              <a:t>a</a:t>
            </a:r>
            <a:r>
              <a:rPr lang="en-GB" sz="2000" dirty="0" err="1" smtClean="0">
                <a:latin typeface="Calibri"/>
              </a:rPr>
              <a:t>ño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que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viene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voy</a:t>
            </a:r>
            <a:r>
              <a:rPr lang="en-GB" sz="2000" dirty="0" smtClean="0">
                <a:latin typeface="Calibri"/>
              </a:rPr>
              <a:t> a </a:t>
            </a:r>
            <a:r>
              <a:rPr lang="en-GB" sz="2000" dirty="0" err="1" smtClean="0">
                <a:latin typeface="Calibri"/>
              </a:rPr>
              <a:t>viajar</a:t>
            </a:r>
            <a:r>
              <a:rPr lang="en-GB" sz="2000" dirty="0" smtClean="0">
                <a:latin typeface="Calibri"/>
              </a:rPr>
              <a:t> en los </a:t>
            </a:r>
            <a:r>
              <a:rPr lang="en-GB" sz="2000" dirty="0" err="1" smtClean="0">
                <a:latin typeface="Calibri"/>
              </a:rPr>
              <a:t>Estados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Unidos</a:t>
            </a:r>
            <a:r>
              <a:rPr lang="en-GB" sz="2000" dirty="0" smtClean="0">
                <a:latin typeface="Calibri"/>
              </a:rPr>
              <a:t> con mi </a:t>
            </a:r>
            <a:r>
              <a:rPr lang="en-GB" sz="2000" dirty="0" err="1" smtClean="0">
                <a:latin typeface="Calibri"/>
              </a:rPr>
              <a:t>novio</a:t>
            </a:r>
            <a:r>
              <a:rPr lang="en-GB" sz="2000" dirty="0" smtClean="0"/>
              <a:t>. 		       </a:t>
            </a:r>
            <a:r>
              <a:rPr lang="en-GB" sz="2000" b="1" dirty="0" smtClean="0"/>
              <a:t>-Isabel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369406"/>
            <a:ext cx="49685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 </a:t>
            </a:r>
            <a:r>
              <a:rPr lang="en-GB" sz="2000" dirty="0" err="1" smtClean="0"/>
              <a:t>verano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visitar</a:t>
            </a:r>
            <a:r>
              <a:rPr lang="en-GB" sz="2000" dirty="0" smtClean="0"/>
              <a:t> a </a:t>
            </a:r>
            <a:r>
              <a:rPr lang="en-GB" sz="2000" dirty="0" err="1" smtClean="0"/>
              <a:t>mis</a:t>
            </a:r>
            <a:r>
              <a:rPr lang="en-GB" sz="2000" dirty="0" smtClean="0"/>
              <a:t> </a:t>
            </a:r>
            <a:r>
              <a:rPr lang="en-GB" sz="2000" dirty="0" err="1" smtClean="0"/>
              <a:t>abuelos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viven</a:t>
            </a:r>
            <a:r>
              <a:rPr lang="en-GB" sz="2000" dirty="0" smtClean="0"/>
              <a:t> en Cardiff. 		   	    </a:t>
            </a:r>
            <a:r>
              <a:rPr lang="en-GB" sz="2000" b="1" dirty="0" smtClean="0"/>
              <a:t>-Daniela</a:t>
            </a:r>
            <a:endParaRPr lang="en-GB" sz="2000" b="1" dirty="0"/>
          </a:p>
        </p:txBody>
      </p:sp>
      <p:pic>
        <p:nvPicPr>
          <p:cNvPr id="11266" name="Picture 2" descr="C:\Users\Danni\AppData\Local\Microsoft\Windows\Temporary Internet Files\Content.IE5\SGUWNCCM\MP9003138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41" y="2501674"/>
            <a:ext cx="1080120" cy="7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anni\AppData\Local\Microsoft\Windows\Temporary Internet Files\Content.IE5\95BE1G35\MC900015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06" y="3409519"/>
            <a:ext cx="892989" cy="7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anni\AppData\Local\Microsoft\Windows\Temporary Internet Files\Content.IE5\SGUWNCCM\MC9000159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06" y="4198393"/>
            <a:ext cx="951824" cy="7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Danni\AppData\Local\Microsoft\Windows\Temporary Internet Files\Content.IE5\ESSQ3LKS\MC90018946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60" y="4958823"/>
            <a:ext cx="1243882" cy="7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Which 3 activities is James going to do on his holidays?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4351410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05657" y="5925832"/>
            <a:ext cx="305332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visit museums, take photos of monuments, relax at the hotel</a:t>
            </a:r>
          </a:p>
        </p:txBody>
      </p:sp>
      <p:pic>
        <p:nvPicPr>
          <p:cNvPr id="2050" name="Picture 2" descr="C:\Users\Danni\AppData\Local\Microsoft\Windows\Temporary Internet Files\Content.IE5\SGUWNCCM\MP9004424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75" y="210333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916830"/>
            <a:ext cx="4680520" cy="2962513"/>
          </a:xfrm>
          <a:prstGeom prst="wedgeRoundRectCallout">
            <a:avLst>
              <a:gd name="adj1" fmla="val 64628"/>
              <a:gd name="adj2" fmla="val 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El </a:t>
            </a:r>
            <a:r>
              <a:rPr lang="en-GB" sz="2400" dirty="0" err="1" smtClean="0">
                <a:latin typeface="Comic Sans MS" panose="030F0702030302020204" pitchFamily="66" charset="0"/>
              </a:rPr>
              <a:t>año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que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viene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voy</a:t>
            </a:r>
            <a:r>
              <a:rPr lang="en-GB" sz="2400" dirty="0" smtClean="0"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latin typeface="Comic Sans MS" panose="030F0702030302020204" pitchFamily="66" charset="0"/>
              </a:rPr>
              <a:t>viajar</a:t>
            </a:r>
            <a:r>
              <a:rPr lang="en-GB" sz="2400" dirty="0" smtClean="0">
                <a:latin typeface="Comic Sans MS" panose="030F0702030302020204" pitchFamily="66" charset="0"/>
              </a:rPr>
              <a:t> a Berlin con mi </a:t>
            </a:r>
            <a:r>
              <a:rPr lang="en-GB" sz="2400" dirty="0" err="1" smtClean="0">
                <a:latin typeface="Comic Sans MS" panose="030F0702030302020204" pitchFamily="66" charset="0"/>
              </a:rPr>
              <a:t>novia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  <a:r>
              <a:rPr lang="en-GB" sz="2400" dirty="0" err="1" smtClean="0">
                <a:latin typeface="Comic Sans MS" panose="030F0702030302020204" pitchFamily="66" charset="0"/>
              </a:rPr>
              <a:t>Vamos</a:t>
            </a:r>
            <a:r>
              <a:rPr lang="en-GB" sz="2400" dirty="0" smtClean="0"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latin typeface="Comic Sans MS" panose="030F0702030302020204" pitchFamily="66" charset="0"/>
              </a:rPr>
              <a:t>visitar</a:t>
            </a:r>
            <a:r>
              <a:rPr lang="en-GB" sz="2400" dirty="0" smtClean="0">
                <a:latin typeface="Comic Sans MS" panose="030F0702030302020204" pitchFamily="66" charset="0"/>
              </a:rPr>
              <a:t> los </a:t>
            </a:r>
            <a:r>
              <a:rPr lang="en-GB" sz="2400" dirty="0" err="1" smtClean="0">
                <a:latin typeface="Comic Sans MS" panose="030F0702030302020204" pitchFamily="66" charset="0"/>
              </a:rPr>
              <a:t>museos</a:t>
            </a:r>
            <a:r>
              <a:rPr lang="en-GB" sz="2400" dirty="0" smtClean="0">
                <a:latin typeface="Comic Sans MS" panose="030F0702030302020204" pitchFamily="66" charset="0"/>
              </a:rPr>
              <a:t> y </a:t>
            </a:r>
            <a:r>
              <a:rPr lang="en-GB" sz="2400" dirty="0" err="1" smtClean="0">
                <a:latin typeface="Comic Sans MS" panose="030F0702030302020204" pitchFamily="66" charset="0"/>
              </a:rPr>
              <a:t>sacar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fotos</a:t>
            </a:r>
            <a:r>
              <a:rPr lang="en-GB" sz="2400" dirty="0" smtClean="0">
                <a:latin typeface="Comic Sans MS" panose="030F0702030302020204" pitchFamily="66" charset="0"/>
              </a:rPr>
              <a:t> de los </a:t>
            </a:r>
            <a:r>
              <a:rPr lang="en-GB" sz="2400" dirty="0" err="1" smtClean="0">
                <a:latin typeface="Comic Sans MS" panose="030F0702030302020204" pitchFamily="66" charset="0"/>
              </a:rPr>
              <a:t>monumentos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  <a:r>
              <a:rPr lang="en-GB" sz="2400" dirty="0" err="1" smtClean="0">
                <a:latin typeface="Comic Sans MS" panose="030F0702030302020204" pitchFamily="66" charset="0"/>
              </a:rPr>
              <a:t>Por</a:t>
            </a:r>
            <a:r>
              <a:rPr lang="en-GB" sz="2400" dirty="0" smtClean="0">
                <a:latin typeface="Comic Sans MS" panose="030F0702030302020204" pitchFamily="66" charset="0"/>
              </a:rPr>
              <a:t> la </a:t>
            </a:r>
            <a:r>
              <a:rPr lang="en-GB" sz="2400" dirty="0" err="1" smtClean="0">
                <a:latin typeface="Comic Sans MS" panose="030F0702030302020204" pitchFamily="66" charset="0"/>
              </a:rPr>
              <a:t>noche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voy</a:t>
            </a:r>
            <a:r>
              <a:rPr lang="en-GB" sz="2400" dirty="0" smtClean="0"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latin typeface="Comic Sans MS" panose="030F0702030302020204" pitchFamily="66" charset="0"/>
              </a:rPr>
              <a:t>descansar</a:t>
            </a:r>
            <a:r>
              <a:rPr lang="en-GB" sz="2400" dirty="0" smtClean="0">
                <a:latin typeface="Comic Sans MS" panose="030F0702030302020204" pitchFamily="66" charset="0"/>
              </a:rPr>
              <a:t> en el hotel. </a:t>
            </a:r>
            <a:r>
              <a:rPr lang="en-GB" sz="2400" dirty="0" err="1" smtClean="0">
                <a:latin typeface="Comic Sans MS" panose="030F0702030302020204" pitchFamily="66" charset="0"/>
              </a:rPr>
              <a:t>También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quiero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ir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compras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pero</a:t>
            </a:r>
            <a:r>
              <a:rPr lang="en-GB" sz="2400" dirty="0" smtClean="0">
                <a:latin typeface="Comic Sans MS" panose="030F0702030302020204" pitchFamily="66" charset="0"/>
              </a:rPr>
              <a:t> no hay </a:t>
            </a:r>
            <a:r>
              <a:rPr lang="en-GB" sz="2400" dirty="0" err="1" smtClean="0">
                <a:latin typeface="Comic Sans MS" panose="030F0702030302020204" pitchFamily="66" charset="0"/>
              </a:rPr>
              <a:t>tiempo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659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/>
              <a:t>What specifically is this advertising?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794938" y="6488668"/>
            <a:ext cx="234906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exchange</a:t>
            </a:r>
            <a:endParaRPr lang="en-GB" dirty="0"/>
          </a:p>
        </p:txBody>
      </p:sp>
      <p:pic>
        <p:nvPicPr>
          <p:cNvPr id="21508" name="Picture 4" descr="http://www.lanzaroteinformation.com/files/Intercambio%20Lanzarote%20201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9250"/>
            <a:ext cx="5277767" cy="43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Who is going to stay…?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97700"/>
              </p:ext>
            </p:extLst>
          </p:nvPr>
        </p:nvGraphicFramePr>
        <p:xfrm>
          <a:off x="5796136" y="1953889"/>
          <a:ext cx="3071664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32"/>
                <a:gridCol w="1535832"/>
              </a:tblGrid>
              <a:tr h="91882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in</a:t>
                      </a:r>
                      <a:r>
                        <a:rPr lang="en-GB" sz="2800" b="1" baseline="0" dirty="0" smtClean="0"/>
                        <a:t> a hotel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on a campsite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in a house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in a youth hostel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53889"/>
            <a:ext cx="49685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 </a:t>
            </a:r>
            <a:r>
              <a:rPr lang="en-GB" sz="2000" dirty="0" err="1" smtClean="0"/>
              <a:t>agosto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a </a:t>
            </a:r>
            <a:r>
              <a:rPr lang="en-GB" sz="2000" dirty="0" err="1" smtClean="0"/>
              <a:t>Francia</a:t>
            </a:r>
            <a:r>
              <a:rPr lang="en-GB" sz="2000" dirty="0" smtClean="0"/>
              <a:t> y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alojarme</a:t>
            </a:r>
            <a:r>
              <a:rPr lang="en-GB" sz="2000" dirty="0" smtClean="0"/>
              <a:t> en un camping.			        </a:t>
            </a:r>
            <a:r>
              <a:rPr lang="en-GB" sz="2000" b="1" dirty="0" smtClean="0"/>
              <a:t>-Juan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94672" y="2292443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Isabel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09481" y="322161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Juan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64787" y="4140842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Daniela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64788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Lucía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52333"/>
            <a:ext cx="49685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Vamos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a los </a:t>
            </a:r>
            <a:r>
              <a:rPr lang="en-GB" sz="2000" dirty="0" err="1" smtClean="0"/>
              <a:t>Estados</a:t>
            </a:r>
            <a:r>
              <a:rPr lang="en-GB" sz="2000" dirty="0" smtClean="0"/>
              <a:t> </a:t>
            </a:r>
            <a:r>
              <a:rPr lang="en-GB" sz="2000" dirty="0" err="1" smtClean="0"/>
              <a:t>Unidos</a:t>
            </a:r>
            <a:r>
              <a:rPr lang="en-GB" sz="2000" dirty="0" smtClean="0"/>
              <a:t> y </a:t>
            </a:r>
            <a:r>
              <a:rPr lang="en-GB" sz="2000" dirty="0" err="1" smtClean="0"/>
              <a:t>nos</a:t>
            </a:r>
            <a:r>
              <a:rPr lang="en-GB" sz="2000" dirty="0" smtClean="0"/>
              <a:t> </a:t>
            </a:r>
            <a:r>
              <a:rPr lang="en-GB" sz="2000" dirty="0" err="1" smtClean="0"/>
              <a:t>alojaremos</a:t>
            </a:r>
            <a:r>
              <a:rPr lang="en-GB" sz="2000" dirty="0" smtClean="0"/>
              <a:t> en un </a:t>
            </a:r>
            <a:r>
              <a:rPr lang="en-GB" sz="2000" dirty="0" err="1" smtClean="0"/>
              <a:t>albergue</a:t>
            </a:r>
            <a:r>
              <a:rPr lang="en-GB" sz="2000" dirty="0" smtClean="0"/>
              <a:t> </a:t>
            </a:r>
            <a:r>
              <a:rPr lang="en-GB" sz="2000" dirty="0" err="1" smtClean="0"/>
              <a:t>juvenil</a:t>
            </a:r>
            <a:r>
              <a:rPr lang="en-GB" sz="2000" dirty="0" smtClean="0"/>
              <a:t>.	        </a:t>
            </a:r>
            <a:r>
              <a:rPr lang="en-GB" sz="2000" b="1" dirty="0" smtClean="0"/>
              <a:t>-</a:t>
            </a:r>
            <a:r>
              <a:rPr lang="en-GB" sz="2000" b="1" dirty="0" err="1" smtClean="0"/>
              <a:t>Lucía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306" y="4159164"/>
            <a:ext cx="49685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El </a:t>
            </a:r>
            <a:r>
              <a:rPr lang="en-GB" sz="2000" dirty="0" err="1" smtClean="0"/>
              <a:t>a</a:t>
            </a:r>
            <a:r>
              <a:rPr lang="en-GB" sz="2000" dirty="0" err="1" smtClean="0">
                <a:latin typeface="Calibri"/>
              </a:rPr>
              <a:t>ño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pasado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pasé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una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semana</a:t>
            </a:r>
            <a:r>
              <a:rPr lang="en-GB" sz="2000" dirty="0" smtClean="0">
                <a:latin typeface="Calibri"/>
              </a:rPr>
              <a:t> en un </a:t>
            </a:r>
            <a:r>
              <a:rPr lang="en-GB" sz="2000" dirty="0" err="1" smtClean="0">
                <a:latin typeface="Calibri"/>
              </a:rPr>
              <a:t>albergue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juvenil</a:t>
            </a:r>
            <a:r>
              <a:rPr lang="en-GB" sz="2000" dirty="0" smtClean="0">
                <a:latin typeface="Calibri"/>
              </a:rPr>
              <a:t>. En </a:t>
            </a:r>
            <a:r>
              <a:rPr lang="en-GB" sz="2000" dirty="0" err="1" smtClean="0">
                <a:latin typeface="Calibri"/>
              </a:rPr>
              <a:t>agosto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voy</a:t>
            </a:r>
            <a:r>
              <a:rPr lang="en-GB" sz="2000" dirty="0" smtClean="0">
                <a:latin typeface="Calibri"/>
              </a:rPr>
              <a:t> a </a:t>
            </a:r>
            <a:r>
              <a:rPr lang="en-GB" sz="2000" dirty="0" err="1" smtClean="0">
                <a:latin typeface="Calibri"/>
              </a:rPr>
              <a:t>alojarme</a:t>
            </a:r>
            <a:r>
              <a:rPr lang="en-GB" sz="2000" dirty="0" smtClean="0">
                <a:latin typeface="Calibri"/>
              </a:rPr>
              <a:t> en un hotel.   	 </a:t>
            </a:r>
            <a:r>
              <a:rPr lang="en-GB" sz="2000" dirty="0" smtClean="0"/>
              <a:t>		       </a:t>
            </a:r>
            <a:r>
              <a:rPr lang="en-GB" sz="2000" b="1" dirty="0" smtClean="0"/>
              <a:t>-Isabel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369406"/>
            <a:ext cx="49685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visitar</a:t>
            </a:r>
            <a:r>
              <a:rPr lang="en-GB" sz="2000" dirty="0" smtClean="0"/>
              <a:t> a mi </a:t>
            </a:r>
            <a:r>
              <a:rPr lang="en-GB" sz="2000" dirty="0" err="1" smtClean="0"/>
              <a:t>familia</a:t>
            </a:r>
            <a:r>
              <a:rPr lang="en-GB" sz="2000" dirty="0" smtClean="0"/>
              <a:t> y </a:t>
            </a:r>
            <a:r>
              <a:rPr lang="en-GB" sz="2000" dirty="0" err="1" smtClean="0"/>
              <a:t>pasar</a:t>
            </a:r>
            <a:r>
              <a:rPr lang="en-GB" sz="2000" dirty="0" smtClean="0"/>
              <a:t> </a:t>
            </a:r>
            <a:r>
              <a:rPr lang="en-GB" sz="2000" dirty="0" err="1" smtClean="0"/>
              <a:t>cinco</a:t>
            </a:r>
            <a:r>
              <a:rPr lang="en-GB" sz="2000" dirty="0" smtClean="0"/>
              <a:t> </a:t>
            </a:r>
            <a:r>
              <a:rPr lang="en-GB" sz="2000" dirty="0" err="1" smtClean="0"/>
              <a:t>días</a:t>
            </a:r>
            <a:r>
              <a:rPr lang="en-GB" sz="2000" dirty="0" smtClean="0"/>
              <a:t> en </a:t>
            </a:r>
            <a:r>
              <a:rPr lang="en-GB" sz="2000" dirty="0" err="1" smtClean="0"/>
              <a:t>su</a:t>
            </a:r>
            <a:r>
              <a:rPr lang="en-GB" sz="2000" dirty="0" smtClean="0"/>
              <a:t> casa.			   	    </a:t>
            </a:r>
            <a:r>
              <a:rPr lang="en-GB" sz="2000" b="1" dirty="0" smtClean="0"/>
              <a:t>-Daniela</a:t>
            </a:r>
            <a:endParaRPr lang="en-GB" sz="2000" b="1" dirty="0"/>
          </a:p>
        </p:txBody>
      </p:sp>
      <p:pic>
        <p:nvPicPr>
          <p:cNvPr id="17410" name="Picture 2" descr="C:\Users\Danni\AppData\Local\Microsoft\Windows\Temporary Internet Files\Content.IE5\95BE1G35\MC9003520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9481" y="5727328"/>
            <a:ext cx="1554268" cy="10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anni\AppData\Local\Microsoft\Windows\Temporary Internet Files\Content.IE5\SGUWNCCM\MC9000452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0" y="128547"/>
            <a:ext cx="899592" cy="8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Fill in the gaps with the correct verbs from below, focussing on the tenses.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92598" y="1628800"/>
            <a:ext cx="8599882" cy="26776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Normalmente</a:t>
            </a:r>
            <a:r>
              <a:rPr lang="en-GB" sz="2800" dirty="0" smtClean="0"/>
              <a:t> los fines de </a:t>
            </a:r>
            <a:r>
              <a:rPr lang="en-GB" sz="2800" dirty="0" err="1" smtClean="0"/>
              <a:t>semana</a:t>
            </a:r>
            <a:r>
              <a:rPr lang="en-GB" sz="2800" dirty="0" smtClean="0"/>
              <a:t> ___ </a:t>
            </a:r>
            <a:r>
              <a:rPr lang="en-GB" sz="2800" dirty="0" err="1" smtClean="0"/>
              <a:t>mis</a:t>
            </a:r>
            <a:r>
              <a:rPr lang="en-GB" sz="2800" dirty="0" smtClean="0"/>
              <a:t> </a:t>
            </a:r>
            <a:r>
              <a:rPr lang="en-GB" sz="2800" dirty="0" err="1" smtClean="0"/>
              <a:t>deberes</a:t>
            </a:r>
            <a:r>
              <a:rPr lang="en-GB" sz="2800" dirty="0" smtClean="0"/>
              <a:t> o ___ al </a:t>
            </a:r>
            <a:r>
              <a:rPr lang="en-GB" sz="2800" dirty="0" err="1" smtClean="0"/>
              <a:t>baloncesto</a:t>
            </a:r>
            <a:r>
              <a:rPr lang="en-GB" sz="2800" dirty="0" smtClean="0"/>
              <a:t>. El fin de </a:t>
            </a:r>
            <a:r>
              <a:rPr lang="en-GB" sz="2800" dirty="0" err="1" smtClean="0"/>
              <a:t>semana</a:t>
            </a:r>
            <a:r>
              <a:rPr lang="en-GB" sz="2800" dirty="0" smtClean="0"/>
              <a:t> </a:t>
            </a:r>
            <a:r>
              <a:rPr lang="en-GB" sz="2800" dirty="0" err="1" smtClean="0">
                <a:latin typeface="Calibri"/>
              </a:rPr>
              <a:t>pasado</a:t>
            </a:r>
            <a:r>
              <a:rPr lang="en-GB" sz="2800" dirty="0" smtClean="0">
                <a:latin typeface="Calibri"/>
              </a:rPr>
              <a:t> ___ al </a:t>
            </a:r>
            <a:r>
              <a:rPr lang="en-GB" sz="2800" dirty="0" err="1" smtClean="0">
                <a:latin typeface="Calibri"/>
              </a:rPr>
              <a:t>fútbol</a:t>
            </a:r>
            <a:r>
              <a:rPr lang="en-GB" sz="2800" dirty="0" smtClean="0">
                <a:latin typeface="Calibri"/>
              </a:rPr>
              <a:t> en el </a:t>
            </a:r>
            <a:r>
              <a:rPr lang="en-GB" sz="2800" dirty="0" err="1" smtClean="0">
                <a:latin typeface="Calibri"/>
              </a:rPr>
              <a:t>parque</a:t>
            </a:r>
            <a:r>
              <a:rPr lang="en-GB" sz="2800" dirty="0" smtClean="0">
                <a:latin typeface="Calibri"/>
              </a:rPr>
              <a:t> con amigos y </a:t>
            </a:r>
            <a:r>
              <a:rPr lang="en-GB" sz="2800" dirty="0" err="1" smtClean="0">
                <a:latin typeface="Calibri"/>
              </a:rPr>
              <a:t>después</a:t>
            </a:r>
            <a:r>
              <a:rPr lang="en-GB" sz="2800" dirty="0" smtClean="0">
                <a:latin typeface="Calibri"/>
              </a:rPr>
              <a:t> ___ a un </a:t>
            </a:r>
            <a:r>
              <a:rPr lang="en-GB" sz="2800" dirty="0" err="1" smtClean="0">
                <a:latin typeface="Calibri"/>
              </a:rPr>
              <a:t>restaurante</a:t>
            </a:r>
            <a:r>
              <a:rPr lang="en-GB" sz="2800" dirty="0" smtClean="0">
                <a:latin typeface="Calibri"/>
              </a:rPr>
              <a:t> para </a:t>
            </a:r>
            <a:r>
              <a:rPr lang="en-GB" sz="2800" dirty="0" err="1" smtClean="0">
                <a:latin typeface="Calibri"/>
              </a:rPr>
              <a:t>cenar</a:t>
            </a:r>
            <a:r>
              <a:rPr lang="en-GB" sz="2800" dirty="0" smtClean="0">
                <a:latin typeface="Calibri"/>
              </a:rPr>
              <a:t>. </a:t>
            </a:r>
            <a:r>
              <a:rPr lang="en-GB" sz="2800" dirty="0" err="1" smtClean="0">
                <a:latin typeface="Calibri"/>
              </a:rPr>
              <a:t>Por</a:t>
            </a:r>
            <a:r>
              <a:rPr lang="en-GB" sz="2800" dirty="0" smtClean="0">
                <a:latin typeface="Calibri"/>
              </a:rPr>
              <a:t> la </a:t>
            </a:r>
            <a:r>
              <a:rPr lang="en-GB" sz="2800" dirty="0" err="1" smtClean="0">
                <a:latin typeface="Calibri"/>
              </a:rPr>
              <a:t>noche</a:t>
            </a:r>
            <a:r>
              <a:rPr lang="en-GB" sz="2800" dirty="0" smtClean="0">
                <a:latin typeface="Calibri"/>
              </a:rPr>
              <a:t> ___ la </a:t>
            </a:r>
            <a:r>
              <a:rPr lang="en-GB" sz="2800" dirty="0" err="1" smtClean="0">
                <a:latin typeface="Calibri"/>
              </a:rPr>
              <a:t>televisión</a:t>
            </a:r>
            <a:r>
              <a:rPr lang="en-GB" sz="2800" dirty="0" smtClean="0">
                <a:latin typeface="Calibri"/>
              </a:rPr>
              <a:t> y ___ </a:t>
            </a:r>
            <a:r>
              <a:rPr lang="en-GB" sz="2800" dirty="0" err="1" smtClean="0">
                <a:latin typeface="Calibri"/>
              </a:rPr>
              <a:t>por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dirty="0" err="1" smtClean="0">
                <a:latin typeface="Calibri"/>
              </a:rPr>
              <a:t>teléfono</a:t>
            </a:r>
            <a:r>
              <a:rPr lang="en-GB" sz="2800" dirty="0" smtClean="0">
                <a:latin typeface="Calibri"/>
              </a:rPr>
              <a:t> con mi </a:t>
            </a:r>
            <a:r>
              <a:rPr lang="en-GB" sz="2800" dirty="0" err="1" smtClean="0">
                <a:latin typeface="Calibri"/>
              </a:rPr>
              <a:t>novia</a:t>
            </a:r>
            <a:r>
              <a:rPr lang="en-GB" sz="2800" dirty="0" smtClean="0">
                <a:latin typeface="Calibri"/>
              </a:rPr>
              <a:t>. Este fin de </a:t>
            </a:r>
            <a:r>
              <a:rPr lang="en-GB" sz="2800" dirty="0" err="1" smtClean="0">
                <a:latin typeface="Calibri"/>
              </a:rPr>
              <a:t>semana</a:t>
            </a:r>
            <a:r>
              <a:rPr lang="en-GB" sz="2800" dirty="0" smtClean="0">
                <a:latin typeface="Calibri"/>
              </a:rPr>
              <a:t> ___ al </a:t>
            </a:r>
            <a:r>
              <a:rPr lang="en-GB" sz="2800" dirty="0" err="1" smtClean="0">
                <a:latin typeface="Calibri"/>
              </a:rPr>
              <a:t>tenis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dirty="0" err="1" smtClean="0">
                <a:latin typeface="Calibri"/>
              </a:rPr>
              <a:t>y___de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dirty="0" err="1" smtClean="0">
                <a:latin typeface="Calibri"/>
              </a:rPr>
              <a:t>compras</a:t>
            </a:r>
            <a:r>
              <a:rPr lang="en-GB" sz="2800" dirty="0" smtClean="0">
                <a:latin typeface="Calibri"/>
              </a:rPr>
              <a:t> en el </a:t>
            </a:r>
            <a:r>
              <a:rPr lang="en-GB" sz="2800" dirty="0" err="1" smtClean="0">
                <a:latin typeface="Calibri"/>
              </a:rPr>
              <a:t>centro</a:t>
            </a:r>
            <a:r>
              <a:rPr lang="en-GB" sz="2800" dirty="0" smtClean="0">
                <a:latin typeface="Calibri"/>
              </a:rPr>
              <a:t> con mi </a:t>
            </a:r>
            <a:r>
              <a:rPr lang="en-GB" sz="2800" dirty="0" err="1" smtClean="0">
                <a:latin typeface="Calibri"/>
              </a:rPr>
              <a:t>madre</a:t>
            </a:r>
            <a:r>
              <a:rPr lang="en-GB" sz="2800" dirty="0" smtClean="0">
                <a:latin typeface="Calibri"/>
              </a:rPr>
              <a:t>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4147" y="5107014"/>
            <a:ext cx="7056784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 </a:t>
            </a:r>
            <a:r>
              <a:rPr lang="en-GB" sz="2800" dirty="0" err="1" smtClean="0"/>
              <a:t>voy</a:t>
            </a:r>
            <a:r>
              <a:rPr lang="en-GB" sz="2800" dirty="0" smtClean="0"/>
              <a:t> a </a:t>
            </a:r>
            <a:r>
              <a:rPr lang="en-GB" sz="2800" dirty="0" err="1" smtClean="0"/>
              <a:t>jugar</a:t>
            </a:r>
            <a:r>
              <a:rPr lang="en-GB" sz="2800" dirty="0" smtClean="0"/>
              <a:t> / </a:t>
            </a:r>
            <a:r>
              <a:rPr lang="en-GB" sz="2800" dirty="0" err="1" smtClean="0"/>
              <a:t>juego</a:t>
            </a:r>
            <a:r>
              <a:rPr lang="en-GB" sz="2800" dirty="0" smtClean="0"/>
              <a:t> / </a:t>
            </a:r>
            <a:r>
              <a:rPr lang="en-GB" sz="2800" dirty="0" err="1" smtClean="0"/>
              <a:t>fuimos</a:t>
            </a:r>
            <a:r>
              <a:rPr lang="en-GB" sz="2800" dirty="0" smtClean="0"/>
              <a:t> / </a:t>
            </a:r>
            <a:r>
              <a:rPr lang="en-GB" sz="2800" dirty="0" err="1" smtClean="0"/>
              <a:t>hablé</a:t>
            </a:r>
            <a:r>
              <a:rPr lang="en-GB" sz="2800" dirty="0" smtClean="0"/>
              <a:t> / </a:t>
            </a:r>
          </a:p>
          <a:p>
            <a:pPr algn="ctr"/>
            <a:r>
              <a:rPr lang="en-GB" sz="2800" dirty="0" err="1" smtClean="0"/>
              <a:t>hago</a:t>
            </a:r>
            <a:r>
              <a:rPr lang="en-GB" sz="2800" dirty="0" smtClean="0"/>
              <a:t> / </a:t>
            </a:r>
            <a:r>
              <a:rPr lang="en-GB" sz="2800" dirty="0" err="1" smtClean="0"/>
              <a:t>jugué</a:t>
            </a:r>
            <a:r>
              <a:rPr lang="en-GB" sz="2800" dirty="0" smtClean="0"/>
              <a:t> / vi / </a:t>
            </a:r>
            <a:r>
              <a:rPr lang="en-GB" sz="2800" dirty="0" err="1" smtClean="0"/>
              <a:t>voy</a:t>
            </a:r>
            <a:r>
              <a:rPr lang="en-GB" sz="2800" dirty="0" smtClean="0"/>
              <a:t> a </a:t>
            </a:r>
            <a:r>
              <a:rPr lang="en-GB" sz="2800" dirty="0" err="1" smtClean="0"/>
              <a:t>ir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2598" y="1628800"/>
            <a:ext cx="8599882" cy="31085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Normalmente</a:t>
            </a:r>
            <a:r>
              <a:rPr lang="en-GB" sz="2800" dirty="0" smtClean="0"/>
              <a:t> los fines de </a:t>
            </a:r>
            <a:r>
              <a:rPr lang="en-GB" sz="2800" dirty="0" err="1" smtClean="0"/>
              <a:t>semana</a:t>
            </a:r>
            <a:r>
              <a:rPr lang="en-GB" sz="2800" dirty="0" smtClean="0"/>
              <a:t> </a:t>
            </a:r>
            <a:r>
              <a:rPr lang="en-GB" sz="2800" b="1" dirty="0" err="1" smtClean="0"/>
              <a:t>hago</a:t>
            </a:r>
            <a:r>
              <a:rPr lang="en-GB" sz="2800" b="1" dirty="0" smtClean="0"/>
              <a:t> </a:t>
            </a:r>
            <a:r>
              <a:rPr lang="en-GB" sz="2800" dirty="0" err="1" smtClean="0"/>
              <a:t>mis</a:t>
            </a:r>
            <a:r>
              <a:rPr lang="en-GB" sz="2800" dirty="0" smtClean="0"/>
              <a:t> </a:t>
            </a:r>
            <a:r>
              <a:rPr lang="en-GB" sz="2800" dirty="0" err="1" smtClean="0"/>
              <a:t>deberes</a:t>
            </a:r>
            <a:r>
              <a:rPr lang="en-GB" sz="2800" dirty="0" smtClean="0"/>
              <a:t> o </a:t>
            </a:r>
            <a:r>
              <a:rPr lang="en-GB" sz="2800" b="1" dirty="0" err="1" smtClean="0"/>
              <a:t>juego</a:t>
            </a:r>
            <a:r>
              <a:rPr lang="en-GB" sz="2800" dirty="0" smtClean="0"/>
              <a:t> al </a:t>
            </a:r>
            <a:r>
              <a:rPr lang="en-GB" sz="2800" dirty="0" err="1" smtClean="0"/>
              <a:t>baloncesto</a:t>
            </a:r>
            <a:r>
              <a:rPr lang="en-GB" sz="2800" dirty="0" smtClean="0"/>
              <a:t>. El fin de </a:t>
            </a:r>
            <a:r>
              <a:rPr lang="en-GB" sz="2800" dirty="0" err="1" smtClean="0"/>
              <a:t>semana</a:t>
            </a:r>
            <a:r>
              <a:rPr lang="en-GB" sz="2800" dirty="0" smtClean="0"/>
              <a:t> </a:t>
            </a:r>
            <a:r>
              <a:rPr lang="en-GB" sz="2800" dirty="0" err="1" smtClean="0">
                <a:latin typeface="Calibri"/>
              </a:rPr>
              <a:t>pasado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b="1" dirty="0" err="1" smtClean="0">
                <a:latin typeface="Calibri"/>
              </a:rPr>
              <a:t>jugué</a:t>
            </a:r>
            <a:r>
              <a:rPr lang="en-GB" sz="2800" dirty="0" smtClean="0">
                <a:latin typeface="Calibri"/>
              </a:rPr>
              <a:t> al </a:t>
            </a:r>
            <a:r>
              <a:rPr lang="en-GB" sz="2800" dirty="0" err="1" smtClean="0">
                <a:latin typeface="Calibri"/>
              </a:rPr>
              <a:t>fútbol</a:t>
            </a:r>
            <a:r>
              <a:rPr lang="en-GB" sz="2800" dirty="0" smtClean="0">
                <a:latin typeface="Calibri"/>
              </a:rPr>
              <a:t> en el </a:t>
            </a:r>
            <a:r>
              <a:rPr lang="en-GB" sz="2800" dirty="0" err="1" smtClean="0">
                <a:latin typeface="Calibri"/>
              </a:rPr>
              <a:t>parque</a:t>
            </a:r>
            <a:r>
              <a:rPr lang="en-GB" sz="2800" dirty="0" smtClean="0">
                <a:latin typeface="Calibri"/>
              </a:rPr>
              <a:t> con amigos y </a:t>
            </a:r>
            <a:r>
              <a:rPr lang="en-GB" sz="2800" dirty="0" err="1" smtClean="0">
                <a:latin typeface="Calibri"/>
              </a:rPr>
              <a:t>después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b="1" dirty="0" err="1" smtClean="0">
                <a:latin typeface="Calibri"/>
              </a:rPr>
              <a:t>fuimos</a:t>
            </a:r>
            <a:r>
              <a:rPr lang="en-GB" sz="2800" b="1" dirty="0" smtClean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a un </a:t>
            </a:r>
            <a:r>
              <a:rPr lang="en-GB" sz="2800" dirty="0" err="1" smtClean="0">
                <a:latin typeface="Calibri"/>
              </a:rPr>
              <a:t>restaurante</a:t>
            </a:r>
            <a:r>
              <a:rPr lang="en-GB" sz="2800" dirty="0" smtClean="0">
                <a:latin typeface="Calibri"/>
              </a:rPr>
              <a:t> para </a:t>
            </a:r>
            <a:r>
              <a:rPr lang="en-GB" sz="2800" dirty="0" err="1" smtClean="0">
                <a:latin typeface="Calibri"/>
              </a:rPr>
              <a:t>cenar</a:t>
            </a:r>
            <a:r>
              <a:rPr lang="en-GB" sz="2800" dirty="0" smtClean="0">
                <a:latin typeface="Calibri"/>
              </a:rPr>
              <a:t>. </a:t>
            </a:r>
            <a:r>
              <a:rPr lang="en-GB" sz="2800" dirty="0" err="1" smtClean="0">
                <a:latin typeface="Calibri"/>
              </a:rPr>
              <a:t>Por</a:t>
            </a:r>
            <a:r>
              <a:rPr lang="en-GB" sz="2800" dirty="0" smtClean="0">
                <a:latin typeface="Calibri"/>
              </a:rPr>
              <a:t> la </a:t>
            </a:r>
            <a:r>
              <a:rPr lang="en-GB" sz="2800" dirty="0" err="1" smtClean="0">
                <a:latin typeface="Calibri"/>
              </a:rPr>
              <a:t>noche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b="1" dirty="0" smtClean="0">
                <a:latin typeface="Calibri"/>
              </a:rPr>
              <a:t>vi </a:t>
            </a:r>
            <a:r>
              <a:rPr lang="en-GB" sz="2800" dirty="0" smtClean="0">
                <a:latin typeface="Calibri"/>
              </a:rPr>
              <a:t>la </a:t>
            </a:r>
            <a:r>
              <a:rPr lang="en-GB" sz="2800" dirty="0" err="1" smtClean="0">
                <a:latin typeface="Calibri"/>
              </a:rPr>
              <a:t>televisión</a:t>
            </a:r>
            <a:r>
              <a:rPr lang="en-GB" sz="2800" dirty="0" smtClean="0">
                <a:latin typeface="Calibri"/>
              </a:rPr>
              <a:t> y </a:t>
            </a:r>
            <a:r>
              <a:rPr lang="en-GB" sz="2800" b="1" dirty="0" err="1" smtClean="0">
                <a:latin typeface="Calibri"/>
              </a:rPr>
              <a:t>hablé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dirty="0" err="1" smtClean="0">
                <a:latin typeface="Calibri"/>
              </a:rPr>
              <a:t>por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dirty="0" err="1" smtClean="0">
                <a:latin typeface="Calibri"/>
              </a:rPr>
              <a:t>teléfono</a:t>
            </a:r>
            <a:r>
              <a:rPr lang="en-GB" sz="2800" dirty="0" smtClean="0">
                <a:latin typeface="Calibri"/>
              </a:rPr>
              <a:t> con mi </a:t>
            </a:r>
            <a:r>
              <a:rPr lang="en-GB" sz="2800" dirty="0" err="1" smtClean="0">
                <a:latin typeface="Calibri"/>
              </a:rPr>
              <a:t>novia</a:t>
            </a:r>
            <a:r>
              <a:rPr lang="en-GB" sz="2800" dirty="0" smtClean="0">
                <a:latin typeface="Calibri"/>
              </a:rPr>
              <a:t>. Este fin de </a:t>
            </a:r>
            <a:r>
              <a:rPr lang="en-GB" sz="2800" dirty="0" err="1" smtClean="0">
                <a:latin typeface="Calibri"/>
              </a:rPr>
              <a:t>semana</a:t>
            </a:r>
            <a:r>
              <a:rPr lang="en-GB" sz="2800" dirty="0" smtClean="0">
                <a:latin typeface="Calibri"/>
              </a:rPr>
              <a:t> </a:t>
            </a:r>
            <a:r>
              <a:rPr lang="en-GB" sz="2800" b="1" dirty="0" err="1" smtClean="0">
                <a:latin typeface="Calibri"/>
              </a:rPr>
              <a:t>voy</a:t>
            </a:r>
            <a:r>
              <a:rPr lang="en-GB" sz="2800" b="1" dirty="0" smtClean="0">
                <a:latin typeface="Calibri"/>
              </a:rPr>
              <a:t> a </a:t>
            </a:r>
            <a:r>
              <a:rPr lang="en-GB" sz="2800" b="1" dirty="0" err="1" smtClean="0">
                <a:latin typeface="Calibri"/>
              </a:rPr>
              <a:t>jugar</a:t>
            </a:r>
            <a:r>
              <a:rPr lang="en-GB" sz="2800" b="1" dirty="0" smtClean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al </a:t>
            </a:r>
            <a:r>
              <a:rPr lang="en-GB" sz="2800" dirty="0" err="1" smtClean="0">
                <a:latin typeface="Calibri"/>
              </a:rPr>
              <a:t>tenis</a:t>
            </a:r>
            <a:r>
              <a:rPr lang="en-GB" sz="2800" dirty="0" smtClean="0">
                <a:latin typeface="Calibri"/>
              </a:rPr>
              <a:t> y</a:t>
            </a:r>
            <a:r>
              <a:rPr lang="en-GB" sz="2800" b="1" dirty="0" smtClean="0">
                <a:latin typeface="Calibri"/>
              </a:rPr>
              <a:t> </a:t>
            </a:r>
            <a:r>
              <a:rPr lang="en-GB" sz="2800" b="1" dirty="0" err="1" smtClean="0">
                <a:latin typeface="Calibri"/>
              </a:rPr>
              <a:t>voy</a:t>
            </a:r>
            <a:r>
              <a:rPr lang="en-GB" sz="2800" b="1" dirty="0" smtClean="0">
                <a:latin typeface="Calibri"/>
              </a:rPr>
              <a:t> a </a:t>
            </a:r>
            <a:r>
              <a:rPr lang="en-GB" sz="2800" b="1" dirty="0" err="1" smtClean="0">
                <a:latin typeface="Calibri"/>
              </a:rPr>
              <a:t>ir</a:t>
            </a:r>
            <a:r>
              <a:rPr lang="en-GB" sz="2800" b="1" dirty="0" smtClean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de </a:t>
            </a:r>
            <a:r>
              <a:rPr lang="en-GB" sz="2800" dirty="0" err="1" smtClean="0">
                <a:latin typeface="Calibri"/>
              </a:rPr>
              <a:t>compras</a:t>
            </a:r>
            <a:r>
              <a:rPr lang="en-GB" sz="2800" dirty="0" smtClean="0">
                <a:latin typeface="Calibri"/>
              </a:rPr>
              <a:t> en el </a:t>
            </a:r>
            <a:r>
              <a:rPr lang="en-GB" sz="2800" dirty="0" err="1" smtClean="0">
                <a:latin typeface="Calibri"/>
              </a:rPr>
              <a:t>centro</a:t>
            </a:r>
            <a:r>
              <a:rPr lang="en-GB" sz="2800" dirty="0" smtClean="0">
                <a:latin typeface="Calibri"/>
              </a:rPr>
              <a:t> con mi </a:t>
            </a:r>
            <a:r>
              <a:rPr lang="en-GB" sz="2800" dirty="0" err="1" smtClean="0">
                <a:latin typeface="Calibri"/>
              </a:rPr>
              <a:t>madre</a:t>
            </a:r>
            <a:r>
              <a:rPr lang="en-GB" sz="2800" dirty="0" smtClean="0">
                <a:latin typeface="Calibri"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430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659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/>
              <a:t>What specifically is this advertising?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329304" y="6488668"/>
            <a:ext cx="181469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flights</a:t>
            </a:r>
            <a:endParaRPr lang="en-GB" dirty="0"/>
          </a:p>
        </p:txBody>
      </p:sp>
      <p:pic>
        <p:nvPicPr>
          <p:cNvPr id="20482" name="Picture 2" descr="http://www.opodo.es/img/offers/opodo.es/vuelo-BCN-T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06" y="2132856"/>
            <a:ext cx="68551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Where are these people going on holiday this Summer?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53889"/>
            <a:ext cx="8568952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Este </a:t>
            </a:r>
            <a:r>
              <a:rPr lang="en-GB" sz="2000" dirty="0" err="1" smtClean="0"/>
              <a:t>verano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a Gales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mi </a:t>
            </a:r>
            <a:r>
              <a:rPr lang="en-GB" sz="2000" dirty="0" err="1" smtClean="0"/>
              <a:t>familia</a:t>
            </a:r>
            <a:r>
              <a:rPr lang="en-GB" sz="2000" dirty="0" smtClean="0"/>
              <a:t> vive </a:t>
            </a:r>
            <a:r>
              <a:rPr lang="en-GB" sz="2000" dirty="0" err="1" smtClean="0"/>
              <a:t>allí</a:t>
            </a:r>
            <a:r>
              <a:rPr lang="en-GB" sz="2000" dirty="0" smtClean="0"/>
              <a:t>.</a:t>
            </a:r>
          </a:p>
          <a:p>
            <a:r>
              <a:rPr lang="en-GB" sz="2000" b="1" dirty="0" smtClean="0"/>
              <a:t>-Mari Carmen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52333"/>
            <a:ext cx="85689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 </a:t>
            </a:r>
            <a:r>
              <a:rPr lang="en-GB" sz="2000" dirty="0" err="1" smtClean="0"/>
              <a:t>verano</a:t>
            </a:r>
            <a:r>
              <a:rPr lang="en-GB" sz="2000" dirty="0" smtClean="0"/>
              <a:t> </a:t>
            </a:r>
            <a:r>
              <a:rPr lang="en-GB" sz="2000" dirty="0" err="1" smtClean="0"/>
              <a:t>vamos</a:t>
            </a:r>
            <a:r>
              <a:rPr lang="en-GB" sz="2000" dirty="0" smtClean="0"/>
              <a:t> a </a:t>
            </a:r>
            <a:r>
              <a:rPr lang="en-GB" sz="2000" dirty="0" err="1" smtClean="0"/>
              <a:t>viajar</a:t>
            </a:r>
            <a:r>
              <a:rPr lang="en-GB" sz="2000" dirty="0" smtClean="0"/>
              <a:t> a </a:t>
            </a:r>
            <a:r>
              <a:rPr lang="en-GB" sz="2000" dirty="0" err="1" smtClean="0"/>
              <a:t>Grecia</a:t>
            </a:r>
            <a:r>
              <a:rPr lang="en-GB" sz="2000" dirty="0" smtClean="0"/>
              <a:t> con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amiga</a:t>
            </a:r>
            <a:r>
              <a:rPr lang="en-GB" sz="2000" dirty="0" smtClean="0"/>
              <a:t>. </a:t>
            </a:r>
            <a:r>
              <a:rPr lang="en-GB" sz="2000" dirty="0" err="1" smtClean="0"/>
              <a:t>Es</a:t>
            </a:r>
            <a:r>
              <a:rPr lang="en-GB" sz="2000" dirty="0" smtClean="0"/>
              <a:t> mi </a:t>
            </a:r>
            <a:r>
              <a:rPr lang="en-GB" sz="2000" dirty="0" err="1" smtClean="0"/>
              <a:t>primera</a:t>
            </a:r>
            <a:r>
              <a:rPr lang="en-GB" sz="2000" dirty="0" smtClean="0"/>
              <a:t> </a:t>
            </a:r>
            <a:r>
              <a:rPr lang="en-GB" sz="2000" dirty="0" err="1" smtClean="0"/>
              <a:t>vez</a:t>
            </a:r>
            <a:r>
              <a:rPr lang="en-GB" sz="2000" dirty="0" smtClean="0"/>
              <a:t> </a:t>
            </a:r>
            <a:r>
              <a:rPr lang="en-GB" sz="2000" dirty="0" err="1" smtClean="0"/>
              <a:t>allí</a:t>
            </a:r>
            <a:endParaRPr lang="en-GB" sz="2000" dirty="0" smtClean="0"/>
          </a:p>
          <a:p>
            <a:r>
              <a:rPr lang="en-GB" sz="2000" b="1" dirty="0" smtClean="0"/>
              <a:t>-Katy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306" y="4159164"/>
            <a:ext cx="8542174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 </a:t>
            </a:r>
            <a:r>
              <a:rPr lang="en-GB" sz="2000" dirty="0" err="1" smtClean="0"/>
              <a:t>agosto</a:t>
            </a:r>
            <a:r>
              <a:rPr lang="en-GB" sz="2000" dirty="0" smtClean="0"/>
              <a:t> </a:t>
            </a:r>
            <a:r>
              <a:rPr lang="en-GB" sz="2000" dirty="0" err="1" smtClean="0"/>
              <a:t>iré</a:t>
            </a:r>
            <a:r>
              <a:rPr lang="en-GB" sz="2000" dirty="0" smtClean="0"/>
              <a:t> a </a:t>
            </a:r>
            <a:r>
              <a:rPr lang="en-GB" sz="2000" dirty="0" err="1" smtClean="0"/>
              <a:t>Latinoamerica</a:t>
            </a:r>
            <a:r>
              <a:rPr lang="en-GB" sz="2000" dirty="0" smtClean="0"/>
              <a:t> para </a:t>
            </a:r>
            <a:r>
              <a:rPr lang="en-GB" sz="2000" dirty="0" err="1" smtClean="0"/>
              <a:t>tres</a:t>
            </a:r>
            <a:r>
              <a:rPr lang="en-GB" sz="2000" dirty="0" smtClean="0"/>
              <a:t> </a:t>
            </a:r>
            <a:r>
              <a:rPr lang="en-GB" sz="2000" dirty="0" err="1" smtClean="0"/>
              <a:t>semanas</a:t>
            </a:r>
            <a:r>
              <a:rPr lang="en-GB" sz="2000" dirty="0" smtClean="0"/>
              <a:t>. </a:t>
            </a:r>
          </a:p>
          <a:p>
            <a:r>
              <a:rPr lang="en-GB" sz="2000" b="1" dirty="0" smtClean="0"/>
              <a:t>-Simon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369406"/>
            <a:ext cx="85689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Quiero</a:t>
            </a:r>
            <a:r>
              <a:rPr lang="en-GB" sz="2000" dirty="0" smtClean="0"/>
              <a:t> </a:t>
            </a:r>
            <a:r>
              <a:rPr lang="en-GB" sz="2000" dirty="0" err="1" smtClean="0"/>
              <a:t>ir</a:t>
            </a:r>
            <a:r>
              <a:rPr lang="en-GB" sz="2000" dirty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Francia</a:t>
            </a:r>
            <a:r>
              <a:rPr lang="en-GB" sz="2000" dirty="0" smtClean="0"/>
              <a:t> </a:t>
            </a:r>
            <a:r>
              <a:rPr lang="en-GB" sz="2000" dirty="0" err="1" smtClean="0"/>
              <a:t>pero</a:t>
            </a:r>
            <a:r>
              <a:rPr lang="en-GB" sz="2000" dirty="0" smtClean="0"/>
              <a:t> </a:t>
            </a:r>
            <a:r>
              <a:rPr lang="en-GB" sz="2000" dirty="0" err="1" smtClean="0"/>
              <a:t>este</a:t>
            </a:r>
            <a:r>
              <a:rPr lang="en-GB" sz="2000" dirty="0" smtClean="0"/>
              <a:t> </a:t>
            </a:r>
            <a:r>
              <a:rPr lang="en-GB" sz="2000" dirty="0" err="1" smtClean="0"/>
              <a:t>a</a:t>
            </a:r>
            <a:r>
              <a:rPr lang="en-GB" sz="2000" dirty="0" err="1" smtClean="0">
                <a:latin typeface="Calibri"/>
              </a:rPr>
              <a:t>ño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iré</a:t>
            </a:r>
            <a:r>
              <a:rPr lang="en-GB" sz="2000" dirty="0" smtClean="0">
                <a:latin typeface="Calibri"/>
              </a:rPr>
              <a:t> a </a:t>
            </a:r>
            <a:r>
              <a:rPr lang="en-GB" sz="2000" dirty="0" err="1" smtClean="0">
                <a:latin typeface="Calibri"/>
              </a:rPr>
              <a:t>Alemania</a:t>
            </a:r>
            <a:r>
              <a:rPr lang="en-GB" sz="2000" dirty="0" smtClean="0">
                <a:latin typeface="Calibri"/>
              </a:rPr>
              <a:t> para </a:t>
            </a:r>
            <a:r>
              <a:rPr lang="en-GB" sz="2000" dirty="0" err="1" smtClean="0">
                <a:latin typeface="Calibri"/>
              </a:rPr>
              <a:t>una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semana</a:t>
            </a:r>
            <a:r>
              <a:rPr lang="en-GB" sz="2000" dirty="0" smtClean="0">
                <a:latin typeface="Calibri"/>
              </a:rPr>
              <a:t> con mi </a:t>
            </a:r>
            <a:r>
              <a:rPr lang="en-GB" sz="2000" dirty="0" err="1" smtClean="0">
                <a:latin typeface="Calibri"/>
              </a:rPr>
              <a:t>madre</a:t>
            </a:r>
            <a:r>
              <a:rPr lang="en-GB" sz="2000" dirty="0" smtClean="0">
                <a:latin typeface="Calibri"/>
              </a:rPr>
              <a:t>.</a:t>
            </a:r>
            <a:r>
              <a:rPr lang="en-GB" sz="2000" dirty="0" smtClean="0"/>
              <a:t> </a:t>
            </a:r>
            <a:r>
              <a:rPr lang="en-GB" sz="2000" b="1" dirty="0" smtClean="0"/>
              <a:t>-Daniel</a:t>
            </a:r>
            <a:endParaRPr lang="en-GB" sz="2000" b="1" dirty="0"/>
          </a:p>
        </p:txBody>
      </p:sp>
      <p:pic>
        <p:nvPicPr>
          <p:cNvPr id="6146" name="Picture 2" descr="C:\Users\Danni\AppData\Local\Microsoft\Windows\Temporary Internet Files\Content.IE5\95BE1G35\MC900015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36" y="4337379"/>
            <a:ext cx="1247833" cy="10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nni\AppData\Local\Microsoft\Windows\Temporary Internet Files\Content.IE5\SGUWNCCM\MC9003907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36" y="1953889"/>
            <a:ext cx="1383799" cy="9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nni\AppData\Local\Microsoft\Windows\Temporary Internet Files\Content.IE5\95BE1G35\MP90036268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10" y="3383775"/>
            <a:ext cx="1084959" cy="6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anni\AppData\Local\Microsoft\Windows\Temporary Internet Files\Content.IE5\95BE1G35\MP90036268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53" y="5877273"/>
            <a:ext cx="114211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" y="44867"/>
            <a:ext cx="75557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are these people going to spend their money on?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66542"/>
              </p:ext>
            </p:extLst>
          </p:nvPr>
        </p:nvGraphicFramePr>
        <p:xfrm>
          <a:off x="323528" y="1844824"/>
          <a:ext cx="8640960" cy="47537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08712"/>
                <a:gridCol w="2232248"/>
              </a:tblGrid>
              <a:tr h="1188132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Voy</a:t>
                      </a:r>
                      <a:r>
                        <a:rPr lang="en-GB" sz="2400" b="1" baseline="0" dirty="0" smtClean="0"/>
                        <a:t> a </a:t>
                      </a:r>
                      <a:r>
                        <a:rPr lang="en-GB" sz="2400" b="1" baseline="0" dirty="0" err="1" smtClean="0"/>
                        <a:t>gastar</a:t>
                      </a:r>
                      <a:r>
                        <a:rPr lang="en-GB" sz="2400" b="1" baseline="0" dirty="0" smtClean="0"/>
                        <a:t> mi </a:t>
                      </a:r>
                      <a:r>
                        <a:rPr lang="en-GB" sz="2400" b="1" baseline="0" dirty="0" err="1" smtClean="0"/>
                        <a:t>dinero</a:t>
                      </a:r>
                      <a:r>
                        <a:rPr lang="en-GB" sz="2400" b="1" baseline="0" dirty="0" smtClean="0"/>
                        <a:t> en </a:t>
                      </a:r>
                      <a:r>
                        <a:rPr lang="en-GB" sz="2400" b="1" baseline="0" dirty="0" err="1" smtClean="0"/>
                        <a:t>recuerdos</a:t>
                      </a:r>
                      <a:r>
                        <a:rPr lang="en-GB" sz="2400" b="1" baseline="0" dirty="0" smtClean="0"/>
                        <a:t> para mi </a:t>
                      </a:r>
                      <a:r>
                        <a:rPr lang="en-GB" sz="2400" b="1" baseline="0" dirty="0" err="1" smtClean="0"/>
                        <a:t>familia</a:t>
                      </a:r>
                      <a:r>
                        <a:rPr lang="en-GB" sz="2400" b="1" baseline="0" dirty="0" smtClean="0"/>
                        <a:t> – </a:t>
                      </a:r>
                      <a:r>
                        <a:rPr lang="en-GB" sz="2400" b="1" baseline="0" dirty="0" err="1" smtClean="0"/>
                        <a:t>una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camiseta</a:t>
                      </a:r>
                      <a:r>
                        <a:rPr lang="en-GB" sz="2400" b="1" baseline="0" dirty="0" smtClean="0"/>
                        <a:t> para mi </a:t>
                      </a:r>
                      <a:r>
                        <a:rPr lang="en-GB" sz="2400" b="1" baseline="0" dirty="0" err="1" smtClean="0"/>
                        <a:t>hermano</a:t>
                      </a:r>
                      <a:r>
                        <a:rPr lang="en-GB" sz="2400" b="1" baseline="0" dirty="0" smtClean="0"/>
                        <a:t> y chocolates para mi </a:t>
                      </a:r>
                      <a:r>
                        <a:rPr lang="en-GB" sz="2400" b="1" baseline="0" dirty="0" err="1" smtClean="0"/>
                        <a:t>madre</a:t>
                      </a:r>
                      <a:r>
                        <a:rPr lang="en-GB" sz="2400" b="1" baseline="0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interesa</a:t>
                      </a:r>
                      <a:r>
                        <a:rPr lang="en-GB" sz="2400" b="1" baseline="0" dirty="0" smtClean="0"/>
                        <a:t> la </a:t>
                      </a:r>
                      <a:r>
                        <a:rPr lang="en-GB" sz="2400" b="1" baseline="0" dirty="0" err="1" smtClean="0"/>
                        <a:t>moda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así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que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voy</a:t>
                      </a:r>
                      <a:r>
                        <a:rPr lang="en-GB" sz="2400" b="1" baseline="0" dirty="0" smtClean="0"/>
                        <a:t> a </a:t>
                      </a:r>
                      <a:r>
                        <a:rPr lang="en-GB" sz="2400" b="1" baseline="0" dirty="0" err="1" smtClean="0"/>
                        <a:t>ir</a:t>
                      </a:r>
                      <a:r>
                        <a:rPr lang="en-GB" sz="2400" b="1" baseline="0" dirty="0" smtClean="0"/>
                        <a:t> de </a:t>
                      </a:r>
                      <a:r>
                        <a:rPr lang="en-GB" sz="2400" b="1" baseline="0" dirty="0" err="1" smtClean="0"/>
                        <a:t>compras</a:t>
                      </a:r>
                      <a:r>
                        <a:rPr lang="en-GB" sz="2400" b="1" baseline="0" dirty="0" smtClean="0"/>
                        <a:t> en </a:t>
                      </a:r>
                      <a:r>
                        <a:rPr lang="en-GB" sz="2400" b="1" baseline="0" dirty="0" err="1" smtClean="0"/>
                        <a:t>las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grandes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almacenes</a:t>
                      </a:r>
                      <a:r>
                        <a:rPr lang="en-GB" sz="2400" b="1" baseline="0" dirty="0" smtClean="0"/>
                        <a:t> y </a:t>
                      </a:r>
                      <a:r>
                        <a:rPr lang="en-GB" sz="2400" b="1" baseline="0" dirty="0" err="1" smtClean="0"/>
                        <a:t>comprar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mucha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ropa</a:t>
                      </a:r>
                      <a:r>
                        <a:rPr lang="en-GB" sz="2400" b="1" baseline="0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Voy</a:t>
                      </a:r>
                      <a:r>
                        <a:rPr lang="en-GB" sz="2400" b="1" dirty="0" smtClean="0"/>
                        <a:t> a </a:t>
                      </a:r>
                      <a:r>
                        <a:rPr lang="en-GB" sz="2400" b="1" dirty="0" err="1" smtClean="0"/>
                        <a:t>pasar</a:t>
                      </a:r>
                      <a:r>
                        <a:rPr lang="en-GB" sz="2400" b="1" dirty="0" smtClean="0"/>
                        <a:t> mucho </a:t>
                      </a:r>
                      <a:r>
                        <a:rPr lang="en-GB" sz="2400" b="1" dirty="0" err="1" smtClean="0"/>
                        <a:t>tiempo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probando</a:t>
                      </a:r>
                      <a:r>
                        <a:rPr lang="en-GB" sz="2400" b="1" dirty="0" smtClean="0"/>
                        <a:t> la comida en los </a:t>
                      </a:r>
                      <a:r>
                        <a:rPr lang="en-GB" sz="2400" b="1" dirty="0" err="1" smtClean="0"/>
                        <a:t>restaurantes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diferentes</a:t>
                      </a:r>
                      <a:r>
                        <a:rPr lang="en-GB" sz="2400" b="1" baseline="0" dirty="0" smtClean="0"/>
                        <a:t>. Me </a:t>
                      </a:r>
                      <a:r>
                        <a:rPr lang="en-GB" sz="2400" b="1" baseline="0" dirty="0" err="1" smtClean="0"/>
                        <a:t>encanta</a:t>
                      </a:r>
                      <a:r>
                        <a:rPr lang="en-GB" sz="2400" b="1" baseline="0" dirty="0" smtClean="0"/>
                        <a:t> la paella </a:t>
                      </a:r>
                      <a:r>
                        <a:rPr lang="en-GB" sz="2400" b="1" baseline="0" dirty="0" err="1" smtClean="0"/>
                        <a:t>valenciana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porque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es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muy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rica</a:t>
                      </a:r>
                      <a:r>
                        <a:rPr lang="en-GB" sz="2400" b="1" baseline="0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Vamos</a:t>
                      </a:r>
                      <a:r>
                        <a:rPr lang="en-GB" sz="2400" b="1" baseline="0" dirty="0" smtClean="0"/>
                        <a:t> a </a:t>
                      </a:r>
                      <a:r>
                        <a:rPr lang="en-GB" sz="2400" b="1" baseline="0" dirty="0" err="1" smtClean="0"/>
                        <a:t>gastar</a:t>
                      </a:r>
                      <a:r>
                        <a:rPr lang="en-GB" sz="2400" b="1" baseline="0" dirty="0" smtClean="0"/>
                        <a:t> el </a:t>
                      </a:r>
                      <a:r>
                        <a:rPr lang="en-GB" sz="2400" b="1" baseline="0" dirty="0" err="1" smtClean="0"/>
                        <a:t>dinero</a:t>
                      </a:r>
                      <a:r>
                        <a:rPr lang="en-GB" sz="2400" b="1" baseline="0" dirty="0" smtClean="0"/>
                        <a:t> en entradas para los </a:t>
                      </a:r>
                      <a:r>
                        <a:rPr lang="en-GB" sz="2400" b="1" baseline="0" dirty="0" err="1" smtClean="0"/>
                        <a:t>parques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temáticos</a:t>
                      </a:r>
                      <a:r>
                        <a:rPr lang="en-GB" sz="2400" b="1" baseline="0" dirty="0" smtClean="0"/>
                        <a:t>. </a:t>
                      </a:r>
                      <a:r>
                        <a:rPr lang="en-GB" sz="2400" b="1" baseline="0" dirty="0" err="1" smtClean="0"/>
                        <a:t>Somos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muy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aventureros</a:t>
                      </a:r>
                      <a:r>
                        <a:rPr lang="en-GB" sz="2400" b="1" baseline="0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Danni\AppData\Local\Microsoft\Windows\Temporary Internet Files\Content.IE5\SGUWNCCM\MC9000570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17" y="2052779"/>
            <a:ext cx="10634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ni\AppData\Local\Microsoft\Windows\Temporary Internet Files\Content.IE5\95BE1G35\MP9004483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47" y="2131406"/>
            <a:ext cx="952251" cy="6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nni\AppData\Local\Microsoft\Windows\Temporary Internet Files\Content.IE5\GN3R2XBJ\MC9004399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26" y="3059652"/>
            <a:ext cx="953641" cy="10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nni\AppData\Local\Microsoft\Windows\Temporary Internet Files\Content.IE5\ESSQ3LKS\MP9004053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26" y="4365104"/>
            <a:ext cx="95294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anni\AppData\Local\Microsoft\Windows\Temporary Internet Files\Content.IE5\SGUWNCCM\MC900020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26" y="5517233"/>
            <a:ext cx="95364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659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/>
              <a:t>What specifically is this advertising?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329304" y="6488668"/>
            <a:ext cx="181469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flights</a:t>
            </a:r>
            <a:endParaRPr lang="en-GB" dirty="0"/>
          </a:p>
        </p:txBody>
      </p:sp>
      <p:pic>
        <p:nvPicPr>
          <p:cNvPr id="20484" name="Picture 4" descr="http://www.youvuelos.com/contenido/img_contenidos/4-you-vuelos-baratos-ofertas-reservas-vuelos-viajes-economicos-en-espana-y-en-el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30" y="1988840"/>
            <a:ext cx="6336704" cy="43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Match up the words with the images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96388"/>
              </p:ext>
            </p:extLst>
          </p:nvPr>
        </p:nvGraphicFramePr>
        <p:xfrm>
          <a:off x="251520" y="1628800"/>
          <a:ext cx="8496944" cy="49685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8472"/>
                <a:gridCol w="424847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campo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ciudad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albergue</a:t>
                      </a:r>
                      <a:r>
                        <a:rPr lang="en-GB" sz="4400" b="1" baseline="0" dirty="0" smtClean="0"/>
                        <a:t> </a:t>
                      </a:r>
                      <a:r>
                        <a:rPr lang="en-GB" sz="4400" b="1" baseline="0" dirty="0" err="1" smtClean="0"/>
                        <a:t>juvenil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playa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casa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6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facebook.com/images/fb_icon_325x32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https://www.facebook.com/images/fb_icon_325x32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6" descr="https://developers.google.com/youtube/images/YouTube_logo_standard_white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5" name="Picture 3" descr="C:\Users\Danni\AppData\Local\Microsoft\Windows\Temporary Internet Files\Content.IE5\95BE1G35\MC9001566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80" y="3787316"/>
            <a:ext cx="132474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http://www.clker.com/cliparts/D/j/K/P/b/3/hut-hostel-cheap-inexpensive-sleeping-accomodation-clip-art-red-whit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1248"/>
            <a:ext cx="976136" cy="8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17" y="1754684"/>
            <a:ext cx="796870" cy="7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Danni\AppData\Local\Microsoft\Windows\Temporary Internet Files\Content.IE5\ESSQ3LKS\MP9004054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8936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Danni\AppData\Local\Microsoft\Windows\Temporary Internet Files\Content.IE5\ESSQ3LKS\MC9001577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72" y="4689828"/>
            <a:ext cx="1306434" cy="9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779912" y="2044889"/>
            <a:ext cx="2088232" cy="2066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9361" y="3003425"/>
            <a:ext cx="2368783" cy="21376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37722" y="4013311"/>
            <a:ext cx="1716158" cy="20570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124806" y="3284985"/>
            <a:ext cx="2929074" cy="1756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15816" y="2276872"/>
            <a:ext cx="3138064" cy="379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was wrong with the hotel Martin stayed in?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4351410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05657" y="5925832"/>
            <a:ext cx="305332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dirty, cockroaches in the shower, the toilet and TV didn’t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904610"/>
            <a:ext cx="5328592" cy="3098721"/>
          </a:xfrm>
          <a:prstGeom prst="wedgeRoundRectCallout">
            <a:avLst>
              <a:gd name="adj1" fmla="val -57326"/>
              <a:gd name="adj2" fmla="val 14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El </a:t>
            </a:r>
            <a:r>
              <a:rPr lang="en-GB" sz="2200" dirty="0" err="1" smtClean="0">
                <a:latin typeface="Comic Sans MS" panose="030F0702030302020204" pitchFamily="66" charset="0"/>
              </a:rPr>
              <a:t>año</a:t>
            </a: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 err="1" smtClean="0">
                <a:latin typeface="Comic Sans MS" panose="030F0702030302020204" pitchFamily="66" charset="0"/>
              </a:rPr>
              <a:t>pasado</a:t>
            </a: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 err="1" smtClean="0">
                <a:latin typeface="Comic Sans MS" panose="030F0702030302020204" pitchFamily="66" charset="0"/>
              </a:rPr>
              <a:t>fui</a:t>
            </a:r>
            <a:r>
              <a:rPr lang="en-GB" sz="2200" dirty="0" smtClean="0">
                <a:latin typeface="Comic Sans MS" panose="030F0702030302020204" pitchFamily="66" charset="0"/>
              </a:rPr>
              <a:t> a </a:t>
            </a:r>
            <a:r>
              <a:rPr lang="en-GB" sz="2200" dirty="0" err="1" smtClean="0">
                <a:latin typeface="Comic Sans MS" panose="030F0702030302020204" pitchFamily="66" charset="0"/>
              </a:rPr>
              <a:t>Alemania</a:t>
            </a:r>
            <a:r>
              <a:rPr lang="en-GB" sz="2200" dirty="0" smtClean="0">
                <a:latin typeface="Comic Sans MS" panose="030F0702030302020204" pitchFamily="66" charset="0"/>
              </a:rPr>
              <a:t> y me </a:t>
            </a:r>
            <a:r>
              <a:rPr lang="en-GB" sz="2200" dirty="0" err="1" smtClean="0">
                <a:latin typeface="Comic Sans MS" panose="030F0702030302020204" pitchFamily="66" charset="0"/>
              </a:rPr>
              <a:t>alojé</a:t>
            </a:r>
            <a:r>
              <a:rPr lang="en-GB" sz="2200" dirty="0" smtClean="0">
                <a:latin typeface="Comic Sans MS" panose="030F0702030302020204" pitchFamily="66" charset="0"/>
              </a:rPr>
              <a:t> en un hotel. </a:t>
            </a:r>
            <a:r>
              <a:rPr lang="es-ES_tradnl" sz="2200" dirty="0" smtClean="0">
                <a:latin typeface="Comic Sans MS" panose="030F0702030302020204" pitchFamily="66" charset="0"/>
              </a:rPr>
              <a:t>Desafortunadamente </a:t>
            </a:r>
            <a:r>
              <a:rPr lang="es-ES_tradnl" sz="2200" dirty="0">
                <a:latin typeface="Comic Sans MS" panose="030F0702030302020204" pitchFamily="66" charset="0"/>
              </a:rPr>
              <a:t>el hotel estaba muy sucio y había cucarachas en la ducha. Además el aseo y la televisión no funcionaban así que no pude ir al baño ni ver mis programas preferidas.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anni\AppData\Local\Microsoft\Windows\Temporary Internet Files\Content.IE5\95BE1G35\MP90043934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6"/>
          <a:stretch/>
        </p:blipFill>
        <p:spPr bwMode="auto">
          <a:xfrm>
            <a:off x="323528" y="2084726"/>
            <a:ext cx="2952328" cy="27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659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/>
              <a:t>What specifically is this advertising?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6488668"/>
            <a:ext cx="399593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flights from Madrid to London</a:t>
            </a:r>
            <a:endParaRPr lang="en-GB" dirty="0"/>
          </a:p>
        </p:txBody>
      </p:sp>
      <p:pic>
        <p:nvPicPr>
          <p:cNvPr id="21506" name="Picture 2" descr="http://www.govolo.es/img/offers/govolo_es/home/vuelo-londres-120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60848"/>
            <a:ext cx="636550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Who is going to…?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21699"/>
              </p:ext>
            </p:extLst>
          </p:nvPr>
        </p:nvGraphicFramePr>
        <p:xfrm>
          <a:off x="5796136" y="1953889"/>
          <a:ext cx="3168352" cy="45188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/>
                <a:gridCol w="1584176"/>
              </a:tblGrid>
              <a:tr h="12081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relax</a:t>
                      </a:r>
                      <a:r>
                        <a:rPr lang="en-GB" sz="2800" b="1" baseline="0" dirty="0" smtClean="0"/>
                        <a:t> on the beach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104908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go out at night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104908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eat out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104908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sunbathe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53889"/>
            <a:ext cx="496855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El </a:t>
            </a:r>
            <a:r>
              <a:rPr lang="en-GB" sz="2000" dirty="0" err="1" smtClean="0"/>
              <a:t>lunes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discoteca</a:t>
            </a:r>
            <a:r>
              <a:rPr lang="en-GB" sz="2000" dirty="0" smtClean="0"/>
              <a:t> con mi </a:t>
            </a:r>
            <a:r>
              <a:rPr lang="en-GB" sz="2000" dirty="0" err="1" smtClean="0"/>
              <a:t>novia</a:t>
            </a:r>
            <a:r>
              <a:rPr lang="en-GB" sz="2000" dirty="0" smtClean="0"/>
              <a:t>.				        </a:t>
            </a:r>
            <a:r>
              <a:rPr lang="en-GB" sz="2000" b="1" dirty="0" smtClean="0"/>
              <a:t>-Juan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94672" y="2292443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Isabel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26415" y="3627918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Juan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26415" y="4724568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Daniela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26415" y="570796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Lucía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52333"/>
            <a:ext cx="49685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Quiero</a:t>
            </a:r>
            <a:r>
              <a:rPr lang="en-GB" sz="2000" dirty="0" smtClean="0"/>
              <a:t> </a:t>
            </a:r>
            <a:r>
              <a:rPr lang="en-GB" sz="2000" dirty="0" err="1" smtClean="0"/>
              <a:t>tomar</a:t>
            </a:r>
            <a:r>
              <a:rPr lang="en-GB" sz="2000" dirty="0" smtClean="0"/>
              <a:t> el sol al </a:t>
            </a:r>
            <a:r>
              <a:rPr lang="en-GB" sz="2000" dirty="0" err="1" smtClean="0"/>
              <a:t>lado</a:t>
            </a:r>
            <a:r>
              <a:rPr lang="en-GB" sz="2000" dirty="0" smtClean="0"/>
              <a:t> de la </a:t>
            </a:r>
            <a:r>
              <a:rPr lang="en-GB" sz="2000" dirty="0" err="1" smtClean="0"/>
              <a:t>piscina</a:t>
            </a:r>
            <a:r>
              <a:rPr lang="en-GB" sz="2000" dirty="0" smtClean="0"/>
              <a:t> </a:t>
            </a:r>
            <a:r>
              <a:rPr lang="en-GB" sz="2000" dirty="0" err="1" smtClean="0"/>
              <a:t>todos</a:t>
            </a:r>
            <a:r>
              <a:rPr lang="en-GB" sz="2000" dirty="0" smtClean="0"/>
              <a:t> los </a:t>
            </a:r>
            <a:r>
              <a:rPr lang="en-GB" sz="2000" dirty="0" err="1" smtClean="0"/>
              <a:t>días</a:t>
            </a:r>
            <a:r>
              <a:rPr lang="en-GB" sz="2000" dirty="0" smtClean="0"/>
              <a:t>.				       </a:t>
            </a:r>
            <a:r>
              <a:rPr lang="en-GB" sz="2000" b="1" dirty="0" smtClean="0"/>
              <a:t>-</a:t>
            </a:r>
            <a:r>
              <a:rPr lang="en-GB" sz="2000" b="1" dirty="0" err="1" smtClean="0"/>
              <a:t>Lucía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306" y="4159164"/>
            <a:ext cx="496855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Descansaré</a:t>
            </a:r>
            <a:r>
              <a:rPr lang="en-GB" sz="2000" dirty="0" smtClean="0"/>
              <a:t> al </a:t>
            </a:r>
            <a:r>
              <a:rPr lang="en-GB" sz="2000" dirty="0" err="1" smtClean="0"/>
              <a:t>lado</a:t>
            </a:r>
            <a:r>
              <a:rPr lang="en-GB" sz="2000" dirty="0" smtClean="0"/>
              <a:t> del mar con un </a:t>
            </a:r>
            <a:r>
              <a:rPr lang="en-GB" sz="2000" dirty="0" err="1" smtClean="0"/>
              <a:t>coctel</a:t>
            </a:r>
            <a:r>
              <a:rPr lang="en-GB" sz="2000" dirty="0"/>
              <a:t> </a:t>
            </a:r>
            <a:r>
              <a:rPr lang="en-GB" sz="2000" dirty="0" err="1" smtClean="0"/>
              <a:t>delicioso</a:t>
            </a:r>
            <a:r>
              <a:rPr lang="en-GB" sz="2000" dirty="0" smtClean="0"/>
              <a:t>.</a:t>
            </a:r>
            <a:r>
              <a:rPr lang="en-GB" sz="2000" dirty="0" smtClean="0">
                <a:latin typeface="Calibri"/>
              </a:rPr>
              <a:t>	 </a:t>
            </a:r>
            <a:r>
              <a:rPr lang="en-GB" sz="2000" dirty="0" smtClean="0"/>
              <a:t>		       </a:t>
            </a:r>
            <a:r>
              <a:rPr lang="en-GB" sz="2000" b="1" dirty="0" smtClean="0"/>
              <a:t>-Isabel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369406"/>
            <a:ext cx="49685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Mi</a:t>
            </a:r>
            <a:r>
              <a:rPr lang="en-GB" sz="2000" dirty="0" smtClean="0"/>
              <a:t> </a:t>
            </a:r>
            <a:r>
              <a:rPr lang="en-GB" sz="2000" dirty="0" err="1" smtClean="0"/>
              <a:t>familia</a:t>
            </a:r>
            <a:r>
              <a:rPr lang="en-GB" sz="2000" dirty="0" smtClean="0"/>
              <a:t> y </a:t>
            </a:r>
            <a:r>
              <a:rPr lang="en-GB" sz="2000" dirty="0" err="1" smtClean="0"/>
              <a:t>yo</a:t>
            </a:r>
            <a:r>
              <a:rPr lang="en-GB" sz="2000" dirty="0" smtClean="0"/>
              <a:t> </a:t>
            </a:r>
            <a:r>
              <a:rPr lang="en-GB" sz="2000" dirty="0" err="1" smtClean="0"/>
              <a:t>vamos</a:t>
            </a:r>
            <a:r>
              <a:rPr lang="en-GB" sz="2000" dirty="0" smtClean="0"/>
              <a:t> a </a:t>
            </a:r>
            <a:r>
              <a:rPr lang="en-GB" sz="2000" dirty="0" err="1" smtClean="0"/>
              <a:t>cenar</a:t>
            </a:r>
            <a:r>
              <a:rPr lang="en-GB" sz="2000" dirty="0" smtClean="0"/>
              <a:t> en los </a:t>
            </a:r>
            <a:r>
              <a:rPr lang="en-GB" sz="2000" dirty="0" err="1" smtClean="0"/>
              <a:t>restaurantes</a:t>
            </a:r>
            <a:r>
              <a:rPr lang="en-GB" sz="2000" dirty="0" smtClean="0"/>
              <a:t> </a:t>
            </a:r>
            <a:r>
              <a:rPr lang="en-GB" sz="2000" dirty="0" err="1" smtClean="0"/>
              <a:t>cada</a:t>
            </a:r>
            <a:r>
              <a:rPr lang="en-GB" sz="2000" dirty="0" smtClean="0"/>
              <a:t> </a:t>
            </a:r>
            <a:r>
              <a:rPr lang="en-GB" sz="2000" dirty="0" err="1" smtClean="0"/>
              <a:t>noche</a:t>
            </a:r>
            <a:r>
              <a:rPr lang="en-GB" sz="2000" dirty="0" smtClean="0"/>
              <a:t>.	   	    </a:t>
            </a:r>
            <a:r>
              <a:rPr lang="en-GB" sz="2000" b="1" dirty="0" smtClean="0"/>
              <a:t>-Daniela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321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ni\AppData\Local\Microsoft\Windows\Temporary Internet Files\Content.IE5\SGUWNCCM\MP9004464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551210" cy="3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disasters occurred on Sandra’s holidays?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679611"/>
            <a:ext cx="2551210" cy="8617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_________________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3" y="6211669"/>
            <a:ext cx="429895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broke leg when surfing, sunburnt face, lost camera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904610"/>
            <a:ext cx="6048672" cy="3507343"/>
          </a:xfrm>
          <a:prstGeom prst="wedgeRoundRectCallout">
            <a:avLst>
              <a:gd name="adj1" fmla="val -57326"/>
              <a:gd name="adj2" fmla="val 14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>
                <a:latin typeface="Comic Sans MS" panose="030F0702030302020204" pitchFamily="66" charset="0"/>
              </a:rPr>
              <a:t>E</a:t>
            </a:r>
            <a:r>
              <a:rPr lang="es-ES_tradnl" sz="2000" dirty="0" smtClean="0">
                <a:latin typeface="Comic Sans MS" panose="030F0702030302020204" pitchFamily="66" charset="0"/>
              </a:rPr>
              <a:t>l </a:t>
            </a:r>
            <a:r>
              <a:rPr lang="es-ES_tradnl" sz="2000" dirty="0">
                <a:latin typeface="Comic Sans MS" panose="030F0702030302020204" pitchFamily="66" charset="0"/>
              </a:rPr>
              <a:t>primer día hicimos surf en el mar, me caí de la tabla de surf y se me rompió la pierna. Tuve que pasar dos días en el hospital. 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s-ES_tradnl" sz="2000" dirty="0">
                <a:latin typeface="Comic Sans MS" panose="030F0702030302020204" pitchFamily="66" charset="0"/>
              </a:rPr>
              <a:t>Después nos quedamos en el hotel donde tomamos el sol al lado de la piscina pero hizo mucho calor y tuve la cara quemada del sol.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s-ES_tradnl" sz="2000" dirty="0">
                <a:latin typeface="Comic Sans MS" panose="030F0702030302020204" pitchFamily="66" charset="0"/>
              </a:rPr>
              <a:t>El último día visitamos un castillo en la montaña y saque muchas fotos pero perdí mi cámara fotográfica. ¡Que desastre!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60648"/>
            <a:ext cx="6744717" cy="432048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 smtClean="0"/>
              <a:t>Scan this for games to help you learn ‘Leisure’ vocabulary</a:t>
            </a:r>
            <a:endParaRPr lang="en-GB" sz="6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4094265"/>
            <a:ext cx="2567335" cy="2232248"/>
          </a:xfrm>
          <a:prstGeom prst="rect">
            <a:avLst/>
          </a:prstGeom>
          <a:ln w="57150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1552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Match up the activities with the correct images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99796"/>
              </p:ext>
            </p:extLst>
          </p:nvPr>
        </p:nvGraphicFramePr>
        <p:xfrm>
          <a:off x="251520" y="1628800"/>
          <a:ext cx="8496944" cy="49685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8472"/>
                <a:gridCol w="424847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Hablo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Veo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Bailo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Toco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err="1" smtClean="0"/>
                        <a:t>Viajo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Danni\AppData\Local\Microsoft\Windows\Temporary Internet Files\Content.IE5\GN3R2XBJ\MC9004414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33" y="3645024"/>
            <a:ext cx="1371428" cy="1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nni\AppData\Local\Microsoft\Windows\Temporary Internet Files\Content.IE5\ESSQ3LKS\MP9003827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7" y="1824933"/>
            <a:ext cx="982554" cy="7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anni\AppData\Local\Microsoft\Windows\Temporary Internet Files\Content.IE5\SGUWNCCM\MC900232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01" y="5643813"/>
            <a:ext cx="1269248" cy="9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anni\AppData\Local\Microsoft\Windows\Temporary Internet Files\Content.IE5\95BE1G35\MC9004349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14" y="4554489"/>
            <a:ext cx="4889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anni\AppData\Local\Microsoft\Windows\Temporary Internet Files\Content.IE5\95BE1G35\MC9004404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27" y="2735381"/>
            <a:ext cx="1009924" cy="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131840" y="2060848"/>
            <a:ext cx="3033293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5816" y="3104964"/>
            <a:ext cx="3168352" cy="30070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52898" y="4055352"/>
            <a:ext cx="3153699" cy="1044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30379" y="2175845"/>
            <a:ext cx="3033293" cy="2840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2898" y="3206153"/>
            <a:ext cx="3031270" cy="29058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Decide if these verbs are in the past, present or the future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4043"/>
              </p:ext>
            </p:extLst>
          </p:nvPr>
        </p:nvGraphicFramePr>
        <p:xfrm>
          <a:off x="179512" y="1628800"/>
          <a:ext cx="8712968" cy="5120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56484"/>
                <a:gridCol w="4356484"/>
              </a:tblGrid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hablaba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PAST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voy</a:t>
                      </a:r>
                      <a:r>
                        <a:rPr lang="en-GB" sz="3600" b="1" dirty="0" smtClean="0"/>
                        <a:t> a </a:t>
                      </a:r>
                      <a:r>
                        <a:rPr lang="en-GB" sz="3600" b="1" dirty="0" err="1" smtClean="0"/>
                        <a:t>ir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FUTURE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vamos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PRESENT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juego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PRESENT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hablé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PAST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jugaba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PAST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voy</a:t>
                      </a:r>
                      <a:r>
                        <a:rPr lang="en-GB" sz="3600" b="1" dirty="0" smtClean="0"/>
                        <a:t> a </a:t>
                      </a:r>
                      <a:r>
                        <a:rPr lang="en-GB" sz="3600" b="1" dirty="0" err="1" smtClean="0"/>
                        <a:t>hablar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FUTURE</a:t>
                      </a:r>
                      <a:endParaRPr lang="en-GB" sz="2800" b="1" dirty="0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 smtClean="0"/>
                        <a:t>hablo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PRESENT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4008" y="1700808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644008" y="2352102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44008" y="2996952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44008" y="3645024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44008" y="4293096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644008" y="4869160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644008" y="5517232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644008" y="6165304"/>
            <a:ext cx="4176464" cy="498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" y="41624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Match up the activities with the correct images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90006"/>
              </p:ext>
            </p:extLst>
          </p:nvPr>
        </p:nvGraphicFramePr>
        <p:xfrm>
          <a:off x="251520" y="1628800"/>
          <a:ext cx="8496944" cy="49685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8472"/>
                <a:gridCol w="424847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el </a:t>
                      </a:r>
                      <a:r>
                        <a:rPr lang="en-GB" sz="4400" b="1" dirty="0" err="1" smtClean="0"/>
                        <a:t>esquí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el footing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la </a:t>
                      </a:r>
                      <a:r>
                        <a:rPr lang="en-GB" sz="4400" b="1" dirty="0" err="1" smtClean="0"/>
                        <a:t>equitación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la vela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/>
                        <a:t>el </a:t>
                      </a:r>
                      <a:r>
                        <a:rPr lang="en-GB" sz="4400" b="1" dirty="0" err="1" smtClean="0"/>
                        <a:t>patinaje</a:t>
                      </a:r>
                      <a:endParaRPr lang="en-GB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3347864" y="1988840"/>
            <a:ext cx="2676825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Danni\AppData\Local\Microsoft\Windows\Temporary Internet Files\Content.IE5\95BE1G35\MC9000200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936104" cy="8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anni\AppData\Local\Microsoft\Windows\Temporary Internet Files\Content.IE5\95BE1G35\MC9003316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1881"/>
            <a:ext cx="740103" cy="8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Danni\AppData\Local\Microsoft\Windows\Temporary Internet Files\Content.IE5\95BE1G35\MM90033666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75" y="2738624"/>
            <a:ext cx="1317104" cy="7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Danni\AppData\Local\Microsoft\Windows\Temporary Internet Files\Content.IE5\GN3R2XBJ\MC90043706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89" y="3569849"/>
            <a:ext cx="1011277" cy="10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Danni\AppData\Local\Microsoft\Windows\Temporary Internet Files\Content.IE5\SGUWNCCM\MC90038998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04" y="5733256"/>
            <a:ext cx="834847" cy="7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3635896" y="2138962"/>
            <a:ext cx="2388793" cy="962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95936" y="3101814"/>
            <a:ext cx="1728192" cy="9736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17928" y="5049161"/>
            <a:ext cx="2938248" cy="10588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635896" y="4075487"/>
            <a:ext cx="2388793" cy="1945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ensiones.info/wp-content/uploads/2013/12/Rebajas-en-extensiones-pelo-natu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704856" cy="27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Where are you most likely to see this sign?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5157191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Police Station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Restaurant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Shop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7" y="6222242"/>
            <a:ext cx="197320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C) Shop</a:t>
            </a:r>
          </a:p>
          <a:p>
            <a:r>
              <a:rPr lang="en-GB" dirty="0" err="1" smtClean="0"/>
              <a:t>Rebajas</a:t>
            </a:r>
            <a:r>
              <a:rPr lang="en-GB" dirty="0" smtClean="0"/>
              <a:t> = Sales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7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Which 3 activities did Natalie do last weekend?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4351410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_________________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05657" y="6211669"/>
            <a:ext cx="305332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ANSWERS:  bowling, homework, ice skating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16830"/>
            <a:ext cx="4680520" cy="2962513"/>
          </a:xfrm>
          <a:prstGeom prst="wedgeRoundRectCallout">
            <a:avLst>
              <a:gd name="adj1" fmla="val 64628"/>
              <a:gd name="adj2" fmla="val 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El fin de </a:t>
            </a:r>
            <a:r>
              <a:rPr lang="en-GB" sz="2800" dirty="0" err="1" smtClean="0">
                <a:latin typeface="Comic Sans MS" panose="030F0702030302020204" pitchFamily="66" charset="0"/>
              </a:rPr>
              <a:t>semana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pasado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fui</a:t>
            </a:r>
            <a:r>
              <a:rPr lang="en-GB" sz="2800" dirty="0" smtClean="0">
                <a:latin typeface="Comic Sans MS" panose="030F0702030302020204" pitchFamily="66" charset="0"/>
              </a:rPr>
              <a:t> a la </a:t>
            </a:r>
            <a:r>
              <a:rPr lang="en-GB" sz="2800" dirty="0" err="1" smtClean="0">
                <a:latin typeface="Comic Sans MS" panose="030F0702030302020204" pitchFamily="66" charset="0"/>
              </a:rPr>
              <a:t>bolera</a:t>
            </a:r>
            <a:r>
              <a:rPr lang="en-GB" sz="2800" dirty="0" smtClean="0">
                <a:latin typeface="Comic Sans MS" panose="030F0702030302020204" pitchFamily="66" charset="0"/>
              </a:rPr>
              <a:t> con </a:t>
            </a:r>
            <a:r>
              <a:rPr lang="en-GB" sz="2800" dirty="0" err="1" smtClean="0">
                <a:latin typeface="Comic Sans MS" panose="030F0702030302020204" pitchFamily="66" charset="0"/>
              </a:rPr>
              <a:t>mis</a:t>
            </a:r>
            <a:r>
              <a:rPr lang="en-GB" sz="2800" dirty="0" smtClean="0">
                <a:latin typeface="Comic Sans MS" panose="030F0702030302020204" pitchFamily="66" charset="0"/>
              </a:rPr>
              <a:t> padres. </a:t>
            </a:r>
            <a:r>
              <a:rPr lang="en-GB" sz="2800" dirty="0" err="1" smtClean="0">
                <a:latin typeface="Comic Sans MS" panose="030F0702030302020204" pitchFamily="66" charset="0"/>
              </a:rPr>
              <a:t>Por</a:t>
            </a:r>
            <a:r>
              <a:rPr lang="en-GB" sz="2800" dirty="0" smtClean="0">
                <a:latin typeface="Comic Sans MS" panose="030F0702030302020204" pitchFamily="66" charset="0"/>
              </a:rPr>
              <a:t> la </a:t>
            </a:r>
            <a:r>
              <a:rPr lang="en-GB" sz="2800" dirty="0" err="1" smtClean="0">
                <a:latin typeface="Comic Sans MS" panose="030F0702030302020204" pitchFamily="66" charset="0"/>
              </a:rPr>
              <a:t>tarde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hice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mis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deberes</a:t>
            </a:r>
            <a:r>
              <a:rPr lang="en-GB" sz="2800" dirty="0" smtClean="0">
                <a:latin typeface="Comic Sans MS" panose="030F0702030302020204" pitchFamily="66" charset="0"/>
              </a:rPr>
              <a:t>. El </a:t>
            </a:r>
            <a:r>
              <a:rPr lang="en-GB" sz="2800" dirty="0" err="1" smtClean="0">
                <a:latin typeface="Comic Sans MS" panose="030F0702030302020204" pitchFamily="66" charset="0"/>
              </a:rPr>
              <a:t>domingo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hice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patinaje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sobre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hielo</a:t>
            </a:r>
            <a:r>
              <a:rPr lang="en-GB" sz="2800" dirty="0" smtClean="0">
                <a:latin typeface="Comic Sans MS" panose="030F0702030302020204" pitchFamily="66" charset="0"/>
              </a:rPr>
              <a:t> con mi </a:t>
            </a:r>
            <a:r>
              <a:rPr lang="en-GB" sz="2800" dirty="0" err="1" smtClean="0">
                <a:latin typeface="Comic Sans MS" panose="030F0702030302020204" pitchFamily="66" charset="0"/>
              </a:rPr>
              <a:t>madre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Danni\AppData\Local\Microsoft\Windows\Temporary Internet Files\Content.IE5\ESSQ3LKS\MP900448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0"/>
            <a:ext cx="2595521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2246</Words>
  <Application>Microsoft Office PowerPoint</Application>
  <PresentationFormat>On-screen Show (4:3)</PresentationFormat>
  <Paragraphs>406</Paragraphs>
  <Slides>49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Name 3 activities Spanish teenagers do in their free time</vt:lpstr>
      <vt:lpstr>Match up the activities with the correct images</vt:lpstr>
      <vt:lpstr>Fill in the gaps with the correct verbs from below, focussing on the tenses.</vt:lpstr>
      <vt:lpstr>Match up the activities with the correct images</vt:lpstr>
      <vt:lpstr>Decide if these verbs are in the past, present or the future</vt:lpstr>
      <vt:lpstr>Match up the activities with the correct images</vt:lpstr>
      <vt:lpstr>Where are you most likely to see this sign?</vt:lpstr>
      <vt:lpstr>Which 3 activities did Natalie do last weekend?</vt:lpstr>
      <vt:lpstr>How many of these verbs do you already know?  Look any new ones up in the dictionary and make a note in your books.</vt:lpstr>
      <vt:lpstr>Fill in the gap with the appropriate word</vt:lpstr>
      <vt:lpstr>PowerPoint Presentation</vt:lpstr>
      <vt:lpstr>Empareja las personas con las cosas.</vt:lpstr>
      <vt:lpstr>Empareja las personas con las cosas.</vt:lpstr>
      <vt:lpstr>Empareja las personas con las cosas.</vt:lpstr>
      <vt:lpstr>Empareja las personas con las cosas.</vt:lpstr>
      <vt:lpstr>Empareja las personas con las cosas.</vt:lpstr>
      <vt:lpstr>Empareja las personas con las cosas.</vt:lpstr>
      <vt:lpstr>Empareja las personas con las cosas.</vt:lpstr>
      <vt:lpstr>How many of these items of clothing do you already know the translations of?  Look any new ones up in the dictionary and make a note in your books.</vt:lpstr>
      <vt:lpstr>TOP TIP: Sometimes if a word starts with ‘s’ in English it will start with ‘es’ in Spanish.  Can you work out these cognates?</vt:lpstr>
      <vt:lpstr>TOP TIP: Learn time phrases as these will help you know which tense they are using. Which tenses would you use with these?</vt:lpstr>
      <vt:lpstr>Unscramble the letters to find the translations of these TV programmes.</vt:lpstr>
      <vt:lpstr>TOP TIP: Try to think of ways to remember translations of words. The more ridiculous, the better! Can you think of a way to remember these words? E.G. abogado = lawyer (imagine a lawyer eating an avocado).</vt:lpstr>
      <vt:lpstr>What does the sign say?</vt:lpstr>
      <vt:lpstr>Think of ways to remember this vocabulary. Tip: The stranger, the better! </vt:lpstr>
      <vt:lpstr>Match up the activities with the correct images</vt:lpstr>
      <vt:lpstr>Unscramble the letters to find the translations of these words.</vt:lpstr>
      <vt:lpstr>What is wrong with the computer? Tick the correct box.</vt:lpstr>
      <vt:lpstr>Are these opinions on the internet positive, negative or both?</vt:lpstr>
      <vt:lpstr>What does the image say?</vt:lpstr>
      <vt:lpstr>What are you just about to buy if you see this image?</vt:lpstr>
      <vt:lpstr>What do these people say about the internet?</vt:lpstr>
      <vt:lpstr>Answer the questions below</vt:lpstr>
      <vt:lpstr>Which 3 activities is Lucy going to do on her holidays?</vt:lpstr>
      <vt:lpstr>Where are these people going on holiday next year?</vt:lpstr>
      <vt:lpstr>Which 3 activities is James going to do on his holidays?</vt:lpstr>
      <vt:lpstr>What specifically is this advertising?</vt:lpstr>
      <vt:lpstr>Who is going to stay…?</vt:lpstr>
      <vt:lpstr>What specifically is this advertising?</vt:lpstr>
      <vt:lpstr>Where are these people going on holiday this Summer?</vt:lpstr>
      <vt:lpstr>What are these people going to spend their money on?</vt:lpstr>
      <vt:lpstr>What specifically is this advertising?</vt:lpstr>
      <vt:lpstr>Match up the words with the images</vt:lpstr>
      <vt:lpstr>What was wrong with the hotel Martin stayed in?</vt:lpstr>
      <vt:lpstr>What specifically is this advertising?</vt:lpstr>
      <vt:lpstr>Who is going to…?</vt:lpstr>
      <vt:lpstr>What disasters occurred on Sandra’s holidays?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</dc:creator>
  <cp:lastModifiedBy>Danni</cp:lastModifiedBy>
  <cp:revision>42</cp:revision>
  <dcterms:created xsi:type="dcterms:W3CDTF">2014-05-26T12:34:46Z</dcterms:created>
  <dcterms:modified xsi:type="dcterms:W3CDTF">2014-05-28T22:15:42Z</dcterms:modified>
</cp:coreProperties>
</file>