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9" r:id="rId3"/>
    <p:sldId id="268" r:id="rId4"/>
    <p:sldId id="269" r:id="rId5"/>
    <p:sldId id="271" r:id="rId6"/>
    <p:sldId id="265" r:id="rId7"/>
    <p:sldId id="266" r:id="rId8"/>
    <p:sldId id="267" r:id="rId9"/>
    <p:sldId id="264" r:id="rId10"/>
    <p:sldId id="270" r:id="rId11"/>
    <p:sldId id="276" r:id="rId12"/>
    <p:sldId id="278" r:id="rId13"/>
    <p:sldId id="258" r:id="rId14"/>
    <p:sldId id="262" r:id="rId15"/>
    <p:sldId id="277" r:id="rId16"/>
    <p:sldId id="263" r:id="rId17"/>
    <p:sldId id="272" r:id="rId18"/>
    <p:sldId id="273" r:id="rId19"/>
    <p:sldId id="261" r:id="rId20"/>
    <p:sldId id="279" r:id="rId21"/>
    <p:sldId id="260" r:id="rId22"/>
    <p:sldId id="275" r:id="rId23"/>
    <p:sldId id="280" r:id="rId24"/>
    <p:sldId id="282" r:id="rId25"/>
    <p:sldId id="283"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88" autoAdjust="0"/>
    <p:restoredTop sz="86501" autoAdjust="0"/>
  </p:normalViewPr>
  <p:slideViewPr>
    <p:cSldViewPr>
      <p:cViewPr>
        <p:scale>
          <a:sx n="70" d="100"/>
          <a:sy n="70" d="100"/>
        </p:scale>
        <p:origin x="-1320" y="-16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5CEB3C-4EA9-410E-B868-531E707F2DE3}" type="datetimeFigureOut">
              <a:rPr lang="en-GB" smtClean="0"/>
              <a:pPr/>
              <a:t>05/06/2016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88D4E-94C2-4051-BB07-BF355831B1DF}" type="slidenum">
              <a:rPr lang="en-GB" smtClean="0"/>
              <a:pPr/>
              <a:t>‹Nº›</a:t>
            </a:fld>
            <a:endParaRPr lang="en-GB"/>
          </a:p>
        </p:txBody>
      </p:sp>
    </p:spTree>
    <p:extLst>
      <p:ext uri="{BB962C8B-B14F-4D97-AF65-F5344CB8AC3E}">
        <p14:creationId xmlns:p14="http://schemas.microsoft.com/office/powerpoint/2010/main" xmlns="" val="399283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926056-0C1C-4158-A9D0-11FBD6A91134}" type="slidenum">
              <a:rPr lang="en-GB" smtClean="0"/>
              <a:pPr/>
              <a:t>1</a:t>
            </a:fld>
            <a:endParaRPr lang="en-GB"/>
          </a:p>
        </p:txBody>
      </p:sp>
    </p:spTree>
    <p:extLst>
      <p:ext uri="{BB962C8B-B14F-4D97-AF65-F5344CB8AC3E}">
        <p14:creationId xmlns:p14="http://schemas.microsoft.com/office/powerpoint/2010/main" xmlns="" val="3498430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34F50E2-09DF-46A6-ADD7-A8DAD1C58A1F}" type="datetimeFigureOut">
              <a:rPr lang="en-GB" smtClean="0"/>
              <a:pPr/>
              <a:t>05/06/2016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8C435-DB93-417E-906B-4751FA924BF7}" type="slidenum">
              <a:rPr lang="en-GB" smtClean="0"/>
              <a:pPr/>
              <a:t>‹Nº›</a:t>
            </a:fld>
            <a:endParaRPr lang="en-GB"/>
          </a:p>
        </p:txBody>
      </p:sp>
    </p:spTree>
    <p:extLst>
      <p:ext uri="{BB962C8B-B14F-4D97-AF65-F5344CB8AC3E}">
        <p14:creationId xmlns:p14="http://schemas.microsoft.com/office/powerpoint/2010/main" xmlns="" val="130807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4F50E2-09DF-46A6-ADD7-A8DAD1C58A1F}" type="datetimeFigureOut">
              <a:rPr lang="en-GB" smtClean="0"/>
              <a:pPr/>
              <a:t>05/06/2016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8C435-DB93-417E-906B-4751FA924BF7}" type="slidenum">
              <a:rPr lang="en-GB" smtClean="0"/>
              <a:pPr/>
              <a:t>‹Nº›</a:t>
            </a:fld>
            <a:endParaRPr lang="en-GB"/>
          </a:p>
        </p:txBody>
      </p:sp>
    </p:spTree>
    <p:extLst>
      <p:ext uri="{BB962C8B-B14F-4D97-AF65-F5344CB8AC3E}">
        <p14:creationId xmlns:p14="http://schemas.microsoft.com/office/powerpoint/2010/main" xmlns="" val="1360961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4F50E2-09DF-46A6-ADD7-A8DAD1C58A1F}" type="datetimeFigureOut">
              <a:rPr lang="en-GB" smtClean="0"/>
              <a:pPr/>
              <a:t>05/06/2016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8C435-DB93-417E-906B-4751FA924BF7}" type="slidenum">
              <a:rPr lang="en-GB" smtClean="0"/>
              <a:pPr/>
              <a:t>‹Nº›</a:t>
            </a:fld>
            <a:endParaRPr lang="en-GB"/>
          </a:p>
        </p:txBody>
      </p:sp>
    </p:spTree>
    <p:extLst>
      <p:ext uri="{BB962C8B-B14F-4D97-AF65-F5344CB8AC3E}">
        <p14:creationId xmlns:p14="http://schemas.microsoft.com/office/powerpoint/2010/main" xmlns="" val="217881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4F50E2-09DF-46A6-ADD7-A8DAD1C58A1F}" type="datetimeFigureOut">
              <a:rPr lang="en-GB" smtClean="0"/>
              <a:pPr/>
              <a:t>05/06/2016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8C435-DB93-417E-906B-4751FA924BF7}" type="slidenum">
              <a:rPr lang="en-GB" smtClean="0"/>
              <a:pPr/>
              <a:t>‹Nº›</a:t>
            </a:fld>
            <a:endParaRPr lang="en-GB"/>
          </a:p>
        </p:txBody>
      </p:sp>
    </p:spTree>
    <p:extLst>
      <p:ext uri="{BB962C8B-B14F-4D97-AF65-F5344CB8AC3E}">
        <p14:creationId xmlns:p14="http://schemas.microsoft.com/office/powerpoint/2010/main" xmlns="" val="315384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4F50E2-09DF-46A6-ADD7-A8DAD1C58A1F}" type="datetimeFigureOut">
              <a:rPr lang="en-GB" smtClean="0"/>
              <a:pPr/>
              <a:t>05/06/2016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8C435-DB93-417E-906B-4751FA924BF7}" type="slidenum">
              <a:rPr lang="en-GB" smtClean="0"/>
              <a:pPr/>
              <a:t>‹Nº›</a:t>
            </a:fld>
            <a:endParaRPr lang="en-GB"/>
          </a:p>
        </p:txBody>
      </p:sp>
    </p:spTree>
    <p:extLst>
      <p:ext uri="{BB962C8B-B14F-4D97-AF65-F5344CB8AC3E}">
        <p14:creationId xmlns:p14="http://schemas.microsoft.com/office/powerpoint/2010/main" xmlns="" val="107056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34F50E2-09DF-46A6-ADD7-A8DAD1C58A1F}" type="datetimeFigureOut">
              <a:rPr lang="en-GB" smtClean="0"/>
              <a:pPr/>
              <a:t>05/06/2016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8C435-DB93-417E-906B-4751FA924BF7}" type="slidenum">
              <a:rPr lang="en-GB" smtClean="0"/>
              <a:pPr/>
              <a:t>‹Nº›</a:t>
            </a:fld>
            <a:endParaRPr lang="en-GB"/>
          </a:p>
        </p:txBody>
      </p:sp>
    </p:spTree>
    <p:extLst>
      <p:ext uri="{BB962C8B-B14F-4D97-AF65-F5344CB8AC3E}">
        <p14:creationId xmlns:p14="http://schemas.microsoft.com/office/powerpoint/2010/main" xmlns="" val="1642883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4F50E2-09DF-46A6-ADD7-A8DAD1C58A1F}" type="datetimeFigureOut">
              <a:rPr lang="en-GB" smtClean="0"/>
              <a:pPr/>
              <a:t>05/06/2016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68C435-DB93-417E-906B-4751FA924BF7}" type="slidenum">
              <a:rPr lang="en-GB" smtClean="0"/>
              <a:pPr/>
              <a:t>‹Nº›</a:t>
            </a:fld>
            <a:endParaRPr lang="en-GB"/>
          </a:p>
        </p:txBody>
      </p:sp>
    </p:spTree>
    <p:extLst>
      <p:ext uri="{BB962C8B-B14F-4D97-AF65-F5344CB8AC3E}">
        <p14:creationId xmlns:p14="http://schemas.microsoft.com/office/powerpoint/2010/main" xmlns="" val="162584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4F50E2-09DF-46A6-ADD7-A8DAD1C58A1F}" type="datetimeFigureOut">
              <a:rPr lang="en-GB" smtClean="0"/>
              <a:pPr/>
              <a:t>05/06/2016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68C435-DB93-417E-906B-4751FA924BF7}" type="slidenum">
              <a:rPr lang="en-GB" smtClean="0"/>
              <a:pPr/>
              <a:t>‹Nº›</a:t>
            </a:fld>
            <a:endParaRPr lang="en-GB"/>
          </a:p>
        </p:txBody>
      </p:sp>
    </p:spTree>
    <p:extLst>
      <p:ext uri="{BB962C8B-B14F-4D97-AF65-F5344CB8AC3E}">
        <p14:creationId xmlns:p14="http://schemas.microsoft.com/office/powerpoint/2010/main" xmlns="" val="1219459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F50E2-09DF-46A6-ADD7-A8DAD1C58A1F}" type="datetimeFigureOut">
              <a:rPr lang="en-GB" smtClean="0"/>
              <a:pPr/>
              <a:t>05/06/2016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68C435-DB93-417E-906B-4751FA924BF7}" type="slidenum">
              <a:rPr lang="en-GB" smtClean="0"/>
              <a:pPr/>
              <a:t>‹Nº›</a:t>
            </a:fld>
            <a:endParaRPr lang="en-GB"/>
          </a:p>
        </p:txBody>
      </p:sp>
    </p:spTree>
    <p:extLst>
      <p:ext uri="{BB962C8B-B14F-4D97-AF65-F5344CB8AC3E}">
        <p14:creationId xmlns:p14="http://schemas.microsoft.com/office/powerpoint/2010/main" xmlns="" val="57245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F50E2-09DF-46A6-ADD7-A8DAD1C58A1F}" type="datetimeFigureOut">
              <a:rPr lang="en-GB" smtClean="0"/>
              <a:pPr/>
              <a:t>05/06/2016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8C435-DB93-417E-906B-4751FA924BF7}" type="slidenum">
              <a:rPr lang="en-GB" smtClean="0"/>
              <a:pPr/>
              <a:t>‹Nº›</a:t>
            </a:fld>
            <a:endParaRPr lang="en-GB"/>
          </a:p>
        </p:txBody>
      </p:sp>
    </p:spTree>
    <p:extLst>
      <p:ext uri="{BB962C8B-B14F-4D97-AF65-F5344CB8AC3E}">
        <p14:creationId xmlns:p14="http://schemas.microsoft.com/office/powerpoint/2010/main" xmlns="" val="49634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F50E2-09DF-46A6-ADD7-A8DAD1C58A1F}" type="datetimeFigureOut">
              <a:rPr lang="en-GB" smtClean="0"/>
              <a:pPr/>
              <a:t>05/06/2016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8C435-DB93-417E-906B-4751FA924BF7}" type="slidenum">
              <a:rPr lang="en-GB" smtClean="0"/>
              <a:pPr/>
              <a:t>‹Nº›</a:t>
            </a:fld>
            <a:endParaRPr lang="en-GB"/>
          </a:p>
        </p:txBody>
      </p:sp>
    </p:spTree>
    <p:extLst>
      <p:ext uri="{BB962C8B-B14F-4D97-AF65-F5344CB8AC3E}">
        <p14:creationId xmlns:p14="http://schemas.microsoft.com/office/powerpoint/2010/main" xmlns="" val="359208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F50E2-09DF-46A6-ADD7-A8DAD1C58A1F}" type="datetimeFigureOut">
              <a:rPr lang="en-GB" smtClean="0"/>
              <a:pPr/>
              <a:t>05/06/2016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8C435-DB93-417E-906B-4751FA924BF7}" type="slidenum">
              <a:rPr lang="en-GB" smtClean="0"/>
              <a:pPr/>
              <a:t>‹Nº›</a:t>
            </a:fld>
            <a:endParaRPr lang="en-GB"/>
          </a:p>
        </p:txBody>
      </p:sp>
    </p:spTree>
    <p:extLst>
      <p:ext uri="{BB962C8B-B14F-4D97-AF65-F5344CB8AC3E}">
        <p14:creationId xmlns:p14="http://schemas.microsoft.com/office/powerpoint/2010/main" xmlns="" val="3669417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wmf"/><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image" Target="../media/image29.wmf"/></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wmf"/><Relationship Id="rId4" Type="http://schemas.openxmlformats.org/officeDocument/2006/relationships/image" Target="../media/image34.wmf"/></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wmf"/><Relationship Id="rId4" Type="http://schemas.openxmlformats.org/officeDocument/2006/relationships/image" Target="../media/image8.wmf"/><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620688"/>
            <a:ext cx="8796843" cy="3477875"/>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8000" b="1" cap="none"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AQA Spanish GCSE</a:t>
            </a:r>
          </a:p>
          <a:p>
            <a:pPr algn="ctr"/>
            <a:r>
              <a:rPr lang="en-US" sz="6000" b="1" cap="none"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Home and Environment</a:t>
            </a:r>
          </a:p>
          <a:p>
            <a:pPr algn="ctr"/>
            <a:r>
              <a:rPr lang="en-US" sz="8000" b="1" cap="none"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Vocabulary</a:t>
            </a:r>
            <a:endParaRPr lang="en-US" sz="8000" b="1" cap="none"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Rounded Rectangle 3"/>
          <p:cNvSpPr/>
          <p:nvPr/>
        </p:nvSpPr>
        <p:spPr>
          <a:xfrm>
            <a:off x="899592" y="4347394"/>
            <a:ext cx="7307010" cy="2281476"/>
          </a:xfrm>
          <a:prstGeom prst="roundRect">
            <a:avLst/>
          </a:prstGeom>
          <a:ln>
            <a:solidFill>
              <a:schemeClr val="bg1"/>
            </a:solidFill>
          </a:ln>
        </p:spPr>
        <p:txBody>
          <a:bodyPr wrap="square">
            <a:spAutoFit/>
          </a:bodyPr>
          <a:lstStyle/>
          <a:p>
            <a:r>
              <a:rPr lang="en-GB" sz="3200" b="1" dirty="0" smtClean="0"/>
              <a:t>Objectives:</a:t>
            </a:r>
          </a:p>
          <a:p>
            <a:pPr marL="514350" indent="-514350">
              <a:buFont typeface="Wingdings" panose="05000000000000000000" pitchFamily="2" charset="2"/>
              <a:buChar char="ü"/>
            </a:pPr>
            <a:r>
              <a:rPr lang="en-GB" sz="3200" b="1" dirty="0" smtClean="0"/>
              <a:t>To develop reading skills</a:t>
            </a:r>
          </a:p>
          <a:p>
            <a:pPr marL="514350" indent="-514350">
              <a:buFont typeface="Wingdings" panose="05000000000000000000" pitchFamily="2" charset="2"/>
              <a:buChar char="ü"/>
            </a:pPr>
            <a:r>
              <a:rPr lang="en-GB" sz="3200" b="1" dirty="0" smtClean="0"/>
              <a:t>To develop knowledge of vocabulary</a:t>
            </a:r>
          </a:p>
          <a:p>
            <a:pPr marL="514350" indent="-514350">
              <a:buFont typeface="Wingdings" panose="05000000000000000000" pitchFamily="2" charset="2"/>
              <a:buChar char="ü"/>
            </a:pPr>
            <a:r>
              <a:rPr lang="en-GB" sz="3200" b="1" dirty="0" smtClean="0"/>
              <a:t>To enhance memory skills</a:t>
            </a:r>
            <a:endParaRPr lang="en-GB" sz="3200" dirty="0"/>
          </a:p>
        </p:txBody>
      </p:sp>
    </p:spTree>
    <p:extLst>
      <p:ext uri="{BB962C8B-B14F-4D97-AF65-F5344CB8AC3E}">
        <p14:creationId xmlns:p14="http://schemas.microsoft.com/office/powerpoint/2010/main" xmlns="" val="3634297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800" dirty="0" smtClean="0"/>
              <a:t>Decide if these adjectives are positive or negative</a:t>
            </a:r>
            <a:endParaRPr lang="en-GB" sz="4800" dirty="0"/>
          </a:p>
        </p:txBody>
      </p:sp>
      <p:graphicFrame>
        <p:nvGraphicFramePr>
          <p:cNvPr id="5" name="Table 4"/>
          <p:cNvGraphicFramePr>
            <a:graphicFrameLocks noGrp="1"/>
          </p:cNvGraphicFramePr>
          <p:nvPr>
            <p:extLst>
              <p:ext uri="{D42A27DB-BD31-4B8C-83A1-F6EECF244321}">
                <p14:modId xmlns:p14="http://schemas.microsoft.com/office/powerpoint/2010/main" xmlns="" val="1255484335"/>
              </p:ext>
            </p:extLst>
          </p:nvPr>
        </p:nvGraphicFramePr>
        <p:xfrm>
          <a:off x="1187624" y="1628796"/>
          <a:ext cx="6552728" cy="5029200"/>
        </p:xfrm>
        <a:graphic>
          <a:graphicData uri="http://schemas.openxmlformats.org/drawingml/2006/table">
            <a:tbl>
              <a:tblPr firstRow="1" bandRow="1">
                <a:tableStyleId>{BDBED569-4797-4DF1-A0F4-6AAB3CD982D8}</a:tableStyleId>
              </a:tblPr>
              <a:tblGrid>
                <a:gridCol w="3276364"/>
                <a:gridCol w="3276364"/>
              </a:tblGrid>
              <a:tr h="435767">
                <a:tc>
                  <a:txBody>
                    <a:bodyPr/>
                    <a:lstStyle/>
                    <a:p>
                      <a:pPr algn="ctr"/>
                      <a:r>
                        <a:rPr lang="en-GB" sz="2400" b="1" dirty="0" err="1" smtClean="0"/>
                        <a:t>limpio</a:t>
                      </a:r>
                      <a:endParaRPr lang="en-GB" sz="2400" b="1" dirty="0"/>
                    </a:p>
                  </a:txBody>
                  <a:tcPr/>
                </a:tc>
                <a:tc>
                  <a:txBody>
                    <a:bodyPr/>
                    <a:lstStyle/>
                    <a:p>
                      <a:pPr algn="ctr"/>
                      <a:r>
                        <a:rPr lang="en-GB" sz="2200" b="0" dirty="0" smtClean="0"/>
                        <a:t>P</a:t>
                      </a:r>
                      <a:endParaRPr lang="en-GB" sz="2200" b="0" dirty="0"/>
                    </a:p>
                  </a:txBody>
                  <a:tcPr/>
                </a:tc>
              </a:tr>
              <a:tr h="435767">
                <a:tc>
                  <a:txBody>
                    <a:bodyPr/>
                    <a:lstStyle/>
                    <a:p>
                      <a:pPr algn="ctr"/>
                      <a:r>
                        <a:rPr lang="en-GB" sz="2400" b="1" dirty="0" err="1" smtClean="0"/>
                        <a:t>tranquilo</a:t>
                      </a:r>
                      <a:endParaRPr lang="en-GB" sz="2400" b="1" dirty="0"/>
                    </a:p>
                  </a:txBody>
                  <a:tcPr/>
                </a:tc>
                <a:tc>
                  <a:txBody>
                    <a:bodyPr/>
                    <a:lstStyle/>
                    <a:p>
                      <a:pPr algn="ctr"/>
                      <a:r>
                        <a:rPr lang="en-GB" sz="2200" b="0" dirty="0" smtClean="0"/>
                        <a:t>P</a:t>
                      </a:r>
                      <a:endParaRPr lang="en-GB" sz="2200" b="0" dirty="0"/>
                    </a:p>
                  </a:txBody>
                  <a:tcPr/>
                </a:tc>
              </a:tr>
              <a:tr h="435767">
                <a:tc>
                  <a:txBody>
                    <a:bodyPr/>
                    <a:lstStyle/>
                    <a:p>
                      <a:pPr algn="ctr"/>
                      <a:r>
                        <a:rPr lang="en-GB" sz="2400" b="1" dirty="0" err="1" smtClean="0"/>
                        <a:t>ruidoso</a:t>
                      </a:r>
                      <a:endParaRPr lang="en-GB" sz="2400" b="1" dirty="0"/>
                    </a:p>
                  </a:txBody>
                  <a:tcPr/>
                </a:tc>
                <a:tc>
                  <a:txBody>
                    <a:bodyPr/>
                    <a:lstStyle/>
                    <a:p>
                      <a:pPr algn="ctr"/>
                      <a:r>
                        <a:rPr lang="en-GB" sz="2200" b="0" dirty="0" smtClean="0"/>
                        <a:t>N</a:t>
                      </a:r>
                      <a:endParaRPr lang="en-GB" sz="2200" b="0" dirty="0"/>
                    </a:p>
                  </a:txBody>
                  <a:tcPr/>
                </a:tc>
              </a:tr>
              <a:tr h="435767">
                <a:tc>
                  <a:txBody>
                    <a:bodyPr/>
                    <a:lstStyle/>
                    <a:p>
                      <a:pPr algn="ctr"/>
                      <a:r>
                        <a:rPr lang="en-GB" sz="2400" b="1" dirty="0" err="1" smtClean="0"/>
                        <a:t>animado</a:t>
                      </a:r>
                      <a:endParaRPr lang="en-GB" sz="2400" b="1" dirty="0"/>
                    </a:p>
                  </a:txBody>
                  <a:tcPr/>
                </a:tc>
                <a:tc>
                  <a:txBody>
                    <a:bodyPr/>
                    <a:lstStyle/>
                    <a:p>
                      <a:pPr algn="ctr"/>
                      <a:r>
                        <a:rPr lang="en-GB" sz="2200" b="0" dirty="0" smtClean="0"/>
                        <a:t>P</a:t>
                      </a:r>
                      <a:endParaRPr lang="en-GB" sz="2200" b="0" dirty="0"/>
                    </a:p>
                  </a:txBody>
                  <a:tcPr/>
                </a:tc>
              </a:tr>
              <a:tr h="435767">
                <a:tc>
                  <a:txBody>
                    <a:bodyPr/>
                    <a:lstStyle/>
                    <a:p>
                      <a:pPr algn="ctr"/>
                      <a:r>
                        <a:rPr lang="en-GB" sz="2400" b="1" dirty="0" err="1" smtClean="0"/>
                        <a:t>atestado</a:t>
                      </a:r>
                      <a:endParaRPr lang="en-GB" sz="2400" b="1" dirty="0"/>
                    </a:p>
                  </a:txBody>
                  <a:tcPr/>
                </a:tc>
                <a:tc>
                  <a:txBody>
                    <a:bodyPr/>
                    <a:lstStyle/>
                    <a:p>
                      <a:pPr algn="ctr"/>
                      <a:r>
                        <a:rPr lang="en-GB" sz="2200" b="0" dirty="0" smtClean="0"/>
                        <a:t>N</a:t>
                      </a:r>
                      <a:endParaRPr lang="en-GB" sz="2200" b="0" dirty="0"/>
                    </a:p>
                  </a:txBody>
                  <a:tcPr/>
                </a:tc>
              </a:tr>
              <a:tr h="435767">
                <a:tc>
                  <a:txBody>
                    <a:bodyPr/>
                    <a:lstStyle/>
                    <a:p>
                      <a:pPr algn="ctr"/>
                      <a:r>
                        <a:rPr lang="en-GB" sz="2400" b="1" dirty="0" err="1" smtClean="0"/>
                        <a:t>contaminado</a:t>
                      </a:r>
                      <a:endParaRPr lang="en-GB" sz="2400" b="1" dirty="0"/>
                    </a:p>
                  </a:txBody>
                  <a:tcPr/>
                </a:tc>
                <a:tc>
                  <a:txBody>
                    <a:bodyPr/>
                    <a:lstStyle/>
                    <a:p>
                      <a:pPr algn="ctr"/>
                      <a:r>
                        <a:rPr lang="en-GB" sz="2200" b="0" dirty="0" smtClean="0"/>
                        <a:t>N</a:t>
                      </a:r>
                      <a:endParaRPr lang="en-GB" sz="2200" b="0" dirty="0"/>
                    </a:p>
                  </a:txBody>
                  <a:tcPr/>
                </a:tc>
              </a:tr>
              <a:tr h="435767">
                <a:tc>
                  <a:txBody>
                    <a:bodyPr/>
                    <a:lstStyle/>
                    <a:p>
                      <a:pPr algn="ctr"/>
                      <a:r>
                        <a:rPr lang="en-GB" sz="2400" b="1" dirty="0" err="1" smtClean="0"/>
                        <a:t>apestoso</a:t>
                      </a:r>
                      <a:endParaRPr lang="en-GB" sz="2400" b="1" dirty="0"/>
                    </a:p>
                  </a:txBody>
                  <a:tcPr/>
                </a:tc>
                <a:tc>
                  <a:txBody>
                    <a:bodyPr/>
                    <a:lstStyle/>
                    <a:p>
                      <a:pPr algn="ctr"/>
                      <a:r>
                        <a:rPr lang="en-GB" sz="2200" b="0" dirty="0" smtClean="0"/>
                        <a:t>N</a:t>
                      </a:r>
                      <a:endParaRPr lang="en-GB" sz="2200" b="0" dirty="0"/>
                    </a:p>
                  </a:txBody>
                  <a:tcPr/>
                </a:tc>
              </a:tr>
              <a:tr h="435767">
                <a:tc>
                  <a:txBody>
                    <a:bodyPr/>
                    <a:lstStyle/>
                    <a:p>
                      <a:pPr algn="ctr"/>
                      <a:r>
                        <a:rPr lang="en-GB" sz="2400" b="1" dirty="0" smtClean="0"/>
                        <a:t>bonito</a:t>
                      </a:r>
                      <a:endParaRPr lang="en-GB" sz="2400" b="1" dirty="0"/>
                    </a:p>
                  </a:txBody>
                  <a:tcPr/>
                </a:tc>
                <a:tc>
                  <a:txBody>
                    <a:bodyPr/>
                    <a:lstStyle/>
                    <a:p>
                      <a:pPr algn="ctr"/>
                      <a:r>
                        <a:rPr lang="en-GB" sz="2200" b="0" dirty="0" smtClean="0"/>
                        <a:t>Y</a:t>
                      </a:r>
                      <a:endParaRPr lang="en-GB" sz="2200" b="0" dirty="0"/>
                    </a:p>
                  </a:txBody>
                  <a:tcPr/>
                </a:tc>
              </a:tr>
              <a:tr h="435767">
                <a:tc>
                  <a:txBody>
                    <a:bodyPr/>
                    <a:lstStyle/>
                    <a:p>
                      <a:pPr algn="ctr"/>
                      <a:r>
                        <a:rPr lang="en-GB" sz="2400" b="1" dirty="0" err="1" smtClean="0"/>
                        <a:t>aburrido</a:t>
                      </a:r>
                      <a:endParaRPr lang="en-GB" sz="2400" b="1" dirty="0"/>
                    </a:p>
                  </a:txBody>
                  <a:tcPr/>
                </a:tc>
                <a:tc>
                  <a:txBody>
                    <a:bodyPr/>
                    <a:lstStyle/>
                    <a:p>
                      <a:pPr algn="ctr"/>
                      <a:r>
                        <a:rPr lang="en-GB" sz="2200" b="0" dirty="0" smtClean="0"/>
                        <a:t>N</a:t>
                      </a:r>
                      <a:endParaRPr lang="en-GB" sz="2200" b="0" dirty="0"/>
                    </a:p>
                  </a:txBody>
                  <a:tcPr/>
                </a:tc>
              </a:tr>
              <a:tr h="435767">
                <a:tc>
                  <a:txBody>
                    <a:bodyPr/>
                    <a:lstStyle/>
                    <a:p>
                      <a:pPr algn="ctr"/>
                      <a:r>
                        <a:rPr lang="en-GB" sz="2400" b="1" dirty="0" err="1" smtClean="0"/>
                        <a:t>divertido</a:t>
                      </a:r>
                      <a:endParaRPr lang="en-GB" sz="2400" b="1" dirty="0"/>
                    </a:p>
                  </a:txBody>
                  <a:tcPr/>
                </a:tc>
                <a:tc>
                  <a:txBody>
                    <a:bodyPr/>
                    <a:lstStyle/>
                    <a:p>
                      <a:pPr algn="ctr"/>
                      <a:r>
                        <a:rPr lang="en-GB" sz="2200" b="0" dirty="0" smtClean="0"/>
                        <a:t>Y</a:t>
                      </a:r>
                      <a:endParaRPr lang="en-GB" sz="2200" b="0" dirty="0"/>
                    </a:p>
                  </a:txBody>
                  <a:tcPr/>
                </a:tc>
              </a:tr>
              <a:tr h="435767">
                <a:tc>
                  <a:txBody>
                    <a:bodyPr/>
                    <a:lstStyle/>
                    <a:p>
                      <a:pPr algn="ctr"/>
                      <a:r>
                        <a:rPr lang="en-GB" sz="2400" b="1" dirty="0" err="1" smtClean="0"/>
                        <a:t>feo</a:t>
                      </a:r>
                      <a:endParaRPr lang="en-GB" sz="2400" b="1" dirty="0"/>
                    </a:p>
                  </a:txBody>
                  <a:tcPr/>
                </a:tc>
                <a:tc>
                  <a:txBody>
                    <a:bodyPr/>
                    <a:lstStyle/>
                    <a:p>
                      <a:pPr algn="ctr"/>
                      <a:r>
                        <a:rPr lang="en-GB" sz="2200" b="0" dirty="0" smtClean="0"/>
                        <a:t>N</a:t>
                      </a:r>
                      <a:endParaRPr lang="en-GB" sz="2200" b="0" dirty="0"/>
                    </a:p>
                  </a:txBody>
                  <a:tcPr/>
                </a:tc>
              </a:tr>
            </a:tbl>
          </a:graphicData>
        </a:graphic>
      </p:graphicFrame>
      <p:sp>
        <p:nvSpPr>
          <p:cNvPr id="2" name="Rectangle 1"/>
          <p:cNvSpPr/>
          <p:nvPr/>
        </p:nvSpPr>
        <p:spPr>
          <a:xfrm>
            <a:off x="4480235" y="1628800"/>
            <a:ext cx="3528392" cy="5040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39714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What can you recycle here?</a:t>
            </a:r>
            <a:endParaRPr lang="en-GB" sz="2000" dirty="0"/>
          </a:p>
        </p:txBody>
      </p:sp>
      <p:sp>
        <p:nvSpPr>
          <p:cNvPr id="2" name="TextBox 1"/>
          <p:cNvSpPr txBox="1"/>
          <p:nvPr/>
        </p:nvSpPr>
        <p:spPr>
          <a:xfrm>
            <a:off x="683568" y="2204864"/>
            <a:ext cx="4248472" cy="3293209"/>
          </a:xfrm>
          <a:prstGeom prst="rect">
            <a:avLst/>
          </a:prstGeom>
          <a:solidFill>
            <a:schemeClr val="bg1">
              <a:lumMod val="95000"/>
            </a:schemeClr>
          </a:solidFill>
          <a:ln>
            <a:solidFill>
              <a:schemeClr val="tx1"/>
            </a:solidFill>
          </a:ln>
        </p:spPr>
        <p:txBody>
          <a:bodyPr wrap="square" rtlCol="0">
            <a:spAutoFit/>
          </a:bodyPr>
          <a:lstStyle/>
          <a:p>
            <a:r>
              <a:rPr lang="en-GB" sz="4800" b="1" dirty="0" smtClean="0"/>
              <a:t>RECICLAJE</a:t>
            </a:r>
          </a:p>
          <a:p>
            <a:r>
              <a:rPr lang="en-GB" sz="4000" dirty="0" smtClean="0"/>
              <a:t>PAPEL</a:t>
            </a:r>
          </a:p>
          <a:p>
            <a:r>
              <a:rPr lang="en-GB" sz="4000" dirty="0" smtClean="0"/>
              <a:t>CARTÓN</a:t>
            </a:r>
          </a:p>
          <a:p>
            <a:endParaRPr lang="en-GB" sz="4000" dirty="0" smtClean="0"/>
          </a:p>
          <a:p>
            <a:r>
              <a:rPr lang="en-GB" sz="4000" dirty="0" smtClean="0"/>
              <a:t>PLÁSTICO</a:t>
            </a:r>
          </a:p>
        </p:txBody>
      </p:sp>
      <p:sp>
        <p:nvSpPr>
          <p:cNvPr id="5" name="TextBox 4"/>
          <p:cNvSpPr txBox="1"/>
          <p:nvPr/>
        </p:nvSpPr>
        <p:spPr>
          <a:xfrm>
            <a:off x="5220072" y="2636912"/>
            <a:ext cx="3600400" cy="830997"/>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smtClean="0"/>
              <a:t>1.____________________</a:t>
            </a:r>
          </a:p>
          <a:p>
            <a:r>
              <a:rPr lang="en-GB" sz="2400" dirty="0" smtClean="0"/>
              <a:t>2.____________________</a:t>
            </a:r>
          </a:p>
        </p:txBody>
      </p:sp>
      <p:pic>
        <p:nvPicPr>
          <p:cNvPr id="11266" name="Picture 2" descr="C:\Users\Danni\AppData\Local\Microsoft\Windows\Temporary Internet Files\Content.IE5\95BE1G35\MC900434713[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01490" y="3052410"/>
            <a:ext cx="461783" cy="41549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Danni\AppData\Local\Microsoft\Windows\Temporary Internet Files\Content.IE5\95BE1G35\MC900434713[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63273" y="3593632"/>
            <a:ext cx="461783" cy="4154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ultiply 2"/>
          <p:cNvSpPr/>
          <p:nvPr/>
        </p:nvSpPr>
        <p:spPr>
          <a:xfrm>
            <a:off x="2775769" y="4893624"/>
            <a:ext cx="540060" cy="504056"/>
          </a:xfrm>
          <a:prstGeom prst="mathMultiply">
            <a:avLst>
              <a:gd name="adj1" fmla="val 1539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124931" y="6452864"/>
            <a:ext cx="4032448" cy="400110"/>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GB" sz="2000" dirty="0" smtClean="0"/>
              <a:t>ANSWER: paper, cardboard</a:t>
            </a:r>
          </a:p>
        </p:txBody>
      </p:sp>
    </p:spTree>
    <p:extLst>
      <p:ext uri="{BB962C8B-B14F-4D97-AF65-F5344CB8AC3E}">
        <p14:creationId xmlns:p14="http://schemas.microsoft.com/office/powerpoint/2010/main" xmlns="" val="352153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4091131564"/>
              </p:ext>
            </p:extLst>
          </p:nvPr>
        </p:nvGraphicFramePr>
        <p:xfrm>
          <a:off x="539552" y="1700808"/>
          <a:ext cx="8064896" cy="4968552"/>
        </p:xfrm>
        <a:graphic>
          <a:graphicData uri="http://schemas.openxmlformats.org/drawingml/2006/table">
            <a:tbl>
              <a:tblPr firstRow="1" bandRow="1">
                <a:tableStyleId>{5940675A-B579-460E-94D1-54222C63F5DA}</a:tableStyleId>
              </a:tblPr>
              <a:tblGrid>
                <a:gridCol w="4032448"/>
                <a:gridCol w="4032448"/>
              </a:tblGrid>
              <a:tr h="1242138">
                <a:tc>
                  <a:txBody>
                    <a:bodyPr/>
                    <a:lstStyle/>
                    <a:p>
                      <a:r>
                        <a:rPr lang="en-GB" sz="4000" b="1" dirty="0" smtClean="0"/>
                        <a:t>la</a:t>
                      </a:r>
                      <a:r>
                        <a:rPr lang="en-GB" sz="4000" b="1" baseline="0" dirty="0" smtClean="0"/>
                        <a:t> </a:t>
                      </a:r>
                      <a:r>
                        <a:rPr lang="en-GB" sz="4000" b="1" baseline="0" dirty="0" err="1" smtClean="0"/>
                        <a:t>marea</a:t>
                      </a:r>
                      <a:r>
                        <a:rPr lang="en-GB" sz="4000" b="1" baseline="0" dirty="0" smtClean="0"/>
                        <a:t> </a:t>
                      </a:r>
                      <a:r>
                        <a:rPr lang="en-GB" sz="4000" b="1" baseline="0" dirty="0" err="1" smtClean="0"/>
                        <a:t>negra</a:t>
                      </a:r>
                      <a:endParaRPr lang="en-GB" sz="4000" b="1" dirty="0"/>
                    </a:p>
                  </a:txBody>
                  <a:tcPr/>
                </a:tc>
                <a:tc>
                  <a:txBody>
                    <a:bodyPr/>
                    <a:lstStyle/>
                    <a:p>
                      <a:endParaRPr lang="en-GB" sz="4000" b="1" dirty="0"/>
                    </a:p>
                  </a:txBody>
                  <a:tcPr/>
                </a:tc>
              </a:tr>
              <a:tr h="1242138">
                <a:tc>
                  <a:txBody>
                    <a:bodyPr/>
                    <a:lstStyle/>
                    <a:p>
                      <a:r>
                        <a:rPr lang="en-GB" sz="4000" b="1" dirty="0" smtClean="0"/>
                        <a:t>la </a:t>
                      </a:r>
                      <a:r>
                        <a:rPr lang="en-GB" sz="4000" b="1" dirty="0" err="1" smtClean="0"/>
                        <a:t>selva</a:t>
                      </a:r>
                      <a:endParaRPr lang="en-GB" sz="4000" b="1" dirty="0"/>
                    </a:p>
                  </a:txBody>
                  <a:tcPr/>
                </a:tc>
                <a:tc>
                  <a:txBody>
                    <a:bodyPr/>
                    <a:lstStyle/>
                    <a:p>
                      <a:endParaRPr lang="en-GB" sz="4000" b="1" dirty="0"/>
                    </a:p>
                  </a:txBody>
                  <a:tcPr/>
                </a:tc>
              </a:tr>
              <a:tr h="1242138">
                <a:tc>
                  <a:txBody>
                    <a:bodyPr/>
                    <a:lstStyle/>
                    <a:p>
                      <a:r>
                        <a:rPr lang="en-GB" sz="4000" b="1" dirty="0" smtClean="0"/>
                        <a:t>la </a:t>
                      </a:r>
                      <a:r>
                        <a:rPr lang="en-GB" sz="4000" b="1" dirty="0" err="1" smtClean="0"/>
                        <a:t>sequía</a:t>
                      </a:r>
                      <a:endParaRPr lang="en-GB" sz="4000" b="1" dirty="0"/>
                    </a:p>
                  </a:txBody>
                  <a:tcPr/>
                </a:tc>
                <a:tc>
                  <a:txBody>
                    <a:bodyPr/>
                    <a:lstStyle/>
                    <a:p>
                      <a:endParaRPr lang="en-GB" sz="4000" b="1" dirty="0"/>
                    </a:p>
                  </a:txBody>
                  <a:tcPr/>
                </a:tc>
              </a:tr>
              <a:tr h="1242138">
                <a:tc>
                  <a:txBody>
                    <a:bodyPr/>
                    <a:lstStyle/>
                    <a:p>
                      <a:r>
                        <a:rPr lang="en-GB" sz="4000" b="1" dirty="0" smtClean="0"/>
                        <a:t>la </a:t>
                      </a:r>
                      <a:r>
                        <a:rPr lang="en-GB" sz="4000" b="1" dirty="0" err="1" smtClean="0"/>
                        <a:t>inundación</a:t>
                      </a:r>
                      <a:endParaRPr lang="en-GB" sz="4000" b="1" dirty="0"/>
                    </a:p>
                  </a:txBody>
                  <a:tcPr/>
                </a:tc>
                <a:tc>
                  <a:txBody>
                    <a:bodyPr/>
                    <a:lstStyle/>
                    <a:p>
                      <a:endParaRPr lang="en-GB" sz="4000" b="1" dirty="0"/>
                    </a:p>
                  </a:txBody>
                  <a:tcPr/>
                </a:tc>
              </a:tr>
            </a:tbl>
          </a:graphicData>
        </a:graphic>
      </p:graphicFrame>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Match the words to the images</a:t>
            </a:r>
            <a:endParaRPr lang="en-GB" sz="2000" dirty="0"/>
          </a:p>
        </p:txBody>
      </p:sp>
      <p:pic>
        <p:nvPicPr>
          <p:cNvPr id="13314" name="Picture 2" descr="C:\Users\Danni\AppData\Local\Microsoft\Windows\Temporary Internet Files\Content.IE5\ESSQ3LKS\MC90015360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98453" y="2996952"/>
            <a:ext cx="1817827" cy="1152128"/>
          </a:xfrm>
          <a:prstGeom prst="rect">
            <a:avLst/>
          </a:prstGeom>
          <a:noFill/>
          <a:extLst>
            <a:ext uri="{909E8E84-426E-40DD-AFC4-6F175D3DCCD1}">
              <a14:hiddenFill xmlns:a14="http://schemas.microsoft.com/office/drawing/2010/main" xmlns="">
                <a:solidFill>
                  <a:srgbClr val="FFFFFF"/>
                </a:solidFill>
              </a14:hiddenFill>
            </a:ext>
          </a:extLst>
        </p:spPr>
      </p:pic>
      <p:pic>
        <p:nvPicPr>
          <p:cNvPr id="13315" name="Picture 3" descr="C:\Users\Danni\AppData\Local\Microsoft\Windows\Temporary Internet Files\Content.IE5\ESSQ3LKS\MC900104974[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98453" y="1844824"/>
            <a:ext cx="1826057" cy="913943"/>
          </a:xfrm>
          <a:prstGeom prst="rect">
            <a:avLst/>
          </a:prstGeom>
          <a:noFill/>
          <a:extLst>
            <a:ext uri="{909E8E84-426E-40DD-AFC4-6F175D3DCCD1}">
              <a14:hiddenFill xmlns:a14="http://schemas.microsoft.com/office/drawing/2010/main" xmlns="">
                <a:solidFill>
                  <a:srgbClr val="FFFFFF"/>
                </a:solidFill>
              </a14:hiddenFill>
            </a:ext>
          </a:extLst>
        </p:spPr>
      </p:pic>
      <p:pic>
        <p:nvPicPr>
          <p:cNvPr id="13316" name="Picture 4" descr="C:\Users\Danni\AppData\Local\Microsoft\Windows\Temporary Internet Files\Content.IE5\SGUWNCCM\MC900293362[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46002" y="5589240"/>
            <a:ext cx="1778508" cy="1034883"/>
          </a:xfrm>
          <a:prstGeom prst="rect">
            <a:avLst/>
          </a:prstGeom>
          <a:noFill/>
          <a:extLst>
            <a:ext uri="{909E8E84-426E-40DD-AFC4-6F175D3DCCD1}">
              <a14:hiddenFill xmlns:a14="http://schemas.microsoft.com/office/drawing/2010/main" xmlns="">
                <a:solidFill>
                  <a:srgbClr val="FFFFFF"/>
                </a:solidFill>
              </a14:hiddenFill>
            </a:ext>
          </a:extLst>
        </p:spPr>
      </p:pic>
      <p:pic>
        <p:nvPicPr>
          <p:cNvPr id="13317" name="Picture 5" descr="C:\Users\Danni\AppData\Local\Microsoft\Windows\Temporary Internet Files\Content.IE5\ESSQ3LKS\MC900030196[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14441" y="4293096"/>
            <a:ext cx="1863547" cy="99945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6" name="Straight Arrow Connector 15"/>
          <p:cNvCxnSpPr/>
          <p:nvPr/>
        </p:nvCxnSpPr>
        <p:spPr>
          <a:xfrm>
            <a:off x="3851920" y="2122620"/>
            <a:ext cx="1646533" cy="25305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267744" y="3323463"/>
            <a:ext cx="3230709" cy="26258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527797" y="2492896"/>
            <a:ext cx="2986644" cy="21434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63888" y="3564633"/>
            <a:ext cx="1982114" cy="224063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4539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800" dirty="0" smtClean="0"/>
              <a:t>What does the image say?</a:t>
            </a:r>
            <a:endParaRPr lang="en-GB" sz="4800" dirty="0"/>
          </a:p>
        </p:txBody>
      </p:sp>
      <p:pic>
        <p:nvPicPr>
          <p:cNvPr id="1026" name="Picture 2" descr="F:\GCSE SPANISH PPT\6b7f5e5a12d7b4470bca2b05764c75f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28445" y="1838356"/>
            <a:ext cx="3571875" cy="476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65663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800" dirty="0" smtClean="0"/>
              <a:t>What do you think the image says?</a:t>
            </a:r>
            <a:endParaRPr lang="en-GB" sz="4800" dirty="0"/>
          </a:p>
        </p:txBody>
      </p:sp>
      <p:pic>
        <p:nvPicPr>
          <p:cNvPr id="4098" name="Picture 2" descr="F:\GCSE SPANISH PPT\ea10e8d1e3f7e170b74273d241b132b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43075" y="2420888"/>
            <a:ext cx="5657850" cy="36099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051720" y="3068960"/>
            <a:ext cx="1800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smtClean="0"/>
          </a:p>
          <a:p>
            <a:endParaRPr lang="en-GB" dirty="0"/>
          </a:p>
        </p:txBody>
      </p:sp>
    </p:spTree>
    <p:extLst>
      <p:ext uri="{BB962C8B-B14F-4D97-AF65-F5344CB8AC3E}">
        <p14:creationId xmlns:p14="http://schemas.microsoft.com/office/powerpoint/2010/main" xmlns="" val="380074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465770384"/>
              </p:ext>
            </p:extLst>
          </p:nvPr>
        </p:nvGraphicFramePr>
        <p:xfrm>
          <a:off x="539552" y="1700808"/>
          <a:ext cx="8064896" cy="5037054"/>
        </p:xfrm>
        <a:graphic>
          <a:graphicData uri="http://schemas.openxmlformats.org/drawingml/2006/table">
            <a:tbl>
              <a:tblPr firstRow="1" bandRow="1">
                <a:tableStyleId>{5940675A-B579-460E-94D1-54222C63F5DA}</a:tableStyleId>
              </a:tblPr>
              <a:tblGrid>
                <a:gridCol w="4032448"/>
                <a:gridCol w="4032448"/>
              </a:tblGrid>
              <a:tr h="1242138">
                <a:tc>
                  <a:txBody>
                    <a:bodyPr/>
                    <a:lstStyle/>
                    <a:p>
                      <a:r>
                        <a:rPr lang="en-GB" sz="4000" b="1" dirty="0" smtClean="0"/>
                        <a:t>el</a:t>
                      </a:r>
                      <a:r>
                        <a:rPr lang="en-GB" sz="4000" b="1" baseline="0" dirty="0" smtClean="0"/>
                        <a:t> </a:t>
                      </a:r>
                      <a:r>
                        <a:rPr lang="en-GB" sz="4000" b="1" baseline="0" dirty="0" err="1" smtClean="0"/>
                        <a:t>atasco</a:t>
                      </a:r>
                      <a:endParaRPr lang="en-GB" sz="4000" b="1" dirty="0"/>
                    </a:p>
                  </a:txBody>
                  <a:tcPr/>
                </a:tc>
                <a:tc>
                  <a:txBody>
                    <a:bodyPr/>
                    <a:lstStyle/>
                    <a:p>
                      <a:endParaRPr lang="en-GB" sz="4000" b="1" dirty="0"/>
                    </a:p>
                  </a:txBody>
                  <a:tcPr/>
                </a:tc>
              </a:tr>
              <a:tr h="1242138">
                <a:tc>
                  <a:txBody>
                    <a:bodyPr/>
                    <a:lstStyle/>
                    <a:p>
                      <a:r>
                        <a:rPr lang="en-GB" sz="4000" b="1" dirty="0" smtClean="0"/>
                        <a:t>la </a:t>
                      </a:r>
                      <a:r>
                        <a:rPr lang="en-GB" sz="4000" b="1" dirty="0" err="1" smtClean="0"/>
                        <a:t>basura</a:t>
                      </a:r>
                      <a:endParaRPr lang="en-GB" sz="4000" b="1" dirty="0"/>
                    </a:p>
                  </a:txBody>
                  <a:tcPr/>
                </a:tc>
                <a:tc>
                  <a:txBody>
                    <a:bodyPr/>
                    <a:lstStyle/>
                    <a:p>
                      <a:endParaRPr lang="en-GB" sz="4000" b="1" dirty="0"/>
                    </a:p>
                  </a:txBody>
                  <a:tcPr/>
                </a:tc>
              </a:tr>
              <a:tr h="1242138">
                <a:tc>
                  <a:txBody>
                    <a:bodyPr/>
                    <a:lstStyle/>
                    <a:p>
                      <a:r>
                        <a:rPr lang="en-GB" sz="4000" b="1" dirty="0" smtClean="0"/>
                        <a:t>los CFC</a:t>
                      </a:r>
                      <a:endParaRPr lang="en-GB" sz="4000" b="1" dirty="0"/>
                    </a:p>
                  </a:txBody>
                  <a:tcPr/>
                </a:tc>
                <a:tc>
                  <a:txBody>
                    <a:bodyPr/>
                    <a:lstStyle/>
                    <a:p>
                      <a:endParaRPr lang="en-GB" sz="4000" b="1" dirty="0"/>
                    </a:p>
                  </a:txBody>
                  <a:tcPr/>
                </a:tc>
              </a:tr>
              <a:tr h="1242138">
                <a:tc>
                  <a:txBody>
                    <a:bodyPr/>
                    <a:lstStyle/>
                    <a:p>
                      <a:r>
                        <a:rPr lang="en-GB" sz="4000" b="1" dirty="0" err="1" smtClean="0"/>
                        <a:t>las</a:t>
                      </a:r>
                      <a:r>
                        <a:rPr lang="en-GB" sz="4000" b="1" baseline="0" dirty="0" smtClean="0"/>
                        <a:t> </a:t>
                      </a:r>
                      <a:r>
                        <a:rPr lang="en-GB" sz="4000" b="1" baseline="0" dirty="0" err="1" smtClean="0"/>
                        <a:t>bolsas</a:t>
                      </a:r>
                      <a:r>
                        <a:rPr lang="en-GB" sz="4000" b="1" baseline="0" dirty="0" smtClean="0"/>
                        <a:t> </a:t>
                      </a:r>
                      <a:r>
                        <a:rPr lang="en-GB" sz="4000" b="1" baseline="0" dirty="0" err="1" smtClean="0"/>
                        <a:t>plásticas</a:t>
                      </a:r>
                      <a:endParaRPr lang="en-GB" sz="4000" b="1" dirty="0"/>
                    </a:p>
                  </a:txBody>
                  <a:tcPr/>
                </a:tc>
                <a:tc>
                  <a:txBody>
                    <a:bodyPr/>
                    <a:lstStyle/>
                    <a:p>
                      <a:endParaRPr lang="en-GB" sz="4000" b="1" dirty="0"/>
                    </a:p>
                  </a:txBody>
                  <a:tcPr/>
                </a:tc>
              </a:tr>
            </a:tbl>
          </a:graphicData>
        </a:graphic>
      </p:graphicFrame>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Match the problems to the images</a:t>
            </a:r>
            <a:endParaRPr lang="en-GB" sz="2000" dirty="0"/>
          </a:p>
        </p:txBody>
      </p:sp>
      <p:pic>
        <p:nvPicPr>
          <p:cNvPr id="12291" name="Picture 3" descr="C:\Users\Danni\AppData\Local\Microsoft\Windows\Temporary Internet Files\Content.IE5\ESSQ3LKS\MC90031993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6136" y="4293096"/>
            <a:ext cx="1584176" cy="1083802"/>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C:\Users\Danni\AppData\Local\Microsoft\Windows\Temporary Internet Files\Content.IE5\ESSQ3LKS\MC900056919[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26044" y="5472684"/>
            <a:ext cx="1826971" cy="1196676"/>
          </a:xfrm>
          <a:prstGeom prst="rect">
            <a:avLst/>
          </a:prstGeom>
          <a:noFill/>
          <a:extLst>
            <a:ext uri="{909E8E84-426E-40DD-AFC4-6F175D3DCCD1}">
              <a14:hiddenFill xmlns:a14="http://schemas.microsoft.com/office/drawing/2010/main" xmlns="">
                <a:solidFill>
                  <a:srgbClr val="FFFFFF"/>
                </a:solidFill>
              </a14:hiddenFill>
            </a:ext>
          </a:extLst>
        </p:spPr>
      </p:pic>
      <p:pic>
        <p:nvPicPr>
          <p:cNvPr id="12293" name="Picture 5" descr="C:\Users\Danni\AppData\Local\Microsoft\Windows\Temporary Internet Files\Content.IE5\SGUWNCCM\MP900341784[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44085" y="1772816"/>
            <a:ext cx="790887" cy="1108720"/>
          </a:xfrm>
          <a:prstGeom prst="rect">
            <a:avLst/>
          </a:prstGeom>
          <a:noFill/>
          <a:extLst>
            <a:ext uri="{909E8E84-426E-40DD-AFC4-6F175D3DCCD1}">
              <a14:hiddenFill xmlns:a14="http://schemas.microsoft.com/office/drawing/2010/main" xmlns="">
                <a:solidFill>
                  <a:srgbClr val="FFFFFF"/>
                </a:solidFill>
              </a14:hiddenFill>
            </a:ext>
          </a:extLst>
        </p:spPr>
      </p:pic>
      <p:pic>
        <p:nvPicPr>
          <p:cNvPr id="12296" name="Picture 8" descr="http://www.plasticstoday.com/sites/default/files/Plastic_bag.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26370" y="2996952"/>
            <a:ext cx="1347788" cy="108012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8" name="Straight Arrow Connector 17"/>
          <p:cNvCxnSpPr/>
          <p:nvPr/>
        </p:nvCxnSpPr>
        <p:spPr>
          <a:xfrm>
            <a:off x="2549279" y="2132856"/>
            <a:ext cx="2952328" cy="39381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573716" y="3284984"/>
            <a:ext cx="3078404" cy="16561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195736" y="2327176"/>
            <a:ext cx="3630634" cy="21819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701679" y="3537012"/>
            <a:ext cx="3094457" cy="26864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3578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800" dirty="0" smtClean="0"/>
              <a:t>Which phrase would suit this image best?</a:t>
            </a:r>
            <a:endParaRPr lang="en-GB" sz="4800" dirty="0"/>
          </a:p>
        </p:txBody>
      </p:sp>
      <p:pic>
        <p:nvPicPr>
          <p:cNvPr id="5122" name="Picture 2" descr="F:\GCSE SPANISH PPT\997f1b798388ec1c0b282907ca38f31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2132856"/>
            <a:ext cx="3657600" cy="41624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4716016" y="3798569"/>
            <a:ext cx="3600400" cy="830997"/>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AutoNum type="alphaUcParenR"/>
            </a:pPr>
            <a:r>
              <a:rPr lang="en-GB" sz="2400" dirty="0" err="1" smtClean="0"/>
              <a:t>Calentamiento</a:t>
            </a:r>
            <a:r>
              <a:rPr lang="en-GB" sz="2400" dirty="0" smtClean="0"/>
              <a:t> Global</a:t>
            </a:r>
          </a:p>
          <a:p>
            <a:pPr marL="342900" indent="-342900">
              <a:buAutoNum type="alphaUcParenR"/>
            </a:pPr>
            <a:r>
              <a:rPr lang="en-GB" sz="2400" dirty="0" smtClean="0"/>
              <a:t>Me </a:t>
            </a:r>
            <a:r>
              <a:rPr lang="en-GB" sz="2400" dirty="0" err="1" smtClean="0"/>
              <a:t>gusta</a:t>
            </a:r>
            <a:r>
              <a:rPr lang="en-GB" sz="2400" dirty="0" smtClean="0"/>
              <a:t> </a:t>
            </a:r>
            <a:r>
              <a:rPr lang="en-GB" sz="2400" dirty="0" err="1" smtClean="0"/>
              <a:t>helado</a:t>
            </a:r>
            <a:endParaRPr lang="en-GB" sz="2400" dirty="0" smtClean="0"/>
          </a:p>
        </p:txBody>
      </p:sp>
    </p:spTree>
    <p:extLst>
      <p:ext uri="{BB962C8B-B14F-4D97-AF65-F5344CB8AC3E}">
        <p14:creationId xmlns:p14="http://schemas.microsoft.com/office/powerpoint/2010/main" xmlns="" val="193952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800" dirty="0" smtClean="0"/>
              <a:t>What does this person do to protect the environment?</a:t>
            </a:r>
            <a:endParaRPr lang="en-GB" sz="4800" dirty="0"/>
          </a:p>
        </p:txBody>
      </p:sp>
      <p:pic>
        <p:nvPicPr>
          <p:cNvPr id="8194" name="Picture 2" descr="C:\Users\Danni\AppData\Local\Microsoft\Windows\Temporary Internet Files\Content.IE5\GN3R2XBJ\MP900442526[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269" t="9646" r="41791" b="6623"/>
          <a:stretch/>
        </p:blipFill>
        <p:spPr bwMode="auto">
          <a:xfrm>
            <a:off x="5364089" y="1844824"/>
            <a:ext cx="3024336" cy="325029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ular Callout 1"/>
          <p:cNvSpPr/>
          <p:nvPr/>
        </p:nvSpPr>
        <p:spPr>
          <a:xfrm>
            <a:off x="683568" y="1878389"/>
            <a:ext cx="4320480" cy="2664296"/>
          </a:xfrm>
          <a:prstGeom prst="wedgeRoundRectCallout">
            <a:avLst>
              <a:gd name="adj1" fmla="val 65088"/>
              <a:gd name="adj2" fmla="val -716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smtClean="0">
                <a:latin typeface="Baskerville Old Face" panose="02020602080505020303" pitchFamily="18" charset="0"/>
              </a:rPr>
              <a:t>Para </a:t>
            </a:r>
            <a:r>
              <a:rPr lang="en-GB" sz="2400" dirty="0" err="1" smtClean="0">
                <a:latin typeface="Baskerville Old Face" panose="02020602080505020303" pitchFamily="18" charset="0"/>
              </a:rPr>
              <a:t>proteger</a:t>
            </a:r>
            <a:r>
              <a:rPr lang="en-GB" sz="2400" dirty="0" smtClean="0">
                <a:latin typeface="Baskerville Old Face" panose="02020602080505020303" pitchFamily="18" charset="0"/>
              </a:rPr>
              <a:t> el </a:t>
            </a:r>
            <a:r>
              <a:rPr lang="en-GB" sz="2400" dirty="0" err="1" smtClean="0">
                <a:latin typeface="Baskerville Old Face" panose="02020602080505020303" pitchFamily="18" charset="0"/>
              </a:rPr>
              <a:t>medio</a:t>
            </a:r>
            <a:r>
              <a:rPr lang="en-GB" sz="2400" dirty="0" smtClean="0">
                <a:latin typeface="Baskerville Old Face" panose="02020602080505020303" pitchFamily="18" charset="0"/>
              </a:rPr>
              <a:t> </a:t>
            </a:r>
            <a:r>
              <a:rPr lang="en-GB" sz="2400" dirty="0" err="1" smtClean="0">
                <a:latin typeface="Baskerville Old Face" panose="02020602080505020303" pitchFamily="18" charset="0"/>
              </a:rPr>
              <a:t>ambiente</a:t>
            </a:r>
            <a:r>
              <a:rPr lang="en-GB" sz="2400" dirty="0" smtClean="0">
                <a:latin typeface="Baskerville Old Face" panose="02020602080505020303" pitchFamily="18" charset="0"/>
              </a:rPr>
              <a:t> </a:t>
            </a:r>
            <a:r>
              <a:rPr lang="en-GB" sz="2400" dirty="0" err="1" smtClean="0">
                <a:latin typeface="Baskerville Old Face" panose="02020602080505020303" pitchFamily="18" charset="0"/>
              </a:rPr>
              <a:t>puesto</a:t>
            </a:r>
            <a:r>
              <a:rPr lang="en-GB" sz="2400" dirty="0" smtClean="0">
                <a:latin typeface="Baskerville Old Face" panose="02020602080505020303" pitchFamily="18" charset="0"/>
              </a:rPr>
              <a:t> el </a:t>
            </a:r>
            <a:r>
              <a:rPr lang="en-GB" sz="2400" dirty="0" err="1" smtClean="0">
                <a:latin typeface="Baskerville Old Face" panose="02020602080505020303" pitchFamily="18" charset="0"/>
              </a:rPr>
              <a:t>vidrio</a:t>
            </a:r>
            <a:r>
              <a:rPr lang="en-GB" sz="2400" dirty="0" smtClean="0">
                <a:latin typeface="Baskerville Old Face" panose="02020602080505020303" pitchFamily="18" charset="0"/>
              </a:rPr>
              <a:t> en el </a:t>
            </a:r>
            <a:r>
              <a:rPr lang="en-GB" sz="2400" dirty="0" err="1" smtClean="0">
                <a:latin typeface="Baskerville Old Face" panose="02020602080505020303" pitchFamily="18" charset="0"/>
              </a:rPr>
              <a:t>contenedor</a:t>
            </a:r>
            <a:r>
              <a:rPr lang="en-GB" sz="2400" dirty="0" smtClean="0">
                <a:latin typeface="Baskerville Old Face" panose="02020602080505020303" pitchFamily="18" charset="0"/>
              </a:rPr>
              <a:t> de </a:t>
            </a:r>
            <a:r>
              <a:rPr lang="en-GB" sz="2400" dirty="0" err="1" smtClean="0">
                <a:latin typeface="Baskerville Old Face" panose="02020602080505020303" pitchFamily="18" charset="0"/>
              </a:rPr>
              <a:t>reciclaje</a:t>
            </a:r>
            <a:r>
              <a:rPr lang="en-GB" sz="2400" dirty="0" smtClean="0">
                <a:latin typeface="Baskerville Old Face" panose="02020602080505020303" pitchFamily="18" charset="0"/>
              </a:rPr>
              <a:t>. </a:t>
            </a:r>
            <a:r>
              <a:rPr lang="en-GB" sz="2400" dirty="0" err="1" smtClean="0">
                <a:latin typeface="Baskerville Old Face" panose="02020602080505020303" pitchFamily="18" charset="0"/>
              </a:rPr>
              <a:t>También</a:t>
            </a:r>
            <a:r>
              <a:rPr lang="en-GB" sz="2400" dirty="0" smtClean="0">
                <a:latin typeface="Baskerville Old Face" panose="02020602080505020303" pitchFamily="18" charset="0"/>
              </a:rPr>
              <a:t> </a:t>
            </a:r>
            <a:r>
              <a:rPr lang="en-GB" sz="2400" dirty="0" err="1" smtClean="0">
                <a:latin typeface="Baskerville Old Face" panose="02020602080505020303" pitchFamily="18" charset="0"/>
              </a:rPr>
              <a:t>apago</a:t>
            </a:r>
            <a:r>
              <a:rPr lang="en-GB" sz="2400" dirty="0" smtClean="0">
                <a:latin typeface="Baskerville Old Face" panose="02020602080505020303" pitchFamily="18" charset="0"/>
              </a:rPr>
              <a:t> </a:t>
            </a:r>
            <a:r>
              <a:rPr lang="en-GB" sz="2400" dirty="0" err="1" smtClean="0">
                <a:latin typeface="Baskerville Old Face" panose="02020602080505020303" pitchFamily="18" charset="0"/>
              </a:rPr>
              <a:t>las</a:t>
            </a:r>
            <a:r>
              <a:rPr lang="en-GB" sz="2400" dirty="0" smtClean="0">
                <a:latin typeface="Baskerville Old Face" panose="02020602080505020303" pitchFamily="18" charset="0"/>
              </a:rPr>
              <a:t> luces </a:t>
            </a:r>
            <a:r>
              <a:rPr lang="en-GB" sz="2400" dirty="0" err="1" smtClean="0">
                <a:latin typeface="Baskerville Old Face" panose="02020602080505020303" pitchFamily="18" charset="0"/>
              </a:rPr>
              <a:t>cuando</a:t>
            </a:r>
            <a:r>
              <a:rPr lang="en-GB" sz="2400" dirty="0" smtClean="0">
                <a:latin typeface="Baskerville Old Face" panose="02020602080505020303" pitchFamily="18" charset="0"/>
              </a:rPr>
              <a:t> </a:t>
            </a:r>
            <a:r>
              <a:rPr lang="en-GB" sz="2400" dirty="0" err="1" smtClean="0">
                <a:latin typeface="Baskerville Old Face" panose="02020602080505020303" pitchFamily="18" charset="0"/>
              </a:rPr>
              <a:t>salgo</a:t>
            </a:r>
            <a:r>
              <a:rPr lang="en-GB" sz="2400" dirty="0" smtClean="0">
                <a:latin typeface="Baskerville Old Face" panose="02020602080505020303" pitchFamily="18" charset="0"/>
              </a:rPr>
              <a:t> de </a:t>
            </a:r>
            <a:r>
              <a:rPr lang="en-GB" sz="2400" dirty="0" err="1" smtClean="0">
                <a:latin typeface="Baskerville Old Face" panose="02020602080505020303" pitchFamily="18" charset="0"/>
              </a:rPr>
              <a:t>una</a:t>
            </a:r>
            <a:r>
              <a:rPr lang="en-GB" sz="2400" dirty="0" smtClean="0">
                <a:latin typeface="Baskerville Old Face" panose="02020602080505020303" pitchFamily="18" charset="0"/>
              </a:rPr>
              <a:t> </a:t>
            </a:r>
            <a:r>
              <a:rPr lang="en-GB" sz="2400" dirty="0" err="1" smtClean="0">
                <a:latin typeface="Baskerville Old Face" panose="02020602080505020303" pitchFamily="18" charset="0"/>
              </a:rPr>
              <a:t>sala</a:t>
            </a:r>
            <a:r>
              <a:rPr lang="en-GB" sz="2400" dirty="0">
                <a:latin typeface="Baskerville Old Face" panose="02020602080505020303" pitchFamily="18" charset="0"/>
              </a:rPr>
              <a:t> </a:t>
            </a:r>
            <a:r>
              <a:rPr lang="en-GB" sz="2400" dirty="0" smtClean="0">
                <a:latin typeface="Baskerville Old Face" panose="02020602080505020303" pitchFamily="18" charset="0"/>
              </a:rPr>
              <a:t>y </a:t>
            </a:r>
            <a:r>
              <a:rPr lang="en-GB" sz="2400" dirty="0" err="1" smtClean="0">
                <a:latin typeface="Baskerville Old Face" panose="02020602080505020303" pitchFamily="18" charset="0"/>
              </a:rPr>
              <a:t>nunca</a:t>
            </a:r>
            <a:r>
              <a:rPr lang="en-GB" sz="2400" dirty="0" smtClean="0">
                <a:latin typeface="Baskerville Old Face" panose="02020602080505020303" pitchFamily="18" charset="0"/>
              </a:rPr>
              <a:t> </a:t>
            </a:r>
            <a:r>
              <a:rPr lang="en-GB" sz="2400" dirty="0" err="1" smtClean="0">
                <a:latin typeface="Baskerville Old Face" panose="02020602080505020303" pitchFamily="18" charset="0"/>
              </a:rPr>
              <a:t>malgasto</a:t>
            </a:r>
            <a:r>
              <a:rPr lang="en-GB" sz="2400" dirty="0" smtClean="0">
                <a:latin typeface="Baskerville Old Face" panose="02020602080505020303" pitchFamily="18" charset="0"/>
              </a:rPr>
              <a:t> </a:t>
            </a:r>
            <a:r>
              <a:rPr lang="en-GB" sz="2400" dirty="0" err="1" smtClean="0">
                <a:latin typeface="Baskerville Old Face" panose="02020602080505020303" pitchFamily="18" charset="0"/>
              </a:rPr>
              <a:t>agua</a:t>
            </a:r>
            <a:r>
              <a:rPr lang="en-GB" sz="2400" dirty="0" smtClean="0">
                <a:latin typeface="Baskerville Old Face" panose="02020602080505020303" pitchFamily="18" charset="0"/>
              </a:rPr>
              <a:t>.</a:t>
            </a:r>
            <a:endParaRPr lang="en-GB" sz="2400" dirty="0">
              <a:latin typeface="Baskerville Old Face" panose="02020602080505020303" pitchFamily="18" charset="0"/>
            </a:endParaRPr>
          </a:p>
        </p:txBody>
      </p:sp>
      <p:sp>
        <p:nvSpPr>
          <p:cNvPr id="6" name="TextBox 5"/>
          <p:cNvSpPr txBox="1"/>
          <p:nvPr/>
        </p:nvSpPr>
        <p:spPr>
          <a:xfrm>
            <a:off x="827584" y="5037098"/>
            <a:ext cx="3600400" cy="1200329"/>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AutoNum type="arabicPeriod"/>
            </a:pPr>
            <a:r>
              <a:rPr lang="en-GB" sz="2400" dirty="0" smtClean="0"/>
              <a:t>___________________</a:t>
            </a:r>
          </a:p>
          <a:p>
            <a:pPr marL="457200" indent="-457200">
              <a:buAutoNum type="arabicPeriod"/>
            </a:pPr>
            <a:r>
              <a:rPr lang="en-GB" sz="2400" dirty="0" smtClean="0"/>
              <a:t>___________________</a:t>
            </a:r>
          </a:p>
          <a:p>
            <a:pPr marL="457200" indent="-457200">
              <a:buAutoNum type="arabicPeriod"/>
            </a:pPr>
            <a:r>
              <a:rPr lang="en-GB" sz="2400" dirty="0" smtClean="0"/>
              <a:t>___________________</a:t>
            </a:r>
          </a:p>
        </p:txBody>
      </p:sp>
      <p:sp>
        <p:nvSpPr>
          <p:cNvPr id="7" name="TextBox 6"/>
          <p:cNvSpPr txBox="1"/>
          <p:nvPr/>
        </p:nvSpPr>
        <p:spPr>
          <a:xfrm>
            <a:off x="5111552" y="6150114"/>
            <a:ext cx="4032448" cy="707886"/>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GB" sz="2000" dirty="0" smtClean="0"/>
              <a:t>ANSWER: recycle glass, switch off lights, never wastes water</a:t>
            </a:r>
          </a:p>
        </p:txBody>
      </p:sp>
    </p:spTree>
    <p:extLst>
      <p:ext uri="{BB962C8B-B14F-4D97-AF65-F5344CB8AC3E}">
        <p14:creationId xmlns:p14="http://schemas.microsoft.com/office/powerpoint/2010/main" xmlns="" val="10486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880750191"/>
              </p:ext>
            </p:extLst>
          </p:nvPr>
        </p:nvGraphicFramePr>
        <p:xfrm>
          <a:off x="539552" y="1700808"/>
          <a:ext cx="8064896" cy="5037054"/>
        </p:xfrm>
        <a:graphic>
          <a:graphicData uri="http://schemas.openxmlformats.org/drawingml/2006/table">
            <a:tbl>
              <a:tblPr firstRow="1" bandRow="1">
                <a:tableStyleId>{5940675A-B579-460E-94D1-54222C63F5DA}</a:tableStyleId>
              </a:tblPr>
              <a:tblGrid>
                <a:gridCol w="4032448"/>
                <a:gridCol w="4032448"/>
              </a:tblGrid>
              <a:tr h="1242138">
                <a:tc>
                  <a:txBody>
                    <a:bodyPr/>
                    <a:lstStyle/>
                    <a:p>
                      <a:r>
                        <a:rPr lang="en-GB" sz="4000" b="1" dirty="0" smtClean="0"/>
                        <a:t>la </a:t>
                      </a:r>
                      <a:r>
                        <a:rPr lang="en-GB" sz="4000" b="1" dirty="0" err="1" smtClean="0"/>
                        <a:t>guerra</a:t>
                      </a:r>
                      <a:endParaRPr lang="en-GB" sz="4000" b="1" dirty="0"/>
                    </a:p>
                  </a:txBody>
                  <a:tcPr/>
                </a:tc>
                <a:tc>
                  <a:txBody>
                    <a:bodyPr/>
                    <a:lstStyle/>
                    <a:p>
                      <a:endParaRPr lang="en-GB" sz="4000" b="1" dirty="0"/>
                    </a:p>
                  </a:txBody>
                  <a:tcPr/>
                </a:tc>
              </a:tr>
              <a:tr h="1242138">
                <a:tc>
                  <a:txBody>
                    <a:bodyPr/>
                    <a:lstStyle/>
                    <a:p>
                      <a:r>
                        <a:rPr lang="en-GB" sz="4000" b="1" dirty="0" smtClean="0"/>
                        <a:t>la </a:t>
                      </a:r>
                      <a:r>
                        <a:rPr lang="en-GB" sz="4000" b="1" dirty="0" err="1" smtClean="0"/>
                        <a:t>pobreza</a:t>
                      </a:r>
                      <a:endParaRPr lang="en-GB" sz="4000" b="1" dirty="0"/>
                    </a:p>
                  </a:txBody>
                  <a:tcPr/>
                </a:tc>
                <a:tc>
                  <a:txBody>
                    <a:bodyPr/>
                    <a:lstStyle/>
                    <a:p>
                      <a:endParaRPr lang="en-GB" sz="4000" b="1" dirty="0"/>
                    </a:p>
                  </a:txBody>
                  <a:tcPr/>
                </a:tc>
              </a:tr>
              <a:tr h="1242138">
                <a:tc>
                  <a:txBody>
                    <a:bodyPr/>
                    <a:lstStyle/>
                    <a:p>
                      <a:r>
                        <a:rPr lang="en-GB" sz="4000" b="1" dirty="0" smtClean="0"/>
                        <a:t>la </a:t>
                      </a:r>
                      <a:r>
                        <a:rPr lang="en-GB" sz="4000" b="1" dirty="0" err="1" smtClean="0"/>
                        <a:t>lluvia</a:t>
                      </a:r>
                      <a:r>
                        <a:rPr lang="en-GB" sz="4000" b="1" baseline="0" dirty="0" smtClean="0"/>
                        <a:t> </a:t>
                      </a:r>
                      <a:r>
                        <a:rPr lang="en-GB" sz="4000" b="1" baseline="0" dirty="0" err="1" smtClean="0"/>
                        <a:t>ácida</a:t>
                      </a:r>
                      <a:endParaRPr lang="en-GB" sz="4000" b="1" dirty="0"/>
                    </a:p>
                  </a:txBody>
                  <a:tcPr/>
                </a:tc>
                <a:tc>
                  <a:txBody>
                    <a:bodyPr/>
                    <a:lstStyle/>
                    <a:p>
                      <a:endParaRPr lang="en-GB" sz="4000" b="1" dirty="0"/>
                    </a:p>
                  </a:txBody>
                  <a:tcPr/>
                </a:tc>
              </a:tr>
              <a:tr h="1242138">
                <a:tc>
                  <a:txBody>
                    <a:bodyPr/>
                    <a:lstStyle/>
                    <a:p>
                      <a:r>
                        <a:rPr lang="en-GB" sz="4000" b="1" dirty="0" smtClean="0"/>
                        <a:t>los gases de escape</a:t>
                      </a:r>
                      <a:endParaRPr lang="en-GB" sz="4000" b="1" dirty="0"/>
                    </a:p>
                  </a:txBody>
                  <a:tcPr/>
                </a:tc>
                <a:tc>
                  <a:txBody>
                    <a:bodyPr/>
                    <a:lstStyle/>
                    <a:p>
                      <a:endParaRPr lang="en-GB" sz="4000" b="1" dirty="0"/>
                    </a:p>
                  </a:txBody>
                  <a:tcPr/>
                </a:tc>
              </a:tr>
            </a:tbl>
          </a:graphicData>
        </a:graphic>
      </p:graphicFrame>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Match the problems to the images</a:t>
            </a:r>
            <a:endParaRPr lang="en-GB" sz="2000" dirty="0"/>
          </a:p>
        </p:txBody>
      </p:sp>
      <p:pic>
        <p:nvPicPr>
          <p:cNvPr id="9218" name="Picture 2" descr="C:\Users\Danni\AppData\Local\Microsoft\Windows\Temporary Internet Files\Content.IE5\95BE1G35\MC900230956[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24128" y="5445225"/>
            <a:ext cx="1908608" cy="1238316"/>
          </a:xfrm>
          <a:prstGeom prst="rect">
            <a:avLst/>
          </a:prstGeom>
          <a:noFill/>
          <a:extLst>
            <a:ext uri="{909E8E84-426E-40DD-AFC4-6F175D3DCCD1}">
              <a14:hiddenFill xmlns:a14="http://schemas.microsoft.com/office/drawing/2010/main" xmlns="">
                <a:solidFill>
                  <a:srgbClr val="FFFFFF"/>
                </a:solidFill>
              </a14:hiddenFill>
            </a:ext>
          </a:extLst>
        </p:spPr>
      </p:pic>
      <p:pic>
        <p:nvPicPr>
          <p:cNvPr id="9219" name="Picture 3" descr="C:\Users\Danni\AppData\Local\Microsoft\Windows\Temporary Internet Files\Content.IE5\GN3R2XBJ\MP900427635[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93310" y="1772816"/>
            <a:ext cx="1087504" cy="1080120"/>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C:\Users\Danni\AppData\Local\Microsoft\Windows\Temporary Internet Files\Content.IE5\SGUWNCCM\MC900014516[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74980" y="2996952"/>
            <a:ext cx="911775" cy="1008112"/>
          </a:xfrm>
          <a:prstGeom prst="rect">
            <a:avLst/>
          </a:prstGeom>
          <a:noFill/>
          <a:extLst>
            <a:ext uri="{909E8E84-426E-40DD-AFC4-6F175D3DCCD1}">
              <a14:hiddenFill xmlns:a14="http://schemas.microsoft.com/office/drawing/2010/main" xmlns="">
                <a:solidFill>
                  <a:srgbClr val="FFFFFF"/>
                </a:solidFill>
              </a14:hiddenFill>
            </a:ext>
          </a:extLst>
        </p:spPr>
      </p:pic>
      <p:pic>
        <p:nvPicPr>
          <p:cNvPr id="9221" name="Picture 5" descr="C:\Users\Danni\AppData\Local\Microsoft\Windows\Temporary Internet Files\Content.IE5\95BE1G35\MC900361230[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91586" y="4293095"/>
            <a:ext cx="2328753" cy="107623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Straight Arrow Connector 5"/>
          <p:cNvCxnSpPr/>
          <p:nvPr/>
        </p:nvCxnSpPr>
        <p:spPr>
          <a:xfrm flipV="1">
            <a:off x="2915816" y="2492896"/>
            <a:ext cx="2952328" cy="8640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203848" y="5229200"/>
            <a:ext cx="2187738" cy="5721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9218" idx="1"/>
          </p:cNvCxnSpPr>
          <p:nvPr/>
        </p:nvCxnSpPr>
        <p:spPr>
          <a:xfrm>
            <a:off x="2555776" y="2060848"/>
            <a:ext cx="3168352" cy="40035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563888" y="3750597"/>
            <a:ext cx="2602684" cy="8640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4755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23928" y="564413"/>
            <a:ext cx="4824536" cy="574665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800" dirty="0" smtClean="0"/>
              <a:t>What suggestions do </a:t>
            </a:r>
            <a:r>
              <a:rPr lang="en-GB" sz="4800" dirty="0" err="1" smtClean="0"/>
              <a:t>Bioparc</a:t>
            </a:r>
            <a:r>
              <a:rPr lang="en-GB" sz="4800" dirty="0"/>
              <a:t> </a:t>
            </a:r>
            <a:r>
              <a:rPr lang="en-GB" sz="4800" dirty="0" smtClean="0"/>
              <a:t>give for protecting the environment?</a:t>
            </a:r>
            <a:endParaRPr lang="en-GB" sz="4800" dirty="0"/>
          </a:p>
        </p:txBody>
      </p:sp>
      <p:pic>
        <p:nvPicPr>
          <p:cNvPr id="3074" name="Picture 2" descr="F:\GCSE SPANISH PPT\d0299ec29ee7abf3b1da7d247312b0a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80" y="17476"/>
            <a:ext cx="3397611" cy="68405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1952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800" dirty="0" smtClean="0"/>
              <a:t>Can you figure out the translations of these cognates?</a:t>
            </a:r>
            <a:endParaRPr lang="en-GB" sz="4800" dirty="0"/>
          </a:p>
        </p:txBody>
      </p:sp>
      <p:graphicFrame>
        <p:nvGraphicFramePr>
          <p:cNvPr id="5" name="Table 4"/>
          <p:cNvGraphicFramePr>
            <a:graphicFrameLocks noGrp="1"/>
          </p:cNvGraphicFramePr>
          <p:nvPr>
            <p:extLst>
              <p:ext uri="{D42A27DB-BD31-4B8C-83A1-F6EECF244321}">
                <p14:modId xmlns:p14="http://schemas.microsoft.com/office/powerpoint/2010/main" xmlns="" val="3847276770"/>
              </p:ext>
            </p:extLst>
          </p:nvPr>
        </p:nvGraphicFramePr>
        <p:xfrm>
          <a:off x="1187624" y="1628796"/>
          <a:ext cx="6552728" cy="5029200"/>
        </p:xfrm>
        <a:graphic>
          <a:graphicData uri="http://schemas.openxmlformats.org/drawingml/2006/table">
            <a:tbl>
              <a:tblPr firstRow="1" bandRow="1">
                <a:tableStyleId>{BDBED569-4797-4DF1-A0F4-6AAB3CD982D8}</a:tableStyleId>
              </a:tblPr>
              <a:tblGrid>
                <a:gridCol w="3276364"/>
                <a:gridCol w="3276364"/>
              </a:tblGrid>
              <a:tr h="435767">
                <a:tc>
                  <a:txBody>
                    <a:bodyPr/>
                    <a:lstStyle/>
                    <a:p>
                      <a:pPr algn="ctr"/>
                      <a:r>
                        <a:rPr lang="en-GB" sz="2400" b="1" dirty="0" err="1" smtClean="0"/>
                        <a:t>banco</a:t>
                      </a:r>
                      <a:endParaRPr lang="en-GB" sz="2400" b="1" dirty="0"/>
                    </a:p>
                  </a:txBody>
                  <a:tcPr/>
                </a:tc>
                <a:tc>
                  <a:txBody>
                    <a:bodyPr/>
                    <a:lstStyle/>
                    <a:p>
                      <a:pPr algn="ctr"/>
                      <a:r>
                        <a:rPr lang="en-GB" sz="2200" b="0" dirty="0" smtClean="0"/>
                        <a:t>castle</a:t>
                      </a:r>
                      <a:endParaRPr lang="en-GB" sz="2200" b="0" dirty="0"/>
                    </a:p>
                  </a:txBody>
                  <a:tcPr/>
                </a:tc>
              </a:tr>
              <a:tr h="435767">
                <a:tc>
                  <a:txBody>
                    <a:bodyPr/>
                    <a:lstStyle/>
                    <a:p>
                      <a:pPr algn="ctr"/>
                      <a:r>
                        <a:rPr lang="en-GB" sz="2400" b="1" dirty="0" err="1" smtClean="0"/>
                        <a:t>castillo</a:t>
                      </a:r>
                      <a:endParaRPr lang="en-GB" sz="2400" b="1" dirty="0"/>
                    </a:p>
                  </a:txBody>
                  <a:tcPr/>
                </a:tc>
                <a:tc>
                  <a:txBody>
                    <a:bodyPr/>
                    <a:lstStyle/>
                    <a:p>
                      <a:pPr algn="ctr"/>
                      <a:r>
                        <a:rPr lang="en-GB" sz="2200" b="0" dirty="0" smtClean="0"/>
                        <a:t>museum</a:t>
                      </a:r>
                      <a:endParaRPr lang="en-GB" sz="2200" b="0" dirty="0"/>
                    </a:p>
                  </a:txBody>
                  <a:tcPr/>
                </a:tc>
              </a:tr>
              <a:tr h="435767">
                <a:tc>
                  <a:txBody>
                    <a:bodyPr/>
                    <a:lstStyle/>
                    <a:p>
                      <a:pPr algn="ctr"/>
                      <a:r>
                        <a:rPr lang="en-GB" sz="2400" b="1" dirty="0" err="1" smtClean="0"/>
                        <a:t>lago</a:t>
                      </a:r>
                      <a:endParaRPr lang="en-GB" sz="2400" b="1" dirty="0"/>
                    </a:p>
                  </a:txBody>
                  <a:tcPr/>
                </a:tc>
                <a:tc>
                  <a:txBody>
                    <a:bodyPr/>
                    <a:lstStyle/>
                    <a:p>
                      <a:pPr algn="ctr"/>
                      <a:r>
                        <a:rPr lang="en-GB" sz="2200" b="0" dirty="0" smtClean="0"/>
                        <a:t>port</a:t>
                      </a:r>
                      <a:endParaRPr lang="en-GB" sz="2200" b="0" dirty="0"/>
                    </a:p>
                  </a:txBody>
                  <a:tcPr/>
                </a:tc>
              </a:tr>
              <a:tr h="435767">
                <a:tc>
                  <a:txBody>
                    <a:bodyPr/>
                    <a:lstStyle/>
                    <a:p>
                      <a:pPr algn="ctr"/>
                      <a:r>
                        <a:rPr lang="en-GB" sz="2400" b="1" dirty="0" err="1" smtClean="0"/>
                        <a:t>garaje</a:t>
                      </a:r>
                      <a:endParaRPr lang="en-GB" sz="2400" b="1" dirty="0"/>
                    </a:p>
                  </a:txBody>
                  <a:tcPr/>
                </a:tc>
                <a:tc>
                  <a:txBody>
                    <a:bodyPr/>
                    <a:lstStyle/>
                    <a:p>
                      <a:pPr algn="ctr"/>
                      <a:r>
                        <a:rPr lang="en-GB" sz="2200" b="0" dirty="0" smtClean="0"/>
                        <a:t>garden</a:t>
                      </a:r>
                      <a:endParaRPr lang="en-GB" sz="2200" b="0" dirty="0"/>
                    </a:p>
                  </a:txBody>
                  <a:tcPr/>
                </a:tc>
              </a:tr>
              <a:tr h="435767">
                <a:tc>
                  <a:txBody>
                    <a:bodyPr/>
                    <a:lstStyle/>
                    <a:p>
                      <a:pPr algn="ctr"/>
                      <a:r>
                        <a:rPr lang="en-GB" sz="2400" b="1" dirty="0" err="1" smtClean="0"/>
                        <a:t>monumento</a:t>
                      </a:r>
                      <a:endParaRPr lang="en-GB" sz="2400" b="1" dirty="0"/>
                    </a:p>
                  </a:txBody>
                  <a:tcPr/>
                </a:tc>
                <a:tc>
                  <a:txBody>
                    <a:bodyPr/>
                    <a:lstStyle/>
                    <a:p>
                      <a:pPr algn="ctr"/>
                      <a:r>
                        <a:rPr lang="en-GB" sz="2200" b="0" dirty="0" smtClean="0"/>
                        <a:t>entrance</a:t>
                      </a:r>
                      <a:endParaRPr lang="en-GB" sz="2200" b="0" dirty="0"/>
                    </a:p>
                  </a:txBody>
                  <a:tcPr/>
                </a:tc>
              </a:tr>
              <a:tr h="435767">
                <a:tc>
                  <a:txBody>
                    <a:bodyPr/>
                    <a:lstStyle/>
                    <a:p>
                      <a:pPr algn="ctr"/>
                      <a:r>
                        <a:rPr lang="en-GB" sz="2400" b="1" dirty="0" err="1" smtClean="0"/>
                        <a:t>palacio</a:t>
                      </a:r>
                      <a:endParaRPr lang="en-GB" sz="2400" b="1" dirty="0"/>
                    </a:p>
                  </a:txBody>
                  <a:tcPr/>
                </a:tc>
                <a:tc>
                  <a:txBody>
                    <a:bodyPr/>
                    <a:lstStyle/>
                    <a:p>
                      <a:pPr algn="ctr"/>
                      <a:r>
                        <a:rPr lang="en-GB" sz="2200" b="0" dirty="0" smtClean="0"/>
                        <a:t>theatre</a:t>
                      </a:r>
                      <a:endParaRPr lang="en-GB" sz="2200" b="0" dirty="0"/>
                    </a:p>
                  </a:txBody>
                  <a:tcPr/>
                </a:tc>
              </a:tr>
              <a:tr h="435767">
                <a:tc>
                  <a:txBody>
                    <a:bodyPr/>
                    <a:lstStyle/>
                    <a:p>
                      <a:pPr algn="ctr"/>
                      <a:r>
                        <a:rPr lang="en-GB" sz="2400" b="1" dirty="0" smtClean="0"/>
                        <a:t>entrada</a:t>
                      </a:r>
                      <a:endParaRPr lang="en-GB" sz="2400" b="1" dirty="0"/>
                    </a:p>
                  </a:txBody>
                  <a:tcPr/>
                </a:tc>
                <a:tc>
                  <a:txBody>
                    <a:bodyPr/>
                    <a:lstStyle/>
                    <a:p>
                      <a:pPr algn="ctr"/>
                      <a:r>
                        <a:rPr lang="en-GB" sz="2200" b="0" dirty="0" smtClean="0"/>
                        <a:t>bank</a:t>
                      </a:r>
                      <a:endParaRPr lang="en-GB" sz="2200" b="0" dirty="0"/>
                    </a:p>
                  </a:txBody>
                  <a:tcPr/>
                </a:tc>
              </a:tr>
              <a:tr h="435767">
                <a:tc>
                  <a:txBody>
                    <a:bodyPr/>
                    <a:lstStyle/>
                    <a:p>
                      <a:pPr algn="ctr"/>
                      <a:r>
                        <a:rPr lang="en-GB" sz="2400" b="1" dirty="0" err="1" smtClean="0"/>
                        <a:t>museo</a:t>
                      </a:r>
                      <a:endParaRPr lang="en-GB" sz="2400" b="1" dirty="0"/>
                    </a:p>
                  </a:txBody>
                  <a:tcPr/>
                </a:tc>
                <a:tc>
                  <a:txBody>
                    <a:bodyPr/>
                    <a:lstStyle/>
                    <a:p>
                      <a:pPr algn="ctr"/>
                      <a:r>
                        <a:rPr lang="en-GB" sz="2200" b="0" dirty="0" smtClean="0"/>
                        <a:t>lake</a:t>
                      </a:r>
                      <a:endParaRPr lang="en-GB" sz="2200" b="0" dirty="0"/>
                    </a:p>
                  </a:txBody>
                  <a:tcPr/>
                </a:tc>
              </a:tr>
              <a:tr h="435767">
                <a:tc>
                  <a:txBody>
                    <a:bodyPr/>
                    <a:lstStyle/>
                    <a:p>
                      <a:pPr algn="ctr"/>
                      <a:r>
                        <a:rPr lang="en-GB" sz="2400" b="1" dirty="0" err="1" smtClean="0"/>
                        <a:t>teatro</a:t>
                      </a:r>
                      <a:endParaRPr lang="en-GB" sz="2400" b="1" dirty="0"/>
                    </a:p>
                  </a:txBody>
                  <a:tcPr/>
                </a:tc>
                <a:tc>
                  <a:txBody>
                    <a:bodyPr/>
                    <a:lstStyle/>
                    <a:p>
                      <a:pPr algn="ctr"/>
                      <a:r>
                        <a:rPr lang="en-GB" sz="2200" b="0" dirty="0" smtClean="0"/>
                        <a:t>monument</a:t>
                      </a:r>
                      <a:endParaRPr lang="en-GB" sz="2200" b="0" dirty="0"/>
                    </a:p>
                  </a:txBody>
                  <a:tcPr/>
                </a:tc>
              </a:tr>
              <a:tr h="435767">
                <a:tc>
                  <a:txBody>
                    <a:bodyPr/>
                    <a:lstStyle/>
                    <a:p>
                      <a:pPr algn="ctr"/>
                      <a:r>
                        <a:rPr lang="en-GB" sz="2400" b="1" dirty="0" err="1" smtClean="0"/>
                        <a:t>jardín</a:t>
                      </a:r>
                      <a:endParaRPr lang="en-GB" sz="2400" b="1" dirty="0"/>
                    </a:p>
                  </a:txBody>
                  <a:tcPr/>
                </a:tc>
                <a:tc>
                  <a:txBody>
                    <a:bodyPr/>
                    <a:lstStyle/>
                    <a:p>
                      <a:pPr algn="ctr"/>
                      <a:r>
                        <a:rPr lang="en-GB" sz="2200" b="0" dirty="0" smtClean="0"/>
                        <a:t>garage</a:t>
                      </a:r>
                      <a:endParaRPr lang="en-GB" sz="2200" b="0" dirty="0"/>
                    </a:p>
                  </a:txBody>
                  <a:tcPr/>
                </a:tc>
              </a:tr>
              <a:tr h="435767">
                <a:tc>
                  <a:txBody>
                    <a:bodyPr/>
                    <a:lstStyle/>
                    <a:p>
                      <a:pPr algn="ctr"/>
                      <a:r>
                        <a:rPr lang="en-GB" sz="2400" b="1" dirty="0" err="1" smtClean="0"/>
                        <a:t>puerto</a:t>
                      </a:r>
                      <a:endParaRPr lang="en-GB" sz="2400" b="1" dirty="0"/>
                    </a:p>
                  </a:txBody>
                  <a:tcPr/>
                </a:tc>
                <a:tc>
                  <a:txBody>
                    <a:bodyPr/>
                    <a:lstStyle/>
                    <a:p>
                      <a:pPr algn="ctr"/>
                      <a:r>
                        <a:rPr lang="en-GB" sz="2200" b="0" dirty="0" smtClean="0"/>
                        <a:t>palace</a:t>
                      </a:r>
                      <a:endParaRPr lang="en-GB" sz="2200" b="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3295379630"/>
              </p:ext>
            </p:extLst>
          </p:nvPr>
        </p:nvGraphicFramePr>
        <p:xfrm>
          <a:off x="1187624" y="1628800"/>
          <a:ext cx="6552728" cy="5029200"/>
        </p:xfrm>
        <a:graphic>
          <a:graphicData uri="http://schemas.openxmlformats.org/drawingml/2006/table">
            <a:tbl>
              <a:tblPr firstRow="1" bandRow="1">
                <a:tableStyleId>{BDBED569-4797-4DF1-A0F4-6AAB3CD982D8}</a:tableStyleId>
              </a:tblPr>
              <a:tblGrid>
                <a:gridCol w="3276364"/>
                <a:gridCol w="3276364"/>
              </a:tblGrid>
              <a:tr h="435767">
                <a:tc>
                  <a:txBody>
                    <a:bodyPr/>
                    <a:lstStyle/>
                    <a:p>
                      <a:pPr algn="ctr"/>
                      <a:r>
                        <a:rPr lang="en-GB" sz="2400" b="1" dirty="0" err="1" smtClean="0"/>
                        <a:t>banco</a:t>
                      </a:r>
                      <a:endParaRPr lang="en-GB" sz="2400" b="1" dirty="0"/>
                    </a:p>
                  </a:txBody>
                  <a:tcPr>
                    <a:solidFill>
                      <a:schemeClr val="accent1">
                        <a:lumMod val="20000"/>
                        <a:lumOff val="80000"/>
                      </a:schemeClr>
                    </a:solidFill>
                  </a:tcPr>
                </a:tc>
                <a:tc>
                  <a:txBody>
                    <a:bodyPr/>
                    <a:lstStyle/>
                    <a:p>
                      <a:pPr algn="ctr"/>
                      <a:r>
                        <a:rPr lang="en-GB" sz="2200" b="0" dirty="0" smtClean="0"/>
                        <a:t>bank</a:t>
                      </a:r>
                      <a:endParaRPr lang="en-GB" sz="2200" b="0" dirty="0"/>
                    </a:p>
                  </a:txBody>
                  <a:tcPr>
                    <a:solidFill>
                      <a:schemeClr val="bg1"/>
                    </a:solidFill>
                  </a:tcPr>
                </a:tc>
              </a:tr>
              <a:tr h="435767">
                <a:tc>
                  <a:txBody>
                    <a:bodyPr/>
                    <a:lstStyle/>
                    <a:p>
                      <a:pPr algn="ctr"/>
                      <a:r>
                        <a:rPr lang="en-GB" sz="2400" b="1" dirty="0" err="1" smtClean="0"/>
                        <a:t>castillo</a:t>
                      </a:r>
                      <a:endParaRPr lang="en-GB" sz="2400" b="1" dirty="0"/>
                    </a:p>
                  </a:txBody>
                  <a:tcPr>
                    <a:solidFill>
                      <a:schemeClr val="accent1">
                        <a:lumMod val="20000"/>
                        <a:lumOff val="80000"/>
                      </a:schemeClr>
                    </a:solidFill>
                  </a:tcPr>
                </a:tc>
                <a:tc>
                  <a:txBody>
                    <a:bodyPr/>
                    <a:lstStyle/>
                    <a:p>
                      <a:pPr algn="ctr"/>
                      <a:r>
                        <a:rPr lang="en-GB" sz="2200" b="0" dirty="0" smtClean="0"/>
                        <a:t>castle</a:t>
                      </a:r>
                      <a:endParaRPr lang="en-GB" sz="2200" b="0" dirty="0"/>
                    </a:p>
                  </a:txBody>
                  <a:tcPr>
                    <a:solidFill>
                      <a:schemeClr val="bg1"/>
                    </a:solidFill>
                  </a:tcPr>
                </a:tc>
              </a:tr>
              <a:tr h="435767">
                <a:tc>
                  <a:txBody>
                    <a:bodyPr/>
                    <a:lstStyle/>
                    <a:p>
                      <a:pPr algn="ctr"/>
                      <a:r>
                        <a:rPr lang="en-GB" sz="2400" b="1" dirty="0" err="1" smtClean="0"/>
                        <a:t>lago</a:t>
                      </a:r>
                      <a:endParaRPr lang="en-GB" sz="2400" b="1" dirty="0"/>
                    </a:p>
                  </a:txBody>
                  <a:tcPr>
                    <a:solidFill>
                      <a:schemeClr val="accent1">
                        <a:lumMod val="20000"/>
                        <a:lumOff val="80000"/>
                      </a:schemeClr>
                    </a:solidFill>
                  </a:tcPr>
                </a:tc>
                <a:tc>
                  <a:txBody>
                    <a:bodyPr/>
                    <a:lstStyle/>
                    <a:p>
                      <a:pPr algn="ctr"/>
                      <a:r>
                        <a:rPr lang="en-GB" sz="2200" b="0" dirty="0" smtClean="0"/>
                        <a:t>lake</a:t>
                      </a:r>
                      <a:endParaRPr lang="en-GB" sz="2200" b="0" dirty="0"/>
                    </a:p>
                  </a:txBody>
                  <a:tcPr>
                    <a:solidFill>
                      <a:schemeClr val="bg1"/>
                    </a:solidFill>
                  </a:tcPr>
                </a:tc>
              </a:tr>
              <a:tr h="435767">
                <a:tc>
                  <a:txBody>
                    <a:bodyPr/>
                    <a:lstStyle/>
                    <a:p>
                      <a:pPr algn="ctr"/>
                      <a:r>
                        <a:rPr lang="en-GB" sz="2400" b="1" dirty="0" err="1" smtClean="0"/>
                        <a:t>garaje</a:t>
                      </a:r>
                      <a:endParaRPr lang="en-GB" sz="2400" b="1" dirty="0"/>
                    </a:p>
                  </a:txBody>
                  <a:tcPr>
                    <a:solidFill>
                      <a:schemeClr val="accent1">
                        <a:lumMod val="20000"/>
                        <a:lumOff val="80000"/>
                      </a:schemeClr>
                    </a:solidFill>
                  </a:tcPr>
                </a:tc>
                <a:tc>
                  <a:txBody>
                    <a:bodyPr/>
                    <a:lstStyle/>
                    <a:p>
                      <a:pPr algn="ctr"/>
                      <a:r>
                        <a:rPr lang="en-GB" sz="2200" b="0" dirty="0" smtClean="0"/>
                        <a:t>garage</a:t>
                      </a:r>
                      <a:endParaRPr lang="en-GB" sz="2200" b="0" dirty="0"/>
                    </a:p>
                  </a:txBody>
                  <a:tcPr>
                    <a:solidFill>
                      <a:schemeClr val="bg1"/>
                    </a:solidFill>
                  </a:tcPr>
                </a:tc>
              </a:tr>
              <a:tr h="435767">
                <a:tc>
                  <a:txBody>
                    <a:bodyPr/>
                    <a:lstStyle/>
                    <a:p>
                      <a:pPr algn="ctr"/>
                      <a:r>
                        <a:rPr lang="en-GB" sz="2400" b="1" dirty="0" err="1" smtClean="0"/>
                        <a:t>monumento</a:t>
                      </a:r>
                      <a:endParaRPr lang="en-GB" sz="2400" b="1" dirty="0"/>
                    </a:p>
                  </a:txBody>
                  <a:tcPr>
                    <a:solidFill>
                      <a:schemeClr val="accent1">
                        <a:lumMod val="20000"/>
                        <a:lumOff val="80000"/>
                      </a:schemeClr>
                    </a:solidFill>
                  </a:tcPr>
                </a:tc>
                <a:tc>
                  <a:txBody>
                    <a:bodyPr/>
                    <a:lstStyle/>
                    <a:p>
                      <a:pPr algn="ctr"/>
                      <a:r>
                        <a:rPr lang="en-GB" sz="2200" b="0" dirty="0" smtClean="0"/>
                        <a:t>monument</a:t>
                      </a:r>
                      <a:endParaRPr lang="en-GB" sz="2200" b="0" dirty="0"/>
                    </a:p>
                  </a:txBody>
                  <a:tcPr>
                    <a:solidFill>
                      <a:schemeClr val="bg1"/>
                    </a:solidFill>
                  </a:tcPr>
                </a:tc>
              </a:tr>
              <a:tr h="435767">
                <a:tc>
                  <a:txBody>
                    <a:bodyPr/>
                    <a:lstStyle/>
                    <a:p>
                      <a:pPr algn="ctr"/>
                      <a:r>
                        <a:rPr lang="en-GB" sz="2400" b="1" dirty="0" err="1" smtClean="0"/>
                        <a:t>palacio</a:t>
                      </a:r>
                      <a:endParaRPr lang="en-GB" sz="2400" b="1" dirty="0"/>
                    </a:p>
                  </a:txBody>
                  <a:tcPr>
                    <a:solidFill>
                      <a:schemeClr val="accent1">
                        <a:lumMod val="20000"/>
                        <a:lumOff val="80000"/>
                      </a:schemeClr>
                    </a:solidFill>
                  </a:tcPr>
                </a:tc>
                <a:tc>
                  <a:txBody>
                    <a:bodyPr/>
                    <a:lstStyle/>
                    <a:p>
                      <a:pPr algn="ctr"/>
                      <a:r>
                        <a:rPr lang="en-GB" sz="2200" b="0" dirty="0" smtClean="0"/>
                        <a:t>palace</a:t>
                      </a:r>
                      <a:endParaRPr lang="en-GB" sz="2200" b="0" dirty="0"/>
                    </a:p>
                  </a:txBody>
                  <a:tcPr>
                    <a:solidFill>
                      <a:schemeClr val="bg1"/>
                    </a:solidFill>
                  </a:tcPr>
                </a:tc>
              </a:tr>
              <a:tr h="435767">
                <a:tc>
                  <a:txBody>
                    <a:bodyPr/>
                    <a:lstStyle/>
                    <a:p>
                      <a:pPr algn="ctr"/>
                      <a:r>
                        <a:rPr lang="en-GB" sz="2400" b="1" dirty="0" smtClean="0"/>
                        <a:t>entrada</a:t>
                      </a:r>
                      <a:endParaRPr lang="en-GB" sz="2400" b="1" dirty="0"/>
                    </a:p>
                  </a:txBody>
                  <a:tcPr>
                    <a:solidFill>
                      <a:schemeClr val="accent1">
                        <a:lumMod val="20000"/>
                        <a:lumOff val="80000"/>
                      </a:schemeClr>
                    </a:solidFill>
                  </a:tcPr>
                </a:tc>
                <a:tc>
                  <a:txBody>
                    <a:bodyPr/>
                    <a:lstStyle/>
                    <a:p>
                      <a:pPr algn="ctr"/>
                      <a:r>
                        <a:rPr lang="en-GB" sz="2200" b="0" dirty="0" smtClean="0"/>
                        <a:t>entrance</a:t>
                      </a:r>
                      <a:endParaRPr lang="en-GB" sz="2200" b="0" dirty="0"/>
                    </a:p>
                  </a:txBody>
                  <a:tcPr>
                    <a:solidFill>
                      <a:schemeClr val="bg1"/>
                    </a:solidFill>
                  </a:tcPr>
                </a:tc>
              </a:tr>
              <a:tr h="435767">
                <a:tc>
                  <a:txBody>
                    <a:bodyPr/>
                    <a:lstStyle/>
                    <a:p>
                      <a:pPr algn="ctr"/>
                      <a:r>
                        <a:rPr lang="en-GB" sz="2400" b="1" dirty="0" err="1" smtClean="0"/>
                        <a:t>museo</a:t>
                      </a:r>
                      <a:endParaRPr lang="en-GB" sz="2400" b="1" dirty="0"/>
                    </a:p>
                  </a:txBody>
                  <a:tcPr>
                    <a:solidFill>
                      <a:schemeClr val="accent1">
                        <a:lumMod val="20000"/>
                        <a:lumOff val="80000"/>
                      </a:schemeClr>
                    </a:solidFill>
                  </a:tcPr>
                </a:tc>
                <a:tc>
                  <a:txBody>
                    <a:bodyPr/>
                    <a:lstStyle/>
                    <a:p>
                      <a:pPr algn="ctr"/>
                      <a:r>
                        <a:rPr lang="en-GB" sz="2200" b="0" dirty="0" smtClean="0"/>
                        <a:t>museum</a:t>
                      </a:r>
                      <a:endParaRPr lang="en-GB" sz="2200" b="0" dirty="0"/>
                    </a:p>
                  </a:txBody>
                  <a:tcPr>
                    <a:solidFill>
                      <a:schemeClr val="bg1"/>
                    </a:solidFill>
                  </a:tcPr>
                </a:tc>
              </a:tr>
              <a:tr h="435767">
                <a:tc>
                  <a:txBody>
                    <a:bodyPr/>
                    <a:lstStyle/>
                    <a:p>
                      <a:pPr algn="ctr"/>
                      <a:r>
                        <a:rPr lang="en-GB" sz="2400" b="1" dirty="0" err="1" smtClean="0"/>
                        <a:t>teatro</a:t>
                      </a:r>
                      <a:endParaRPr lang="en-GB" sz="2400" b="1" dirty="0"/>
                    </a:p>
                  </a:txBody>
                  <a:tcPr>
                    <a:solidFill>
                      <a:schemeClr val="accent1">
                        <a:lumMod val="20000"/>
                        <a:lumOff val="80000"/>
                      </a:schemeClr>
                    </a:solidFill>
                  </a:tcPr>
                </a:tc>
                <a:tc>
                  <a:txBody>
                    <a:bodyPr/>
                    <a:lstStyle/>
                    <a:p>
                      <a:pPr algn="ctr"/>
                      <a:r>
                        <a:rPr lang="en-GB" sz="2200" b="0" dirty="0" smtClean="0"/>
                        <a:t>theatre</a:t>
                      </a:r>
                      <a:endParaRPr lang="en-GB" sz="2200" b="0" dirty="0"/>
                    </a:p>
                  </a:txBody>
                  <a:tcPr>
                    <a:solidFill>
                      <a:schemeClr val="bg1"/>
                    </a:solidFill>
                  </a:tcPr>
                </a:tc>
              </a:tr>
              <a:tr h="435767">
                <a:tc>
                  <a:txBody>
                    <a:bodyPr/>
                    <a:lstStyle/>
                    <a:p>
                      <a:pPr algn="ctr"/>
                      <a:r>
                        <a:rPr lang="en-GB" sz="2400" b="1" dirty="0" err="1" smtClean="0"/>
                        <a:t>jardín</a:t>
                      </a:r>
                      <a:endParaRPr lang="en-GB" sz="2400" b="1" dirty="0"/>
                    </a:p>
                  </a:txBody>
                  <a:tcPr>
                    <a:solidFill>
                      <a:schemeClr val="accent1">
                        <a:lumMod val="20000"/>
                        <a:lumOff val="80000"/>
                      </a:schemeClr>
                    </a:solidFill>
                  </a:tcPr>
                </a:tc>
                <a:tc>
                  <a:txBody>
                    <a:bodyPr/>
                    <a:lstStyle/>
                    <a:p>
                      <a:pPr algn="ctr"/>
                      <a:r>
                        <a:rPr lang="en-GB" sz="2200" b="0" dirty="0" smtClean="0"/>
                        <a:t>garden</a:t>
                      </a:r>
                      <a:endParaRPr lang="en-GB" sz="2200" b="0" dirty="0"/>
                    </a:p>
                  </a:txBody>
                  <a:tcPr>
                    <a:solidFill>
                      <a:schemeClr val="bg1"/>
                    </a:solidFill>
                  </a:tcPr>
                </a:tc>
              </a:tr>
              <a:tr h="435767">
                <a:tc>
                  <a:txBody>
                    <a:bodyPr/>
                    <a:lstStyle/>
                    <a:p>
                      <a:pPr algn="ctr"/>
                      <a:r>
                        <a:rPr lang="en-GB" sz="2400" b="1" dirty="0" err="1" smtClean="0"/>
                        <a:t>puerto</a:t>
                      </a:r>
                      <a:endParaRPr lang="en-GB" sz="2400" b="1" dirty="0"/>
                    </a:p>
                  </a:txBody>
                  <a:tcPr>
                    <a:solidFill>
                      <a:schemeClr val="accent1">
                        <a:lumMod val="20000"/>
                        <a:lumOff val="80000"/>
                      </a:schemeClr>
                    </a:solidFill>
                  </a:tcPr>
                </a:tc>
                <a:tc>
                  <a:txBody>
                    <a:bodyPr/>
                    <a:lstStyle/>
                    <a:p>
                      <a:pPr algn="ctr"/>
                      <a:r>
                        <a:rPr lang="en-GB" sz="2200" b="0" dirty="0" smtClean="0"/>
                        <a:t>port</a:t>
                      </a:r>
                      <a:endParaRPr lang="en-GB" sz="2200" b="0" dirty="0"/>
                    </a:p>
                  </a:txBody>
                  <a:tcPr>
                    <a:solidFill>
                      <a:schemeClr val="bg1"/>
                    </a:solidFill>
                  </a:tcPr>
                </a:tc>
              </a:tr>
            </a:tbl>
          </a:graphicData>
        </a:graphic>
      </p:graphicFrame>
    </p:spTree>
    <p:extLst>
      <p:ext uri="{BB962C8B-B14F-4D97-AF65-F5344CB8AC3E}">
        <p14:creationId xmlns:p14="http://schemas.microsoft.com/office/powerpoint/2010/main" xmlns="" val="407895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What did these people do to protect the environment?</a:t>
            </a:r>
            <a:endParaRPr lang="en-GB" sz="4000" dirty="0"/>
          </a:p>
        </p:txBody>
      </p:sp>
      <p:sp>
        <p:nvSpPr>
          <p:cNvPr id="2" name="TextBox 1"/>
          <p:cNvSpPr txBox="1"/>
          <p:nvPr/>
        </p:nvSpPr>
        <p:spPr>
          <a:xfrm>
            <a:off x="251520" y="1844824"/>
            <a:ext cx="5328592" cy="2677656"/>
          </a:xfrm>
          <a:prstGeom prst="rect">
            <a:avLst/>
          </a:prstGeom>
          <a:solidFill>
            <a:srgbClr val="FFC000"/>
          </a:solidFill>
          <a:ln>
            <a:solidFill>
              <a:schemeClr val="tx1"/>
            </a:solidFill>
          </a:ln>
        </p:spPr>
        <p:txBody>
          <a:bodyPr wrap="square" rtlCol="0">
            <a:spAutoFit/>
          </a:bodyPr>
          <a:lstStyle/>
          <a:p>
            <a:pPr marL="342900" indent="-342900">
              <a:buAutoNum type="arabicPeriod"/>
            </a:pPr>
            <a:r>
              <a:rPr lang="en-GB" sz="2800" dirty="0" smtClean="0"/>
              <a:t>He </a:t>
            </a:r>
            <a:r>
              <a:rPr lang="en-GB" sz="2800" dirty="0" err="1" smtClean="0"/>
              <a:t>usado</a:t>
            </a:r>
            <a:r>
              <a:rPr lang="en-GB" sz="2800" dirty="0" smtClean="0"/>
              <a:t> el </a:t>
            </a:r>
            <a:r>
              <a:rPr lang="en-GB" sz="2800" dirty="0" err="1" smtClean="0"/>
              <a:t>transporte</a:t>
            </a:r>
            <a:r>
              <a:rPr lang="en-GB" sz="2800" dirty="0" smtClean="0"/>
              <a:t> </a:t>
            </a:r>
            <a:r>
              <a:rPr lang="en-GB" sz="2800" dirty="0" err="1" smtClean="0"/>
              <a:t>público</a:t>
            </a:r>
            <a:r>
              <a:rPr lang="en-GB" sz="2800" dirty="0" smtClean="0"/>
              <a:t>.</a:t>
            </a:r>
          </a:p>
          <a:p>
            <a:pPr marL="342900" indent="-342900">
              <a:buAutoNum type="arabicPeriod"/>
            </a:pPr>
            <a:r>
              <a:rPr lang="en-GB" sz="2800" dirty="0" smtClean="0"/>
              <a:t>He </a:t>
            </a:r>
            <a:r>
              <a:rPr lang="en-GB" sz="2800" dirty="0" err="1" smtClean="0"/>
              <a:t>puesto</a:t>
            </a:r>
            <a:r>
              <a:rPr lang="en-GB" sz="2800" dirty="0" smtClean="0"/>
              <a:t> el </a:t>
            </a:r>
            <a:r>
              <a:rPr lang="en-GB" sz="2800" dirty="0" err="1" smtClean="0"/>
              <a:t>vidrio</a:t>
            </a:r>
            <a:r>
              <a:rPr lang="en-GB" sz="2800" dirty="0" smtClean="0"/>
              <a:t> en el </a:t>
            </a:r>
            <a:r>
              <a:rPr lang="en-GB" sz="2800" dirty="0" err="1" smtClean="0"/>
              <a:t>contenedor</a:t>
            </a:r>
            <a:r>
              <a:rPr lang="en-GB" sz="2800" dirty="0" smtClean="0"/>
              <a:t> de </a:t>
            </a:r>
            <a:r>
              <a:rPr lang="en-GB" sz="2800" dirty="0" err="1" smtClean="0"/>
              <a:t>reciclaje</a:t>
            </a:r>
            <a:r>
              <a:rPr lang="en-GB" sz="2800" dirty="0" smtClean="0"/>
              <a:t>.</a:t>
            </a:r>
          </a:p>
          <a:p>
            <a:pPr marL="342900" indent="-342900">
              <a:buAutoNum type="arabicPeriod"/>
            </a:pPr>
            <a:r>
              <a:rPr lang="en-GB" sz="2800" dirty="0" smtClean="0"/>
              <a:t>He </a:t>
            </a:r>
            <a:r>
              <a:rPr lang="en-GB" sz="2800" dirty="0" err="1" smtClean="0"/>
              <a:t>apagado</a:t>
            </a:r>
            <a:r>
              <a:rPr lang="en-GB" sz="2800" dirty="0" smtClean="0"/>
              <a:t> </a:t>
            </a:r>
            <a:r>
              <a:rPr lang="en-GB" sz="2800" dirty="0" err="1" smtClean="0"/>
              <a:t>las</a:t>
            </a:r>
            <a:r>
              <a:rPr lang="en-GB" sz="2800" dirty="0" smtClean="0"/>
              <a:t> luces.</a:t>
            </a:r>
          </a:p>
          <a:p>
            <a:pPr marL="342900" indent="-342900">
              <a:buAutoNum type="arabicPeriod"/>
            </a:pPr>
            <a:r>
              <a:rPr lang="en-GB" sz="2800" dirty="0" smtClean="0"/>
              <a:t>No he </a:t>
            </a:r>
            <a:r>
              <a:rPr lang="en-GB" sz="2800" dirty="0" err="1" smtClean="0"/>
              <a:t>malgastado</a:t>
            </a:r>
            <a:r>
              <a:rPr lang="en-GB" sz="2800" dirty="0" smtClean="0"/>
              <a:t> </a:t>
            </a:r>
            <a:r>
              <a:rPr lang="en-GB" sz="2800" dirty="0" err="1" smtClean="0"/>
              <a:t>agua</a:t>
            </a:r>
            <a:r>
              <a:rPr lang="en-GB" sz="2800" dirty="0" smtClean="0"/>
              <a:t>.</a:t>
            </a:r>
          </a:p>
          <a:p>
            <a:pPr marL="342900" indent="-342900">
              <a:buAutoNum type="arabicPeriod"/>
            </a:pPr>
            <a:r>
              <a:rPr lang="en-GB" sz="2800" dirty="0" smtClean="0"/>
              <a:t>He </a:t>
            </a:r>
            <a:r>
              <a:rPr lang="en-GB" sz="2800" dirty="0" err="1" smtClean="0"/>
              <a:t>ahorrado</a:t>
            </a:r>
            <a:r>
              <a:rPr lang="en-GB" sz="2800" dirty="0" smtClean="0"/>
              <a:t> </a:t>
            </a:r>
            <a:r>
              <a:rPr lang="en-GB" sz="2800" dirty="0" err="1" smtClean="0"/>
              <a:t>electricidad</a:t>
            </a:r>
            <a:r>
              <a:rPr lang="en-GB" sz="2800" dirty="0" smtClean="0"/>
              <a:t>.</a:t>
            </a:r>
          </a:p>
        </p:txBody>
      </p:sp>
      <p:pic>
        <p:nvPicPr>
          <p:cNvPr id="14338" name="Picture 2" descr="C:\Users\Danni\AppData\Local\Microsoft\Windows\Temporary Internet Files\Content.IE5\ESSQ3LKS\MP90038607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7231" y="4557992"/>
            <a:ext cx="1687393" cy="2032208"/>
          </a:xfrm>
          <a:prstGeom prst="rect">
            <a:avLst/>
          </a:prstGeom>
          <a:noFill/>
          <a:extLst>
            <a:ext uri="{909E8E84-426E-40DD-AFC4-6F175D3DCCD1}">
              <a14:hiddenFill xmlns:a14="http://schemas.microsoft.com/office/drawing/2010/main" xmlns="">
                <a:solidFill>
                  <a:srgbClr val="FFFFFF"/>
                </a:solidFill>
              </a14:hiddenFill>
            </a:ext>
          </a:extLst>
        </p:spPr>
      </p:pic>
      <p:pic>
        <p:nvPicPr>
          <p:cNvPr id="14339" name="Picture 3" descr="C:\Program Files (x86)\Microsoft Office\MEDIA\CAGCAT10\j0195812.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7231" y="1772816"/>
            <a:ext cx="1773022" cy="1824228"/>
          </a:xfrm>
          <a:prstGeom prst="rect">
            <a:avLst/>
          </a:prstGeom>
          <a:noFill/>
          <a:extLst>
            <a:ext uri="{909E8E84-426E-40DD-AFC4-6F175D3DCCD1}">
              <a14:hiddenFill xmlns:a14="http://schemas.microsoft.com/office/drawing/2010/main" xmlns="">
                <a:solidFill>
                  <a:srgbClr val="FFFFFF"/>
                </a:solidFill>
              </a14:hiddenFill>
            </a:ext>
          </a:extLst>
        </p:spPr>
      </p:pic>
      <p:pic>
        <p:nvPicPr>
          <p:cNvPr id="14340" name="Picture 4" descr="C:\Users\Danni\AppData\Local\Microsoft\Windows\Temporary Internet Files\Content.IE5\GN3R2XBJ\MC900437489[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4761400"/>
            <a:ext cx="1774825"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14342" name="Picture 6" descr="C:\Users\Danni\AppData\Local\Microsoft\Windows\Temporary Internet Files\Content.IE5\95BE1G35\MC900340832[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49542" y="3356992"/>
            <a:ext cx="1601974" cy="1601974"/>
          </a:xfrm>
          <a:prstGeom prst="rect">
            <a:avLst/>
          </a:prstGeom>
          <a:noFill/>
          <a:extLst>
            <a:ext uri="{909E8E84-426E-40DD-AFC4-6F175D3DCCD1}">
              <a14:hiddenFill xmlns:a14="http://schemas.microsoft.com/office/drawing/2010/main" xmlns="">
                <a:solidFill>
                  <a:srgbClr val="FFFFFF"/>
                </a:solidFill>
              </a14:hiddenFill>
            </a:ext>
          </a:extLst>
        </p:spPr>
      </p:pic>
      <p:pic>
        <p:nvPicPr>
          <p:cNvPr id="14343" name="Picture 7" descr="C:\Users\Danni\AppData\Local\Microsoft\Windows\Temporary Internet Files\Content.IE5\GN3R2XBJ\MP900439244[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771800" y="4735570"/>
            <a:ext cx="2084295" cy="13895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2351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800" dirty="0" smtClean="0"/>
              <a:t>What does the image say?</a:t>
            </a:r>
            <a:endParaRPr lang="en-GB" sz="4800" dirty="0"/>
          </a:p>
        </p:txBody>
      </p:sp>
      <p:pic>
        <p:nvPicPr>
          <p:cNvPr id="2050" name="Picture 2" descr="F:\GCSE SPANISH PPT\2a9fd9117ab7a0bc53d4ef8e9e6b617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776" y="1844824"/>
            <a:ext cx="4029869" cy="46638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0062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593205612"/>
              </p:ext>
            </p:extLst>
          </p:nvPr>
        </p:nvGraphicFramePr>
        <p:xfrm>
          <a:off x="0" y="1700808"/>
          <a:ext cx="9144000" cy="5157192"/>
        </p:xfrm>
        <a:graphic>
          <a:graphicData uri="http://schemas.openxmlformats.org/drawingml/2006/table">
            <a:tbl>
              <a:tblPr firstRow="1" bandRow="1">
                <a:tableStyleId>{5940675A-B579-460E-94D1-54222C63F5DA}</a:tableStyleId>
              </a:tblPr>
              <a:tblGrid>
                <a:gridCol w="4572000"/>
                <a:gridCol w="4572000"/>
              </a:tblGrid>
              <a:tr h="1254701">
                <a:tc>
                  <a:txBody>
                    <a:bodyPr/>
                    <a:lstStyle/>
                    <a:p>
                      <a:r>
                        <a:rPr lang="en-GB" sz="4000" b="1" dirty="0" smtClean="0"/>
                        <a:t>la </a:t>
                      </a:r>
                      <a:r>
                        <a:rPr lang="en-GB" sz="4000" b="1" dirty="0" err="1" smtClean="0"/>
                        <a:t>deforestación</a:t>
                      </a:r>
                      <a:endParaRPr lang="en-GB" sz="4000" b="1" dirty="0"/>
                    </a:p>
                  </a:txBody>
                  <a:tcPr/>
                </a:tc>
                <a:tc>
                  <a:txBody>
                    <a:bodyPr/>
                    <a:lstStyle/>
                    <a:p>
                      <a:endParaRPr lang="en-GB" sz="4000" b="1" dirty="0"/>
                    </a:p>
                  </a:txBody>
                  <a:tcPr/>
                </a:tc>
              </a:tr>
              <a:tr h="1323895">
                <a:tc>
                  <a:txBody>
                    <a:bodyPr/>
                    <a:lstStyle/>
                    <a:p>
                      <a:r>
                        <a:rPr lang="en-GB" sz="4000" b="1" dirty="0" smtClean="0"/>
                        <a:t>el</a:t>
                      </a:r>
                      <a:r>
                        <a:rPr lang="en-GB" sz="4000" b="1" baseline="0" dirty="0" smtClean="0"/>
                        <a:t> </a:t>
                      </a:r>
                      <a:r>
                        <a:rPr lang="en-GB" sz="4000" b="1" baseline="0" dirty="0" err="1" smtClean="0"/>
                        <a:t>efecto</a:t>
                      </a:r>
                      <a:r>
                        <a:rPr lang="en-GB" sz="4000" b="1" baseline="0" dirty="0" smtClean="0"/>
                        <a:t> </a:t>
                      </a:r>
                      <a:r>
                        <a:rPr lang="en-GB" sz="4000" b="1" baseline="0" dirty="0" err="1" smtClean="0"/>
                        <a:t>invernadero</a:t>
                      </a:r>
                      <a:endParaRPr lang="en-GB" sz="4000" b="1" dirty="0"/>
                    </a:p>
                  </a:txBody>
                  <a:tcPr/>
                </a:tc>
                <a:tc>
                  <a:txBody>
                    <a:bodyPr/>
                    <a:lstStyle/>
                    <a:p>
                      <a:endParaRPr lang="en-GB" sz="4000" b="1" dirty="0"/>
                    </a:p>
                  </a:txBody>
                  <a:tcPr/>
                </a:tc>
              </a:tr>
              <a:tr h="1323895">
                <a:tc>
                  <a:txBody>
                    <a:bodyPr/>
                    <a:lstStyle/>
                    <a:p>
                      <a:r>
                        <a:rPr lang="en-GB" sz="4000" b="1" dirty="0" err="1" smtClean="0"/>
                        <a:t>destrucción</a:t>
                      </a:r>
                      <a:r>
                        <a:rPr lang="en-GB" sz="4000" b="1" baseline="0" dirty="0" smtClean="0"/>
                        <a:t> de la </a:t>
                      </a:r>
                      <a:r>
                        <a:rPr lang="en-GB" sz="4000" b="1" baseline="0" dirty="0" err="1" smtClean="0"/>
                        <a:t>capa</a:t>
                      </a:r>
                      <a:r>
                        <a:rPr lang="en-GB" sz="4000" b="1" baseline="0" dirty="0" smtClean="0"/>
                        <a:t> del </a:t>
                      </a:r>
                      <a:r>
                        <a:rPr lang="en-GB" sz="4000" b="1" baseline="0" dirty="0" err="1" smtClean="0"/>
                        <a:t>ozono</a:t>
                      </a:r>
                      <a:endParaRPr lang="en-GB" sz="4000" b="1" dirty="0"/>
                    </a:p>
                  </a:txBody>
                  <a:tcPr/>
                </a:tc>
                <a:tc>
                  <a:txBody>
                    <a:bodyPr/>
                    <a:lstStyle/>
                    <a:p>
                      <a:endParaRPr lang="en-GB" sz="4000" b="1" dirty="0"/>
                    </a:p>
                  </a:txBody>
                  <a:tcPr/>
                </a:tc>
              </a:tr>
              <a:tr h="1254701">
                <a:tc>
                  <a:txBody>
                    <a:bodyPr/>
                    <a:lstStyle/>
                    <a:p>
                      <a:r>
                        <a:rPr lang="en-GB" sz="4000" b="1" dirty="0" err="1" smtClean="0"/>
                        <a:t>peligro</a:t>
                      </a:r>
                      <a:r>
                        <a:rPr lang="en-GB" sz="4000" b="1" baseline="0" dirty="0" smtClean="0"/>
                        <a:t> de </a:t>
                      </a:r>
                      <a:r>
                        <a:rPr lang="en-GB" sz="4000" b="1" baseline="0" dirty="0" err="1" smtClean="0"/>
                        <a:t>extinción</a:t>
                      </a:r>
                      <a:endParaRPr lang="en-GB" sz="4000" b="1" dirty="0"/>
                    </a:p>
                  </a:txBody>
                  <a:tcPr/>
                </a:tc>
                <a:tc>
                  <a:txBody>
                    <a:bodyPr/>
                    <a:lstStyle/>
                    <a:p>
                      <a:endParaRPr lang="en-GB" sz="4000" b="1" dirty="0"/>
                    </a:p>
                  </a:txBody>
                  <a:tcPr/>
                </a:tc>
              </a:tr>
            </a:tbl>
          </a:graphicData>
        </a:graphic>
      </p:graphicFrame>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Match the problems to the images</a:t>
            </a:r>
            <a:endParaRPr lang="en-GB" sz="2000" dirty="0"/>
          </a:p>
        </p:txBody>
      </p:sp>
      <p:cxnSp>
        <p:nvCxnSpPr>
          <p:cNvPr id="6" name="Straight Arrow Connector 5"/>
          <p:cNvCxnSpPr/>
          <p:nvPr/>
        </p:nvCxnSpPr>
        <p:spPr>
          <a:xfrm flipV="1">
            <a:off x="2699792" y="2588073"/>
            <a:ext cx="2952328" cy="8640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175956" y="5229200"/>
            <a:ext cx="1332148"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663394" y="2273108"/>
            <a:ext cx="1728192" cy="385951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727447" y="3931617"/>
            <a:ext cx="1594572" cy="5424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42" name="Picture 2" descr="C:\Users\Danni\AppData\Local\Microsoft\Windows\Temporary Internet Files\Content.IE5\GN3R2XBJ\MC900390702[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31666" y="5642762"/>
            <a:ext cx="1837030" cy="1215238"/>
          </a:xfrm>
          <a:prstGeom prst="rect">
            <a:avLst/>
          </a:prstGeom>
          <a:noFill/>
          <a:extLst>
            <a:ext uri="{909E8E84-426E-40DD-AFC4-6F175D3DCCD1}">
              <a14:hiddenFill xmlns:a14="http://schemas.microsoft.com/office/drawing/2010/main" xmlns="">
                <a:solidFill>
                  <a:srgbClr val="FFFFFF"/>
                </a:solidFill>
              </a14:hiddenFill>
            </a:ext>
          </a:extLst>
        </p:spPr>
      </p:pic>
      <p:pic>
        <p:nvPicPr>
          <p:cNvPr id="10243" name="Picture 3" descr="C:\Users\Danni\AppData\Local\Microsoft\Windows\Temporary Internet Files\Content.IE5\ESSQ3LKS\MC900104568[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31666" y="1772816"/>
            <a:ext cx="1813255" cy="1152128"/>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C:\Users\Danni\AppData\Local\Microsoft\Windows\Temporary Internet Files\Content.IE5\95BE1G35\MC900030191[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24128" y="3020121"/>
            <a:ext cx="1754734" cy="116252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6" descr="data:image/jpeg;base64,/9j/4AAQSkZJRgABAQAAAQABAAD/2wBDAAkGBwgHBgkIBwgKCgkLDRYPDQwMDRsUFRAWIB0iIiAdHx8kKDQsJCYxJx8fLT0tMTU3Ojo6Iys/RD84QzQ5Ojf/2wBDAQoKCg0MDRoPDxo3JR8lNzc3Nzc3Nzc3Nzc3Nzc3Nzc3Nzc3Nzc3Nzc3Nzc3Nzc3Nzc3Nzc3Nzc3Nzc3Nzc3Nzf/wAARCAC2ARUDASIAAhEBAxEB/8QAHAAAAgMBAQEBAAAAAAAAAAAAAgMAAQQFBgcI/8QAOhAAAQQBAwMDAwMCBAUEAwAAAQACAxEEEiExBUFREyJhBnGBMpGhFCMHFUKxFjNSYtEkweHwcpLx/8QAGQEAAwEBAQAAAAAAAAAAAAAAAAECAwQF/8QAIhEBAQACAgIDAQEBAQAAAAAAAAECEQMhEjETQVEEYRQi/9oADAMBAAIRAxEAPwBNm+UQvyqrdEBsuxw3SxflE2/KoIh8pkMX5V72qBRAhGgLdWLA5QghGCno0FogSqBVghEAtx3Rbja1Q3RbXuEwsX5V2VbQFdJGHcdzSgJ8o6VICbhQ2iV7FBgIvuqo3yjtVyeEDYd/Ksk+VFZ54QAk7Kvyi/CE8ICj90Bs7IzuEJ5QAm/KGjd2iKpBUJvyhN82j2QplQEnyUJtMNITyhJRtCbTSO6EiuEhosA3yVEYFk2ogaI5KMf7Kq9yIBR2pYRDsqA38q6Cor0tEPuhpWB5VEIbqx8KkQ34SOLHCIIeyIIAgU/HikyJGxwsL3O4ASGizXde86B09mHisJBD3AOJNDlTnlpeGO65MH0zO0B2Q8AVu1p3/ddPF6FhxNHrRh7jxZK65LdZDSSPnglPa0VqskX5WNytbzGR5bN+mTu/Eku+GFcCfHmx5DHNG5rh5C+jFpDXFtc8krE+J2S6naT5cRYCqclhXCV4FFpPZe3PS4NdyNDqPgLdH0/GDQZIoiBf+lP5UfG+cqivX5/Q8OZ947XxkncjYfyuTndCdjs1RzNkPcEUqmcpXCuL8KHlRwLSQ7Yg91QPZabRqqVEK1RQFHi0J5RISEAJ4QlF+6EoKh/CqkSohCQK1dKUgQBCEhGQqSMLRRO1/ZRWBzsogie6NvCGt0YUrWOVandWQnE1VcIqsKq4RUmSAK6UAoImphAPCIDlQBacGA5GXFEeHOAKVulSbN6ZgT5sobAzU1pBce3K93jNBbpAst4obBBBoxIBFixNaL3fp/n5Rwtk1APedPcN2XNlltvjjpoDDbuQBw1u5TWMtosG77pwi00GbCkEjjG0Xu87BQsnIf6TgHcfCT6ra9lgfakf9PZ9SUvcbrYprcVjSXAX990yIayQ7hlk/KN7Zy2i6MAcArQPa2iQDW9dkOoWbd8JiajKI3yHS86h/wBoACTmxFsTtJ1EctrZdAOAugkZIJjcOfb3Qe3l+vQY5xo5Ya1D9S8/S63VpaZ6VEEus7rlLo4/TLk9qqvspVqUrKtmGq7BCRuj3QkboACPhVSM0qPhAKP8KVutmJhTZklRN27uPAXexeiwwsPrMbITsb/9lNzkOYWvKVXKi9Hm/T7dBkxJNQG5adyFwZ4JIXaZGlp+e6JlKLhYzlVSMtQkUmhTe+xUVgbmgojQJIslG0Kad+EwMNXSzuUjTxv4oDyFCEwRk/lF6RCJyY/ouGX4SEQTPSNbKxE4nYKpnj+l4ZfhY5RDhM9F/ZqrQ6+Cn5QeNigu99P4lgzOB1FwDQfC5/S8MZGQPVcGRtIsuNAr1+HHFqa1kkTdAsU7YlZ8mf00wxvtvhhcWapCbI4A4CNzraPdsSi9SMRbyMDj/wBwWb+txIfbPOwAbgA3f7LBp26rSBGCT2SZHaq0cgd1x8j6jxy6o4JXsHcnSpF9Q4rpLkhlYPAopbirjXRdPIxzWtjNAb7HdGJZXbuaQEWJl42Wy8eRrvI7j8LRW9p7R41l9IudZb7u9lEWAbnsnE0f01W9pUrTTtOrz4tPZ+MUQADp/wB1mnka1p1IGytaHeo8A6iKtee+o8yeVggxCWFx3c00aTha/GDrb2uzNLSDQ4Ha1zvlNwOiTsd6j3vOq7A4K0y9Pe1w2J+y1x5cJNIvHle2EccKLqY+E2S9jtztSOXp7Gj9Dr7bJzlxt1sviyk3XHPCErccN2staHX4paYOhz5DA5r2N+Cd1flE+FcdrS97WtG5NC11/wDh3K9ISPewAi1JOkPxCyWZ4IaQSBe66vVc4nFjggN+oLsHspyz/FTH9K6ZCYYmmMERkVdfyulKwhrXOAPj5R4EzJ4AWgNptFvhLy2OEQeZQzQbG3PwslkSNtwLAQ8btIPPwsmXDFmRO1xlsrf1Nrj5WlznuO7xfhYZ2y+q2XUdjuPKX2vTF/lcIBLmyO8FpFX82kydAzd9ETq+aXVkyA4kFhaK4vhacPqkmNTXj1oT27t+3/hV5VNwlea/ybNaSDGP/wBlF7gZWFI0SMLCHdiNx91EeWSPDF4UYo1Ht+E1uOwcAkhaWtok1+UbWE7rzfOvQ8WYQtAGyn9M0jhb2xkigNuExuOn50ajmjDJFgUrGI4d10xHvTQmCFx2LRsn8ifFyBiO7u2UGLR7/suuMdxHBpRsNGq3R8lHjHP9NwAGgbeUQiLm/wDLBv4XTEHwjbGAO5Pwn8peLnNxXOFupPiwy7gUPhbGx72mghoq9lF5afjIy/0QVuxWhpsArWHtPCF5FKfOq055jc1wdE4scNwQaK6/TOuOL24+edLjs2bgH7+Fie5h58LLkRNc0kbrTHksRlhK9q1wG2+/dC9ridne3uF5fpnWH4YbDlEyQjh3JZ/5C9RDIyaNskbg5jhYcDYK6Mcpe2Nljx/WpDHlvaKDvVrff2nj+EvBhY+QvdVDYfK1fVzIo8zHkDakeCCQasD/APq871zqnUemQQf5Vgf1sj3gPZr06G/9Swy3Mq3x1ljHsohHp2/2SsiBj9wdwua3rTGNayYDWaAo/usOR1TrH/EWPjYeAJMAkHIyDIKYPgc2lvRabM6LVGQSRRF1sSsOd1B78+HHxbaxkXvd5JXWzCDtsBW5KxY8UUuX7W7FtlLG6vkvW5ocOTlMZp9pHyFBk5EUnqMaA7/V4K2mENb5QOitp8q/+io+OVmyOpPmi0S44G/LTws5fiukDgZI3EUS7grS6Jp2/wB0p+O09lc/o/SvFDsLKEIeWe8kbAefumdUmdIIhu1le7/8lgMGk20074TI8kMIZks1tvk9vwtceSVllx6Nwz6szaY52/ucN6C35OO1pA1bu4bXK1YGNA5l4paG/wDam5EZiG7fd2V7RLp5/Jgk21RFoJ2WeTFlZIGA289h4Xo8fFk1antJ3u3b0swjBmnlZtE06bPekbVO3OZgus24F1C+6i1DPZA9w1Ns87WojYc8R040nMisjsE3096pMawXRXk3J2qDKbtujEN87JgZwmsbuiZJpLYw3smEBvblN0gDfugcy907SCaIocKmtA3pMqgiDe5S2ZQ+yuvOyeA2tv3S5E97LRZA7INBJTdgALUaBwAjZllh7fwppugU8AAfdCReynej0zOisGhx4SXMfywb9wt9FLdHuK2VzItOe1jJiWuFOCf03Ml6XNXudjn9TL4+Ql5Mel2odu4WczBxLHgm1pM7j6K4zL2R13PyeoyiUR1FETpaP1UubkZrTjkuBa7YHbjddF8hxnWW2w/wqyoIMyF5bQeRyOyWeXldqxkk0+Vda+vJoOuFjMXVHjOdGQ59a/nhfS+i9W/qPTmo29gttb7iwF5DJ/w7PUOoHKflOa+79sbSP/n8r3fTsGPo3Sgwf+oyWO0vkc0anf8AhVnyY66TOO7XJlE0XtdZ7VsteBoj973DU7+AtmPjRygSFlahwTwtUeHGTwB9kpjL9i5a60WyaOU0Dwk5B0DZaZ8BrmW3Zw7jlc2USw22Qa+BbuwtF4+uhjyQPqWaH7K9Wx/hY8qZkebJExw9tbA2QmxuLzzSxm96bWdbaALG5H5SpWgjcK6P2Cpzr2IWuOWmdidPzJMDIDgT6Z/U2+V6aTIGQ2OSCi1w79l5RzdQpael5jsWUxPt0Ltt+AurDNz54fj0mRYaX+qGtaN15N+dkNimglth1ktHwStfW8k4zSwT7TfppvFLix5OvIjjna/2n3OO2oXz+61ZT26PT45Hsc4M58qLq4m8QIY1orjwog9sw/UeE5g3tVp95TWheO71hMbt91QHwiAsJxNUSrAHKhH5RNruVaQkXeyhRDc/7KjQ54UnCnOPFIGgOPuKt7wTso1tpzoCAZSsNs7HZTTXZFGDaLRpCwjuiaw9wmFvCNrd+EtjROg7CkD2bAgrY5l/AQltmuyA58rLYSeVikxA63VR8rrOZRPhJLCbsfunaI47sZzdiLb4KyPxnREGIlrbsjsu5IDW/KQ9gd+P5RMl6IwnsNtP6igLQ+eSMuPNm1U8Jbu0kfZZI53sm1PDr8jdO9njHpcUBrQ0brY1wY3cgHsuThZ8bwKO/wArg/U/ROsdS6piZ3S+tuxIIRUsJBc12/NfbZVhlu6ZZYPbNOsEDYrkZ0jH62NILm7bIJst+NCWerqOnZ3C85gYrcPqvUupHKlkGUGkxyO9sdDsuiemeu3LwmvHVMoSPc4iU72Ta9PCPbsvOdMeJsyabTQc6/helhrSCVy29uqTo0OpCdzWyjmki+3hKfbe/wAUibLozYA3/CHRqab3NceEp0tc3+Cihl0ut24K1l0zyx2mXOx/TxFKGvljeCw+B3Tfp6CJ7JJ54/UeXUwu7D4XHyJZcnqBix2kkc+F6DEinx4W1Tu5AXXhla5rjqui3HfqOlsjR4AUV4mVI5hqQCuz3EUotUaL0+40ja3bi1KFkEfymM327LxXejQO6uh2VgEqEfsFUTQHakN7qyEBOk2VUQIvAHykvk8oJJNqHKWy3G+AnJoxsF9tloYa3Sm7DZNYR+QlaZoFhEAbQhwKLgLK5Lhg7qwfOyBp8plXx2U7pmDcboSNwoCaVhoJs2a2VzJBZbe57BIkB3WznfslGMcndFpxifGSLCUYxwfC2lum+VnlocDdTtTJNGACPhc2VkbXHldV8RcbGyUcIuHutaY7FsceRjm3Jim392OPKU7q7o4f77SwtdTrXXlwO7Sb+EuLHjefTnYDe3u7rWYy+keX68B9e/WGR07Ex2YjNRlsa+NH/wApfRPqOXqXRGSyxem+aR0YaDYIHddj61+ho8vCfN0+J0j4/cMX1S1r/sexXifprF6s58OTl4b4cOGT02MrSI9+K557re9YIxm830HFgbjQRSEG63+xXYgkH47FY3ML8Y6R24pcvp3XIZcyXDc4CaI7tvkLk/11/wCPUB4PCU926Q2dtA2o6dpAIN/Npyo0txvm1nypXQM9rSS7YD5TQ8Xdn7gpjYBNkxEgHyStZ2zymq6nQumCOMSz055Fu7LqSxsYB7zTuzRwUuORkbAzk+BsmxCOV5MwvsN+F2cfUcmd3WdjY2E297bUWpuGyzpyO1VIL/YqLXaGdwtyYNgVnEjdekHgb2jZJqbqqyeAvD277GhhoAeVTr5HdVzueOAqc6gqlTYB33WeYkCuSU5xsAlZ3G3718BaRINN7nnvvwmtj3vayo3fcJzRQGydoU1nwjayzsoB2RXpBNrOnF1SgeQd/wCEqb1HuIjeG+faqcHgAEk/IWWUsa49tbQD/umtG/K53rPZ/pJ2/KNuZQvQ++9hKWC41ucQ0mx8qBwFFx3PCwSTySM1RR78+7a1cUuSNRfED4op7Lx6dAG6tE43t4WSGYSOqiCOb2paq22CqJs0zv5obHyVhyGzN/uN0SAchvK2TN1xyx8OcNqXzzOk630n6kxG4mWP6Gcn1o5xqB72K3ta4zH7Lv6e3x5BJWy1UPwsWFI6ZokIAPeuD8raRY2NKd96F9FSNBvSOFgnx99W/wCF0Cw3SCRtDdazLSWGKV7wWPANbA1yud1bCMmOGRtFeoJHADc12WrKAjJcCdj2O6bDIzKic5hdrbyDwQttzKaT3LtxpMgYGE/InH9pjd3AXS8HidGy/qHqM3WYJ5MI+rcQdHs8Djnz3X0fP6bBPoE5e3Hefc0Ou/v5C6MPQw6JjcdrGNbx7a2Wcxs9NfknuuBiwPhj0yESyAbmtlrZB6gosAHddmDpL43v1w6ie7XWFujwAANZZG3uAbKJgLyRwYsMam888Duujj9PEZE0xo17WnsPJ+V1NEMdCFhc8cOpK9KSW3SOLQD+PytsOPTDPk2ARO06mx7Hj5Quk07aOPhNiiMh0wlriB+s7D9k8YDGka3a39+y6YwrnMyQ4nV28lRdUQREn+2Coq0XTHNhQSuqKT03g8nhZXwTQyEamvbX6mlaoofUJDJtQ+AEsA76bIBIIJAXDlwY1048tg4Y3vYA0Gx5QzsLXASNcN/HKoOaw1INPySCtUGTiNoyfg0Spn84vKxytcGElpA8kbLG078fldHquTHkxacV4JHaiErFxY/6T+67+73o7IvFZ6Ezn2Wwg1dlObvt+6n9OT+ij9ijETmNbraRqO191hdz6XNVVEGrRNH7IpNyoAlacitPZCWc3t4TNI5VEBZ1cZnsonhCW7+Fpc038Kg2uFmvZLQe61QPo05CGeEyNl2R2WkjO0ORHxIw0R47rTE4PjBv90JFBKgOkuj7g7WnOqPcHMzhzeQdlmysWKVzHmMF/wBuFuO4/wDdLP6qTKEsgDWgNGyYI+6ZqAUDkQ7sDowAuF9U9Rf0npGRmx478h0LL9OMbld+TjblZJWg20j9+6rG99lp8h6D9dzdX6hNB/RyRW2w47gdjY/IXtMfMixtT36jtvp8Lrt6bBE974omNLh2auP1OAxl3J23Hlb7l7ha+g5vUfVjhhjcTC+dmqQD3MZfu/8AvyvURTt9NtPLtu3hfJcvqL2SZeHrDXtZ6sDh3o8H9v5Xt/oXqburdNE2OQ6GvY47Ue4/C245GWc1Xscdjntu6WlsTCTW9eEGH6b7ZZcWjfbhPkc1g3FDutpNMqhDGNAA+BSWZGNb6cY55SHZBkcdAIY3knZVC900gJBa3ttymWj2ho7tC0RgafugcIoh/ecN+xUY9tGQABnbsqhaPawDhRAyZrxYKiZvPyYwjj/tvfR53pJeyaMAtkLmOH+o7j8ra/JZKPaB6Z+NylDByNJdHTmnsXbhZ6VstkUZH9xtnuSmNx2UdDiB4VOYyNp9SaTVX6QQsjsrUajOnsRZN/lPRNrsNp/5UjtXcDhFHgvGoiTS5vIWSOedoGl/PNWtYMrjr0xu+N7/AHS1B2omZhBf+CQtLM5zgA8NIHkJThk5QAPpNrbSDus5x5mlx03pPZLKHK6BMMnctPwhMB5Y4OHws0UzGM9xqS+HBa25LXNaQ1hNb0CVhlwY1c5LCnNe2gWkfcKawKBTXzuF0P4NfylDIBPuY0/hYZfzX6rWcs+wlw7nurBB7hPdNjyRtYYwADfCjsfFLC5j6PNaqSv82c9HOXH7JcQBsVIn7mjxyly4+q/TlI8XvSqOGRjf1NJ87qfizn0PPH9aDKNv91nnLwRIzeuR5RthftZCN0b6oV+bU5cWf4qZ4xIZmvaBYrwjO6yw9MkE5fHl7HlpGy2jDmaK1tdt4S+Pk/BcsPqlcdijbxe6P+lm5tp+OFQDmGnNI+UvHKex5SpeyzyN3JHZPLrNCyTxskynSN6Stp491kmkqMl1bcELjdS0OBH+rsAP90zqXUBASZBTQavgD7rjdUzZKd6byHtadTXNHbkrTjtqsp4vI/UvSASclzi3JYHFpjNFwPAr8Lk/4XfWDOhdWfgZY9DGyJBqJdsxw70e6r6561l/5eyOKbS8Op7gAC5p/wDoXzgkucS4kk8kru4cf/O3Ny5d6ftLGZraHtLXRu9wPn5CzdRy4og5rXWa4aeF4D6D67nyfSnT4MrKqSGERloNHSOL/FLuRZMbQf0nfY2tWWnRbkPcwanODearlHDkzF50FwJ4WRuU57XPbWlo3pQ5pqg79wnIK3unMHcmU/qL28KHIlyG6TIdPdrGlYWZ5PtkrT+6g6kWjSD7fFUqJ04TK0H02Pa08ajyouaOpAEhntaO12omNFGRpfpgMjBuQCRsUUfUcmEaCI3bfKiig2Z4kncXyOBJKL0yKAAFDsVFEAxsT/8Aq382uhjYuU/2tySNrpRRMq0HGy2H3ZDTuK24S3HIY4uc9tN2IBUUSpJ67nAMMMTjXJsIGscPcwlh+HFRRBmGOQm5HBw+XFGxzgdLGRi/O9KKKSNDWt/W2yfBpE2ASgmP212JUUTLZXpuBrb90bWO7EfuoolozQ2Ty1WGOI3r91FEUIA4eFA+UcO/lRRLShB85NW390dzUd2Woos9HaF75mi7as073ke9rCPsoojxhy1z8qCLJj9KWCJzPBC50nQsAue52M0l5tx1uJJUUVY4zXpXlXlev/4f9N6nG5sb5YCe4fe/5teTxv8ACqKDIvL6gZY72DG6T+eVFFpj1EZd17npnQ24kLYoZPa3yF2IcPR3BUUVRJwhIbYNG0pzXDx+6iioi3MdW5CW8EngD8qKIAGteSdx+VFFE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jpeg;base64,/9j/4AAQSkZJRgABAQAAAQABAAD/2wBDAAkGBwgHBgkIBwgKCgkLDRYPDQwMDRsUFRAWIB0iIiAdHx8kKDQsJCYxJx8fLT0tMTU3Ojo6Iys/RD84QzQ5Ojf/2wBDAQoKCg0MDRoPDxo3JR8lNzc3Nzc3Nzc3Nzc3Nzc3Nzc3Nzc3Nzc3Nzc3Nzc3Nzc3Nzc3Nzc3Nzc3Nzc3Nzc3Nzf/wAARCAC2ARUDASIAAhEBAxEB/8QAHAAAAgMBAQEBAAAAAAAAAAAAAgMAAQQFBgcI/8QAOhAAAQQBAwMDAwMCBAUEAwAAAQACAxEEEiExBUFREyJhBnGBMpGhFCMHFUKxFjNSYtEkweHwcpLx/8QAGQEAAwEBAQAAAAAAAAAAAAAAAAECAwQF/8QAIhEBAQACAgIDAQEBAQAAAAAAAAECEQMhEjETQVEEYRQi/9oADAMBAAIRAxEAPwBNm+UQvyqrdEBsuxw3SxflE2/KoIh8pkMX5V72qBRAhGgLdWLA5QghGCno0FogSqBVghEAtx3Rbja1Q3RbXuEwsX5V2VbQFdJGHcdzSgJ8o6VICbhQ2iV7FBgIvuqo3yjtVyeEDYd/Ksk+VFZ54QAk7Kvyi/CE8ICj90Bs7IzuEJ5QAm/KGjd2iKpBUJvyhN82j2QplQEnyUJtMNITyhJRtCbTSO6EiuEhosA3yVEYFk2ogaI5KMf7Kq9yIBR2pYRDsqA38q6Cor0tEPuhpWB5VEIbqx8KkQ34SOLHCIIeyIIAgU/HikyJGxwsL3O4ASGizXde86B09mHisJBD3AOJNDlTnlpeGO65MH0zO0B2Q8AVu1p3/ddPF6FhxNHrRh7jxZK65LdZDSSPnglPa0VqskX5WNytbzGR5bN+mTu/Eku+GFcCfHmx5DHNG5rh5C+jFpDXFtc8krE+J2S6naT5cRYCqclhXCV4FFpPZe3PS4NdyNDqPgLdH0/GDQZIoiBf+lP5UfG+cqivX5/Q8OZ947XxkncjYfyuTndCdjs1RzNkPcEUqmcpXCuL8KHlRwLSQ7Yg91QPZabRqqVEK1RQFHi0J5RISEAJ4QlF+6EoKh/CqkSohCQK1dKUgQBCEhGQqSMLRRO1/ZRWBzsogie6NvCGt0YUrWOVandWQnE1VcIqsKq4RUmSAK6UAoImphAPCIDlQBacGA5GXFEeHOAKVulSbN6ZgT5sobAzU1pBce3K93jNBbpAst4obBBBoxIBFixNaL3fp/n5Rwtk1APedPcN2XNlltvjjpoDDbuQBw1u5TWMtosG77pwi00GbCkEjjG0Xu87BQsnIf6TgHcfCT6ra9lgfakf9PZ9SUvcbrYprcVjSXAX990yIayQ7hlk/KN7Zy2i6MAcArQPa2iQDW9dkOoWbd8JiajKI3yHS86h/wBoACTmxFsTtJ1EctrZdAOAugkZIJjcOfb3Qe3l+vQY5xo5Ya1D9S8/S63VpaZ6VEEus7rlLo4/TLk9qqvspVqUrKtmGq7BCRuj3QkboACPhVSM0qPhAKP8KVutmJhTZklRN27uPAXexeiwwsPrMbITsb/9lNzkOYWvKVXKi9Hm/T7dBkxJNQG5adyFwZ4JIXaZGlp+e6JlKLhYzlVSMtQkUmhTe+xUVgbmgojQJIslG0Kad+EwMNXSzuUjTxv4oDyFCEwRk/lF6RCJyY/ouGX4SEQTPSNbKxE4nYKpnj+l4ZfhY5RDhM9F/ZqrQ6+Cn5QeNigu99P4lgzOB1FwDQfC5/S8MZGQPVcGRtIsuNAr1+HHFqa1kkTdAsU7YlZ8mf00wxvtvhhcWapCbI4A4CNzraPdsSi9SMRbyMDj/wBwWb+txIfbPOwAbgA3f7LBp26rSBGCT2SZHaq0cgd1x8j6jxy6o4JXsHcnSpF9Q4rpLkhlYPAopbirjXRdPIxzWtjNAb7HdGJZXbuaQEWJl42Wy8eRrvI7j8LRW9p7R41l9IudZb7u9lEWAbnsnE0f01W9pUrTTtOrz4tPZ+MUQADp/wB1mnka1p1IGytaHeo8A6iKtee+o8yeVggxCWFx3c00aTha/GDrb2uzNLSDQ4Ha1zvlNwOiTsd6j3vOq7A4K0y9Pe1w2J+y1x5cJNIvHle2EccKLqY+E2S9jtztSOXp7Gj9Dr7bJzlxt1sviyk3XHPCErccN2staHX4paYOhz5DA5r2N+Cd1flE+FcdrS97WtG5NC11/wDh3K9ISPewAi1JOkPxCyWZ4IaQSBe66vVc4nFjggN+oLsHspyz/FTH9K6ZCYYmmMERkVdfyulKwhrXOAPj5R4EzJ4AWgNptFvhLy2OEQeZQzQbG3PwslkSNtwLAQ8btIPPwsmXDFmRO1xlsrf1Nrj5WlznuO7xfhYZ2y+q2XUdjuPKX2vTF/lcIBLmyO8FpFX82kydAzd9ETq+aXVkyA4kFhaK4vhacPqkmNTXj1oT27t+3/hV5VNwlea/ybNaSDGP/wBlF7gZWFI0SMLCHdiNx91EeWSPDF4UYo1Ht+E1uOwcAkhaWtok1+UbWE7rzfOvQ8WYQtAGyn9M0jhb2xkigNuExuOn50ajmjDJFgUrGI4d10xHvTQmCFx2LRsn8ifFyBiO7u2UGLR7/suuMdxHBpRsNGq3R8lHjHP9NwAGgbeUQiLm/wDLBv4XTEHwjbGAO5Pwn8peLnNxXOFupPiwy7gUPhbGx72mghoq9lF5afjIy/0QVuxWhpsArWHtPCF5FKfOq055jc1wdE4scNwQaK6/TOuOL24+edLjs2bgH7+Fie5h58LLkRNc0kbrTHksRlhK9q1wG2+/dC9ridne3uF5fpnWH4YbDlEyQjh3JZ/5C9RDIyaNskbg5jhYcDYK6Mcpe2Nljx/WpDHlvaKDvVrff2nj+EvBhY+QvdVDYfK1fVzIo8zHkDakeCCQasD/APq871zqnUemQQf5Vgf1sj3gPZr06G/9Swy3Mq3x1ljHsohHp2/2SsiBj9wdwua3rTGNayYDWaAo/usOR1TrH/EWPjYeAJMAkHIyDIKYPgc2lvRabM6LVGQSRRF1sSsOd1B78+HHxbaxkXvd5JXWzCDtsBW5KxY8UUuX7W7FtlLG6vkvW5ocOTlMZp9pHyFBk5EUnqMaA7/V4K2mENb5QOitp8q/+io+OVmyOpPmi0S44G/LTws5fiukDgZI3EUS7grS6Jp2/wB0p+O09lc/o/SvFDsLKEIeWe8kbAefumdUmdIIhu1le7/8lgMGk20074TI8kMIZks1tvk9vwtceSVllx6Nwz6szaY52/ucN6C35OO1pA1bu4bXK1YGNA5l4paG/wDam5EZiG7fd2V7RLp5/Jgk21RFoJ2WeTFlZIGA289h4Xo8fFk1antJ3u3b0swjBmnlZtE06bPekbVO3OZgus24F1C+6i1DPZA9w1Ns87WojYc8R040nMisjsE3096pMawXRXk3J2qDKbtujEN87JgZwmsbuiZJpLYw3smEBvblN0gDfugcy907SCaIocKmtA3pMqgiDe5S2ZQ+yuvOyeA2tv3S5E97LRZA7INBJTdgALUaBwAjZllh7fwppugU8AAfdCReynej0zOisGhx4SXMfywb9wt9FLdHuK2VzItOe1jJiWuFOCf03Ml6XNXudjn9TL4+Ql5Mel2odu4WczBxLHgm1pM7j6K4zL2R13PyeoyiUR1FETpaP1UubkZrTjkuBa7YHbjddF8hxnWW2w/wqyoIMyF5bQeRyOyWeXldqxkk0+Vda+vJoOuFjMXVHjOdGQ59a/nhfS+i9W/qPTmo29gttb7iwF5DJ/w7PUOoHKflOa+79sbSP/n8r3fTsGPo3Sgwf+oyWO0vkc0anf8AhVnyY66TOO7XJlE0XtdZ7VsteBoj973DU7+AtmPjRygSFlahwTwtUeHGTwB9kpjL9i5a60WyaOU0Dwk5B0DZaZ8BrmW3Zw7jlc2USw22Qa+BbuwtF4+uhjyQPqWaH7K9Wx/hY8qZkebJExw9tbA2QmxuLzzSxm96bWdbaALG5H5SpWgjcK6P2Cpzr2IWuOWmdidPzJMDIDgT6Z/U2+V6aTIGQ2OSCi1w79l5RzdQpael5jsWUxPt0Ltt+AurDNz54fj0mRYaX+qGtaN15N+dkNimglth1ktHwStfW8k4zSwT7TfppvFLix5OvIjjna/2n3OO2oXz+61ZT26PT45Hsc4M58qLq4m8QIY1orjwog9sw/UeE5g3tVp95TWheO71hMbt91QHwiAsJxNUSrAHKhH5RNruVaQkXeyhRDc/7KjQ54UnCnOPFIGgOPuKt7wTso1tpzoCAZSsNs7HZTTXZFGDaLRpCwjuiaw9wmFvCNrd+EtjROg7CkD2bAgrY5l/AQltmuyA58rLYSeVikxA63VR8rrOZRPhJLCbsfunaI47sZzdiLb4KyPxnREGIlrbsjsu5IDW/KQ9gd+P5RMl6IwnsNtP6igLQ+eSMuPNm1U8Jbu0kfZZI53sm1PDr8jdO9njHpcUBrQ0brY1wY3cgHsuThZ8bwKO/wArg/U/ROsdS6piZ3S+tuxIIRUsJBc12/NfbZVhlu6ZZYPbNOsEDYrkZ0jH62NILm7bIJst+NCWerqOnZ3C85gYrcPqvUupHKlkGUGkxyO9sdDsuiemeu3LwmvHVMoSPc4iU72Ta9PCPbsvOdMeJsyabTQc6/helhrSCVy29uqTo0OpCdzWyjmki+3hKfbe/wAUibLozYA3/CHRqab3NceEp0tc3+Cihl0ut24K1l0zyx2mXOx/TxFKGvljeCw+B3Tfp6CJ7JJ54/UeXUwu7D4XHyJZcnqBix2kkc+F6DEinx4W1Tu5AXXhla5rjqui3HfqOlsjR4AUV4mVI5hqQCuz3EUotUaL0+40ja3bi1KFkEfymM327LxXejQO6uh2VgEqEfsFUTQHakN7qyEBOk2VUQIvAHykvk8oJJNqHKWy3G+AnJoxsF9tloYa3Sm7DZNYR+QlaZoFhEAbQhwKLgLK5Lhg7qwfOyBp8plXx2U7pmDcboSNwoCaVhoJs2a2VzJBZbe57BIkB3WznfslGMcndFpxifGSLCUYxwfC2lum+VnlocDdTtTJNGACPhc2VkbXHldV8RcbGyUcIuHutaY7FsceRjm3Jim392OPKU7q7o4f77SwtdTrXXlwO7Sb+EuLHjefTnYDe3u7rWYy+keX68B9e/WGR07Ex2YjNRlsa+NH/wApfRPqOXqXRGSyxem+aR0YaDYIHddj61+ho8vCfN0+J0j4/cMX1S1r/sexXifprF6s58OTl4b4cOGT02MrSI9+K557re9YIxm830HFgbjQRSEG63+xXYgkH47FY3ML8Y6R24pcvp3XIZcyXDc4CaI7tvkLk/11/wCPUB4PCU926Q2dtA2o6dpAIN/Npyo0txvm1nypXQM9rSS7YD5TQ8Xdn7gpjYBNkxEgHyStZ2zymq6nQumCOMSz055Fu7LqSxsYB7zTuzRwUuORkbAzk+BsmxCOV5MwvsN+F2cfUcmd3WdjY2E297bUWpuGyzpyO1VIL/YqLXaGdwtyYNgVnEjdekHgb2jZJqbqqyeAvD277GhhoAeVTr5HdVzueOAqc6gqlTYB33WeYkCuSU5xsAlZ3G3718BaRINN7nnvvwmtj3vayo3fcJzRQGydoU1nwjayzsoB2RXpBNrOnF1SgeQd/wCEqb1HuIjeG+faqcHgAEk/IWWUsa49tbQD/umtG/K53rPZ/pJ2/KNuZQvQ++9hKWC41ucQ0mx8qBwFFx3PCwSTySM1RR78+7a1cUuSNRfED4op7Lx6dAG6tE43t4WSGYSOqiCOb2paq22CqJs0zv5obHyVhyGzN/uN0SAchvK2TN1xyx8OcNqXzzOk630n6kxG4mWP6Gcn1o5xqB72K3ta4zH7Lv6e3x5BJWy1UPwsWFI6ZokIAPeuD8raRY2NKd96F9FSNBvSOFgnx99W/wCF0Cw3SCRtDdazLSWGKV7wWPANbA1yud1bCMmOGRtFeoJHADc12WrKAjJcCdj2O6bDIzKic5hdrbyDwQttzKaT3LtxpMgYGE/InH9pjd3AXS8HidGy/qHqM3WYJ5MI+rcQdHs8Djnz3X0fP6bBPoE5e3Hefc0Ou/v5C6MPQw6JjcdrGNbx7a2Wcxs9NfknuuBiwPhj0yESyAbmtlrZB6gosAHddmDpL43v1w6ie7XWFujwAANZZG3uAbKJgLyRwYsMam888Duujj9PEZE0xo17WnsPJ+V1NEMdCFhc8cOpK9KSW3SOLQD+PytsOPTDPk2ARO06mx7Hj5Quk07aOPhNiiMh0wlriB+s7D9k8YDGka3a39+y6YwrnMyQ4nV28lRdUQREn+2Coq0XTHNhQSuqKT03g8nhZXwTQyEamvbX6mlaoofUJDJtQ+AEsA76bIBIIJAXDlwY1048tg4Y3vYA0Gx5QzsLXASNcN/HKoOaw1INPySCtUGTiNoyfg0Spn84vKxytcGElpA8kbLG078fldHquTHkxacV4JHaiErFxY/6T+67+73o7IvFZ6Ezn2Wwg1dlObvt+6n9OT+ij9ijETmNbraRqO191hdz6XNVVEGrRNH7IpNyoAlacitPZCWc3t4TNI5VEBZ1cZnsonhCW7+Fpc038Kg2uFmvZLQe61QPo05CGeEyNl2R2WkjO0ORHxIw0R47rTE4PjBv90JFBKgOkuj7g7WnOqPcHMzhzeQdlmysWKVzHmMF/wBuFuO4/wDdLP6qTKEsgDWgNGyYI+6ZqAUDkQ7sDowAuF9U9Rf0npGRmx478h0LL9OMbld+TjblZJWg20j9+6rG99lp8h6D9dzdX6hNB/RyRW2w47gdjY/IXtMfMixtT36jtvp8Lrt6bBE974omNLh2auP1OAxl3J23Hlb7l7ha+g5vUfVjhhjcTC+dmqQD3MZfu/8AvyvURTt9NtPLtu3hfJcvqL2SZeHrDXtZ6sDh3o8H9v5Xt/oXqburdNE2OQ6GvY47Ue4/C245GWc1Xscdjntu6WlsTCTW9eEGH6b7ZZcWjfbhPkc1g3FDutpNMqhDGNAA+BSWZGNb6cY55SHZBkcdAIY3knZVC900gJBa3ttymWj2ho7tC0RgafugcIoh/ecN+xUY9tGQABnbsqhaPawDhRAyZrxYKiZvPyYwjj/tvfR53pJeyaMAtkLmOH+o7j8ra/JZKPaB6Z+NylDByNJdHTmnsXbhZ6VstkUZH9xtnuSmNx2UdDiB4VOYyNp9SaTVX6QQsjsrUajOnsRZN/lPRNrsNp/5UjtXcDhFHgvGoiTS5vIWSOedoGl/PNWtYMrjr0xu+N7/AHS1B2omZhBf+CQtLM5zgA8NIHkJThk5QAPpNrbSDus5x5mlx03pPZLKHK6BMMnctPwhMB5Y4OHws0UzGM9xqS+HBa25LXNaQ1hNb0CVhlwY1c5LCnNe2gWkfcKawKBTXzuF0P4NfylDIBPuY0/hYZfzX6rWcs+wlw7nurBB7hPdNjyRtYYwADfCjsfFLC5j6PNaqSv82c9HOXH7JcQBsVIn7mjxyly4+q/TlI8XvSqOGRjf1NJ87qfizn0PPH9aDKNv91nnLwRIzeuR5RthftZCN0b6oV+bU5cWf4qZ4xIZmvaBYrwjO6yw9MkE5fHl7HlpGy2jDmaK1tdt4S+Pk/BcsPqlcdijbxe6P+lm5tp+OFQDmGnNI+UvHKex5SpeyzyN3JHZPLrNCyTxskynSN6Stp491kmkqMl1bcELjdS0OBH+rsAP90zqXUBASZBTQavgD7rjdUzZKd6byHtadTXNHbkrTjtqsp4vI/UvSASclzi3JYHFpjNFwPAr8Lk/4XfWDOhdWfgZY9DGyJBqJdsxw70e6r6561l/5eyOKbS8Op7gAC5p/wDoXzgkucS4kk8kru4cf/O3Ny5d6ftLGZraHtLXRu9wPn5CzdRy4og5rXWa4aeF4D6D67nyfSnT4MrKqSGERloNHSOL/FLuRZMbQf0nfY2tWWnRbkPcwanODearlHDkzF50FwJ4WRuU57XPbWlo3pQ5pqg79wnIK3unMHcmU/qL28KHIlyG6TIdPdrGlYWZ5PtkrT+6g6kWjSD7fFUqJ04TK0H02Pa08ajyouaOpAEhntaO12omNFGRpfpgMjBuQCRsUUfUcmEaCI3bfKiig2Z4kncXyOBJKL0yKAAFDsVFEAxsT/8Aq382uhjYuU/2tySNrpRRMq0HGy2H3ZDTuK24S3HIY4uc9tN2IBUUSpJ67nAMMMTjXJsIGscPcwlh+HFRRBmGOQm5HBw+XFGxzgdLGRi/O9KKKSNDWt/W2yfBpE2ASgmP212JUUTLZXpuBrb90bWO7EfuoolozQ2Ty1WGOI3r91FEUIA4eFA+UcO/lRRLShB85NW390dzUd2Woos9HaF75mi7as073ke9rCPsoojxhy1z8qCLJj9KWCJzPBC50nQsAue52M0l5tx1uJJUUVY4zXpXlXlev/4f9N6nG5sb5YCe4fe/5teTxv8ACqKDIvL6gZY72DG6T+eVFFpj1EZd17npnQ24kLYoZPa3yF2IcPR3BUUVRJwhIbYNG0pzXDx+6iioi3MdW5CW8EngD8qKIAGteSdx+VFFE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50" name="Picture 10" descr="http://english.biodiv.gov.cn/image20010518/682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52120" y="4335179"/>
            <a:ext cx="1826742" cy="11858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264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Fill in the gaps in this text about protecting the environment.</a:t>
            </a:r>
            <a:endParaRPr lang="en-GB" sz="4000" dirty="0"/>
          </a:p>
        </p:txBody>
      </p:sp>
      <p:sp>
        <p:nvSpPr>
          <p:cNvPr id="2" name="TextBox 1"/>
          <p:cNvSpPr txBox="1"/>
          <p:nvPr/>
        </p:nvSpPr>
        <p:spPr>
          <a:xfrm>
            <a:off x="251520" y="1844824"/>
            <a:ext cx="8712968" cy="2246769"/>
          </a:xfrm>
          <a:prstGeom prst="rect">
            <a:avLst/>
          </a:prstGeom>
          <a:solidFill>
            <a:srgbClr val="FFC000"/>
          </a:solidFill>
          <a:ln>
            <a:solidFill>
              <a:schemeClr val="tx1"/>
            </a:solidFill>
          </a:ln>
        </p:spPr>
        <p:txBody>
          <a:bodyPr wrap="square" rtlCol="0">
            <a:spAutoFit/>
          </a:bodyPr>
          <a:lstStyle/>
          <a:p>
            <a:r>
              <a:rPr lang="en-GB" sz="2800" dirty="0" err="1" smtClean="0"/>
              <a:t>Es</a:t>
            </a:r>
            <a:r>
              <a:rPr lang="en-GB" sz="2800" dirty="0" smtClean="0"/>
              <a:t> </a:t>
            </a:r>
            <a:r>
              <a:rPr lang="en-GB" sz="2800" dirty="0" err="1" smtClean="0"/>
              <a:t>importante</a:t>
            </a:r>
            <a:r>
              <a:rPr lang="en-GB" sz="2800" dirty="0" smtClean="0"/>
              <a:t> _________ </a:t>
            </a:r>
            <a:r>
              <a:rPr lang="en-GB" sz="2800" dirty="0" err="1" smtClean="0"/>
              <a:t>las</a:t>
            </a:r>
            <a:r>
              <a:rPr lang="en-GB" sz="2800" dirty="0" smtClean="0"/>
              <a:t> luces </a:t>
            </a:r>
            <a:r>
              <a:rPr lang="en-GB" sz="2800" dirty="0" err="1" smtClean="0"/>
              <a:t>cuando</a:t>
            </a:r>
            <a:r>
              <a:rPr lang="en-GB" sz="2800" dirty="0" smtClean="0"/>
              <a:t> </a:t>
            </a:r>
            <a:r>
              <a:rPr lang="en-GB" sz="2800" dirty="0" err="1" smtClean="0"/>
              <a:t>salgas</a:t>
            </a:r>
            <a:r>
              <a:rPr lang="en-GB" sz="2800" dirty="0" smtClean="0"/>
              <a:t> de </a:t>
            </a:r>
            <a:r>
              <a:rPr lang="en-GB" sz="2800" dirty="0" err="1" smtClean="0"/>
              <a:t>una</a:t>
            </a:r>
            <a:r>
              <a:rPr lang="en-GB" sz="2800" dirty="0" smtClean="0"/>
              <a:t> </a:t>
            </a:r>
            <a:r>
              <a:rPr lang="en-GB" sz="2800" dirty="0" err="1" smtClean="0"/>
              <a:t>sala</a:t>
            </a:r>
            <a:r>
              <a:rPr lang="en-GB" sz="2800" dirty="0"/>
              <a:t> </a:t>
            </a:r>
            <a:r>
              <a:rPr lang="en-GB" sz="2800" dirty="0" smtClean="0"/>
              <a:t>y </a:t>
            </a:r>
            <a:r>
              <a:rPr lang="en-GB" sz="2800" dirty="0" err="1" smtClean="0"/>
              <a:t>separar</a:t>
            </a:r>
            <a:r>
              <a:rPr lang="en-GB" sz="2800" dirty="0" smtClean="0"/>
              <a:t> la _____________ </a:t>
            </a:r>
            <a:r>
              <a:rPr lang="en-GB" sz="2800" dirty="0" err="1" smtClean="0"/>
              <a:t>cuando</a:t>
            </a:r>
            <a:r>
              <a:rPr lang="en-GB" sz="2800" dirty="0" smtClean="0"/>
              <a:t> </a:t>
            </a:r>
            <a:r>
              <a:rPr lang="en-GB" sz="2800" dirty="0" err="1" smtClean="0"/>
              <a:t>es</a:t>
            </a:r>
            <a:r>
              <a:rPr lang="en-GB" sz="2800" dirty="0" smtClean="0"/>
              <a:t> ________. </a:t>
            </a:r>
            <a:r>
              <a:rPr lang="en-GB" sz="2800" dirty="0" err="1" smtClean="0"/>
              <a:t>También</a:t>
            </a:r>
            <a:r>
              <a:rPr lang="en-GB" sz="2800" dirty="0" smtClean="0"/>
              <a:t> __________ </a:t>
            </a:r>
            <a:r>
              <a:rPr lang="en-GB" sz="2800" dirty="0" err="1" smtClean="0"/>
              <a:t>ahorrar</a:t>
            </a:r>
            <a:r>
              <a:rPr lang="en-GB" sz="2800" dirty="0" smtClean="0"/>
              <a:t> </a:t>
            </a:r>
            <a:r>
              <a:rPr lang="en-GB" sz="2800" dirty="0" err="1" smtClean="0"/>
              <a:t>electricidad</a:t>
            </a:r>
            <a:r>
              <a:rPr lang="en-GB" sz="2800" dirty="0" smtClean="0"/>
              <a:t> y __________. Para </a:t>
            </a:r>
            <a:r>
              <a:rPr lang="en-GB" sz="2800" dirty="0" err="1" smtClean="0"/>
              <a:t>reducir</a:t>
            </a:r>
            <a:r>
              <a:rPr lang="en-GB" sz="2800" dirty="0" smtClean="0"/>
              <a:t> gases de ___________ se </a:t>
            </a:r>
            <a:r>
              <a:rPr lang="en-GB" sz="2800" dirty="0" err="1" smtClean="0"/>
              <a:t>puede</a:t>
            </a:r>
            <a:r>
              <a:rPr lang="en-GB" sz="2800" dirty="0" smtClean="0"/>
              <a:t> </a:t>
            </a:r>
            <a:r>
              <a:rPr lang="en-GB" sz="2800" dirty="0" err="1" smtClean="0"/>
              <a:t>usar</a:t>
            </a:r>
            <a:r>
              <a:rPr lang="en-GB" sz="2800" dirty="0" smtClean="0"/>
              <a:t> ___________________. </a:t>
            </a:r>
          </a:p>
        </p:txBody>
      </p:sp>
      <p:sp>
        <p:nvSpPr>
          <p:cNvPr id="3" name="TextBox 2"/>
          <p:cNvSpPr txBox="1"/>
          <p:nvPr/>
        </p:nvSpPr>
        <p:spPr>
          <a:xfrm>
            <a:off x="251520" y="4365104"/>
            <a:ext cx="8712968" cy="1200329"/>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GB" sz="3600" b="1" dirty="0" smtClean="0"/>
              <a:t>escape – </a:t>
            </a:r>
            <a:r>
              <a:rPr lang="en-GB" sz="3600" b="1" dirty="0" err="1" smtClean="0"/>
              <a:t>posible</a:t>
            </a:r>
            <a:r>
              <a:rPr lang="en-GB" sz="3600" b="1" dirty="0" smtClean="0"/>
              <a:t> – </a:t>
            </a:r>
            <a:r>
              <a:rPr lang="en-GB" sz="3600" b="1" dirty="0" err="1" smtClean="0"/>
              <a:t>apagar</a:t>
            </a:r>
            <a:r>
              <a:rPr lang="en-GB" sz="3600" b="1" dirty="0" smtClean="0"/>
              <a:t> – el </a:t>
            </a:r>
            <a:r>
              <a:rPr lang="en-GB" sz="3600" b="1" dirty="0" err="1" smtClean="0"/>
              <a:t>transporte</a:t>
            </a:r>
            <a:r>
              <a:rPr lang="en-GB" sz="3600" b="1" dirty="0" smtClean="0"/>
              <a:t> </a:t>
            </a:r>
            <a:r>
              <a:rPr lang="en-GB" sz="3600" b="1" dirty="0" err="1" smtClean="0"/>
              <a:t>público</a:t>
            </a:r>
            <a:r>
              <a:rPr lang="en-GB" sz="3600" b="1" dirty="0" smtClean="0"/>
              <a:t> – hay </a:t>
            </a:r>
            <a:r>
              <a:rPr lang="en-GB" sz="3600" b="1" dirty="0" err="1" smtClean="0"/>
              <a:t>que</a:t>
            </a:r>
            <a:r>
              <a:rPr lang="en-GB" sz="3600" b="1" dirty="0" smtClean="0"/>
              <a:t> – </a:t>
            </a:r>
            <a:r>
              <a:rPr lang="en-GB" sz="3600" b="1" dirty="0" err="1" smtClean="0"/>
              <a:t>basura</a:t>
            </a:r>
            <a:r>
              <a:rPr lang="en-GB" sz="3600" b="1" dirty="0" smtClean="0"/>
              <a:t> - </a:t>
            </a:r>
            <a:r>
              <a:rPr lang="en-GB" sz="3600" b="1" dirty="0" err="1" smtClean="0"/>
              <a:t>agua</a:t>
            </a:r>
            <a:endParaRPr lang="en-GB" sz="3600" b="1" dirty="0"/>
          </a:p>
        </p:txBody>
      </p:sp>
    </p:spTree>
    <p:extLst>
      <p:ext uri="{BB962C8B-B14F-4D97-AF65-F5344CB8AC3E}">
        <p14:creationId xmlns:p14="http://schemas.microsoft.com/office/powerpoint/2010/main" xmlns="" val="2219816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852936"/>
          </a:xfrm>
          <a:solidFill>
            <a:srgbClr val="FFFF00"/>
          </a:solidFill>
        </p:spPr>
        <p:txBody>
          <a:bodyPr>
            <a:noAutofit/>
          </a:bodyPr>
          <a:lstStyle/>
          <a:p>
            <a:r>
              <a:rPr lang="en-GB" sz="3600" b="1" dirty="0" smtClean="0"/>
              <a:t>TOP TIP</a:t>
            </a:r>
            <a:r>
              <a:rPr lang="en-GB" sz="3600" dirty="0" smtClean="0"/>
              <a:t>: Try to think of ways to remember translations of words. The more ridiculous, the better! Can you think of a way to remember these words? E.G. </a:t>
            </a:r>
            <a:r>
              <a:rPr lang="en-GB" sz="3600" dirty="0" err="1" smtClean="0"/>
              <a:t>abogado</a:t>
            </a:r>
            <a:r>
              <a:rPr lang="en-GB" sz="3600" dirty="0" smtClean="0"/>
              <a:t> = lawyer (imagine a lawyer eating an avocado).</a:t>
            </a:r>
            <a:endParaRPr lang="en-GB" sz="3600" dirty="0"/>
          </a:p>
        </p:txBody>
      </p:sp>
      <p:graphicFrame>
        <p:nvGraphicFramePr>
          <p:cNvPr id="3" name="Table 2"/>
          <p:cNvGraphicFramePr>
            <a:graphicFrameLocks noGrp="1"/>
          </p:cNvGraphicFramePr>
          <p:nvPr>
            <p:extLst>
              <p:ext uri="{D42A27DB-BD31-4B8C-83A1-F6EECF244321}">
                <p14:modId xmlns:p14="http://schemas.microsoft.com/office/powerpoint/2010/main" xmlns="" val="1532613064"/>
              </p:ext>
            </p:extLst>
          </p:nvPr>
        </p:nvGraphicFramePr>
        <p:xfrm>
          <a:off x="0" y="2897561"/>
          <a:ext cx="9144000" cy="3960439"/>
        </p:xfrm>
        <a:graphic>
          <a:graphicData uri="http://schemas.openxmlformats.org/drawingml/2006/table">
            <a:tbl>
              <a:tblPr firstRow="1" bandRow="1">
                <a:tableStyleId>{8799B23B-EC83-4686-B30A-512413B5E67A}</a:tableStyleId>
              </a:tblPr>
              <a:tblGrid>
                <a:gridCol w="4572000"/>
                <a:gridCol w="4572000"/>
              </a:tblGrid>
              <a:tr h="565777">
                <a:tc>
                  <a:txBody>
                    <a:bodyPr/>
                    <a:lstStyle/>
                    <a:p>
                      <a:pPr algn="ctr"/>
                      <a:r>
                        <a:rPr lang="en-GB" sz="2800" dirty="0" err="1" smtClean="0"/>
                        <a:t>basura</a:t>
                      </a:r>
                      <a:endParaRPr lang="en-GB" sz="2800" b="1" dirty="0"/>
                    </a:p>
                  </a:txBody>
                  <a:tcPr/>
                </a:tc>
                <a:tc>
                  <a:txBody>
                    <a:bodyPr/>
                    <a:lstStyle/>
                    <a:p>
                      <a:pPr algn="ctr"/>
                      <a:r>
                        <a:rPr lang="en-GB" sz="2800" dirty="0" smtClean="0"/>
                        <a:t>rubbish</a:t>
                      </a:r>
                      <a:endParaRPr lang="en-GB" sz="2800" b="1" dirty="0"/>
                    </a:p>
                  </a:txBody>
                  <a:tcPr/>
                </a:tc>
              </a:tr>
              <a:tr h="565777">
                <a:tc>
                  <a:txBody>
                    <a:bodyPr/>
                    <a:lstStyle/>
                    <a:p>
                      <a:pPr algn="ctr"/>
                      <a:r>
                        <a:rPr lang="en-GB" sz="2800" dirty="0" err="1" smtClean="0"/>
                        <a:t>ruido</a:t>
                      </a:r>
                      <a:endParaRPr lang="en-GB" sz="2800" b="1" dirty="0"/>
                    </a:p>
                  </a:txBody>
                  <a:tcPr/>
                </a:tc>
                <a:tc>
                  <a:txBody>
                    <a:bodyPr/>
                    <a:lstStyle/>
                    <a:p>
                      <a:pPr algn="ctr"/>
                      <a:r>
                        <a:rPr lang="en-GB" sz="2800" dirty="0" smtClean="0"/>
                        <a:t>noise</a:t>
                      </a:r>
                      <a:endParaRPr lang="en-GB" sz="2800" b="1" dirty="0"/>
                    </a:p>
                  </a:txBody>
                  <a:tcPr/>
                </a:tc>
              </a:tr>
              <a:tr h="565777">
                <a:tc>
                  <a:txBody>
                    <a:bodyPr/>
                    <a:lstStyle/>
                    <a:p>
                      <a:pPr algn="ctr"/>
                      <a:r>
                        <a:rPr lang="en-GB" sz="2800" dirty="0" err="1" smtClean="0"/>
                        <a:t>papelera</a:t>
                      </a:r>
                      <a:endParaRPr lang="en-GB" sz="2800" b="1" dirty="0"/>
                    </a:p>
                  </a:txBody>
                  <a:tcPr/>
                </a:tc>
                <a:tc>
                  <a:txBody>
                    <a:bodyPr/>
                    <a:lstStyle/>
                    <a:p>
                      <a:pPr algn="ctr"/>
                      <a:r>
                        <a:rPr lang="en-GB" sz="2800" dirty="0" smtClean="0"/>
                        <a:t>bin</a:t>
                      </a:r>
                      <a:endParaRPr lang="en-GB" sz="2800" b="1" dirty="0"/>
                    </a:p>
                  </a:txBody>
                  <a:tcPr/>
                </a:tc>
              </a:tr>
              <a:tr h="565777">
                <a:tc>
                  <a:txBody>
                    <a:bodyPr/>
                    <a:lstStyle/>
                    <a:p>
                      <a:pPr algn="ctr"/>
                      <a:r>
                        <a:rPr lang="en-GB" sz="2800" dirty="0" smtClean="0"/>
                        <a:t>a pie</a:t>
                      </a:r>
                      <a:endParaRPr lang="en-GB" sz="2800" b="1" dirty="0"/>
                    </a:p>
                  </a:txBody>
                  <a:tcPr/>
                </a:tc>
                <a:tc>
                  <a:txBody>
                    <a:bodyPr/>
                    <a:lstStyle/>
                    <a:p>
                      <a:pPr algn="ctr"/>
                      <a:r>
                        <a:rPr lang="en-GB" sz="2800" dirty="0" smtClean="0"/>
                        <a:t>on foot</a:t>
                      </a:r>
                      <a:endParaRPr lang="en-GB" sz="2800" b="1" dirty="0"/>
                    </a:p>
                  </a:txBody>
                  <a:tcPr/>
                </a:tc>
              </a:tr>
              <a:tr h="565777">
                <a:tc>
                  <a:txBody>
                    <a:bodyPr/>
                    <a:lstStyle/>
                    <a:p>
                      <a:pPr algn="ctr"/>
                      <a:r>
                        <a:rPr lang="en-GB" sz="2800" dirty="0" err="1" smtClean="0"/>
                        <a:t>inundación</a:t>
                      </a:r>
                      <a:endParaRPr lang="en-GB" sz="2800" b="1" dirty="0"/>
                    </a:p>
                  </a:txBody>
                  <a:tcPr/>
                </a:tc>
                <a:tc>
                  <a:txBody>
                    <a:bodyPr/>
                    <a:lstStyle/>
                    <a:p>
                      <a:pPr algn="ctr"/>
                      <a:r>
                        <a:rPr lang="en-GB" sz="2800" dirty="0" smtClean="0"/>
                        <a:t>flood</a:t>
                      </a:r>
                      <a:endParaRPr lang="en-GB" sz="2800" b="1" dirty="0"/>
                    </a:p>
                  </a:txBody>
                  <a:tcPr/>
                </a:tc>
              </a:tr>
              <a:tr h="565777">
                <a:tc>
                  <a:txBody>
                    <a:bodyPr/>
                    <a:lstStyle/>
                    <a:p>
                      <a:pPr algn="ctr"/>
                      <a:r>
                        <a:rPr lang="en-GB" sz="2800" dirty="0" err="1" smtClean="0"/>
                        <a:t>sequía</a:t>
                      </a:r>
                      <a:endParaRPr lang="en-GB" sz="2800" b="1" dirty="0"/>
                    </a:p>
                  </a:txBody>
                  <a:tcPr/>
                </a:tc>
                <a:tc>
                  <a:txBody>
                    <a:bodyPr/>
                    <a:lstStyle/>
                    <a:p>
                      <a:pPr algn="ctr"/>
                      <a:r>
                        <a:rPr lang="en-GB" sz="2800" dirty="0" smtClean="0"/>
                        <a:t>drought</a:t>
                      </a:r>
                      <a:endParaRPr lang="en-GB" sz="2800" b="1" dirty="0"/>
                    </a:p>
                  </a:txBody>
                  <a:tcPr/>
                </a:tc>
              </a:tr>
              <a:tr h="565777">
                <a:tc>
                  <a:txBody>
                    <a:bodyPr/>
                    <a:lstStyle/>
                    <a:p>
                      <a:pPr algn="ctr"/>
                      <a:r>
                        <a:rPr lang="en-GB" sz="2800" dirty="0" err="1" smtClean="0"/>
                        <a:t>peligro</a:t>
                      </a:r>
                      <a:endParaRPr lang="en-GB" sz="2800" b="1" dirty="0"/>
                    </a:p>
                  </a:txBody>
                  <a:tcPr/>
                </a:tc>
                <a:tc>
                  <a:txBody>
                    <a:bodyPr/>
                    <a:lstStyle/>
                    <a:p>
                      <a:pPr algn="ctr"/>
                      <a:r>
                        <a:rPr lang="en-GB" sz="2800" dirty="0" smtClean="0"/>
                        <a:t>danger</a:t>
                      </a:r>
                      <a:endParaRPr lang="en-GB" sz="2800" b="1" dirty="0"/>
                    </a:p>
                  </a:txBody>
                  <a:tcPr/>
                </a:tc>
              </a:tr>
            </a:tbl>
          </a:graphicData>
        </a:graphic>
      </p:graphicFrame>
    </p:spTree>
    <p:extLst>
      <p:ext uri="{BB962C8B-B14F-4D97-AF65-F5344CB8AC3E}">
        <p14:creationId xmlns:p14="http://schemas.microsoft.com/office/powerpoint/2010/main" xmlns="" val="3902142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2" y="-38100"/>
            <a:ext cx="9144000" cy="3126482"/>
          </a:xfrm>
          <a:solidFill>
            <a:srgbClr val="FFFF00"/>
          </a:solidFill>
        </p:spPr>
        <p:txBody>
          <a:bodyPr>
            <a:normAutofit fontScale="90000"/>
          </a:bodyPr>
          <a:lstStyle/>
          <a:p>
            <a:r>
              <a:rPr lang="en-GB" b="1" dirty="0" smtClean="0"/>
              <a:t>TOP TIP: </a:t>
            </a:r>
            <a:r>
              <a:rPr lang="en-GB" dirty="0" smtClean="0"/>
              <a:t>A lot of words are cognates so you should look out for these in the exams. You should </a:t>
            </a:r>
            <a:r>
              <a:rPr lang="en-GB" b="1" dirty="0" smtClean="0"/>
              <a:t>focus on learning words which aren’t cognates</a:t>
            </a:r>
            <a:r>
              <a:rPr lang="en-GB" dirty="0" smtClean="0"/>
              <a:t>. Can you work out what these are in English?</a:t>
            </a:r>
            <a:endParaRPr lang="en-GB"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523" t="17187" r="18741" b="12760"/>
          <a:stretch/>
        </p:blipFill>
        <p:spPr bwMode="auto">
          <a:xfrm>
            <a:off x="0" y="3074690"/>
            <a:ext cx="9144000" cy="37833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46183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1800" y="404664"/>
            <a:ext cx="6228184" cy="4824536"/>
          </a:xfrm>
          <a:solidFill>
            <a:srgbClr val="FFFF00"/>
          </a:solidFill>
          <a:ln>
            <a:solidFill>
              <a:schemeClr val="accent1"/>
            </a:solidFill>
          </a:ln>
        </p:spPr>
        <p:txBody>
          <a:bodyPr>
            <a:noAutofit/>
          </a:bodyPr>
          <a:lstStyle/>
          <a:p>
            <a:pPr marL="0" indent="0" algn="ctr">
              <a:buNone/>
            </a:pPr>
            <a:r>
              <a:rPr lang="en-GB" sz="6000" dirty="0" smtClean="0"/>
              <a:t>Scan this to find games to help you learn ‘Home and Environment’ vocabulary</a:t>
            </a:r>
            <a:endParaRPr lang="en-GB" sz="6000" dirty="0"/>
          </a:p>
        </p:txBody>
      </p:sp>
      <p:pic>
        <p:nvPicPr>
          <p:cNvPr id="5" name="Picture 4"/>
          <p:cNvPicPr/>
          <p:nvPr/>
        </p:nvPicPr>
        <p:blipFill>
          <a:blip r:embed="rId2" cstate="print">
            <a:extLst>
              <a:ext uri="{28A0092B-C50C-407E-A947-70E740481C1C}">
                <a14:useLocalDpi xmlns:a14="http://schemas.microsoft.com/office/drawing/2010/main" xmlns="" val="0"/>
              </a:ext>
            </a:extLst>
          </a:blip>
          <a:stretch>
            <a:fillRect/>
          </a:stretch>
        </p:blipFill>
        <p:spPr>
          <a:xfrm>
            <a:off x="899592" y="4437112"/>
            <a:ext cx="2376264" cy="2016224"/>
          </a:xfrm>
          <a:prstGeom prst="rect">
            <a:avLst/>
          </a:prstGeom>
          <a:ln w="57150">
            <a:solidFill>
              <a:srgbClr val="00B0F0"/>
            </a:solidFill>
            <a:prstDash val="dash"/>
          </a:ln>
        </p:spPr>
      </p:pic>
    </p:spTree>
    <p:extLst>
      <p:ext uri="{BB962C8B-B14F-4D97-AF65-F5344CB8AC3E}">
        <p14:creationId xmlns:p14="http://schemas.microsoft.com/office/powerpoint/2010/main" xmlns="" val="4235937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Where do these people need to go?</a:t>
            </a:r>
            <a:endParaRPr lang="en-GB" sz="4000" dirty="0"/>
          </a:p>
        </p:txBody>
      </p:sp>
      <p:sp>
        <p:nvSpPr>
          <p:cNvPr id="2" name="TextBox 1"/>
          <p:cNvSpPr txBox="1"/>
          <p:nvPr/>
        </p:nvSpPr>
        <p:spPr>
          <a:xfrm>
            <a:off x="251520" y="1844824"/>
            <a:ext cx="4968552" cy="3108543"/>
          </a:xfrm>
          <a:prstGeom prst="rect">
            <a:avLst/>
          </a:prstGeom>
          <a:solidFill>
            <a:srgbClr val="FFC000"/>
          </a:solidFill>
          <a:ln>
            <a:solidFill>
              <a:schemeClr val="tx1"/>
            </a:solidFill>
          </a:ln>
        </p:spPr>
        <p:txBody>
          <a:bodyPr wrap="square" rtlCol="0">
            <a:spAutoFit/>
          </a:bodyPr>
          <a:lstStyle/>
          <a:p>
            <a:pPr marL="342900" indent="-342900">
              <a:buAutoNum type="arabicPeriod"/>
            </a:pPr>
            <a:r>
              <a:rPr lang="en-GB" sz="2800" dirty="0" err="1" smtClean="0"/>
              <a:t>Voy</a:t>
            </a:r>
            <a:r>
              <a:rPr lang="en-GB" sz="2800" dirty="0" smtClean="0"/>
              <a:t> a </a:t>
            </a:r>
            <a:r>
              <a:rPr lang="en-GB" sz="2800" dirty="0" err="1" smtClean="0"/>
              <a:t>ir</a:t>
            </a:r>
            <a:r>
              <a:rPr lang="en-GB" sz="2800" dirty="0" smtClean="0"/>
              <a:t> a </a:t>
            </a:r>
            <a:r>
              <a:rPr lang="en-GB" sz="2800" dirty="0" err="1" smtClean="0"/>
              <a:t>una</a:t>
            </a:r>
            <a:r>
              <a:rPr lang="en-GB" sz="2800" dirty="0" smtClean="0"/>
              <a:t> </a:t>
            </a:r>
            <a:r>
              <a:rPr lang="en-GB" sz="2800" dirty="0" err="1" smtClean="0"/>
              <a:t>boda</a:t>
            </a:r>
            <a:r>
              <a:rPr lang="en-GB" sz="2800" dirty="0" smtClean="0"/>
              <a:t>.</a:t>
            </a:r>
          </a:p>
          <a:p>
            <a:pPr marL="342900" indent="-342900">
              <a:buAutoNum type="arabicPeriod"/>
            </a:pPr>
            <a:r>
              <a:rPr lang="en-GB" sz="2800" dirty="0" err="1" smtClean="0"/>
              <a:t>Tengo</a:t>
            </a:r>
            <a:r>
              <a:rPr lang="en-GB" sz="2800" dirty="0" smtClean="0"/>
              <a:t> </a:t>
            </a:r>
            <a:r>
              <a:rPr lang="en-GB" sz="2800" dirty="0" err="1" smtClean="0"/>
              <a:t>que</a:t>
            </a:r>
            <a:r>
              <a:rPr lang="en-GB" sz="2800" dirty="0" smtClean="0"/>
              <a:t> </a:t>
            </a:r>
            <a:r>
              <a:rPr lang="en-GB" sz="2800" dirty="0" err="1" smtClean="0"/>
              <a:t>comprar</a:t>
            </a:r>
            <a:r>
              <a:rPr lang="en-GB" sz="2800" dirty="0" smtClean="0"/>
              <a:t> carne para </a:t>
            </a:r>
            <a:r>
              <a:rPr lang="en-GB" sz="2800" dirty="0" err="1" smtClean="0"/>
              <a:t>hacer</a:t>
            </a:r>
            <a:r>
              <a:rPr lang="en-GB" sz="2800" dirty="0" smtClean="0"/>
              <a:t> </a:t>
            </a:r>
            <a:r>
              <a:rPr lang="en-GB" sz="2800" dirty="0" err="1" smtClean="0"/>
              <a:t>hamburguesas</a:t>
            </a:r>
            <a:r>
              <a:rPr lang="en-GB" sz="2800" dirty="0" smtClean="0"/>
              <a:t>.</a:t>
            </a:r>
          </a:p>
          <a:p>
            <a:pPr marL="342900" indent="-342900">
              <a:buAutoNum type="arabicPeriod"/>
            </a:pPr>
            <a:r>
              <a:rPr lang="en-GB" sz="2800" dirty="0" err="1" smtClean="0"/>
              <a:t>Quiero</a:t>
            </a:r>
            <a:r>
              <a:rPr lang="en-GB" sz="2800" dirty="0" smtClean="0"/>
              <a:t> </a:t>
            </a:r>
            <a:r>
              <a:rPr lang="en-GB" sz="2800" dirty="0" err="1" smtClean="0"/>
              <a:t>comprar</a:t>
            </a:r>
            <a:r>
              <a:rPr lang="en-GB" sz="2800" dirty="0" smtClean="0"/>
              <a:t> un postal.</a:t>
            </a:r>
          </a:p>
          <a:p>
            <a:pPr marL="342900" indent="-342900">
              <a:buAutoNum type="arabicPeriod"/>
            </a:pPr>
            <a:r>
              <a:rPr lang="en-GB" sz="2800" dirty="0" err="1" smtClean="0"/>
              <a:t>Voy</a:t>
            </a:r>
            <a:r>
              <a:rPr lang="en-GB" sz="2800" dirty="0" smtClean="0"/>
              <a:t> a </a:t>
            </a:r>
            <a:r>
              <a:rPr lang="en-GB" sz="2800" dirty="0" err="1" smtClean="0"/>
              <a:t>comprar</a:t>
            </a:r>
            <a:r>
              <a:rPr lang="en-GB" sz="2800" dirty="0" smtClean="0"/>
              <a:t> </a:t>
            </a:r>
            <a:r>
              <a:rPr lang="en-GB" sz="2800" dirty="0" err="1" smtClean="0"/>
              <a:t>billetes</a:t>
            </a:r>
            <a:r>
              <a:rPr lang="en-GB" sz="2800" dirty="0" smtClean="0"/>
              <a:t> para </a:t>
            </a:r>
            <a:r>
              <a:rPr lang="en-GB" sz="2800" dirty="0" err="1" smtClean="0"/>
              <a:t>ir</a:t>
            </a:r>
            <a:r>
              <a:rPr lang="en-GB" sz="2800" dirty="0" smtClean="0"/>
              <a:t> a Madrid.</a:t>
            </a:r>
          </a:p>
          <a:p>
            <a:pPr marL="342900" indent="-342900">
              <a:buAutoNum type="arabicPeriod"/>
            </a:pPr>
            <a:r>
              <a:rPr lang="en-GB" sz="2800" dirty="0" err="1" smtClean="0"/>
              <a:t>Voy</a:t>
            </a:r>
            <a:r>
              <a:rPr lang="en-GB" sz="2800" dirty="0" smtClean="0"/>
              <a:t> a </a:t>
            </a:r>
            <a:r>
              <a:rPr lang="en-GB" sz="2800" dirty="0" err="1" smtClean="0"/>
              <a:t>ver</a:t>
            </a:r>
            <a:r>
              <a:rPr lang="en-GB" sz="2800" dirty="0" smtClean="0"/>
              <a:t> </a:t>
            </a:r>
            <a:r>
              <a:rPr lang="en-GB" sz="2800" dirty="0" err="1" smtClean="0"/>
              <a:t>una</a:t>
            </a:r>
            <a:r>
              <a:rPr lang="en-GB" sz="2800" dirty="0" smtClean="0"/>
              <a:t> </a:t>
            </a:r>
            <a:r>
              <a:rPr lang="en-GB" sz="2800" dirty="0" err="1" smtClean="0"/>
              <a:t>película</a:t>
            </a:r>
            <a:r>
              <a:rPr lang="en-GB" sz="2800" dirty="0" smtClean="0"/>
              <a:t>.</a:t>
            </a:r>
            <a:endParaRPr lang="en-GB" sz="2800" dirty="0"/>
          </a:p>
        </p:txBody>
      </p:sp>
      <p:pic>
        <p:nvPicPr>
          <p:cNvPr id="7170" name="Picture 2" descr="C:\Users\Danni\AppData\Local\Microsoft\Windows\Temporary Internet Files\Content.IE5\SGUWNCCM\MC900434848[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2280" y="3081159"/>
            <a:ext cx="1872208" cy="1872208"/>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Danni\AppData\Local\Microsoft\Windows\Temporary Internet Files\Content.IE5\SGUWNCCM\MC900388984[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2120" y="4509120"/>
            <a:ext cx="1734617" cy="1807769"/>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C:\Users\Danni\AppData\Local\Microsoft\Windows\Temporary Internet Files\Content.IE5\95BE1G35\MP900399275[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42341" y="1855381"/>
            <a:ext cx="1658859" cy="1327087"/>
          </a:xfrm>
          <a:prstGeom prst="rect">
            <a:avLst/>
          </a:prstGeom>
          <a:noFill/>
          <a:extLst>
            <a:ext uri="{909E8E84-426E-40DD-AFC4-6F175D3DCCD1}">
              <a14:hiddenFill xmlns:a14="http://schemas.microsoft.com/office/drawing/2010/main" xmlns="">
                <a:solidFill>
                  <a:srgbClr val="FFFFFF"/>
                </a:solidFill>
              </a14:hiddenFill>
            </a:ext>
          </a:extLst>
        </p:spPr>
      </p:pic>
      <p:pic>
        <p:nvPicPr>
          <p:cNvPr id="7173" name="Picture 5" descr="C:\Users\Danni\AppData\Local\Microsoft\Windows\Temporary Internet Files\Content.IE5\GN3R2XBJ\MC900310028[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544" y="5157192"/>
            <a:ext cx="1826057" cy="1534363"/>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C:\Users\Danni\AppData\Local\Microsoft\Windows\Temporary Internet Files\Content.IE5\ESSQ3LKS\MM900283797[1].gif"/>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19872" y="5153032"/>
            <a:ext cx="1512168" cy="1468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9984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800" dirty="0" smtClean="0"/>
              <a:t>Decide if these opinions are positive, negative or both</a:t>
            </a:r>
            <a:endParaRPr lang="en-GB" sz="4800" dirty="0"/>
          </a:p>
        </p:txBody>
      </p:sp>
      <p:graphicFrame>
        <p:nvGraphicFramePr>
          <p:cNvPr id="5" name="Table 4"/>
          <p:cNvGraphicFramePr>
            <a:graphicFrameLocks noGrp="1"/>
          </p:cNvGraphicFramePr>
          <p:nvPr>
            <p:extLst>
              <p:ext uri="{D42A27DB-BD31-4B8C-83A1-F6EECF244321}">
                <p14:modId xmlns:p14="http://schemas.microsoft.com/office/powerpoint/2010/main" xmlns="" val="683100792"/>
              </p:ext>
            </p:extLst>
          </p:nvPr>
        </p:nvGraphicFramePr>
        <p:xfrm>
          <a:off x="0" y="1591093"/>
          <a:ext cx="9144000" cy="5336700"/>
        </p:xfrm>
        <a:graphic>
          <a:graphicData uri="http://schemas.openxmlformats.org/drawingml/2006/table">
            <a:tbl>
              <a:tblPr firstRow="1" bandRow="1">
                <a:tableStyleId>{BDBED569-4797-4DF1-A0F4-6AAB3CD982D8}</a:tableStyleId>
              </a:tblPr>
              <a:tblGrid>
                <a:gridCol w="7884368"/>
                <a:gridCol w="1259632"/>
              </a:tblGrid>
              <a:tr h="805512">
                <a:tc>
                  <a:txBody>
                    <a:bodyPr/>
                    <a:lstStyle/>
                    <a:p>
                      <a:pPr algn="l"/>
                      <a:r>
                        <a:rPr lang="en-GB" sz="2400" b="1" dirty="0" smtClean="0"/>
                        <a:t>Hay</a:t>
                      </a:r>
                      <a:r>
                        <a:rPr lang="en-GB" sz="2400" b="1" baseline="0" dirty="0" smtClean="0"/>
                        <a:t> mucho </a:t>
                      </a:r>
                      <a:r>
                        <a:rPr lang="en-GB" sz="2400" b="1" baseline="0" dirty="0" err="1" smtClean="0"/>
                        <a:t>que</a:t>
                      </a:r>
                      <a:r>
                        <a:rPr lang="en-GB" sz="2400" b="1" baseline="0" dirty="0" smtClean="0"/>
                        <a:t> </a:t>
                      </a:r>
                      <a:r>
                        <a:rPr lang="en-GB" sz="2400" b="1" baseline="0" dirty="0" err="1" smtClean="0"/>
                        <a:t>hacer</a:t>
                      </a:r>
                      <a:r>
                        <a:rPr lang="en-GB" sz="2400" b="1" baseline="0" dirty="0" smtClean="0"/>
                        <a:t> en mi ciudad. En el </a:t>
                      </a:r>
                      <a:r>
                        <a:rPr lang="en-GB" sz="2400" b="1" baseline="0" dirty="0" err="1" smtClean="0"/>
                        <a:t>futuro</a:t>
                      </a:r>
                      <a:r>
                        <a:rPr lang="en-GB" sz="2400" b="1" baseline="0" dirty="0" smtClean="0"/>
                        <a:t> </a:t>
                      </a:r>
                      <a:r>
                        <a:rPr lang="en-GB" sz="2400" b="1" baseline="0" dirty="0" err="1" smtClean="0"/>
                        <a:t>preferiría</a:t>
                      </a:r>
                      <a:r>
                        <a:rPr lang="en-GB" sz="2400" b="1" baseline="0" dirty="0" smtClean="0"/>
                        <a:t> </a:t>
                      </a:r>
                      <a:r>
                        <a:rPr lang="en-GB" sz="2400" b="1" baseline="0" dirty="0" err="1" smtClean="0"/>
                        <a:t>vivir</a:t>
                      </a:r>
                      <a:r>
                        <a:rPr lang="en-GB" sz="2400" b="1" baseline="0" dirty="0" smtClean="0"/>
                        <a:t> en un </a:t>
                      </a:r>
                      <a:r>
                        <a:rPr lang="en-GB" sz="2400" b="1" baseline="0" dirty="0" err="1" smtClean="0"/>
                        <a:t>lugar</a:t>
                      </a:r>
                      <a:r>
                        <a:rPr lang="en-GB" sz="2400" b="1" baseline="0" dirty="0" smtClean="0"/>
                        <a:t> </a:t>
                      </a:r>
                      <a:r>
                        <a:rPr lang="en-GB" sz="2400" b="1" baseline="0" dirty="0" err="1" smtClean="0"/>
                        <a:t>más</a:t>
                      </a:r>
                      <a:r>
                        <a:rPr lang="en-GB" sz="2400" b="1" baseline="0" dirty="0" smtClean="0"/>
                        <a:t> </a:t>
                      </a:r>
                      <a:r>
                        <a:rPr lang="en-GB" sz="2400" b="1" baseline="0" dirty="0" err="1" smtClean="0"/>
                        <a:t>tranquilo</a:t>
                      </a:r>
                      <a:r>
                        <a:rPr lang="en-GB" sz="2400" b="1" baseline="0" dirty="0" smtClean="0"/>
                        <a:t>.</a:t>
                      </a:r>
                      <a:endParaRPr lang="en-GB" sz="2400" b="1" dirty="0"/>
                    </a:p>
                  </a:txBody>
                  <a:tcPr/>
                </a:tc>
                <a:tc>
                  <a:txBody>
                    <a:bodyPr/>
                    <a:lstStyle/>
                    <a:p>
                      <a:pPr algn="ctr"/>
                      <a:endParaRPr lang="en-GB" sz="2200" b="0" dirty="0"/>
                    </a:p>
                  </a:txBody>
                  <a:tcPr/>
                </a:tc>
              </a:tr>
              <a:tr h="681620">
                <a:tc>
                  <a:txBody>
                    <a:bodyPr/>
                    <a:lstStyle/>
                    <a:p>
                      <a:pPr algn="l"/>
                      <a:r>
                        <a:rPr lang="en-GB" sz="2400" b="1" dirty="0" err="1" smtClean="0"/>
                        <a:t>Mi</a:t>
                      </a:r>
                      <a:r>
                        <a:rPr lang="en-GB" sz="2400" b="1" baseline="0" dirty="0" smtClean="0"/>
                        <a:t> ciudad </a:t>
                      </a:r>
                      <a:r>
                        <a:rPr lang="en-GB" sz="2400" b="1" baseline="0" dirty="0" err="1" smtClean="0"/>
                        <a:t>es</a:t>
                      </a:r>
                      <a:r>
                        <a:rPr lang="en-GB" sz="2400" b="1" baseline="0" dirty="0" smtClean="0"/>
                        <a:t> </a:t>
                      </a:r>
                      <a:r>
                        <a:rPr lang="en-GB" sz="2400" b="1" baseline="0" dirty="0" err="1" smtClean="0"/>
                        <a:t>muy</a:t>
                      </a:r>
                      <a:r>
                        <a:rPr lang="en-GB" sz="2400" b="1" baseline="0" dirty="0" smtClean="0"/>
                        <a:t> </a:t>
                      </a:r>
                      <a:r>
                        <a:rPr lang="en-GB" sz="2400" b="1" baseline="0" dirty="0" err="1" smtClean="0"/>
                        <a:t>ruidosa</a:t>
                      </a:r>
                      <a:r>
                        <a:rPr lang="en-GB" sz="2400" b="1" baseline="0" dirty="0" smtClean="0"/>
                        <a:t> y hay </a:t>
                      </a:r>
                      <a:r>
                        <a:rPr lang="en-GB" sz="2400" b="1" baseline="0" dirty="0" err="1" smtClean="0"/>
                        <a:t>mucha</a:t>
                      </a:r>
                      <a:r>
                        <a:rPr lang="en-GB" sz="2400" b="1" baseline="0" dirty="0" smtClean="0"/>
                        <a:t> </a:t>
                      </a:r>
                      <a:r>
                        <a:rPr lang="en-GB" sz="2400" b="1" baseline="0" dirty="0" err="1" smtClean="0"/>
                        <a:t>contaminación</a:t>
                      </a:r>
                      <a:r>
                        <a:rPr lang="en-GB" sz="2400" b="1" baseline="0" dirty="0" smtClean="0"/>
                        <a:t>.</a:t>
                      </a:r>
                      <a:endParaRPr lang="en-GB" sz="2400" b="1" dirty="0"/>
                    </a:p>
                  </a:txBody>
                  <a:tcPr/>
                </a:tc>
                <a:tc>
                  <a:txBody>
                    <a:bodyPr/>
                    <a:lstStyle/>
                    <a:p>
                      <a:pPr algn="ctr"/>
                      <a:endParaRPr lang="en-GB" sz="2200" b="0" dirty="0"/>
                    </a:p>
                  </a:txBody>
                  <a:tcPr/>
                </a:tc>
              </a:tr>
              <a:tr h="805512">
                <a:tc>
                  <a:txBody>
                    <a:bodyPr/>
                    <a:lstStyle/>
                    <a:p>
                      <a:pPr algn="l"/>
                      <a:r>
                        <a:rPr lang="en-GB" sz="2400" b="1" dirty="0" smtClean="0"/>
                        <a:t>Vivo</a:t>
                      </a:r>
                      <a:r>
                        <a:rPr lang="en-GB" sz="2400" b="1" baseline="0" dirty="0" smtClean="0"/>
                        <a:t> en </a:t>
                      </a:r>
                      <a:r>
                        <a:rPr lang="en-GB" sz="2400" b="1" baseline="0" dirty="0" err="1" smtClean="0"/>
                        <a:t>una</a:t>
                      </a:r>
                      <a:r>
                        <a:rPr lang="en-GB" sz="2400" b="1" baseline="0" dirty="0" smtClean="0"/>
                        <a:t> ciudad </a:t>
                      </a:r>
                      <a:r>
                        <a:rPr lang="en-GB" sz="2400" b="1" baseline="0" dirty="0" err="1" smtClean="0"/>
                        <a:t>muy</a:t>
                      </a:r>
                      <a:r>
                        <a:rPr lang="en-GB" sz="2400" b="1" baseline="0" dirty="0" smtClean="0"/>
                        <a:t> </a:t>
                      </a:r>
                      <a:r>
                        <a:rPr lang="en-GB" sz="2400" b="1" baseline="0" dirty="0" err="1" smtClean="0"/>
                        <a:t>animada</a:t>
                      </a:r>
                      <a:r>
                        <a:rPr lang="en-GB" sz="2400" b="1" baseline="0" dirty="0" smtClean="0"/>
                        <a:t> con mucho </a:t>
                      </a:r>
                      <a:r>
                        <a:rPr lang="en-GB" sz="2400" b="1" baseline="0" dirty="0" err="1" smtClean="0"/>
                        <a:t>que</a:t>
                      </a:r>
                      <a:r>
                        <a:rPr lang="en-GB" sz="2400" b="1" baseline="0" dirty="0" smtClean="0"/>
                        <a:t> </a:t>
                      </a:r>
                      <a:r>
                        <a:rPr lang="en-GB" sz="2400" b="1" baseline="0" dirty="0" err="1" smtClean="0"/>
                        <a:t>ver</a:t>
                      </a:r>
                      <a:r>
                        <a:rPr lang="en-GB" sz="2400" b="1" baseline="0" dirty="0" smtClean="0"/>
                        <a:t> y </a:t>
                      </a:r>
                      <a:r>
                        <a:rPr lang="en-GB" sz="2400" b="1" baseline="0" dirty="0" err="1" smtClean="0"/>
                        <a:t>hacer</a:t>
                      </a:r>
                      <a:r>
                        <a:rPr lang="en-GB" sz="2400" b="1" baseline="0" dirty="0" smtClean="0"/>
                        <a:t>.</a:t>
                      </a:r>
                      <a:endParaRPr lang="en-GB" sz="2400" b="1" dirty="0"/>
                    </a:p>
                  </a:txBody>
                  <a:tcPr/>
                </a:tc>
                <a:tc>
                  <a:txBody>
                    <a:bodyPr/>
                    <a:lstStyle/>
                    <a:p>
                      <a:pPr algn="ctr"/>
                      <a:endParaRPr lang="en-GB" sz="2200" b="0" dirty="0"/>
                    </a:p>
                  </a:txBody>
                  <a:tcPr/>
                </a:tc>
              </a:tr>
              <a:tr h="805512">
                <a:tc>
                  <a:txBody>
                    <a:bodyPr/>
                    <a:lstStyle/>
                    <a:p>
                      <a:pPr algn="l"/>
                      <a:r>
                        <a:rPr lang="en-GB" sz="2400" b="1" dirty="0" smtClean="0"/>
                        <a:t>Vivo con mi </a:t>
                      </a:r>
                      <a:r>
                        <a:rPr lang="en-GB" sz="2400" b="1" dirty="0" err="1" smtClean="0"/>
                        <a:t>familia</a:t>
                      </a:r>
                      <a:r>
                        <a:rPr lang="en-GB" sz="2400" b="1" dirty="0" smtClean="0"/>
                        <a:t> en</a:t>
                      </a:r>
                      <a:r>
                        <a:rPr lang="en-GB" sz="2400" b="1" baseline="0" dirty="0" smtClean="0"/>
                        <a:t> </a:t>
                      </a:r>
                      <a:r>
                        <a:rPr lang="en-GB" sz="2400" b="1" baseline="0" dirty="0" err="1" smtClean="0"/>
                        <a:t>una</a:t>
                      </a:r>
                      <a:r>
                        <a:rPr lang="en-GB" sz="2400" b="1" baseline="0" dirty="0" smtClean="0"/>
                        <a:t> ciudad </a:t>
                      </a:r>
                      <a:r>
                        <a:rPr lang="en-GB" sz="2400" b="1" baseline="0" dirty="0" err="1" smtClean="0"/>
                        <a:t>muy</a:t>
                      </a:r>
                      <a:r>
                        <a:rPr lang="en-GB" sz="2400" b="1" baseline="0" dirty="0" smtClean="0"/>
                        <a:t> </a:t>
                      </a:r>
                      <a:r>
                        <a:rPr lang="en-GB" sz="2400" b="1" baseline="0" dirty="0" err="1" smtClean="0"/>
                        <a:t>bonita</a:t>
                      </a:r>
                      <a:r>
                        <a:rPr lang="en-GB" sz="2400" b="1" baseline="0" dirty="0" smtClean="0"/>
                        <a:t> </a:t>
                      </a:r>
                      <a:r>
                        <a:rPr lang="en-GB" sz="2400" b="1" baseline="0" dirty="0" err="1" smtClean="0"/>
                        <a:t>cerca</a:t>
                      </a:r>
                      <a:r>
                        <a:rPr lang="en-GB" sz="2400" b="1" baseline="0" dirty="0" smtClean="0"/>
                        <a:t> de la playa.</a:t>
                      </a:r>
                      <a:endParaRPr lang="en-GB" sz="2400" b="1" dirty="0"/>
                    </a:p>
                  </a:txBody>
                  <a:tcPr/>
                </a:tc>
                <a:tc>
                  <a:txBody>
                    <a:bodyPr/>
                    <a:lstStyle/>
                    <a:p>
                      <a:pPr algn="ctr"/>
                      <a:endParaRPr lang="en-GB" sz="2200" b="0" dirty="0"/>
                    </a:p>
                  </a:txBody>
                  <a:tcPr/>
                </a:tc>
              </a:tr>
              <a:tr h="805512">
                <a:tc>
                  <a:txBody>
                    <a:bodyPr/>
                    <a:lstStyle/>
                    <a:p>
                      <a:pPr algn="l"/>
                      <a:r>
                        <a:rPr lang="en-GB" sz="2400" b="1" dirty="0" err="1" smtClean="0"/>
                        <a:t>Mi</a:t>
                      </a:r>
                      <a:r>
                        <a:rPr lang="en-GB" sz="2400" b="1" dirty="0" smtClean="0"/>
                        <a:t> ciudad </a:t>
                      </a:r>
                      <a:r>
                        <a:rPr lang="en-GB" sz="2400" b="1" dirty="0" err="1" smtClean="0"/>
                        <a:t>es</a:t>
                      </a:r>
                      <a:r>
                        <a:rPr lang="en-GB" sz="2400" b="1" dirty="0" smtClean="0"/>
                        <a:t> </a:t>
                      </a:r>
                      <a:r>
                        <a:rPr lang="en-GB" sz="2400" b="1" dirty="0" err="1" smtClean="0"/>
                        <a:t>bonita</a:t>
                      </a:r>
                      <a:r>
                        <a:rPr lang="en-GB" sz="2400" b="1" baseline="0" dirty="0" smtClean="0"/>
                        <a:t> </a:t>
                      </a:r>
                      <a:r>
                        <a:rPr lang="en-GB" sz="2400" b="1" baseline="0" dirty="0" err="1" smtClean="0"/>
                        <a:t>pero</a:t>
                      </a:r>
                      <a:r>
                        <a:rPr lang="en-GB" sz="2400" b="1" baseline="0" dirty="0" smtClean="0"/>
                        <a:t> no hay nada </a:t>
                      </a:r>
                      <a:r>
                        <a:rPr lang="en-GB" sz="2400" b="1" baseline="0" dirty="0" err="1" smtClean="0"/>
                        <a:t>que</a:t>
                      </a:r>
                      <a:r>
                        <a:rPr lang="en-GB" sz="2400" b="1" baseline="0" dirty="0" smtClean="0"/>
                        <a:t> </a:t>
                      </a:r>
                      <a:r>
                        <a:rPr lang="en-GB" sz="2400" b="1" baseline="0" dirty="0" err="1" smtClean="0"/>
                        <a:t>hacer</a:t>
                      </a:r>
                      <a:r>
                        <a:rPr lang="en-GB" sz="2400" b="1" baseline="0" dirty="0" smtClean="0"/>
                        <a:t>. </a:t>
                      </a:r>
                      <a:r>
                        <a:rPr lang="en-GB" sz="2400" b="1" baseline="0" dirty="0" err="1" smtClean="0"/>
                        <a:t>Es</a:t>
                      </a:r>
                      <a:r>
                        <a:rPr lang="en-GB" sz="2400" b="1" baseline="0" dirty="0" smtClean="0"/>
                        <a:t> </a:t>
                      </a:r>
                      <a:r>
                        <a:rPr lang="en-GB" sz="2400" b="1" baseline="0" dirty="0" err="1" smtClean="0"/>
                        <a:t>muy</a:t>
                      </a:r>
                      <a:r>
                        <a:rPr lang="en-GB" sz="2400" b="1" baseline="0" dirty="0" smtClean="0"/>
                        <a:t> </a:t>
                      </a:r>
                      <a:r>
                        <a:rPr lang="en-GB" sz="2400" b="1" baseline="0" dirty="0" err="1" smtClean="0"/>
                        <a:t>aburrida</a:t>
                      </a:r>
                      <a:r>
                        <a:rPr lang="en-GB" sz="2400" b="1" baseline="0" dirty="0" smtClean="0"/>
                        <a:t>.</a:t>
                      </a:r>
                      <a:endParaRPr lang="en-GB" sz="2400" b="1" dirty="0"/>
                    </a:p>
                  </a:txBody>
                  <a:tcPr/>
                </a:tc>
                <a:tc>
                  <a:txBody>
                    <a:bodyPr/>
                    <a:lstStyle/>
                    <a:p>
                      <a:pPr algn="ctr"/>
                      <a:endParaRPr lang="en-GB" sz="2200" b="0" dirty="0"/>
                    </a:p>
                  </a:txBody>
                  <a:tcPr/>
                </a:tc>
              </a:tr>
              <a:tr h="681620">
                <a:tc>
                  <a:txBody>
                    <a:bodyPr/>
                    <a:lstStyle/>
                    <a:p>
                      <a:pPr algn="l"/>
                      <a:r>
                        <a:rPr lang="en-GB" sz="2400" b="1" dirty="0" smtClean="0"/>
                        <a:t>En</a:t>
                      </a:r>
                      <a:r>
                        <a:rPr lang="en-GB" sz="2400" b="1" baseline="0" dirty="0" smtClean="0"/>
                        <a:t> mi </a:t>
                      </a:r>
                      <a:r>
                        <a:rPr lang="en-GB" sz="2400" b="1" baseline="0" dirty="0" err="1" smtClean="0"/>
                        <a:t>opinión</a:t>
                      </a:r>
                      <a:r>
                        <a:rPr lang="en-GB" sz="2400" b="1" baseline="0" dirty="0" smtClean="0"/>
                        <a:t> mi ciudad </a:t>
                      </a:r>
                      <a:r>
                        <a:rPr lang="en-GB" sz="2400" b="1" baseline="0" dirty="0" err="1" smtClean="0"/>
                        <a:t>es</a:t>
                      </a:r>
                      <a:r>
                        <a:rPr lang="en-GB" sz="2400" b="1" baseline="0" dirty="0" smtClean="0"/>
                        <a:t> </a:t>
                      </a:r>
                      <a:r>
                        <a:rPr lang="en-GB" sz="2400" b="1" baseline="0" dirty="0" err="1" smtClean="0"/>
                        <a:t>demasiado</a:t>
                      </a:r>
                      <a:r>
                        <a:rPr lang="en-GB" sz="2400" b="1" baseline="0" dirty="0" smtClean="0"/>
                        <a:t> </a:t>
                      </a:r>
                      <a:r>
                        <a:rPr lang="en-GB" sz="2400" b="1" baseline="0" dirty="0" err="1" smtClean="0"/>
                        <a:t>tranquila</a:t>
                      </a:r>
                      <a:r>
                        <a:rPr lang="en-GB" sz="2400" b="1" baseline="0" dirty="0" smtClean="0"/>
                        <a:t>.</a:t>
                      </a:r>
                      <a:endParaRPr lang="en-GB" sz="2400" b="1" dirty="0"/>
                    </a:p>
                  </a:txBody>
                  <a:tcPr/>
                </a:tc>
                <a:tc>
                  <a:txBody>
                    <a:bodyPr/>
                    <a:lstStyle/>
                    <a:p>
                      <a:pPr algn="ctr"/>
                      <a:endParaRPr lang="en-GB" sz="2200" b="0" dirty="0"/>
                    </a:p>
                  </a:txBody>
                  <a:tcPr/>
                </a:tc>
              </a:tr>
              <a:tr h="681620">
                <a:tc>
                  <a:txBody>
                    <a:bodyPr/>
                    <a:lstStyle/>
                    <a:p>
                      <a:pPr algn="l"/>
                      <a:r>
                        <a:rPr lang="en-GB" sz="2400" b="1" dirty="0" err="1" smtClean="0"/>
                        <a:t>Mi</a:t>
                      </a:r>
                      <a:r>
                        <a:rPr lang="en-GB" sz="2400" b="1" dirty="0" smtClean="0"/>
                        <a:t> ciudad </a:t>
                      </a:r>
                      <a:r>
                        <a:rPr lang="en-GB" sz="2400" b="1" dirty="0" err="1" smtClean="0"/>
                        <a:t>es</a:t>
                      </a:r>
                      <a:r>
                        <a:rPr lang="en-GB" sz="2400" b="1" dirty="0" smtClean="0"/>
                        <a:t> </a:t>
                      </a:r>
                      <a:r>
                        <a:rPr lang="en-GB" sz="2400" b="1" dirty="0" err="1" smtClean="0"/>
                        <a:t>muy</a:t>
                      </a:r>
                      <a:r>
                        <a:rPr lang="en-GB" sz="2400" b="1" dirty="0" smtClean="0"/>
                        <a:t> </a:t>
                      </a:r>
                      <a:r>
                        <a:rPr lang="en-GB" sz="2400" b="1" dirty="0" err="1" smtClean="0"/>
                        <a:t>limpia</a:t>
                      </a:r>
                      <a:r>
                        <a:rPr lang="en-GB" sz="2400" b="1" baseline="0" dirty="0" smtClean="0"/>
                        <a:t>.</a:t>
                      </a:r>
                      <a:endParaRPr lang="en-GB" sz="2400" b="1" dirty="0"/>
                    </a:p>
                  </a:txBody>
                  <a:tcPr/>
                </a:tc>
                <a:tc>
                  <a:txBody>
                    <a:bodyPr/>
                    <a:lstStyle/>
                    <a:p>
                      <a:pPr algn="ctr"/>
                      <a:endParaRPr lang="en-GB" sz="2200" b="0" dirty="0"/>
                    </a:p>
                  </a:txBody>
                  <a:tcPr/>
                </a:tc>
              </a:tr>
            </a:tbl>
          </a:graphicData>
        </a:graphic>
      </p:graphicFrame>
      <p:sp>
        <p:nvSpPr>
          <p:cNvPr id="2" name="TextBox 1"/>
          <p:cNvSpPr txBox="1"/>
          <p:nvPr/>
        </p:nvSpPr>
        <p:spPr>
          <a:xfrm>
            <a:off x="7847856" y="1839918"/>
            <a:ext cx="1296144" cy="369332"/>
          </a:xfrm>
          <a:prstGeom prst="rect">
            <a:avLst/>
          </a:prstGeom>
          <a:noFill/>
        </p:spPr>
        <p:txBody>
          <a:bodyPr wrap="square" rtlCol="0">
            <a:spAutoFit/>
          </a:bodyPr>
          <a:lstStyle/>
          <a:p>
            <a:pPr algn="ctr"/>
            <a:r>
              <a:rPr lang="en-GB" b="1" dirty="0" smtClean="0"/>
              <a:t>BOTH</a:t>
            </a:r>
            <a:endParaRPr lang="en-GB" b="1" dirty="0"/>
          </a:p>
        </p:txBody>
      </p:sp>
      <p:sp>
        <p:nvSpPr>
          <p:cNvPr id="7" name="TextBox 6"/>
          <p:cNvSpPr txBox="1"/>
          <p:nvPr/>
        </p:nvSpPr>
        <p:spPr>
          <a:xfrm>
            <a:off x="7820810" y="2592167"/>
            <a:ext cx="1296144" cy="369332"/>
          </a:xfrm>
          <a:prstGeom prst="rect">
            <a:avLst/>
          </a:prstGeom>
          <a:noFill/>
        </p:spPr>
        <p:txBody>
          <a:bodyPr wrap="square" rtlCol="0">
            <a:spAutoFit/>
          </a:bodyPr>
          <a:lstStyle/>
          <a:p>
            <a:pPr algn="ctr"/>
            <a:r>
              <a:rPr lang="en-GB" b="1" dirty="0" smtClean="0"/>
              <a:t>NEGATIVE</a:t>
            </a:r>
            <a:endParaRPr lang="en-GB" b="1" dirty="0"/>
          </a:p>
        </p:txBody>
      </p:sp>
      <p:sp>
        <p:nvSpPr>
          <p:cNvPr id="8" name="TextBox 7"/>
          <p:cNvSpPr txBox="1"/>
          <p:nvPr/>
        </p:nvSpPr>
        <p:spPr>
          <a:xfrm>
            <a:off x="7820810" y="3356992"/>
            <a:ext cx="1296144" cy="369332"/>
          </a:xfrm>
          <a:prstGeom prst="rect">
            <a:avLst/>
          </a:prstGeom>
          <a:noFill/>
        </p:spPr>
        <p:txBody>
          <a:bodyPr wrap="square" rtlCol="0">
            <a:spAutoFit/>
          </a:bodyPr>
          <a:lstStyle/>
          <a:p>
            <a:pPr algn="ctr"/>
            <a:r>
              <a:rPr lang="en-GB" b="1" dirty="0" smtClean="0"/>
              <a:t>POSITIVE</a:t>
            </a:r>
            <a:endParaRPr lang="en-GB" b="1" dirty="0"/>
          </a:p>
        </p:txBody>
      </p:sp>
      <p:sp>
        <p:nvSpPr>
          <p:cNvPr id="9" name="TextBox 8"/>
          <p:cNvSpPr txBox="1"/>
          <p:nvPr/>
        </p:nvSpPr>
        <p:spPr>
          <a:xfrm>
            <a:off x="7827168" y="4149080"/>
            <a:ext cx="1296144" cy="369332"/>
          </a:xfrm>
          <a:prstGeom prst="rect">
            <a:avLst/>
          </a:prstGeom>
          <a:noFill/>
        </p:spPr>
        <p:txBody>
          <a:bodyPr wrap="square" rtlCol="0">
            <a:spAutoFit/>
          </a:bodyPr>
          <a:lstStyle/>
          <a:p>
            <a:pPr algn="ctr"/>
            <a:r>
              <a:rPr lang="en-GB" b="1" dirty="0" smtClean="0"/>
              <a:t>POSITIVE</a:t>
            </a:r>
            <a:endParaRPr lang="en-GB" b="1" dirty="0"/>
          </a:p>
        </p:txBody>
      </p:sp>
      <p:sp>
        <p:nvSpPr>
          <p:cNvPr id="10" name="TextBox 9"/>
          <p:cNvSpPr txBox="1"/>
          <p:nvPr/>
        </p:nvSpPr>
        <p:spPr>
          <a:xfrm>
            <a:off x="7821308" y="4941168"/>
            <a:ext cx="1296144" cy="369332"/>
          </a:xfrm>
          <a:prstGeom prst="rect">
            <a:avLst/>
          </a:prstGeom>
          <a:noFill/>
        </p:spPr>
        <p:txBody>
          <a:bodyPr wrap="square" rtlCol="0">
            <a:spAutoFit/>
          </a:bodyPr>
          <a:lstStyle/>
          <a:p>
            <a:pPr algn="ctr"/>
            <a:r>
              <a:rPr lang="en-GB" b="1" dirty="0" smtClean="0"/>
              <a:t>BOTH</a:t>
            </a:r>
            <a:endParaRPr lang="en-GB" b="1" dirty="0"/>
          </a:p>
        </p:txBody>
      </p:sp>
      <p:sp>
        <p:nvSpPr>
          <p:cNvPr id="11" name="TextBox 10"/>
          <p:cNvSpPr txBox="1"/>
          <p:nvPr/>
        </p:nvSpPr>
        <p:spPr>
          <a:xfrm>
            <a:off x="7847856" y="5733256"/>
            <a:ext cx="1296144" cy="369332"/>
          </a:xfrm>
          <a:prstGeom prst="rect">
            <a:avLst/>
          </a:prstGeom>
          <a:noFill/>
        </p:spPr>
        <p:txBody>
          <a:bodyPr wrap="square" rtlCol="0">
            <a:spAutoFit/>
          </a:bodyPr>
          <a:lstStyle/>
          <a:p>
            <a:pPr algn="ctr"/>
            <a:r>
              <a:rPr lang="en-GB" b="1" dirty="0" smtClean="0"/>
              <a:t>NEGATIVE</a:t>
            </a:r>
            <a:endParaRPr lang="en-GB" b="1" dirty="0"/>
          </a:p>
        </p:txBody>
      </p:sp>
      <p:sp>
        <p:nvSpPr>
          <p:cNvPr id="12" name="TextBox 11"/>
          <p:cNvSpPr txBox="1"/>
          <p:nvPr/>
        </p:nvSpPr>
        <p:spPr>
          <a:xfrm>
            <a:off x="7847856" y="6381328"/>
            <a:ext cx="1296144" cy="369332"/>
          </a:xfrm>
          <a:prstGeom prst="rect">
            <a:avLst/>
          </a:prstGeom>
          <a:noFill/>
        </p:spPr>
        <p:txBody>
          <a:bodyPr wrap="square" rtlCol="0">
            <a:spAutoFit/>
          </a:bodyPr>
          <a:lstStyle/>
          <a:p>
            <a:pPr algn="ctr"/>
            <a:r>
              <a:rPr lang="en-GB" b="1" dirty="0" smtClean="0"/>
              <a:t>POSITIVE</a:t>
            </a:r>
            <a:endParaRPr lang="en-GB" b="1" dirty="0"/>
          </a:p>
        </p:txBody>
      </p:sp>
    </p:spTree>
    <p:extLst>
      <p:ext uri="{BB962C8B-B14F-4D97-AF65-F5344CB8AC3E}">
        <p14:creationId xmlns:p14="http://schemas.microsoft.com/office/powerpoint/2010/main" xmlns="" val="354740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1837" y="116632"/>
            <a:ext cx="8229600" cy="72008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What transport do they use and why?</a:t>
            </a:r>
            <a:endParaRPr lang="en-GB" sz="4000" dirty="0"/>
          </a:p>
        </p:txBody>
      </p:sp>
      <p:graphicFrame>
        <p:nvGraphicFramePr>
          <p:cNvPr id="5" name="Table 4"/>
          <p:cNvGraphicFramePr>
            <a:graphicFrameLocks noGrp="1"/>
          </p:cNvGraphicFramePr>
          <p:nvPr>
            <p:extLst>
              <p:ext uri="{D42A27DB-BD31-4B8C-83A1-F6EECF244321}">
                <p14:modId xmlns:p14="http://schemas.microsoft.com/office/powerpoint/2010/main" xmlns="" val="1928688375"/>
              </p:ext>
            </p:extLst>
          </p:nvPr>
        </p:nvGraphicFramePr>
        <p:xfrm>
          <a:off x="0" y="980728"/>
          <a:ext cx="9144000" cy="5877273"/>
        </p:xfrm>
        <a:graphic>
          <a:graphicData uri="http://schemas.openxmlformats.org/drawingml/2006/table">
            <a:tbl>
              <a:tblPr firstRow="1" bandRow="1">
                <a:tableStyleId>{BDBED569-4797-4DF1-A0F4-6AAB3CD982D8}</a:tableStyleId>
              </a:tblPr>
              <a:tblGrid>
                <a:gridCol w="5868144"/>
                <a:gridCol w="3275856"/>
              </a:tblGrid>
              <a:tr h="866107">
                <a:tc>
                  <a:txBody>
                    <a:bodyPr/>
                    <a:lstStyle/>
                    <a:p>
                      <a:pPr algn="l"/>
                      <a:r>
                        <a:rPr lang="en-GB" sz="2400" b="1" dirty="0" err="1" smtClean="0"/>
                        <a:t>Voy</a:t>
                      </a:r>
                      <a:r>
                        <a:rPr lang="en-GB" sz="2400" b="1" dirty="0" smtClean="0"/>
                        <a:t> en </a:t>
                      </a:r>
                      <a:r>
                        <a:rPr lang="en-GB" sz="2400" b="1" dirty="0" err="1" smtClean="0"/>
                        <a:t>coche</a:t>
                      </a:r>
                      <a:r>
                        <a:rPr lang="en-GB" sz="2400" b="1" dirty="0" smtClean="0"/>
                        <a:t> </a:t>
                      </a:r>
                      <a:r>
                        <a:rPr lang="en-GB" sz="2400" b="1" dirty="0" err="1" smtClean="0"/>
                        <a:t>porque</a:t>
                      </a:r>
                      <a:r>
                        <a:rPr lang="en-GB" sz="2400" b="1" dirty="0" smtClean="0"/>
                        <a:t> </a:t>
                      </a:r>
                      <a:r>
                        <a:rPr lang="en-GB" sz="2400" b="1" dirty="0" err="1" smtClean="0"/>
                        <a:t>es</a:t>
                      </a:r>
                      <a:r>
                        <a:rPr lang="en-GB" sz="2400" b="1" dirty="0" smtClean="0"/>
                        <a:t> </a:t>
                      </a:r>
                      <a:r>
                        <a:rPr lang="en-GB" sz="2400" b="1" dirty="0" err="1" smtClean="0"/>
                        <a:t>más</a:t>
                      </a:r>
                      <a:r>
                        <a:rPr lang="en-GB" sz="2400" b="1" dirty="0" smtClean="0"/>
                        <a:t> </a:t>
                      </a:r>
                      <a:r>
                        <a:rPr lang="en-GB" sz="2400" b="1" dirty="0" err="1" smtClean="0"/>
                        <a:t>rápido</a:t>
                      </a:r>
                      <a:r>
                        <a:rPr lang="en-GB" sz="2400" b="1" dirty="0" smtClean="0"/>
                        <a:t> </a:t>
                      </a:r>
                      <a:r>
                        <a:rPr lang="en-GB" sz="2400" b="1" dirty="0" err="1" smtClean="0"/>
                        <a:t>que</a:t>
                      </a:r>
                      <a:r>
                        <a:rPr lang="en-GB" sz="2400" b="1" dirty="0" smtClean="0"/>
                        <a:t> </a:t>
                      </a:r>
                      <a:r>
                        <a:rPr lang="en-GB" sz="2400" b="1" dirty="0" err="1" smtClean="0"/>
                        <a:t>ir</a:t>
                      </a:r>
                      <a:r>
                        <a:rPr lang="en-GB" sz="2400" b="1" dirty="0" smtClean="0"/>
                        <a:t> en</a:t>
                      </a:r>
                      <a:r>
                        <a:rPr lang="en-GB" sz="2400" b="1" baseline="0" dirty="0" smtClean="0"/>
                        <a:t> </a:t>
                      </a:r>
                      <a:r>
                        <a:rPr lang="en-GB" sz="2400" b="1" baseline="0" dirty="0" err="1" smtClean="0"/>
                        <a:t>bicicleta</a:t>
                      </a:r>
                      <a:r>
                        <a:rPr lang="en-GB" sz="2400" b="1" baseline="0" dirty="0" smtClean="0"/>
                        <a:t>.</a:t>
                      </a:r>
                      <a:endParaRPr lang="en-GB" sz="2400" b="1" dirty="0"/>
                    </a:p>
                  </a:txBody>
                  <a:tcPr/>
                </a:tc>
                <a:tc>
                  <a:txBody>
                    <a:bodyPr/>
                    <a:lstStyle/>
                    <a:p>
                      <a:pPr algn="l"/>
                      <a:r>
                        <a:rPr lang="en-GB" sz="2200" b="0" dirty="0" smtClean="0"/>
                        <a:t>Car, quicker</a:t>
                      </a:r>
                      <a:endParaRPr lang="en-GB" sz="2200" b="0" dirty="0"/>
                    </a:p>
                  </a:txBody>
                  <a:tcPr/>
                </a:tc>
              </a:tr>
              <a:tr h="866107">
                <a:tc>
                  <a:txBody>
                    <a:bodyPr/>
                    <a:lstStyle/>
                    <a:p>
                      <a:pPr algn="l"/>
                      <a:r>
                        <a:rPr lang="en-GB" sz="2400" b="1" dirty="0" err="1" smtClean="0"/>
                        <a:t>Voy</a:t>
                      </a:r>
                      <a:r>
                        <a:rPr lang="en-GB" sz="2400" b="1" dirty="0" smtClean="0"/>
                        <a:t> a</a:t>
                      </a:r>
                      <a:r>
                        <a:rPr lang="en-GB" sz="2400" b="1" baseline="0" dirty="0" smtClean="0"/>
                        <a:t> pie </a:t>
                      </a:r>
                      <a:r>
                        <a:rPr lang="en-GB" sz="2400" b="1" baseline="0" dirty="0" err="1" smtClean="0"/>
                        <a:t>porque</a:t>
                      </a:r>
                      <a:r>
                        <a:rPr lang="en-GB" sz="2400" b="1" baseline="0" dirty="0" smtClean="0"/>
                        <a:t> </a:t>
                      </a:r>
                      <a:r>
                        <a:rPr lang="en-GB" sz="2400" b="1" baseline="0" dirty="0" err="1" smtClean="0"/>
                        <a:t>es</a:t>
                      </a:r>
                      <a:r>
                        <a:rPr lang="en-GB" sz="2400" b="1" baseline="0" dirty="0" smtClean="0"/>
                        <a:t> </a:t>
                      </a:r>
                      <a:r>
                        <a:rPr lang="en-GB" sz="2400" b="1" baseline="0" dirty="0" err="1" smtClean="0"/>
                        <a:t>mejor</a:t>
                      </a:r>
                      <a:r>
                        <a:rPr lang="en-GB" sz="2400" b="1" baseline="0" dirty="0" smtClean="0"/>
                        <a:t> para el </a:t>
                      </a:r>
                      <a:r>
                        <a:rPr lang="en-GB" sz="2400" b="1" baseline="0" dirty="0" err="1" smtClean="0"/>
                        <a:t>medio</a:t>
                      </a:r>
                      <a:r>
                        <a:rPr lang="en-GB" sz="2400" b="1" baseline="0" dirty="0" smtClean="0"/>
                        <a:t> </a:t>
                      </a:r>
                      <a:r>
                        <a:rPr lang="en-GB" sz="2400" b="1" baseline="0" dirty="0" err="1" smtClean="0"/>
                        <a:t>ambiente</a:t>
                      </a:r>
                      <a:r>
                        <a:rPr lang="en-GB" sz="2400" b="1" baseline="0" dirty="0" smtClean="0"/>
                        <a:t>.</a:t>
                      </a:r>
                      <a:endParaRPr lang="en-GB" sz="2400" b="1" dirty="0"/>
                    </a:p>
                  </a:txBody>
                  <a:tcPr/>
                </a:tc>
                <a:tc>
                  <a:txBody>
                    <a:bodyPr/>
                    <a:lstStyle/>
                    <a:p>
                      <a:pPr algn="l"/>
                      <a:r>
                        <a:rPr lang="en-GB" sz="2200" b="0" dirty="0" smtClean="0"/>
                        <a:t>Foot, better for the environment</a:t>
                      </a:r>
                      <a:endParaRPr lang="en-GB" sz="2200" b="0" dirty="0"/>
                    </a:p>
                  </a:txBody>
                  <a:tcPr/>
                </a:tc>
              </a:tr>
              <a:tr h="866107">
                <a:tc>
                  <a:txBody>
                    <a:bodyPr/>
                    <a:lstStyle/>
                    <a:p>
                      <a:pPr algn="l"/>
                      <a:r>
                        <a:rPr lang="en-GB" sz="2400" b="1" dirty="0" err="1" smtClean="0"/>
                        <a:t>Voy</a:t>
                      </a:r>
                      <a:r>
                        <a:rPr lang="en-GB" sz="2400" b="1" dirty="0" smtClean="0"/>
                        <a:t> en </a:t>
                      </a:r>
                      <a:r>
                        <a:rPr lang="en-GB" sz="2400" b="1" dirty="0" err="1" smtClean="0"/>
                        <a:t>barco</a:t>
                      </a:r>
                      <a:r>
                        <a:rPr lang="en-GB" sz="2400" b="1" dirty="0" smtClean="0"/>
                        <a:t> </a:t>
                      </a:r>
                      <a:r>
                        <a:rPr lang="en-GB" sz="2400" b="1" dirty="0" err="1" smtClean="0"/>
                        <a:t>porque</a:t>
                      </a:r>
                      <a:r>
                        <a:rPr lang="en-GB" sz="2400" b="1" dirty="0" smtClean="0"/>
                        <a:t> </a:t>
                      </a:r>
                      <a:r>
                        <a:rPr lang="en-GB" sz="2400" b="1" dirty="0" err="1" smtClean="0"/>
                        <a:t>tengo</a:t>
                      </a:r>
                      <a:r>
                        <a:rPr lang="en-GB" sz="2400" b="1" dirty="0" smtClean="0"/>
                        <a:t> </a:t>
                      </a:r>
                      <a:r>
                        <a:rPr lang="en-GB" sz="2400" b="1" dirty="0" err="1" smtClean="0"/>
                        <a:t>miedo</a:t>
                      </a:r>
                      <a:r>
                        <a:rPr lang="en-GB" sz="2400" b="1" dirty="0" smtClean="0"/>
                        <a:t> a </a:t>
                      </a:r>
                      <a:r>
                        <a:rPr lang="en-GB" sz="2400" b="1" dirty="0" err="1" smtClean="0"/>
                        <a:t>las</a:t>
                      </a:r>
                      <a:r>
                        <a:rPr lang="en-GB" sz="2400" b="1" dirty="0" smtClean="0"/>
                        <a:t> </a:t>
                      </a:r>
                      <a:r>
                        <a:rPr lang="en-GB" sz="2400" b="1" dirty="0" err="1" smtClean="0"/>
                        <a:t>alturas</a:t>
                      </a:r>
                      <a:r>
                        <a:rPr lang="en-GB" sz="2400" b="1" dirty="0" smtClean="0"/>
                        <a:t>.</a:t>
                      </a:r>
                      <a:endParaRPr lang="en-GB" sz="2400" b="1" dirty="0"/>
                    </a:p>
                  </a:txBody>
                  <a:tcPr/>
                </a:tc>
                <a:tc>
                  <a:txBody>
                    <a:bodyPr/>
                    <a:lstStyle/>
                    <a:p>
                      <a:pPr algn="l"/>
                      <a:r>
                        <a:rPr lang="en-GB" sz="2200" b="0" dirty="0" smtClean="0"/>
                        <a:t>Boat, scared of heights</a:t>
                      </a:r>
                      <a:endParaRPr lang="en-GB" sz="2200" b="0" dirty="0"/>
                    </a:p>
                  </a:txBody>
                  <a:tcPr/>
                </a:tc>
              </a:tr>
              <a:tr h="847744">
                <a:tc>
                  <a:txBody>
                    <a:bodyPr/>
                    <a:lstStyle/>
                    <a:p>
                      <a:pPr algn="l"/>
                      <a:r>
                        <a:rPr lang="en-GB" sz="2400" b="1" dirty="0" err="1" smtClean="0"/>
                        <a:t>Voy</a:t>
                      </a:r>
                      <a:r>
                        <a:rPr lang="en-GB" sz="2400" b="1" dirty="0" smtClean="0"/>
                        <a:t> en </a:t>
                      </a:r>
                      <a:r>
                        <a:rPr lang="en-GB" sz="2400" b="1" dirty="0" err="1" smtClean="0"/>
                        <a:t>autobús</a:t>
                      </a:r>
                      <a:r>
                        <a:rPr lang="en-GB" sz="2400" b="1" dirty="0" smtClean="0"/>
                        <a:t> </a:t>
                      </a:r>
                      <a:r>
                        <a:rPr lang="en-GB" sz="2400" b="1" dirty="0" err="1" smtClean="0"/>
                        <a:t>porque</a:t>
                      </a:r>
                      <a:r>
                        <a:rPr lang="en-GB" sz="2400" b="1" dirty="0" smtClean="0"/>
                        <a:t> </a:t>
                      </a:r>
                      <a:r>
                        <a:rPr lang="en-GB" sz="2400" b="1" dirty="0" err="1" smtClean="0"/>
                        <a:t>es</a:t>
                      </a:r>
                      <a:r>
                        <a:rPr lang="en-GB" sz="2400" b="1" dirty="0" smtClean="0"/>
                        <a:t> </a:t>
                      </a:r>
                      <a:r>
                        <a:rPr lang="en-GB" sz="2400" b="1" dirty="0" err="1" smtClean="0"/>
                        <a:t>muy</a:t>
                      </a:r>
                      <a:r>
                        <a:rPr lang="en-GB" sz="2400" b="1" dirty="0" smtClean="0"/>
                        <a:t> </a:t>
                      </a:r>
                      <a:r>
                        <a:rPr lang="en-GB" sz="2400" b="1" dirty="0" err="1" smtClean="0"/>
                        <a:t>barato</a:t>
                      </a:r>
                      <a:r>
                        <a:rPr lang="en-GB" sz="2400" b="1" dirty="0" smtClean="0"/>
                        <a:t>.</a:t>
                      </a:r>
                      <a:endParaRPr lang="en-GB" sz="2400" b="1" dirty="0"/>
                    </a:p>
                  </a:txBody>
                  <a:tcPr/>
                </a:tc>
                <a:tc>
                  <a:txBody>
                    <a:bodyPr/>
                    <a:lstStyle/>
                    <a:p>
                      <a:pPr algn="l"/>
                      <a:r>
                        <a:rPr lang="en-GB" sz="2200" b="0" dirty="0" smtClean="0"/>
                        <a:t>Bus, very</a:t>
                      </a:r>
                      <a:r>
                        <a:rPr lang="en-GB" sz="2200" b="0" baseline="0" dirty="0" smtClean="0"/>
                        <a:t> cheap</a:t>
                      </a:r>
                      <a:endParaRPr lang="en-GB" sz="2200" b="0" dirty="0"/>
                    </a:p>
                  </a:txBody>
                  <a:tcPr/>
                </a:tc>
              </a:tr>
              <a:tr h="847744">
                <a:tc>
                  <a:txBody>
                    <a:bodyPr/>
                    <a:lstStyle/>
                    <a:p>
                      <a:pPr algn="l"/>
                      <a:r>
                        <a:rPr lang="en-GB" sz="2400" b="1" dirty="0" err="1" smtClean="0"/>
                        <a:t>Voy</a:t>
                      </a:r>
                      <a:r>
                        <a:rPr lang="en-GB" sz="2400" b="1" dirty="0" smtClean="0"/>
                        <a:t> en </a:t>
                      </a:r>
                      <a:r>
                        <a:rPr lang="en-GB" sz="2400" b="1" dirty="0" err="1" smtClean="0"/>
                        <a:t>avión</a:t>
                      </a:r>
                      <a:r>
                        <a:rPr lang="en-GB" sz="2400" b="1" dirty="0" smtClean="0"/>
                        <a:t> </a:t>
                      </a:r>
                      <a:r>
                        <a:rPr lang="en-GB" sz="2400" b="1" dirty="0" err="1" smtClean="0"/>
                        <a:t>porque</a:t>
                      </a:r>
                      <a:r>
                        <a:rPr lang="en-GB" sz="2400" b="1" dirty="0" smtClean="0"/>
                        <a:t> </a:t>
                      </a:r>
                      <a:r>
                        <a:rPr lang="en-GB" sz="2400" b="1" dirty="0" err="1" smtClean="0"/>
                        <a:t>es</a:t>
                      </a:r>
                      <a:r>
                        <a:rPr lang="en-GB" sz="2400" b="1" dirty="0" smtClean="0"/>
                        <a:t> tan </a:t>
                      </a:r>
                      <a:r>
                        <a:rPr lang="en-GB" sz="2400" b="1" dirty="0" err="1" smtClean="0"/>
                        <a:t>rápido</a:t>
                      </a:r>
                      <a:r>
                        <a:rPr lang="en-GB" sz="2400" b="1" dirty="0" smtClean="0"/>
                        <a:t>.</a:t>
                      </a:r>
                      <a:endParaRPr lang="en-GB" sz="2400" b="1" dirty="0"/>
                    </a:p>
                  </a:txBody>
                  <a:tcPr/>
                </a:tc>
                <a:tc>
                  <a:txBody>
                    <a:bodyPr/>
                    <a:lstStyle/>
                    <a:p>
                      <a:pPr algn="l"/>
                      <a:r>
                        <a:rPr lang="en-GB" sz="2200" b="0" dirty="0" smtClean="0"/>
                        <a:t>Plane, so fast</a:t>
                      </a:r>
                      <a:endParaRPr lang="en-GB" sz="2200" b="0" dirty="0"/>
                    </a:p>
                  </a:txBody>
                  <a:tcPr/>
                </a:tc>
              </a:tr>
              <a:tr h="717357">
                <a:tc>
                  <a:txBody>
                    <a:bodyPr/>
                    <a:lstStyle/>
                    <a:p>
                      <a:pPr algn="l"/>
                      <a:r>
                        <a:rPr lang="en-GB" sz="2400" b="1" dirty="0" err="1" smtClean="0"/>
                        <a:t>Voy</a:t>
                      </a:r>
                      <a:r>
                        <a:rPr lang="en-GB" sz="2400" b="1" dirty="0" smtClean="0"/>
                        <a:t> en </a:t>
                      </a:r>
                      <a:r>
                        <a:rPr lang="en-GB" sz="2400" b="1" dirty="0" err="1" smtClean="0"/>
                        <a:t>coche</a:t>
                      </a:r>
                      <a:r>
                        <a:rPr lang="en-GB" sz="2400" b="1" dirty="0" smtClean="0"/>
                        <a:t> </a:t>
                      </a:r>
                      <a:r>
                        <a:rPr lang="en-GB" sz="2400" b="1" dirty="0" err="1" smtClean="0"/>
                        <a:t>porque</a:t>
                      </a:r>
                      <a:r>
                        <a:rPr lang="en-GB" sz="2400" b="1" dirty="0" smtClean="0"/>
                        <a:t> </a:t>
                      </a:r>
                      <a:r>
                        <a:rPr lang="en-GB" sz="2400" b="1" dirty="0" err="1" smtClean="0"/>
                        <a:t>es</a:t>
                      </a:r>
                      <a:r>
                        <a:rPr lang="en-GB" sz="2400" b="1" dirty="0" smtClean="0"/>
                        <a:t> </a:t>
                      </a:r>
                      <a:r>
                        <a:rPr lang="en-GB" sz="2400" b="1" dirty="0" err="1" smtClean="0"/>
                        <a:t>cómodo</a:t>
                      </a:r>
                      <a:r>
                        <a:rPr lang="en-GB" sz="2400" b="1" dirty="0" smtClean="0"/>
                        <a:t>.</a:t>
                      </a:r>
                      <a:endParaRPr lang="en-GB" sz="2400" b="1" dirty="0"/>
                    </a:p>
                  </a:txBody>
                  <a:tcPr/>
                </a:tc>
                <a:tc>
                  <a:txBody>
                    <a:bodyPr/>
                    <a:lstStyle/>
                    <a:p>
                      <a:pPr algn="l"/>
                      <a:r>
                        <a:rPr lang="en-GB" sz="2200" b="0" dirty="0" smtClean="0"/>
                        <a:t>Car,</a:t>
                      </a:r>
                      <a:r>
                        <a:rPr lang="en-GB" sz="2200" b="0" baseline="0" dirty="0" smtClean="0"/>
                        <a:t> comfortable</a:t>
                      </a:r>
                      <a:endParaRPr lang="en-GB" sz="2200" b="0" dirty="0"/>
                    </a:p>
                  </a:txBody>
                  <a:tcPr/>
                </a:tc>
              </a:tr>
              <a:tr h="866107">
                <a:tc>
                  <a:txBody>
                    <a:bodyPr/>
                    <a:lstStyle/>
                    <a:p>
                      <a:pPr algn="l"/>
                      <a:r>
                        <a:rPr lang="en-GB" sz="2400" b="1" dirty="0" err="1" smtClean="0"/>
                        <a:t>Voy</a:t>
                      </a:r>
                      <a:r>
                        <a:rPr lang="en-GB" sz="2400" b="1" dirty="0" smtClean="0"/>
                        <a:t> en </a:t>
                      </a:r>
                      <a:r>
                        <a:rPr lang="en-GB" sz="2400" b="1" dirty="0" err="1" smtClean="0"/>
                        <a:t>bicicleta</a:t>
                      </a:r>
                      <a:r>
                        <a:rPr lang="en-GB" sz="2400" b="1" dirty="0" smtClean="0"/>
                        <a:t> </a:t>
                      </a:r>
                      <a:r>
                        <a:rPr lang="en-GB" sz="2400" b="1" dirty="0" err="1" smtClean="0"/>
                        <a:t>porque</a:t>
                      </a:r>
                      <a:r>
                        <a:rPr lang="en-GB" sz="2400" b="1" dirty="0" smtClean="0"/>
                        <a:t> </a:t>
                      </a:r>
                      <a:r>
                        <a:rPr lang="en-GB" sz="2400" b="1" dirty="0" err="1" smtClean="0"/>
                        <a:t>es</a:t>
                      </a:r>
                      <a:r>
                        <a:rPr lang="en-GB" sz="2400" b="1" dirty="0" smtClean="0"/>
                        <a:t> </a:t>
                      </a:r>
                      <a:r>
                        <a:rPr lang="en-GB" sz="2400" b="1" dirty="0" err="1" smtClean="0"/>
                        <a:t>mejor</a:t>
                      </a:r>
                      <a:r>
                        <a:rPr lang="en-GB" sz="2400" b="1" dirty="0" smtClean="0"/>
                        <a:t> para el </a:t>
                      </a:r>
                      <a:r>
                        <a:rPr lang="en-GB" sz="2400" b="1" dirty="0" err="1" smtClean="0"/>
                        <a:t>medio</a:t>
                      </a:r>
                      <a:r>
                        <a:rPr lang="en-GB" sz="2400" b="1" dirty="0" smtClean="0"/>
                        <a:t> </a:t>
                      </a:r>
                      <a:r>
                        <a:rPr lang="en-GB" sz="2400" b="1" dirty="0" err="1" smtClean="0"/>
                        <a:t>ambiente</a:t>
                      </a:r>
                      <a:r>
                        <a:rPr lang="en-GB" sz="2400" b="1" dirty="0" smtClean="0"/>
                        <a:t>.</a:t>
                      </a:r>
                      <a:endParaRPr lang="en-GB" sz="2400" b="1" dirty="0"/>
                    </a:p>
                  </a:txBody>
                  <a:tcPr/>
                </a:tc>
                <a:tc>
                  <a:txBody>
                    <a:bodyPr/>
                    <a:lstStyle/>
                    <a:p>
                      <a:pPr algn="l"/>
                      <a:r>
                        <a:rPr lang="en-GB" sz="2200" b="0" dirty="0" smtClean="0"/>
                        <a:t>Bike, better for the environment</a:t>
                      </a:r>
                      <a:endParaRPr lang="en-GB" sz="2200" b="0" dirty="0"/>
                    </a:p>
                  </a:txBody>
                  <a:tcPr/>
                </a:tc>
              </a:tr>
            </a:tbl>
          </a:graphicData>
        </a:graphic>
      </p:graphicFrame>
      <p:sp>
        <p:nvSpPr>
          <p:cNvPr id="3" name="Rectangle 2"/>
          <p:cNvSpPr/>
          <p:nvPr/>
        </p:nvSpPr>
        <p:spPr>
          <a:xfrm>
            <a:off x="5796136" y="980728"/>
            <a:ext cx="3347864" cy="5877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8252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Can you think of ways to remember these translations? </a:t>
            </a:r>
            <a:r>
              <a:rPr lang="en-GB" sz="2000" dirty="0" smtClean="0"/>
              <a:t>Tip: The stranger the better</a:t>
            </a:r>
            <a:endParaRPr lang="en-GB" sz="2000" dirty="0"/>
          </a:p>
        </p:txBody>
      </p:sp>
      <p:graphicFrame>
        <p:nvGraphicFramePr>
          <p:cNvPr id="6" name="Table 5"/>
          <p:cNvGraphicFramePr>
            <a:graphicFrameLocks noGrp="1"/>
          </p:cNvGraphicFramePr>
          <p:nvPr>
            <p:extLst>
              <p:ext uri="{D42A27DB-BD31-4B8C-83A1-F6EECF244321}">
                <p14:modId xmlns:p14="http://schemas.microsoft.com/office/powerpoint/2010/main" xmlns="" val="3533585382"/>
              </p:ext>
            </p:extLst>
          </p:nvPr>
        </p:nvGraphicFramePr>
        <p:xfrm>
          <a:off x="1187624" y="1700808"/>
          <a:ext cx="6552728" cy="4480560"/>
        </p:xfrm>
        <a:graphic>
          <a:graphicData uri="http://schemas.openxmlformats.org/drawingml/2006/table">
            <a:tbl>
              <a:tblPr firstRow="1" bandRow="1">
                <a:tableStyleId>{BDBED569-4797-4DF1-A0F4-6AAB3CD982D8}</a:tableStyleId>
              </a:tblPr>
              <a:tblGrid>
                <a:gridCol w="3276364"/>
                <a:gridCol w="3276364"/>
              </a:tblGrid>
              <a:tr h="435767">
                <a:tc>
                  <a:txBody>
                    <a:bodyPr/>
                    <a:lstStyle/>
                    <a:p>
                      <a:pPr algn="ctr"/>
                      <a:r>
                        <a:rPr lang="en-GB" sz="3600" b="1" dirty="0" err="1" smtClean="0"/>
                        <a:t>bosque</a:t>
                      </a:r>
                      <a:endParaRPr lang="en-GB" sz="3600" b="1" dirty="0"/>
                    </a:p>
                  </a:txBody>
                  <a:tcPr>
                    <a:solidFill>
                      <a:schemeClr val="accent1">
                        <a:lumMod val="20000"/>
                        <a:lumOff val="80000"/>
                      </a:schemeClr>
                    </a:solidFill>
                  </a:tcPr>
                </a:tc>
                <a:tc>
                  <a:txBody>
                    <a:bodyPr/>
                    <a:lstStyle/>
                    <a:p>
                      <a:pPr algn="ctr"/>
                      <a:r>
                        <a:rPr lang="en-GB" sz="3200" b="0" dirty="0" smtClean="0"/>
                        <a:t>forest/wood</a:t>
                      </a:r>
                      <a:endParaRPr lang="en-GB" sz="3200" b="0" dirty="0"/>
                    </a:p>
                  </a:txBody>
                  <a:tcPr>
                    <a:solidFill>
                      <a:schemeClr val="bg1"/>
                    </a:solidFill>
                  </a:tcPr>
                </a:tc>
              </a:tr>
              <a:tr h="435767">
                <a:tc>
                  <a:txBody>
                    <a:bodyPr/>
                    <a:lstStyle/>
                    <a:p>
                      <a:pPr algn="ctr"/>
                      <a:r>
                        <a:rPr lang="en-GB" sz="3600" b="1" dirty="0" err="1" smtClean="0"/>
                        <a:t>árbol</a:t>
                      </a:r>
                      <a:endParaRPr lang="en-GB" sz="3600" b="1" dirty="0"/>
                    </a:p>
                  </a:txBody>
                  <a:tcPr>
                    <a:solidFill>
                      <a:schemeClr val="accent1">
                        <a:lumMod val="20000"/>
                        <a:lumOff val="80000"/>
                      </a:schemeClr>
                    </a:solidFill>
                  </a:tcPr>
                </a:tc>
                <a:tc>
                  <a:txBody>
                    <a:bodyPr/>
                    <a:lstStyle/>
                    <a:p>
                      <a:pPr algn="ctr"/>
                      <a:r>
                        <a:rPr lang="en-GB" sz="3200" b="0" dirty="0" smtClean="0"/>
                        <a:t>tree</a:t>
                      </a:r>
                      <a:endParaRPr lang="en-GB" sz="3200" b="0" dirty="0"/>
                    </a:p>
                  </a:txBody>
                  <a:tcPr>
                    <a:solidFill>
                      <a:schemeClr val="bg1"/>
                    </a:solidFill>
                  </a:tcPr>
                </a:tc>
              </a:tr>
              <a:tr h="435767">
                <a:tc>
                  <a:txBody>
                    <a:bodyPr/>
                    <a:lstStyle/>
                    <a:p>
                      <a:pPr algn="ctr"/>
                      <a:r>
                        <a:rPr lang="en-GB" sz="3600" b="1" dirty="0" err="1" smtClean="0"/>
                        <a:t>aseo</a:t>
                      </a:r>
                      <a:endParaRPr lang="en-GB" sz="3600" b="1" dirty="0"/>
                    </a:p>
                  </a:txBody>
                  <a:tcPr>
                    <a:solidFill>
                      <a:schemeClr val="accent1">
                        <a:lumMod val="20000"/>
                        <a:lumOff val="80000"/>
                      </a:schemeClr>
                    </a:solidFill>
                  </a:tcPr>
                </a:tc>
                <a:tc>
                  <a:txBody>
                    <a:bodyPr/>
                    <a:lstStyle/>
                    <a:p>
                      <a:pPr algn="ctr"/>
                      <a:r>
                        <a:rPr lang="en-GB" sz="3200" b="0" dirty="0" smtClean="0"/>
                        <a:t>toilet</a:t>
                      </a:r>
                      <a:endParaRPr lang="en-GB" sz="3200" b="0" dirty="0"/>
                    </a:p>
                  </a:txBody>
                  <a:tcPr>
                    <a:solidFill>
                      <a:schemeClr val="bg1"/>
                    </a:solidFill>
                  </a:tcPr>
                </a:tc>
              </a:tr>
              <a:tr h="435767">
                <a:tc>
                  <a:txBody>
                    <a:bodyPr/>
                    <a:lstStyle/>
                    <a:p>
                      <a:pPr algn="ctr"/>
                      <a:r>
                        <a:rPr lang="en-GB" sz="3600" b="1" dirty="0" err="1" smtClean="0"/>
                        <a:t>granja</a:t>
                      </a:r>
                      <a:endParaRPr lang="en-GB" sz="3600" b="1" dirty="0"/>
                    </a:p>
                  </a:txBody>
                  <a:tcPr>
                    <a:solidFill>
                      <a:schemeClr val="accent1">
                        <a:lumMod val="20000"/>
                        <a:lumOff val="80000"/>
                      </a:schemeClr>
                    </a:solidFill>
                  </a:tcPr>
                </a:tc>
                <a:tc>
                  <a:txBody>
                    <a:bodyPr/>
                    <a:lstStyle/>
                    <a:p>
                      <a:pPr algn="ctr"/>
                      <a:r>
                        <a:rPr lang="en-GB" sz="3200" b="0" dirty="0" smtClean="0"/>
                        <a:t>farm</a:t>
                      </a:r>
                      <a:endParaRPr lang="en-GB" sz="3200" b="0" dirty="0"/>
                    </a:p>
                  </a:txBody>
                  <a:tcPr>
                    <a:solidFill>
                      <a:schemeClr val="bg1"/>
                    </a:solidFill>
                  </a:tcPr>
                </a:tc>
              </a:tr>
              <a:tr h="435767">
                <a:tc>
                  <a:txBody>
                    <a:bodyPr/>
                    <a:lstStyle/>
                    <a:p>
                      <a:pPr algn="ctr"/>
                      <a:r>
                        <a:rPr lang="en-GB" sz="3600" b="1" dirty="0" err="1" smtClean="0"/>
                        <a:t>iglesia</a:t>
                      </a:r>
                      <a:endParaRPr lang="en-GB" sz="3600" b="1" dirty="0"/>
                    </a:p>
                  </a:txBody>
                  <a:tcPr>
                    <a:solidFill>
                      <a:schemeClr val="accent1">
                        <a:lumMod val="20000"/>
                        <a:lumOff val="80000"/>
                      </a:schemeClr>
                    </a:solidFill>
                  </a:tcPr>
                </a:tc>
                <a:tc>
                  <a:txBody>
                    <a:bodyPr/>
                    <a:lstStyle/>
                    <a:p>
                      <a:pPr algn="ctr"/>
                      <a:r>
                        <a:rPr lang="en-GB" sz="3200" b="0" dirty="0" smtClean="0"/>
                        <a:t>church</a:t>
                      </a:r>
                      <a:endParaRPr lang="en-GB" sz="3200" b="0" dirty="0"/>
                    </a:p>
                  </a:txBody>
                  <a:tcPr>
                    <a:solidFill>
                      <a:schemeClr val="bg1"/>
                    </a:solidFill>
                  </a:tcPr>
                </a:tc>
              </a:tr>
              <a:tr h="435767">
                <a:tc>
                  <a:txBody>
                    <a:bodyPr/>
                    <a:lstStyle/>
                    <a:p>
                      <a:pPr algn="ctr"/>
                      <a:r>
                        <a:rPr lang="en-GB" sz="3600" b="1" dirty="0" err="1" smtClean="0"/>
                        <a:t>piso</a:t>
                      </a:r>
                      <a:endParaRPr lang="en-GB" sz="3600" b="1" dirty="0"/>
                    </a:p>
                  </a:txBody>
                  <a:tcPr>
                    <a:solidFill>
                      <a:schemeClr val="accent1">
                        <a:lumMod val="20000"/>
                        <a:lumOff val="80000"/>
                      </a:schemeClr>
                    </a:solidFill>
                  </a:tcPr>
                </a:tc>
                <a:tc>
                  <a:txBody>
                    <a:bodyPr/>
                    <a:lstStyle/>
                    <a:p>
                      <a:pPr algn="ctr"/>
                      <a:r>
                        <a:rPr lang="en-GB" sz="3200" b="0" dirty="0" smtClean="0"/>
                        <a:t>floor/flat</a:t>
                      </a:r>
                      <a:endParaRPr lang="en-GB" sz="3200" b="0" dirty="0"/>
                    </a:p>
                  </a:txBody>
                  <a:tcPr>
                    <a:solidFill>
                      <a:schemeClr val="bg1"/>
                    </a:solidFill>
                  </a:tcPr>
                </a:tc>
              </a:tr>
              <a:tr h="435767">
                <a:tc>
                  <a:txBody>
                    <a:bodyPr/>
                    <a:lstStyle/>
                    <a:p>
                      <a:pPr algn="ctr"/>
                      <a:r>
                        <a:rPr lang="en-GB" sz="3600" b="1" dirty="0" err="1" smtClean="0"/>
                        <a:t>ventana</a:t>
                      </a:r>
                      <a:endParaRPr lang="en-GB" sz="3600" b="1" dirty="0"/>
                    </a:p>
                  </a:txBody>
                  <a:tcPr>
                    <a:solidFill>
                      <a:schemeClr val="accent1">
                        <a:lumMod val="20000"/>
                        <a:lumOff val="80000"/>
                      </a:schemeClr>
                    </a:solidFill>
                  </a:tcPr>
                </a:tc>
                <a:tc>
                  <a:txBody>
                    <a:bodyPr/>
                    <a:lstStyle/>
                    <a:p>
                      <a:pPr algn="ctr"/>
                      <a:r>
                        <a:rPr lang="en-GB" sz="3200" b="0" dirty="0" smtClean="0"/>
                        <a:t>window</a:t>
                      </a:r>
                      <a:endParaRPr lang="en-GB" sz="3200" b="0" dirty="0"/>
                    </a:p>
                  </a:txBody>
                  <a:tcPr>
                    <a:solidFill>
                      <a:schemeClr val="bg1"/>
                    </a:solidFill>
                  </a:tcPr>
                </a:tc>
              </a:tr>
            </a:tbl>
          </a:graphicData>
        </a:graphic>
      </p:graphicFrame>
    </p:spTree>
    <p:extLst>
      <p:ext uri="{BB962C8B-B14F-4D97-AF65-F5344CB8AC3E}">
        <p14:creationId xmlns:p14="http://schemas.microsoft.com/office/powerpoint/2010/main" xmlns="" val="399152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Danni\AppData\Local\Microsoft\Windows\Temporary Internet Files\Content.IE5\SGUWNCCM\MP900407273[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1780" y="4277947"/>
            <a:ext cx="1475510" cy="108012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You have 3 minutes to memorise the Spanish words for these images</a:t>
            </a:r>
            <a:endParaRPr lang="en-GB" sz="2000" dirty="0"/>
          </a:p>
        </p:txBody>
      </p:sp>
      <p:graphicFrame>
        <p:nvGraphicFramePr>
          <p:cNvPr id="3" name="Table 2"/>
          <p:cNvGraphicFramePr>
            <a:graphicFrameLocks noGrp="1"/>
          </p:cNvGraphicFramePr>
          <p:nvPr>
            <p:extLst>
              <p:ext uri="{D42A27DB-BD31-4B8C-83A1-F6EECF244321}">
                <p14:modId xmlns:p14="http://schemas.microsoft.com/office/powerpoint/2010/main" xmlns="" val="2836051310"/>
              </p:ext>
            </p:extLst>
          </p:nvPr>
        </p:nvGraphicFramePr>
        <p:xfrm>
          <a:off x="539552" y="1700808"/>
          <a:ext cx="8064896" cy="4968552"/>
        </p:xfrm>
        <a:graphic>
          <a:graphicData uri="http://schemas.openxmlformats.org/drawingml/2006/table">
            <a:tbl>
              <a:tblPr firstRow="1" bandRow="1">
                <a:tableStyleId>{5940675A-B579-460E-94D1-54222C63F5DA}</a:tableStyleId>
              </a:tblPr>
              <a:tblGrid>
                <a:gridCol w="4032448"/>
                <a:gridCol w="4032448"/>
              </a:tblGrid>
              <a:tr h="1242138">
                <a:tc>
                  <a:txBody>
                    <a:bodyPr/>
                    <a:lstStyle/>
                    <a:p>
                      <a:r>
                        <a:rPr lang="en-GB" sz="4000" b="1" dirty="0" err="1" smtClean="0"/>
                        <a:t>árbol</a:t>
                      </a:r>
                      <a:endParaRPr lang="en-GB" sz="4000" b="1" dirty="0"/>
                    </a:p>
                  </a:txBody>
                  <a:tcPr/>
                </a:tc>
                <a:tc>
                  <a:txBody>
                    <a:bodyPr/>
                    <a:lstStyle/>
                    <a:p>
                      <a:r>
                        <a:rPr lang="en-GB" sz="4000" b="1" dirty="0" err="1" smtClean="0"/>
                        <a:t>semáforo</a:t>
                      </a:r>
                      <a:endParaRPr lang="en-GB" sz="4000" b="1" dirty="0"/>
                    </a:p>
                  </a:txBody>
                  <a:tcPr/>
                </a:tc>
              </a:tr>
              <a:tr h="1242138">
                <a:tc>
                  <a:txBody>
                    <a:bodyPr/>
                    <a:lstStyle/>
                    <a:p>
                      <a:r>
                        <a:rPr lang="en-GB" sz="4000" b="1" dirty="0" err="1" smtClean="0"/>
                        <a:t>río</a:t>
                      </a:r>
                      <a:endParaRPr lang="en-GB" sz="4000" b="1" dirty="0"/>
                    </a:p>
                  </a:txBody>
                  <a:tcPr/>
                </a:tc>
                <a:tc>
                  <a:txBody>
                    <a:bodyPr/>
                    <a:lstStyle/>
                    <a:p>
                      <a:r>
                        <a:rPr lang="en-GB" sz="4000" b="1" dirty="0" err="1" smtClean="0"/>
                        <a:t>espejo</a:t>
                      </a:r>
                      <a:endParaRPr lang="en-GB" sz="4000" b="1" dirty="0"/>
                    </a:p>
                  </a:txBody>
                  <a:tcPr/>
                </a:tc>
              </a:tr>
              <a:tr h="1242138">
                <a:tc>
                  <a:txBody>
                    <a:bodyPr/>
                    <a:lstStyle/>
                    <a:p>
                      <a:r>
                        <a:rPr lang="en-GB" sz="4000" b="1" dirty="0" err="1" smtClean="0"/>
                        <a:t>armario</a:t>
                      </a:r>
                      <a:endParaRPr lang="en-GB" sz="4000" b="1" dirty="0"/>
                    </a:p>
                  </a:txBody>
                  <a:tcPr/>
                </a:tc>
                <a:tc>
                  <a:txBody>
                    <a:bodyPr/>
                    <a:lstStyle/>
                    <a:p>
                      <a:r>
                        <a:rPr lang="en-GB" sz="4000" b="1" dirty="0" err="1" smtClean="0"/>
                        <a:t>flor</a:t>
                      </a:r>
                      <a:endParaRPr lang="en-GB" sz="4000" b="1" dirty="0"/>
                    </a:p>
                  </a:txBody>
                  <a:tcPr/>
                </a:tc>
              </a:tr>
              <a:tr h="1242138">
                <a:tc>
                  <a:txBody>
                    <a:bodyPr/>
                    <a:lstStyle/>
                    <a:p>
                      <a:r>
                        <a:rPr lang="en-GB" sz="4000" b="1" dirty="0" smtClean="0"/>
                        <a:t>campo</a:t>
                      </a:r>
                      <a:endParaRPr lang="en-GB" sz="4000" b="1" dirty="0"/>
                    </a:p>
                  </a:txBody>
                  <a:tcPr/>
                </a:tc>
                <a:tc>
                  <a:txBody>
                    <a:bodyPr/>
                    <a:lstStyle/>
                    <a:p>
                      <a:r>
                        <a:rPr lang="en-GB" sz="4000" b="1" dirty="0" err="1" smtClean="0"/>
                        <a:t>granja</a:t>
                      </a:r>
                      <a:endParaRPr lang="en-GB" sz="4000" b="1" dirty="0"/>
                    </a:p>
                  </a:txBody>
                  <a:tcPr/>
                </a:tc>
              </a:tr>
            </a:tbl>
          </a:graphicData>
        </a:graphic>
      </p:graphicFrame>
      <p:pic>
        <p:nvPicPr>
          <p:cNvPr id="6146" name="Picture 2" descr="C:\Users\Danni\AppData\Local\Microsoft\Windows\Temporary Internet Files\Content.IE5\SGUWNCCM\MC900433882[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98193" y="1786759"/>
            <a:ext cx="1080120" cy="1080120"/>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Users\Danni\AppData\Local\Microsoft\Windows\Temporary Internet Files\Content.IE5\95BE1G35\MC900290952[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98193" y="2998272"/>
            <a:ext cx="1080119" cy="1078277"/>
          </a:xfrm>
          <a:prstGeom prst="rect">
            <a:avLst/>
          </a:prstGeom>
          <a:noFill/>
          <a:extLst>
            <a:ext uri="{909E8E84-426E-40DD-AFC4-6F175D3DCCD1}">
              <a14:hiddenFill xmlns:a14="http://schemas.microsoft.com/office/drawing/2010/main" xmlns="">
                <a:solidFill>
                  <a:srgbClr val="FFFFFF"/>
                </a:solidFill>
              </a14:hiddenFill>
            </a:ext>
          </a:extLst>
        </p:spPr>
      </p:pic>
      <p:pic>
        <p:nvPicPr>
          <p:cNvPr id="6149" name="Picture 5" descr="C:\Users\Danni\AppData\Local\Microsoft\Windows\Temporary Internet Files\Content.IE5\ESSQ3LKS\MC900319772[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50235" y="5517232"/>
            <a:ext cx="1080483" cy="1122279"/>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C:\Users\Danni\AppData\Local\Microsoft\Windows\Temporary Internet Files\Content.IE5\95BE1G35\MP900448615[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38850" y="5442114"/>
            <a:ext cx="1120469" cy="1197397"/>
          </a:xfrm>
          <a:prstGeom prst="rect">
            <a:avLst/>
          </a:prstGeom>
          <a:noFill/>
          <a:extLst>
            <a:ext uri="{909E8E84-426E-40DD-AFC4-6F175D3DCCD1}">
              <a14:hiddenFill xmlns:a14="http://schemas.microsoft.com/office/drawing/2010/main" xmlns="">
                <a:solidFill>
                  <a:srgbClr val="FFFFFF"/>
                </a:solidFill>
              </a14:hiddenFill>
            </a:ext>
          </a:extLst>
        </p:spPr>
      </p:pic>
      <p:pic>
        <p:nvPicPr>
          <p:cNvPr id="6151" name="Picture 7" descr="C:\Users\Danni\AppData\Local\Microsoft\Windows\Temporary Internet Files\Content.IE5\GN3R2XBJ\MC900215168[1].wm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83756" y="4210170"/>
            <a:ext cx="830656" cy="1147898"/>
          </a:xfrm>
          <a:prstGeom prst="rect">
            <a:avLst/>
          </a:prstGeom>
          <a:noFill/>
          <a:extLst>
            <a:ext uri="{909E8E84-426E-40DD-AFC4-6F175D3DCCD1}">
              <a14:hiddenFill xmlns:a14="http://schemas.microsoft.com/office/drawing/2010/main" xmlns="">
                <a:solidFill>
                  <a:srgbClr val="FFFFFF"/>
                </a:solidFill>
              </a14:hiddenFill>
            </a:ext>
          </a:extLst>
        </p:spPr>
      </p:pic>
      <p:pic>
        <p:nvPicPr>
          <p:cNvPr id="6152" name="Picture 8" descr="C:\Users\Danni\AppData\Local\Microsoft\Windows\Temporary Internet Files\Content.IE5\GN3R2XBJ\MC900058207[1].wm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39358" y="3044859"/>
            <a:ext cx="1400983" cy="1044552"/>
          </a:xfrm>
          <a:prstGeom prst="rect">
            <a:avLst/>
          </a:prstGeom>
          <a:noFill/>
          <a:extLst>
            <a:ext uri="{909E8E84-426E-40DD-AFC4-6F175D3DCCD1}">
              <a14:hiddenFill xmlns:a14="http://schemas.microsoft.com/office/drawing/2010/main" xmlns="">
                <a:solidFill>
                  <a:srgbClr val="FFFFFF"/>
                </a:solidFill>
              </a14:hiddenFill>
            </a:ext>
          </a:extLst>
        </p:spPr>
      </p:pic>
      <p:pic>
        <p:nvPicPr>
          <p:cNvPr id="6153" name="Picture 9" descr="C:\Users\Danni\AppData\Local\Microsoft\Windows\Temporary Internet Files\Content.IE5\ESSQ3LKS\MP900430856[1].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460186" y="1786759"/>
            <a:ext cx="888743" cy="10801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611560" y="1746279"/>
            <a:ext cx="2304256" cy="1176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11560" y="2998272"/>
            <a:ext cx="2304256" cy="1127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06237" y="4210170"/>
            <a:ext cx="2304256" cy="1176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38088" y="5452698"/>
            <a:ext cx="2304256" cy="1176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4644008" y="1746279"/>
            <a:ext cx="2304256" cy="1176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644008" y="3044859"/>
            <a:ext cx="2304256" cy="1077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644008" y="4215345"/>
            <a:ext cx="2304256" cy="1176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644008" y="5442114"/>
            <a:ext cx="2304256" cy="1176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46986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7" grpId="0" animBg="1"/>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800" dirty="0" smtClean="0"/>
              <a:t>Match up the translations</a:t>
            </a:r>
            <a:endParaRPr lang="en-GB" sz="4800" dirty="0"/>
          </a:p>
        </p:txBody>
      </p:sp>
      <p:graphicFrame>
        <p:nvGraphicFramePr>
          <p:cNvPr id="5" name="Table 4"/>
          <p:cNvGraphicFramePr>
            <a:graphicFrameLocks noGrp="1"/>
          </p:cNvGraphicFramePr>
          <p:nvPr>
            <p:extLst>
              <p:ext uri="{D42A27DB-BD31-4B8C-83A1-F6EECF244321}">
                <p14:modId xmlns:p14="http://schemas.microsoft.com/office/powerpoint/2010/main" xmlns="" val="2455279374"/>
              </p:ext>
            </p:extLst>
          </p:nvPr>
        </p:nvGraphicFramePr>
        <p:xfrm>
          <a:off x="1187624" y="1628796"/>
          <a:ext cx="6552728" cy="5029200"/>
        </p:xfrm>
        <a:graphic>
          <a:graphicData uri="http://schemas.openxmlformats.org/drawingml/2006/table">
            <a:tbl>
              <a:tblPr firstRow="1" bandRow="1">
                <a:tableStyleId>{BDBED569-4797-4DF1-A0F4-6AAB3CD982D8}</a:tableStyleId>
              </a:tblPr>
              <a:tblGrid>
                <a:gridCol w="3276364"/>
                <a:gridCol w="3276364"/>
              </a:tblGrid>
              <a:tr h="435767">
                <a:tc>
                  <a:txBody>
                    <a:bodyPr/>
                    <a:lstStyle/>
                    <a:p>
                      <a:pPr algn="ctr"/>
                      <a:r>
                        <a:rPr lang="en-GB" sz="2400" b="1" dirty="0" err="1" smtClean="0"/>
                        <a:t>edificio</a:t>
                      </a:r>
                      <a:endParaRPr lang="en-GB" sz="2400" b="1" dirty="0"/>
                    </a:p>
                  </a:txBody>
                  <a:tcPr/>
                </a:tc>
                <a:tc>
                  <a:txBody>
                    <a:bodyPr/>
                    <a:lstStyle/>
                    <a:p>
                      <a:pPr algn="ctr"/>
                      <a:r>
                        <a:rPr lang="en-GB" sz="2200" b="0" dirty="0" smtClean="0"/>
                        <a:t>butcher’s</a:t>
                      </a:r>
                      <a:endParaRPr lang="en-GB" sz="2200" b="0" dirty="0"/>
                    </a:p>
                  </a:txBody>
                  <a:tcPr/>
                </a:tc>
              </a:tr>
              <a:tr h="435767">
                <a:tc>
                  <a:txBody>
                    <a:bodyPr/>
                    <a:lstStyle/>
                    <a:p>
                      <a:pPr algn="ctr"/>
                      <a:r>
                        <a:rPr lang="en-GB" sz="2400" b="1" dirty="0" err="1" smtClean="0"/>
                        <a:t>ayuntamiento</a:t>
                      </a:r>
                      <a:endParaRPr lang="en-GB" sz="2400" b="1" dirty="0"/>
                    </a:p>
                  </a:txBody>
                  <a:tcPr/>
                </a:tc>
                <a:tc>
                  <a:txBody>
                    <a:bodyPr/>
                    <a:lstStyle/>
                    <a:p>
                      <a:pPr algn="ctr"/>
                      <a:r>
                        <a:rPr lang="en-GB" sz="2200" b="0" dirty="0" smtClean="0"/>
                        <a:t>shoe</a:t>
                      </a:r>
                      <a:r>
                        <a:rPr lang="en-GB" sz="2200" b="0" baseline="0" dirty="0" smtClean="0"/>
                        <a:t> shop</a:t>
                      </a:r>
                      <a:endParaRPr lang="en-GB" sz="2200" b="0" dirty="0"/>
                    </a:p>
                  </a:txBody>
                  <a:tcPr/>
                </a:tc>
              </a:tr>
              <a:tr h="435767">
                <a:tc>
                  <a:txBody>
                    <a:bodyPr/>
                    <a:lstStyle/>
                    <a:p>
                      <a:pPr algn="ctr"/>
                      <a:r>
                        <a:rPr lang="en-GB" sz="2400" b="1" dirty="0" smtClean="0"/>
                        <a:t>cine</a:t>
                      </a:r>
                      <a:endParaRPr lang="en-GB" sz="2400" b="1" dirty="0"/>
                    </a:p>
                  </a:txBody>
                  <a:tcPr/>
                </a:tc>
                <a:tc>
                  <a:txBody>
                    <a:bodyPr/>
                    <a:lstStyle/>
                    <a:p>
                      <a:pPr algn="ctr"/>
                      <a:r>
                        <a:rPr lang="en-GB" sz="2200" b="0" dirty="0" smtClean="0"/>
                        <a:t>theme park</a:t>
                      </a:r>
                      <a:endParaRPr lang="en-GB" sz="2200" b="0" dirty="0"/>
                    </a:p>
                  </a:txBody>
                  <a:tcPr/>
                </a:tc>
              </a:tr>
              <a:tr h="435767">
                <a:tc>
                  <a:txBody>
                    <a:bodyPr/>
                    <a:lstStyle/>
                    <a:p>
                      <a:pPr algn="ctr"/>
                      <a:r>
                        <a:rPr lang="en-GB" sz="2400" b="1" dirty="0" err="1" smtClean="0"/>
                        <a:t>zapatería</a:t>
                      </a:r>
                      <a:endParaRPr lang="en-GB" sz="2400" b="1" dirty="0"/>
                    </a:p>
                  </a:txBody>
                  <a:tcPr/>
                </a:tc>
                <a:tc>
                  <a:txBody>
                    <a:bodyPr/>
                    <a:lstStyle/>
                    <a:p>
                      <a:pPr algn="ctr"/>
                      <a:r>
                        <a:rPr lang="en-GB" sz="2200" b="0" dirty="0" smtClean="0"/>
                        <a:t>church</a:t>
                      </a:r>
                      <a:endParaRPr lang="en-GB" sz="2200" b="0" dirty="0"/>
                    </a:p>
                  </a:txBody>
                  <a:tcPr/>
                </a:tc>
              </a:tr>
              <a:tr h="435767">
                <a:tc>
                  <a:txBody>
                    <a:bodyPr/>
                    <a:lstStyle/>
                    <a:p>
                      <a:pPr algn="ctr"/>
                      <a:r>
                        <a:rPr lang="en-GB" sz="2400" b="1" dirty="0" err="1" smtClean="0"/>
                        <a:t>carnicería</a:t>
                      </a:r>
                      <a:endParaRPr lang="en-GB" sz="2400" b="1" dirty="0"/>
                    </a:p>
                  </a:txBody>
                  <a:tcPr/>
                </a:tc>
                <a:tc>
                  <a:txBody>
                    <a:bodyPr/>
                    <a:lstStyle/>
                    <a:p>
                      <a:pPr algn="ctr"/>
                      <a:r>
                        <a:rPr lang="en-GB" sz="2200" b="0" dirty="0" smtClean="0"/>
                        <a:t>town hall</a:t>
                      </a:r>
                      <a:endParaRPr lang="en-GB" sz="2200" b="0" dirty="0"/>
                    </a:p>
                  </a:txBody>
                  <a:tcPr/>
                </a:tc>
              </a:tr>
              <a:tr h="435767">
                <a:tc>
                  <a:txBody>
                    <a:bodyPr/>
                    <a:lstStyle/>
                    <a:p>
                      <a:pPr algn="ctr"/>
                      <a:r>
                        <a:rPr lang="en-GB" sz="2400" b="1" dirty="0" err="1" smtClean="0"/>
                        <a:t>parque</a:t>
                      </a:r>
                      <a:r>
                        <a:rPr lang="en-GB" sz="2400" b="1" dirty="0" smtClean="0"/>
                        <a:t> </a:t>
                      </a:r>
                      <a:r>
                        <a:rPr lang="en-GB" sz="2400" b="1" dirty="0" err="1" smtClean="0"/>
                        <a:t>temático</a:t>
                      </a:r>
                      <a:endParaRPr lang="en-GB" sz="2400" b="1" dirty="0"/>
                    </a:p>
                  </a:txBody>
                  <a:tcPr/>
                </a:tc>
                <a:tc>
                  <a:txBody>
                    <a:bodyPr/>
                    <a:lstStyle/>
                    <a:p>
                      <a:pPr algn="ctr"/>
                      <a:r>
                        <a:rPr lang="en-GB" sz="2200" b="0" dirty="0" smtClean="0"/>
                        <a:t>shop</a:t>
                      </a:r>
                      <a:endParaRPr lang="en-GB" sz="2200" b="0" dirty="0"/>
                    </a:p>
                  </a:txBody>
                  <a:tcPr/>
                </a:tc>
              </a:tr>
              <a:tr h="435767">
                <a:tc>
                  <a:txBody>
                    <a:bodyPr/>
                    <a:lstStyle/>
                    <a:p>
                      <a:pPr algn="ctr"/>
                      <a:r>
                        <a:rPr lang="en-GB" sz="2400" b="1" dirty="0" err="1" smtClean="0"/>
                        <a:t>grandes</a:t>
                      </a:r>
                      <a:r>
                        <a:rPr lang="en-GB" sz="2400" b="1" dirty="0" smtClean="0"/>
                        <a:t> </a:t>
                      </a:r>
                      <a:r>
                        <a:rPr lang="en-GB" sz="2400" b="1" dirty="0" err="1" smtClean="0"/>
                        <a:t>almacenes</a:t>
                      </a:r>
                      <a:endParaRPr lang="en-GB" sz="2400" b="1" dirty="0"/>
                    </a:p>
                  </a:txBody>
                  <a:tcPr/>
                </a:tc>
                <a:tc>
                  <a:txBody>
                    <a:bodyPr/>
                    <a:lstStyle/>
                    <a:p>
                      <a:pPr algn="ctr"/>
                      <a:r>
                        <a:rPr lang="en-GB" sz="2200" b="0" dirty="0" smtClean="0"/>
                        <a:t>bank</a:t>
                      </a:r>
                      <a:endParaRPr lang="en-GB" sz="2200" b="0" dirty="0"/>
                    </a:p>
                  </a:txBody>
                  <a:tcPr/>
                </a:tc>
              </a:tr>
              <a:tr h="435767">
                <a:tc>
                  <a:txBody>
                    <a:bodyPr/>
                    <a:lstStyle/>
                    <a:p>
                      <a:pPr algn="ctr"/>
                      <a:r>
                        <a:rPr lang="en-GB" sz="2400" b="1" dirty="0" err="1" smtClean="0"/>
                        <a:t>oficina</a:t>
                      </a:r>
                      <a:r>
                        <a:rPr lang="en-GB" sz="2400" b="1" baseline="0" dirty="0" smtClean="0"/>
                        <a:t> de </a:t>
                      </a:r>
                      <a:r>
                        <a:rPr lang="en-GB" sz="2400" b="1" baseline="0" dirty="0" err="1" smtClean="0"/>
                        <a:t>correos</a:t>
                      </a:r>
                      <a:endParaRPr lang="en-GB" sz="2400" b="1" dirty="0"/>
                    </a:p>
                  </a:txBody>
                  <a:tcPr/>
                </a:tc>
                <a:tc>
                  <a:txBody>
                    <a:bodyPr/>
                    <a:lstStyle/>
                    <a:p>
                      <a:pPr algn="ctr"/>
                      <a:r>
                        <a:rPr lang="en-GB" sz="2200" b="0" dirty="0" smtClean="0"/>
                        <a:t>building</a:t>
                      </a:r>
                      <a:endParaRPr lang="en-GB" sz="2200" b="0" dirty="0"/>
                    </a:p>
                  </a:txBody>
                  <a:tcPr/>
                </a:tc>
              </a:tr>
              <a:tr h="435767">
                <a:tc>
                  <a:txBody>
                    <a:bodyPr/>
                    <a:lstStyle/>
                    <a:p>
                      <a:pPr algn="ctr"/>
                      <a:r>
                        <a:rPr lang="en-GB" sz="2400" b="1" dirty="0" err="1" smtClean="0"/>
                        <a:t>banco</a:t>
                      </a:r>
                      <a:endParaRPr lang="en-GB" sz="2400" b="1" dirty="0"/>
                    </a:p>
                  </a:txBody>
                  <a:tcPr/>
                </a:tc>
                <a:tc>
                  <a:txBody>
                    <a:bodyPr/>
                    <a:lstStyle/>
                    <a:p>
                      <a:pPr algn="ctr"/>
                      <a:r>
                        <a:rPr lang="en-GB" sz="2200" b="0" dirty="0" smtClean="0"/>
                        <a:t>post office</a:t>
                      </a:r>
                      <a:endParaRPr lang="en-GB" sz="2200" b="0" dirty="0"/>
                    </a:p>
                  </a:txBody>
                  <a:tcPr/>
                </a:tc>
              </a:tr>
              <a:tr h="435767">
                <a:tc>
                  <a:txBody>
                    <a:bodyPr/>
                    <a:lstStyle/>
                    <a:p>
                      <a:pPr algn="ctr"/>
                      <a:r>
                        <a:rPr lang="en-GB" sz="2400" b="1" dirty="0" err="1" smtClean="0"/>
                        <a:t>iglesia</a:t>
                      </a:r>
                      <a:endParaRPr lang="en-GB" sz="2400" b="1" dirty="0"/>
                    </a:p>
                  </a:txBody>
                  <a:tcPr/>
                </a:tc>
                <a:tc>
                  <a:txBody>
                    <a:bodyPr/>
                    <a:lstStyle/>
                    <a:p>
                      <a:pPr algn="ctr"/>
                      <a:r>
                        <a:rPr lang="en-GB" sz="2200" b="0" dirty="0" smtClean="0"/>
                        <a:t>cinema</a:t>
                      </a:r>
                      <a:endParaRPr lang="en-GB" sz="2200" b="0" dirty="0"/>
                    </a:p>
                  </a:txBody>
                  <a:tcPr/>
                </a:tc>
              </a:tr>
              <a:tr h="435767">
                <a:tc>
                  <a:txBody>
                    <a:bodyPr/>
                    <a:lstStyle/>
                    <a:p>
                      <a:pPr algn="ctr"/>
                      <a:r>
                        <a:rPr lang="en-GB" sz="2400" b="1" dirty="0" err="1" smtClean="0"/>
                        <a:t>tienda</a:t>
                      </a:r>
                      <a:endParaRPr lang="en-GB" sz="2400" b="1" dirty="0"/>
                    </a:p>
                  </a:txBody>
                  <a:tcPr/>
                </a:tc>
                <a:tc>
                  <a:txBody>
                    <a:bodyPr/>
                    <a:lstStyle/>
                    <a:p>
                      <a:pPr algn="ctr"/>
                      <a:r>
                        <a:rPr lang="en-GB" sz="2200" b="0" dirty="0" smtClean="0"/>
                        <a:t>department stores</a:t>
                      </a:r>
                      <a:endParaRPr lang="en-GB" sz="2200" b="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74452671"/>
              </p:ext>
            </p:extLst>
          </p:nvPr>
        </p:nvGraphicFramePr>
        <p:xfrm>
          <a:off x="1187624" y="1628800"/>
          <a:ext cx="6552728" cy="5029200"/>
        </p:xfrm>
        <a:graphic>
          <a:graphicData uri="http://schemas.openxmlformats.org/drawingml/2006/table">
            <a:tbl>
              <a:tblPr firstRow="1" bandRow="1">
                <a:tableStyleId>{BDBED569-4797-4DF1-A0F4-6AAB3CD982D8}</a:tableStyleId>
              </a:tblPr>
              <a:tblGrid>
                <a:gridCol w="3276364"/>
                <a:gridCol w="3276364"/>
              </a:tblGrid>
              <a:tr h="457200">
                <a:tc>
                  <a:txBody>
                    <a:bodyPr/>
                    <a:lstStyle/>
                    <a:p>
                      <a:pPr algn="ctr"/>
                      <a:r>
                        <a:rPr lang="en-GB" sz="2400" b="1" dirty="0" err="1" smtClean="0"/>
                        <a:t>edificio</a:t>
                      </a:r>
                      <a:endParaRPr lang="en-GB" sz="2400" b="1" dirty="0"/>
                    </a:p>
                  </a:txBody>
                  <a:tcPr>
                    <a:solidFill>
                      <a:schemeClr val="accent5">
                        <a:lumMod val="40000"/>
                        <a:lumOff val="60000"/>
                      </a:schemeClr>
                    </a:solidFill>
                  </a:tcPr>
                </a:tc>
                <a:tc>
                  <a:txBody>
                    <a:bodyPr/>
                    <a:lstStyle/>
                    <a:p>
                      <a:pPr algn="ctr"/>
                      <a:r>
                        <a:rPr lang="en-GB" sz="2200" b="0" dirty="0" smtClean="0"/>
                        <a:t>building</a:t>
                      </a:r>
                      <a:endParaRPr lang="en-GB" sz="2200" b="0" dirty="0"/>
                    </a:p>
                  </a:txBody>
                  <a:tcPr>
                    <a:solidFill>
                      <a:schemeClr val="bg1"/>
                    </a:solidFill>
                  </a:tcPr>
                </a:tc>
              </a:tr>
              <a:tr h="435767">
                <a:tc>
                  <a:txBody>
                    <a:bodyPr/>
                    <a:lstStyle/>
                    <a:p>
                      <a:pPr algn="ctr"/>
                      <a:r>
                        <a:rPr lang="en-GB" sz="2400" b="1" dirty="0" err="1" smtClean="0"/>
                        <a:t>ayuntamiento</a:t>
                      </a:r>
                      <a:endParaRPr lang="en-GB" sz="2400" b="1" dirty="0"/>
                    </a:p>
                  </a:txBody>
                  <a:tcPr>
                    <a:solidFill>
                      <a:schemeClr val="accent5">
                        <a:lumMod val="40000"/>
                        <a:lumOff val="60000"/>
                      </a:schemeClr>
                    </a:solidFill>
                  </a:tcPr>
                </a:tc>
                <a:tc>
                  <a:txBody>
                    <a:bodyPr/>
                    <a:lstStyle/>
                    <a:p>
                      <a:pPr algn="ctr"/>
                      <a:r>
                        <a:rPr lang="en-GB" sz="2200" b="0" dirty="0" smtClean="0"/>
                        <a:t>town hall</a:t>
                      </a:r>
                      <a:endParaRPr lang="en-GB" sz="2200" b="0" dirty="0"/>
                    </a:p>
                  </a:txBody>
                  <a:tcPr>
                    <a:solidFill>
                      <a:schemeClr val="bg1"/>
                    </a:solidFill>
                  </a:tcPr>
                </a:tc>
              </a:tr>
              <a:tr h="435767">
                <a:tc>
                  <a:txBody>
                    <a:bodyPr/>
                    <a:lstStyle/>
                    <a:p>
                      <a:pPr algn="ctr"/>
                      <a:r>
                        <a:rPr lang="en-GB" sz="2400" b="1" dirty="0" smtClean="0"/>
                        <a:t>cine</a:t>
                      </a:r>
                      <a:endParaRPr lang="en-GB" sz="2400" b="1" dirty="0"/>
                    </a:p>
                  </a:txBody>
                  <a:tcPr>
                    <a:solidFill>
                      <a:schemeClr val="accent5">
                        <a:lumMod val="40000"/>
                        <a:lumOff val="60000"/>
                      </a:schemeClr>
                    </a:solidFill>
                  </a:tcPr>
                </a:tc>
                <a:tc>
                  <a:txBody>
                    <a:bodyPr/>
                    <a:lstStyle/>
                    <a:p>
                      <a:pPr algn="ctr"/>
                      <a:r>
                        <a:rPr lang="en-GB" sz="2200" b="0" dirty="0" smtClean="0"/>
                        <a:t>cinema</a:t>
                      </a:r>
                      <a:endParaRPr lang="en-GB" sz="2200" b="0" dirty="0"/>
                    </a:p>
                  </a:txBody>
                  <a:tcPr>
                    <a:solidFill>
                      <a:schemeClr val="bg1"/>
                    </a:solidFill>
                  </a:tcPr>
                </a:tc>
              </a:tr>
              <a:tr h="435767">
                <a:tc>
                  <a:txBody>
                    <a:bodyPr/>
                    <a:lstStyle/>
                    <a:p>
                      <a:pPr algn="ctr"/>
                      <a:r>
                        <a:rPr lang="en-GB" sz="2400" b="1" dirty="0" err="1" smtClean="0"/>
                        <a:t>zapatería</a:t>
                      </a:r>
                      <a:endParaRPr lang="en-GB" sz="2400" b="1" dirty="0"/>
                    </a:p>
                  </a:txBody>
                  <a:tcPr>
                    <a:solidFill>
                      <a:schemeClr val="accent5">
                        <a:lumMod val="40000"/>
                        <a:lumOff val="60000"/>
                      </a:schemeClr>
                    </a:solidFill>
                  </a:tcPr>
                </a:tc>
                <a:tc>
                  <a:txBody>
                    <a:bodyPr/>
                    <a:lstStyle/>
                    <a:p>
                      <a:pPr algn="ctr"/>
                      <a:r>
                        <a:rPr lang="en-GB" sz="2200" b="0" dirty="0" smtClean="0"/>
                        <a:t>shoe shop</a:t>
                      </a:r>
                      <a:endParaRPr lang="en-GB" sz="2200" b="0" dirty="0"/>
                    </a:p>
                  </a:txBody>
                  <a:tcPr>
                    <a:solidFill>
                      <a:schemeClr val="bg1"/>
                    </a:solidFill>
                  </a:tcPr>
                </a:tc>
              </a:tr>
              <a:tr h="435767">
                <a:tc>
                  <a:txBody>
                    <a:bodyPr/>
                    <a:lstStyle/>
                    <a:p>
                      <a:pPr algn="ctr"/>
                      <a:r>
                        <a:rPr lang="en-GB" sz="2400" b="1" dirty="0" err="1" smtClean="0"/>
                        <a:t>carnicería</a:t>
                      </a:r>
                      <a:endParaRPr lang="en-GB" sz="2400" b="1" dirty="0"/>
                    </a:p>
                  </a:txBody>
                  <a:tcPr>
                    <a:solidFill>
                      <a:schemeClr val="accent5">
                        <a:lumMod val="40000"/>
                        <a:lumOff val="60000"/>
                      </a:schemeClr>
                    </a:solidFill>
                  </a:tcPr>
                </a:tc>
                <a:tc>
                  <a:txBody>
                    <a:bodyPr/>
                    <a:lstStyle/>
                    <a:p>
                      <a:pPr algn="ctr"/>
                      <a:r>
                        <a:rPr lang="en-GB" sz="2200" b="0" dirty="0" smtClean="0"/>
                        <a:t>butchers</a:t>
                      </a:r>
                      <a:endParaRPr lang="en-GB" sz="2200" b="0" dirty="0"/>
                    </a:p>
                  </a:txBody>
                  <a:tcPr>
                    <a:solidFill>
                      <a:schemeClr val="bg1"/>
                    </a:solidFill>
                  </a:tcPr>
                </a:tc>
              </a:tr>
              <a:tr h="435767">
                <a:tc>
                  <a:txBody>
                    <a:bodyPr/>
                    <a:lstStyle/>
                    <a:p>
                      <a:pPr algn="ctr"/>
                      <a:r>
                        <a:rPr lang="en-GB" sz="2400" b="1" dirty="0" err="1" smtClean="0"/>
                        <a:t>parque</a:t>
                      </a:r>
                      <a:r>
                        <a:rPr lang="en-GB" sz="2400" b="1" dirty="0" smtClean="0"/>
                        <a:t> </a:t>
                      </a:r>
                      <a:r>
                        <a:rPr lang="en-GB" sz="2400" b="1" dirty="0" err="1" smtClean="0"/>
                        <a:t>temático</a:t>
                      </a:r>
                      <a:endParaRPr lang="en-GB" sz="2400" b="1" dirty="0"/>
                    </a:p>
                  </a:txBody>
                  <a:tcPr>
                    <a:solidFill>
                      <a:schemeClr val="accent5">
                        <a:lumMod val="40000"/>
                        <a:lumOff val="60000"/>
                      </a:schemeClr>
                    </a:solidFill>
                  </a:tcPr>
                </a:tc>
                <a:tc>
                  <a:txBody>
                    <a:bodyPr/>
                    <a:lstStyle/>
                    <a:p>
                      <a:pPr algn="ctr"/>
                      <a:r>
                        <a:rPr lang="en-GB" sz="2200" b="0" dirty="0" smtClean="0"/>
                        <a:t>theme park</a:t>
                      </a:r>
                      <a:endParaRPr lang="en-GB" sz="2200" b="0" dirty="0"/>
                    </a:p>
                  </a:txBody>
                  <a:tcPr>
                    <a:solidFill>
                      <a:schemeClr val="bg1"/>
                    </a:solidFill>
                  </a:tcPr>
                </a:tc>
              </a:tr>
              <a:tr h="435767">
                <a:tc>
                  <a:txBody>
                    <a:bodyPr/>
                    <a:lstStyle/>
                    <a:p>
                      <a:pPr algn="ctr"/>
                      <a:r>
                        <a:rPr lang="en-GB" sz="2400" b="1" dirty="0" err="1" smtClean="0"/>
                        <a:t>grandes</a:t>
                      </a:r>
                      <a:r>
                        <a:rPr lang="en-GB" sz="2400" b="1" dirty="0" smtClean="0"/>
                        <a:t> </a:t>
                      </a:r>
                      <a:r>
                        <a:rPr lang="en-GB" sz="2400" b="1" dirty="0" err="1" smtClean="0"/>
                        <a:t>almacenes</a:t>
                      </a:r>
                      <a:endParaRPr lang="en-GB" sz="2400" b="1" dirty="0"/>
                    </a:p>
                  </a:txBody>
                  <a:tcPr>
                    <a:solidFill>
                      <a:schemeClr val="accent5">
                        <a:lumMod val="40000"/>
                        <a:lumOff val="60000"/>
                      </a:schemeClr>
                    </a:solidFill>
                  </a:tcPr>
                </a:tc>
                <a:tc>
                  <a:txBody>
                    <a:bodyPr/>
                    <a:lstStyle/>
                    <a:p>
                      <a:pPr algn="ctr"/>
                      <a:r>
                        <a:rPr lang="en-GB" sz="2200" b="0" dirty="0" smtClean="0"/>
                        <a:t>department store</a:t>
                      </a:r>
                      <a:endParaRPr lang="en-GB" sz="2200" b="0" dirty="0"/>
                    </a:p>
                  </a:txBody>
                  <a:tcPr>
                    <a:solidFill>
                      <a:schemeClr val="bg1"/>
                    </a:solidFill>
                  </a:tcPr>
                </a:tc>
              </a:tr>
              <a:tr h="435767">
                <a:tc>
                  <a:txBody>
                    <a:bodyPr/>
                    <a:lstStyle/>
                    <a:p>
                      <a:pPr algn="ctr"/>
                      <a:r>
                        <a:rPr lang="en-GB" sz="2400" b="1" dirty="0" err="1" smtClean="0"/>
                        <a:t>oficina</a:t>
                      </a:r>
                      <a:r>
                        <a:rPr lang="en-GB" sz="2400" b="1" baseline="0" dirty="0" smtClean="0"/>
                        <a:t> de </a:t>
                      </a:r>
                      <a:r>
                        <a:rPr lang="en-GB" sz="2400" b="1" baseline="0" dirty="0" err="1" smtClean="0"/>
                        <a:t>correos</a:t>
                      </a:r>
                      <a:endParaRPr lang="en-GB" sz="2400" b="1" dirty="0"/>
                    </a:p>
                  </a:txBody>
                  <a:tcPr>
                    <a:solidFill>
                      <a:schemeClr val="accent5">
                        <a:lumMod val="40000"/>
                        <a:lumOff val="60000"/>
                      </a:schemeClr>
                    </a:solidFill>
                  </a:tcPr>
                </a:tc>
                <a:tc>
                  <a:txBody>
                    <a:bodyPr/>
                    <a:lstStyle/>
                    <a:p>
                      <a:pPr algn="ctr"/>
                      <a:r>
                        <a:rPr lang="en-GB" sz="2200" b="0" dirty="0" smtClean="0"/>
                        <a:t>post office</a:t>
                      </a:r>
                      <a:endParaRPr lang="en-GB" sz="2200" b="0" dirty="0"/>
                    </a:p>
                  </a:txBody>
                  <a:tcPr>
                    <a:solidFill>
                      <a:schemeClr val="bg1"/>
                    </a:solidFill>
                  </a:tcPr>
                </a:tc>
              </a:tr>
              <a:tr h="435767">
                <a:tc>
                  <a:txBody>
                    <a:bodyPr/>
                    <a:lstStyle/>
                    <a:p>
                      <a:pPr algn="ctr"/>
                      <a:r>
                        <a:rPr lang="en-GB" sz="2400" b="1" dirty="0" err="1" smtClean="0"/>
                        <a:t>banco</a:t>
                      </a:r>
                      <a:endParaRPr lang="en-GB" sz="2400" b="1" dirty="0"/>
                    </a:p>
                  </a:txBody>
                  <a:tcPr>
                    <a:solidFill>
                      <a:schemeClr val="accent5">
                        <a:lumMod val="40000"/>
                        <a:lumOff val="60000"/>
                      </a:schemeClr>
                    </a:solidFill>
                  </a:tcPr>
                </a:tc>
                <a:tc>
                  <a:txBody>
                    <a:bodyPr/>
                    <a:lstStyle/>
                    <a:p>
                      <a:pPr algn="ctr"/>
                      <a:r>
                        <a:rPr lang="en-GB" sz="2200" b="0" dirty="0" smtClean="0"/>
                        <a:t>bank</a:t>
                      </a:r>
                      <a:endParaRPr lang="en-GB" sz="2200" b="0" dirty="0"/>
                    </a:p>
                  </a:txBody>
                  <a:tcPr>
                    <a:solidFill>
                      <a:schemeClr val="bg1"/>
                    </a:solidFill>
                  </a:tcPr>
                </a:tc>
              </a:tr>
              <a:tr h="435767">
                <a:tc>
                  <a:txBody>
                    <a:bodyPr/>
                    <a:lstStyle/>
                    <a:p>
                      <a:pPr algn="ctr"/>
                      <a:r>
                        <a:rPr lang="en-GB" sz="2400" b="1" dirty="0" err="1" smtClean="0"/>
                        <a:t>iglesia</a:t>
                      </a:r>
                      <a:endParaRPr lang="en-GB" sz="2400" b="1" dirty="0"/>
                    </a:p>
                  </a:txBody>
                  <a:tcPr>
                    <a:solidFill>
                      <a:schemeClr val="accent5">
                        <a:lumMod val="40000"/>
                        <a:lumOff val="60000"/>
                      </a:schemeClr>
                    </a:solidFill>
                  </a:tcPr>
                </a:tc>
                <a:tc>
                  <a:txBody>
                    <a:bodyPr/>
                    <a:lstStyle/>
                    <a:p>
                      <a:pPr algn="ctr"/>
                      <a:r>
                        <a:rPr lang="en-GB" sz="2200" b="0" dirty="0" smtClean="0"/>
                        <a:t>church</a:t>
                      </a:r>
                      <a:endParaRPr lang="en-GB" sz="2200" b="0" dirty="0"/>
                    </a:p>
                  </a:txBody>
                  <a:tcPr>
                    <a:solidFill>
                      <a:schemeClr val="bg1"/>
                    </a:solidFill>
                  </a:tcPr>
                </a:tc>
              </a:tr>
              <a:tr h="435767">
                <a:tc>
                  <a:txBody>
                    <a:bodyPr/>
                    <a:lstStyle/>
                    <a:p>
                      <a:pPr algn="ctr"/>
                      <a:r>
                        <a:rPr lang="en-GB" sz="2400" b="1" dirty="0" err="1" smtClean="0"/>
                        <a:t>tienda</a:t>
                      </a:r>
                      <a:endParaRPr lang="en-GB" sz="2400" b="1" dirty="0"/>
                    </a:p>
                  </a:txBody>
                  <a:tcPr>
                    <a:solidFill>
                      <a:schemeClr val="accent5">
                        <a:lumMod val="40000"/>
                        <a:lumOff val="60000"/>
                      </a:schemeClr>
                    </a:solidFill>
                  </a:tcPr>
                </a:tc>
                <a:tc>
                  <a:txBody>
                    <a:bodyPr/>
                    <a:lstStyle/>
                    <a:p>
                      <a:pPr algn="ctr"/>
                      <a:r>
                        <a:rPr lang="en-GB" sz="2200" b="0" dirty="0" smtClean="0"/>
                        <a:t>shop</a:t>
                      </a:r>
                      <a:endParaRPr lang="en-GB" sz="2200" b="0" dirty="0"/>
                    </a:p>
                  </a:txBody>
                  <a:tcPr>
                    <a:solidFill>
                      <a:schemeClr val="bg1"/>
                    </a:solidFill>
                  </a:tcPr>
                </a:tc>
              </a:tr>
            </a:tbl>
          </a:graphicData>
        </a:graphic>
      </p:graphicFrame>
    </p:spTree>
    <p:extLst>
      <p:ext uri="{BB962C8B-B14F-4D97-AF65-F5344CB8AC3E}">
        <p14:creationId xmlns:p14="http://schemas.microsoft.com/office/powerpoint/2010/main" xmlns="" val="75239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Fill in the gaps saying what activities they do for each type of weather</a:t>
            </a:r>
            <a:endParaRPr lang="en-GB" sz="4000" dirty="0"/>
          </a:p>
        </p:txBody>
      </p:sp>
      <p:sp>
        <p:nvSpPr>
          <p:cNvPr id="3" name="TextBox 2"/>
          <p:cNvSpPr txBox="1"/>
          <p:nvPr/>
        </p:nvSpPr>
        <p:spPr>
          <a:xfrm>
            <a:off x="0" y="1988840"/>
            <a:ext cx="9144000" cy="2062103"/>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dirty="0" err="1" smtClean="0"/>
              <a:t>Cuando</a:t>
            </a:r>
            <a:r>
              <a:rPr lang="en-GB" sz="3200" dirty="0" smtClean="0"/>
              <a:t> </a:t>
            </a:r>
            <a:r>
              <a:rPr lang="en-GB" sz="3200" dirty="0" err="1" smtClean="0"/>
              <a:t>llueve</a:t>
            </a:r>
            <a:r>
              <a:rPr lang="en-GB" sz="3200" dirty="0" smtClean="0"/>
              <a:t> </a:t>
            </a:r>
            <a:r>
              <a:rPr lang="en-GB" sz="3200" dirty="0" err="1" smtClean="0"/>
              <a:t>prefiero</a:t>
            </a:r>
            <a:r>
              <a:rPr lang="en-GB" sz="3200" dirty="0" smtClean="0"/>
              <a:t> ________________________.</a:t>
            </a:r>
          </a:p>
          <a:p>
            <a:r>
              <a:rPr lang="en-GB" sz="3200" dirty="0" err="1" smtClean="0"/>
              <a:t>Cuando</a:t>
            </a:r>
            <a:r>
              <a:rPr lang="en-GB" sz="3200" dirty="0" smtClean="0"/>
              <a:t> </a:t>
            </a:r>
            <a:r>
              <a:rPr lang="en-GB" sz="3200" dirty="0" err="1" smtClean="0"/>
              <a:t>hace</a:t>
            </a:r>
            <a:r>
              <a:rPr lang="en-GB" sz="3200" dirty="0" smtClean="0"/>
              <a:t> </a:t>
            </a:r>
            <a:r>
              <a:rPr lang="en-GB" sz="3200" dirty="0" err="1" smtClean="0"/>
              <a:t>calor</a:t>
            </a:r>
            <a:r>
              <a:rPr lang="en-GB" sz="3200" dirty="0" smtClean="0"/>
              <a:t> me </a:t>
            </a:r>
            <a:r>
              <a:rPr lang="en-GB" sz="3200" dirty="0" err="1" smtClean="0"/>
              <a:t>gusta</a:t>
            </a:r>
            <a:r>
              <a:rPr lang="en-GB" sz="3200" dirty="0" smtClean="0"/>
              <a:t>____________________.</a:t>
            </a:r>
          </a:p>
          <a:p>
            <a:r>
              <a:rPr lang="en-GB" sz="3200" dirty="0" err="1" smtClean="0"/>
              <a:t>Cuando</a:t>
            </a:r>
            <a:r>
              <a:rPr lang="en-GB" sz="3200" dirty="0" smtClean="0"/>
              <a:t> </a:t>
            </a:r>
            <a:r>
              <a:rPr lang="en-GB" sz="3200" dirty="0" err="1" smtClean="0"/>
              <a:t>hace</a:t>
            </a:r>
            <a:r>
              <a:rPr lang="en-GB" sz="3200" dirty="0" smtClean="0"/>
              <a:t> </a:t>
            </a:r>
            <a:r>
              <a:rPr lang="en-GB" sz="3200" dirty="0" err="1" smtClean="0"/>
              <a:t>viento</a:t>
            </a:r>
            <a:r>
              <a:rPr lang="en-GB" sz="3200" dirty="0" smtClean="0"/>
              <a:t> me </a:t>
            </a:r>
            <a:r>
              <a:rPr lang="en-GB" sz="3200" dirty="0" err="1" smtClean="0"/>
              <a:t>encanta</a:t>
            </a:r>
            <a:r>
              <a:rPr lang="en-GB" sz="3200" dirty="0" smtClean="0"/>
              <a:t>________________.</a:t>
            </a:r>
          </a:p>
          <a:p>
            <a:r>
              <a:rPr lang="en-GB" sz="3200" dirty="0" err="1" smtClean="0"/>
              <a:t>Cuando</a:t>
            </a:r>
            <a:r>
              <a:rPr lang="en-GB" sz="3200" dirty="0" smtClean="0"/>
              <a:t> hay </a:t>
            </a:r>
            <a:r>
              <a:rPr lang="en-GB" sz="3200" dirty="0" err="1" smtClean="0"/>
              <a:t>nieve</a:t>
            </a:r>
            <a:r>
              <a:rPr lang="en-GB" sz="3200" dirty="0" smtClean="0"/>
              <a:t>____________________________.</a:t>
            </a:r>
            <a:endParaRPr lang="en-GB" sz="3200" dirty="0"/>
          </a:p>
        </p:txBody>
      </p:sp>
      <p:sp>
        <p:nvSpPr>
          <p:cNvPr id="7" name="TextBox 6"/>
          <p:cNvSpPr txBox="1"/>
          <p:nvPr/>
        </p:nvSpPr>
        <p:spPr>
          <a:xfrm>
            <a:off x="2555776" y="4478734"/>
            <a:ext cx="4032448" cy="1815882"/>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GB" sz="2800" b="1" dirty="0" err="1" smtClean="0"/>
              <a:t>tomar</a:t>
            </a:r>
            <a:r>
              <a:rPr lang="en-GB" sz="2800" b="1" dirty="0" smtClean="0"/>
              <a:t> el sol</a:t>
            </a:r>
          </a:p>
          <a:p>
            <a:pPr algn="ctr"/>
            <a:r>
              <a:rPr lang="en-GB" sz="2800" b="1" dirty="0" err="1" smtClean="0"/>
              <a:t>volar</a:t>
            </a:r>
            <a:r>
              <a:rPr lang="en-GB" sz="2800" b="1" dirty="0" smtClean="0"/>
              <a:t> </a:t>
            </a:r>
            <a:r>
              <a:rPr lang="en-GB" sz="2800" b="1" dirty="0" err="1" smtClean="0"/>
              <a:t>una</a:t>
            </a:r>
            <a:r>
              <a:rPr lang="en-GB" sz="2800" b="1" dirty="0" smtClean="0"/>
              <a:t> </a:t>
            </a:r>
            <a:r>
              <a:rPr lang="en-GB" sz="2800" b="1" dirty="0" err="1" smtClean="0"/>
              <a:t>cometa</a:t>
            </a:r>
            <a:endParaRPr lang="en-GB" sz="2800" b="1" dirty="0" smtClean="0"/>
          </a:p>
          <a:p>
            <a:pPr algn="ctr"/>
            <a:r>
              <a:rPr lang="en-GB" sz="2800" b="1" dirty="0" err="1" smtClean="0"/>
              <a:t>hago</a:t>
            </a:r>
            <a:r>
              <a:rPr lang="en-GB" sz="2800" b="1" dirty="0" smtClean="0"/>
              <a:t> un </a:t>
            </a:r>
            <a:r>
              <a:rPr lang="en-GB" sz="2800" b="1" dirty="0" err="1" smtClean="0"/>
              <a:t>muñeco</a:t>
            </a:r>
            <a:r>
              <a:rPr lang="en-GB" sz="2800" b="1" dirty="0" smtClean="0"/>
              <a:t> de </a:t>
            </a:r>
            <a:r>
              <a:rPr lang="en-GB" sz="2800" b="1" dirty="0" err="1" smtClean="0"/>
              <a:t>nieve</a:t>
            </a:r>
            <a:endParaRPr lang="en-GB" sz="2800" b="1" dirty="0" smtClean="0"/>
          </a:p>
          <a:p>
            <a:pPr algn="ctr"/>
            <a:r>
              <a:rPr lang="en-GB" sz="2800" b="1" dirty="0" err="1" smtClean="0"/>
              <a:t>ver</a:t>
            </a:r>
            <a:r>
              <a:rPr lang="en-GB" sz="2800" b="1" dirty="0" smtClean="0"/>
              <a:t> la </a:t>
            </a:r>
            <a:r>
              <a:rPr lang="en-GB" sz="2800" b="1" dirty="0" err="1" smtClean="0"/>
              <a:t>televisión</a:t>
            </a:r>
            <a:endParaRPr lang="en-GB" sz="2800" b="1" dirty="0" smtClean="0"/>
          </a:p>
        </p:txBody>
      </p:sp>
      <p:sp>
        <p:nvSpPr>
          <p:cNvPr id="8" name="TextBox 7"/>
          <p:cNvSpPr txBox="1"/>
          <p:nvPr/>
        </p:nvSpPr>
        <p:spPr>
          <a:xfrm>
            <a:off x="0" y="1988840"/>
            <a:ext cx="9144000" cy="2062103"/>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dirty="0" err="1" smtClean="0"/>
              <a:t>Cuando</a:t>
            </a:r>
            <a:r>
              <a:rPr lang="en-GB" sz="3200" dirty="0" smtClean="0"/>
              <a:t> </a:t>
            </a:r>
            <a:r>
              <a:rPr lang="en-GB" sz="3200" dirty="0" err="1" smtClean="0"/>
              <a:t>llueve</a:t>
            </a:r>
            <a:r>
              <a:rPr lang="en-GB" sz="3200" dirty="0" smtClean="0"/>
              <a:t> </a:t>
            </a:r>
            <a:r>
              <a:rPr lang="en-GB" sz="3200" dirty="0" err="1" smtClean="0"/>
              <a:t>prefiero</a:t>
            </a:r>
            <a:r>
              <a:rPr lang="en-GB" sz="3200" dirty="0" smtClean="0"/>
              <a:t>  </a:t>
            </a:r>
            <a:r>
              <a:rPr lang="en-GB" sz="3200" dirty="0" err="1" smtClean="0"/>
              <a:t>ver</a:t>
            </a:r>
            <a:r>
              <a:rPr lang="en-GB" sz="3200" dirty="0" smtClean="0"/>
              <a:t> la </a:t>
            </a:r>
            <a:r>
              <a:rPr lang="en-GB" sz="3200" dirty="0" err="1" smtClean="0"/>
              <a:t>televisión</a:t>
            </a:r>
            <a:r>
              <a:rPr lang="en-GB" sz="3200" dirty="0" smtClean="0"/>
              <a:t>.</a:t>
            </a:r>
          </a:p>
          <a:p>
            <a:r>
              <a:rPr lang="en-GB" sz="3200" dirty="0" err="1" smtClean="0"/>
              <a:t>Cuando</a:t>
            </a:r>
            <a:r>
              <a:rPr lang="en-GB" sz="3200" dirty="0" smtClean="0"/>
              <a:t> </a:t>
            </a:r>
            <a:r>
              <a:rPr lang="en-GB" sz="3200" dirty="0" err="1" smtClean="0"/>
              <a:t>hace</a:t>
            </a:r>
            <a:r>
              <a:rPr lang="en-GB" sz="3200" dirty="0" smtClean="0"/>
              <a:t> </a:t>
            </a:r>
            <a:r>
              <a:rPr lang="en-GB" sz="3200" dirty="0" err="1" smtClean="0"/>
              <a:t>calor</a:t>
            </a:r>
            <a:r>
              <a:rPr lang="en-GB" sz="3200" dirty="0" smtClean="0"/>
              <a:t> me </a:t>
            </a:r>
            <a:r>
              <a:rPr lang="en-GB" sz="3200" dirty="0" err="1" smtClean="0"/>
              <a:t>gusta</a:t>
            </a:r>
            <a:r>
              <a:rPr lang="en-GB" sz="3200" dirty="0" smtClean="0"/>
              <a:t> </a:t>
            </a:r>
            <a:r>
              <a:rPr lang="en-GB" sz="3200" dirty="0" err="1" smtClean="0"/>
              <a:t>tomar</a:t>
            </a:r>
            <a:r>
              <a:rPr lang="en-GB" sz="3200" dirty="0" smtClean="0"/>
              <a:t> el sol.</a:t>
            </a:r>
          </a:p>
          <a:p>
            <a:r>
              <a:rPr lang="en-GB" sz="3200" dirty="0" err="1" smtClean="0"/>
              <a:t>Cuando</a:t>
            </a:r>
            <a:r>
              <a:rPr lang="en-GB" sz="3200" dirty="0" smtClean="0"/>
              <a:t> </a:t>
            </a:r>
            <a:r>
              <a:rPr lang="en-GB" sz="3200" dirty="0" err="1" smtClean="0"/>
              <a:t>hace</a:t>
            </a:r>
            <a:r>
              <a:rPr lang="en-GB" sz="3200" dirty="0" smtClean="0"/>
              <a:t> </a:t>
            </a:r>
            <a:r>
              <a:rPr lang="en-GB" sz="3200" dirty="0" err="1" smtClean="0"/>
              <a:t>viento</a:t>
            </a:r>
            <a:r>
              <a:rPr lang="en-GB" sz="3200" dirty="0" smtClean="0"/>
              <a:t> me </a:t>
            </a:r>
            <a:r>
              <a:rPr lang="en-GB" sz="3200" dirty="0" err="1" smtClean="0"/>
              <a:t>encanta</a:t>
            </a:r>
            <a:r>
              <a:rPr lang="en-GB" sz="3200" dirty="0" smtClean="0"/>
              <a:t> </a:t>
            </a:r>
            <a:r>
              <a:rPr lang="en-GB" sz="3200" dirty="0" err="1" smtClean="0"/>
              <a:t>volar</a:t>
            </a:r>
            <a:r>
              <a:rPr lang="en-GB" sz="3200" dirty="0" smtClean="0"/>
              <a:t> </a:t>
            </a:r>
            <a:r>
              <a:rPr lang="en-GB" sz="3200" dirty="0" err="1" smtClean="0"/>
              <a:t>una</a:t>
            </a:r>
            <a:r>
              <a:rPr lang="en-GB" sz="3200" dirty="0" smtClean="0"/>
              <a:t> </a:t>
            </a:r>
            <a:r>
              <a:rPr lang="en-GB" sz="3200" dirty="0" err="1" smtClean="0"/>
              <a:t>cometa</a:t>
            </a:r>
            <a:r>
              <a:rPr lang="en-GB" sz="3200" dirty="0" smtClean="0"/>
              <a:t> .</a:t>
            </a:r>
            <a:endParaRPr lang="en-GB" sz="3200" dirty="0" smtClean="0"/>
          </a:p>
          <a:p>
            <a:r>
              <a:rPr lang="en-GB" sz="3200" dirty="0" err="1" smtClean="0"/>
              <a:t>Cuando</a:t>
            </a:r>
            <a:r>
              <a:rPr lang="en-GB" sz="3200" dirty="0" smtClean="0"/>
              <a:t> hay </a:t>
            </a:r>
            <a:r>
              <a:rPr lang="en-GB" sz="3200" dirty="0" err="1" smtClean="0"/>
              <a:t>nieve</a:t>
            </a:r>
            <a:r>
              <a:rPr lang="en-GB" sz="3200" dirty="0" smtClean="0"/>
              <a:t> </a:t>
            </a:r>
            <a:r>
              <a:rPr lang="en-GB" sz="3200" dirty="0" err="1" smtClean="0"/>
              <a:t>hago</a:t>
            </a:r>
            <a:r>
              <a:rPr lang="en-GB" sz="3200" dirty="0" smtClean="0"/>
              <a:t> un </a:t>
            </a:r>
            <a:r>
              <a:rPr lang="en-GB" sz="3200" dirty="0" err="1" smtClean="0"/>
              <a:t>muñeco</a:t>
            </a:r>
            <a:r>
              <a:rPr lang="en-GB" sz="3200" dirty="0" smtClean="0"/>
              <a:t> de </a:t>
            </a:r>
            <a:r>
              <a:rPr lang="en-GB" sz="3200" dirty="0" err="1" smtClean="0"/>
              <a:t>nieve</a:t>
            </a:r>
            <a:r>
              <a:rPr lang="en-GB" sz="3200" dirty="0" smtClean="0"/>
              <a:t>.</a:t>
            </a:r>
            <a:endParaRPr lang="en-GB" sz="3200" dirty="0"/>
          </a:p>
        </p:txBody>
      </p:sp>
    </p:spTree>
    <p:extLst>
      <p:ext uri="{BB962C8B-B14F-4D97-AF65-F5344CB8AC3E}">
        <p14:creationId xmlns:p14="http://schemas.microsoft.com/office/powerpoint/2010/main" xmlns="" val="210790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955</Words>
  <Application>Microsoft Office PowerPoint</Application>
  <PresentationFormat>Presentación en pantalla (4:3)</PresentationFormat>
  <Paragraphs>262</Paragraphs>
  <Slides>26</Slides>
  <Notes>1</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Office Theme</vt:lpstr>
      <vt:lpstr>Diapositiva 1</vt:lpstr>
      <vt:lpstr>Can you figure out the translations of these cognates?</vt:lpstr>
      <vt:lpstr>Where do these people need to go?</vt:lpstr>
      <vt:lpstr>Decide if these opinions are positive, negative or both</vt:lpstr>
      <vt:lpstr>What transport do they use and why?</vt:lpstr>
      <vt:lpstr>Can you think of ways to remember these translations? Tip: The stranger the better</vt:lpstr>
      <vt:lpstr>You have 3 minutes to memorise the Spanish words for these images</vt:lpstr>
      <vt:lpstr>Match up the translations</vt:lpstr>
      <vt:lpstr>Fill in the gaps saying what activities they do for each type of weather</vt:lpstr>
      <vt:lpstr>Decide if these adjectives are positive or negative</vt:lpstr>
      <vt:lpstr>What can you recycle here?</vt:lpstr>
      <vt:lpstr>Match the words to the images</vt:lpstr>
      <vt:lpstr>What does the image say?</vt:lpstr>
      <vt:lpstr>What do you think the image says?</vt:lpstr>
      <vt:lpstr>Match the problems to the images</vt:lpstr>
      <vt:lpstr>Which phrase would suit this image best?</vt:lpstr>
      <vt:lpstr>What does this person do to protect the environment?</vt:lpstr>
      <vt:lpstr>Match the problems to the images</vt:lpstr>
      <vt:lpstr>What suggestions do Bioparc give for protecting the environment?</vt:lpstr>
      <vt:lpstr>What did these people do to protect the environment?</vt:lpstr>
      <vt:lpstr>What does the image say?</vt:lpstr>
      <vt:lpstr>Match the problems to the images</vt:lpstr>
      <vt:lpstr>Fill in the gaps in this text about protecting the environment.</vt:lpstr>
      <vt:lpstr>TOP TIP: Try to think of ways to remember translations of words. The more ridiculous, the better! Can you think of a way to remember these words? E.G. abogado = lawyer (imagine a lawyer eating an avocado).</vt:lpstr>
      <vt:lpstr>TOP TIP: A lot of words are cognates so you should look out for these in the exams. You should focus on learning words which aren’t cognates. Can you work out what these are in English?</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Danni</dc:creator>
  <cp:lastModifiedBy>Sara</cp:lastModifiedBy>
  <cp:revision>29</cp:revision>
  <dcterms:created xsi:type="dcterms:W3CDTF">2014-05-26T12:35:50Z</dcterms:created>
  <dcterms:modified xsi:type="dcterms:W3CDTF">2016-06-05T18:51:34Z</dcterms:modified>
</cp:coreProperties>
</file>