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88" r:id="rId3"/>
    <p:sldId id="283" r:id="rId4"/>
    <p:sldId id="282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86" d="100"/>
          <a:sy n="86" d="100"/>
        </p:scale>
        <p:origin x="15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830FE-28E6-42BA-BA75-6AE0FE3D218F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26056-0C1C-4158-A9D0-11FBD6A91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4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056-0C1C-4158-A9D0-11FBD6A911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360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056-0C1C-4158-A9D0-11FBD6A911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7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2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1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61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5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7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20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09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5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4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47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2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0818-08D8-46BE-9122-EC8AE70C4F5C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0F83B-42BE-4CA1-BC27-2EE4F7CF9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13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261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dirty="0"/>
              <a:t>¿</a:t>
            </a:r>
            <a:r>
              <a:rPr lang="en-GB" sz="4800" dirty="0" err="1" smtClean="0"/>
              <a:t>Puedes</a:t>
            </a:r>
            <a:r>
              <a:rPr lang="en-GB" sz="4800" dirty="0" smtClean="0"/>
              <a:t> traducer al </a:t>
            </a:r>
            <a:r>
              <a:rPr lang="en-GB" sz="4800" dirty="0" err="1" smtClean="0"/>
              <a:t>inglés</a:t>
            </a:r>
            <a:r>
              <a:rPr lang="en-GB" sz="4800" dirty="0" smtClean="0"/>
              <a:t> </a:t>
            </a:r>
            <a:r>
              <a:rPr lang="en-GB" sz="4800" dirty="0" err="1" smtClean="0"/>
              <a:t>estos</a:t>
            </a:r>
            <a:r>
              <a:rPr lang="en-GB" sz="4800" dirty="0" smtClean="0"/>
              <a:t> </a:t>
            </a:r>
            <a:r>
              <a:rPr lang="en-GB" sz="4800" dirty="0" err="1" smtClean="0"/>
              <a:t>cognados</a:t>
            </a:r>
            <a:r>
              <a:rPr lang="en-GB" sz="4800" dirty="0" smtClean="0"/>
              <a:t>?</a:t>
            </a:r>
            <a:endParaRPr lang="en-GB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984151"/>
              </p:ext>
            </p:extLst>
          </p:nvPr>
        </p:nvGraphicFramePr>
        <p:xfrm>
          <a:off x="1187624" y="1628796"/>
          <a:ext cx="6552728" cy="5029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76364"/>
                <a:gridCol w="3276364"/>
              </a:tblGrid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aceptable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acceptable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desventaja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disadvantage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diferente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different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difícil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difficult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económico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economical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especial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special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fascinante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fascinating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favorito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favourite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importante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important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moderno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modern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típico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typical</a:t>
                      </a:r>
                      <a:endParaRPr lang="en-GB" sz="2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99992" y="1628800"/>
            <a:ext cx="352839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88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261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600" dirty="0"/>
              <a:t>¿</a:t>
            </a:r>
            <a:r>
              <a:rPr lang="en-GB" sz="3600" dirty="0" err="1"/>
              <a:t>Puedes</a:t>
            </a:r>
            <a:r>
              <a:rPr lang="en-GB" sz="3600" dirty="0"/>
              <a:t> traducer al </a:t>
            </a:r>
            <a:r>
              <a:rPr lang="en-GB" sz="3600" dirty="0" err="1" smtClean="0"/>
              <a:t>inglés</a:t>
            </a:r>
            <a:r>
              <a:rPr lang="en-GB" sz="3600" dirty="0" smtClean="0"/>
              <a:t> </a:t>
            </a:r>
            <a:r>
              <a:rPr lang="en-GB" sz="3600" dirty="0" err="1" smtClean="0"/>
              <a:t>estas</a:t>
            </a:r>
            <a:r>
              <a:rPr lang="en-GB" sz="3600" dirty="0" smtClean="0"/>
              <a:t> palabras </a:t>
            </a:r>
            <a:r>
              <a:rPr lang="en-GB" sz="3600" dirty="0" err="1" smtClean="0"/>
              <a:t>pequeñas</a:t>
            </a:r>
            <a:r>
              <a:rPr lang="en-GB" sz="3600" dirty="0" smtClean="0"/>
              <a:t> </a:t>
            </a:r>
            <a:r>
              <a:rPr lang="en-GB" sz="3600" dirty="0" err="1" smtClean="0"/>
              <a:t>imortantes</a:t>
            </a:r>
            <a:r>
              <a:rPr lang="en-GB" sz="3600" dirty="0" smtClean="0"/>
              <a:t> palabras?</a:t>
            </a:r>
            <a:endParaRPr lang="en-GB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517323"/>
              </p:ext>
            </p:extLst>
          </p:nvPr>
        </p:nvGraphicFramePr>
        <p:xfrm>
          <a:off x="1187624" y="1628796"/>
          <a:ext cx="6552728" cy="5029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76364"/>
                <a:gridCol w="3276364"/>
              </a:tblGrid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juntos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b="0" dirty="0" err="1" smtClean="0"/>
                        <a:t>together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hace</a:t>
                      </a:r>
                      <a:r>
                        <a:rPr lang="en-GB" sz="2400" b="1" dirty="0" smtClean="0"/>
                        <a:t>….</a:t>
                      </a:r>
                      <a:r>
                        <a:rPr lang="en-GB" sz="2400" b="1" dirty="0" err="1" smtClean="0"/>
                        <a:t>años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b="0" dirty="0" smtClean="0"/>
                        <a:t>….</a:t>
                      </a:r>
                      <a:r>
                        <a:rPr lang="es-ES" sz="2200" b="0" dirty="0" err="1" smtClean="0"/>
                        <a:t>years</a:t>
                      </a:r>
                      <a:r>
                        <a:rPr lang="es-ES" sz="2200" b="0" baseline="0" dirty="0" smtClean="0"/>
                        <a:t> </a:t>
                      </a:r>
                      <a:r>
                        <a:rPr lang="es-ES" sz="2200" b="0" baseline="0" dirty="0" err="1" smtClean="0"/>
                        <a:t>ago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pero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but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Ya</a:t>
                      </a:r>
                      <a:r>
                        <a:rPr lang="en-GB" sz="2400" b="1" dirty="0" smtClean="0"/>
                        <a:t> no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not anymore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nada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nothing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excepto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except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nunca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never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aunque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b="0" dirty="0" err="1" smtClean="0"/>
                        <a:t>although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sin embargo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however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antes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before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ahora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now</a:t>
                      </a:r>
                      <a:endParaRPr lang="en-GB" sz="2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27984" y="1542802"/>
            <a:ext cx="352839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3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261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dirty="0" smtClean="0"/>
              <a:t>Match up the translations</a:t>
            </a:r>
            <a:endParaRPr lang="en-GB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368640"/>
              </p:ext>
            </p:extLst>
          </p:nvPr>
        </p:nvGraphicFramePr>
        <p:xfrm>
          <a:off x="1187624" y="1628796"/>
          <a:ext cx="6552728" cy="5029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76364"/>
                <a:gridCol w="3276364"/>
              </a:tblGrid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algodón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leather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cristal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cotton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cuero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paper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lana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glass/crystal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madera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wool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oro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plastic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papel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fabric/cloth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plástico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gold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vidrio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silk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seda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glass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tela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wood</a:t>
                      </a:r>
                      <a:endParaRPr lang="en-GB" sz="2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53627"/>
              </p:ext>
            </p:extLst>
          </p:nvPr>
        </p:nvGraphicFramePr>
        <p:xfrm>
          <a:off x="1187624" y="1628800"/>
          <a:ext cx="6552728" cy="5029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76364"/>
                <a:gridCol w="3276364"/>
              </a:tblGrid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algodón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cotton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cristal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crystal/glass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cuero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leather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lana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wool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madera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wood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oro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gold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papel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paper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plástico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plastic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vidrio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glass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seda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silk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tela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fabric/cloth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1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261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dirty="0" smtClean="0"/>
              <a:t>Match up the translations</a:t>
            </a:r>
            <a:endParaRPr lang="en-GB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42958"/>
              </p:ext>
            </p:extLst>
          </p:nvPr>
        </p:nvGraphicFramePr>
        <p:xfrm>
          <a:off x="1187624" y="1628796"/>
          <a:ext cx="6552728" cy="5029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76364"/>
                <a:gridCol w="3276364"/>
              </a:tblGrid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abierto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necessary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abrir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free (of charge)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cerrado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engaged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cerrar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to open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gratis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forbidden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libre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open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necesario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free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ocupado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access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prohibido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closed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permitir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to permit</a:t>
                      </a:r>
                      <a:endParaRPr lang="en-GB" sz="2200" b="0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acceso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to close</a:t>
                      </a:r>
                      <a:endParaRPr lang="en-GB" sz="2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34213"/>
              </p:ext>
            </p:extLst>
          </p:nvPr>
        </p:nvGraphicFramePr>
        <p:xfrm>
          <a:off x="1187624" y="1628800"/>
          <a:ext cx="655272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abierto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open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abrir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to open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cerrado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closed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cerrar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to close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gratis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free of charge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libre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free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necesario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necessary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ocupado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engaged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prohibido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prohibited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permitir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to permit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acceso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access</a:t>
                      </a:r>
                      <a:endParaRPr lang="en-GB" sz="2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51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261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dirty="0" smtClean="0"/>
              <a:t>Match up the opposites</a:t>
            </a:r>
            <a:endParaRPr lang="en-GB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95225"/>
              </p:ext>
            </p:extLst>
          </p:nvPr>
        </p:nvGraphicFramePr>
        <p:xfrm>
          <a:off x="1187624" y="1628796"/>
          <a:ext cx="6552728" cy="4572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76364"/>
                <a:gridCol w="3276364"/>
              </a:tblGrid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abierto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vacío</a:t>
                      </a:r>
                      <a:endParaRPr lang="en-GB" sz="2400" b="1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seco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peque</a:t>
                      </a:r>
                      <a:r>
                        <a:rPr lang="en-GB" sz="2400" b="1" dirty="0" err="1" smtClean="0">
                          <a:latin typeface="Calibri"/>
                        </a:rPr>
                        <a:t>ño</a:t>
                      </a:r>
                      <a:endParaRPr lang="en-GB" sz="2400" b="1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sucio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asqueroso</a:t>
                      </a:r>
                      <a:endParaRPr lang="en-GB" sz="2400" b="1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grande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delgado</a:t>
                      </a:r>
                      <a:endParaRPr lang="en-GB" sz="2400" b="1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rico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inteligente</a:t>
                      </a:r>
                      <a:endParaRPr lang="en-GB" sz="2400" b="1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guapo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limpio</a:t>
                      </a:r>
                      <a:endParaRPr lang="en-GB" sz="2400" b="1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estúpido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mojado</a:t>
                      </a:r>
                      <a:endParaRPr lang="en-GB" sz="2400" b="1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lleno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frío</a:t>
                      </a:r>
                      <a:endParaRPr lang="en-GB" sz="2400" b="1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caliente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feo</a:t>
                      </a:r>
                      <a:endParaRPr lang="en-GB" sz="2400" b="1" dirty="0"/>
                    </a:p>
                  </a:txBody>
                  <a:tcPr/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gordo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cerrado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360280"/>
              </p:ext>
            </p:extLst>
          </p:nvPr>
        </p:nvGraphicFramePr>
        <p:xfrm>
          <a:off x="1187624" y="1628800"/>
          <a:ext cx="6552728" cy="4572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76364"/>
                <a:gridCol w="3276364"/>
              </a:tblGrid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abierto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cerrado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seco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mojado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sucio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limpio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grande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peque</a:t>
                      </a:r>
                      <a:r>
                        <a:rPr lang="en-GB" sz="2400" b="1" dirty="0" err="1" smtClean="0">
                          <a:latin typeface="Calibri"/>
                        </a:rPr>
                        <a:t>ño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rico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asqueroso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guapo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feo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estúpido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inteligente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lleno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vacío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caliente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frío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57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gordo</a:t>
                      </a:r>
                      <a:endParaRPr lang="en-GB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/>
                        <a:t>delgado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38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224</Words>
  <Application>Microsoft Office PowerPoint</Application>
  <PresentationFormat>On-screen Show (4:3)</PresentationFormat>
  <Paragraphs>179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¿Puedes traducer al inglés estos cognados?</vt:lpstr>
      <vt:lpstr>¿Puedes traducer al inglés estas palabras pequeñas imortantes palabras?</vt:lpstr>
      <vt:lpstr>Match up the translations</vt:lpstr>
      <vt:lpstr>Match up the translations</vt:lpstr>
      <vt:lpstr>Match up the opposites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are you most likely to see this sign?</dc:title>
  <dc:creator>Danni</dc:creator>
  <cp:lastModifiedBy>Sarah Mallo</cp:lastModifiedBy>
  <cp:revision>37</cp:revision>
  <dcterms:created xsi:type="dcterms:W3CDTF">2014-05-26T08:33:46Z</dcterms:created>
  <dcterms:modified xsi:type="dcterms:W3CDTF">2016-12-07T12:29:36Z</dcterms:modified>
</cp:coreProperties>
</file>