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048A7-1F0D-4153-871F-2C22632FF6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8C75BC-DBDA-41C1-8833-0A92B42C48C7}">
      <dgm:prSet/>
      <dgm:spPr/>
      <dgm:t>
        <a:bodyPr/>
        <a:lstStyle/>
        <a:p>
          <a:pPr rtl="0"/>
          <a:r>
            <a:rPr lang="en-GB" u="sng" dirty="0" smtClean="0"/>
            <a:t>Con mi </a:t>
          </a:r>
          <a:r>
            <a:rPr lang="en-GB" u="sng" dirty="0" err="1" smtClean="0"/>
            <a:t>dinero</a:t>
          </a:r>
          <a:r>
            <a:rPr lang="en-GB" u="sng" dirty="0" smtClean="0"/>
            <a:t> </a:t>
          </a:r>
        </a:p>
        <a:p>
          <a:pPr rtl="0"/>
          <a:r>
            <a:rPr lang="en-GB" dirty="0" smtClean="0"/>
            <a:t>with my money</a:t>
          </a:r>
          <a:endParaRPr lang="en-GB" dirty="0"/>
        </a:p>
      </dgm:t>
    </dgm:pt>
    <dgm:pt modelId="{11C43E62-90AA-4D6E-B402-C294CD9CD776}" type="parTrans" cxnId="{15A5261C-68B7-4EFE-8029-CD2B767C2F5B}">
      <dgm:prSet/>
      <dgm:spPr/>
      <dgm:t>
        <a:bodyPr/>
        <a:lstStyle/>
        <a:p>
          <a:endParaRPr lang="en-GB"/>
        </a:p>
      </dgm:t>
    </dgm:pt>
    <dgm:pt modelId="{7CE5B642-2261-4C8E-B3C8-FAF28AB6182D}" type="sibTrans" cxnId="{15A5261C-68B7-4EFE-8029-CD2B767C2F5B}">
      <dgm:prSet/>
      <dgm:spPr/>
      <dgm:t>
        <a:bodyPr/>
        <a:lstStyle/>
        <a:p>
          <a:endParaRPr lang="en-GB"/>
        </a:p>
      </dgm:t>
    </dgm:pt>
    <dgm:pt modelId="{50097E2C-214F-433D-87C4-6570C712AAAC}" type="pres">
      <dgm:prSet presAssocID="{A32048A7-1F0D-4153-871F-2C22632FF6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48F439-380B-4067-A776-6791467E8A1A}" type="pres">
      <dgm:prSet presAssocID="{EA8C75BC-DBDA-41C1-8833-0A92B42C48C7}" presName="linNode" presStyleCnt="0"/>
      <dgm:spPr/>
    </dgm:pt>
    <dgm:pt modelId="{4695A987-93C0-441B-B9DF-31FD7B565260}" type="pres">
      <dgm:prSet presAssocID="{EA8C75BC-DBDA-41C1-8833-0A92B42C48C7}" presName="parentText" presStyleLbl="node1" presStyleIdx="0" presStyleCnt="1" custScaleX="206445" custLinFactNeighborX="-37200" custLinFactNeighborY="-1230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9C4266-96BB-46E0-9DBB-3ABDFFE18BD4}" type="presOf" srcId="{EA8C75BC-DBDA-41C1-8833-0A92B42C48C7}" destId="{4695A987-93C0-441B-B9DF-31FD7B565260}" srcOrd="0" destOrd="0" presId="urn:microsoft.com/office/officeart/2005/8/layout/vList5"/>
    <dgm:cxn modelId="{DFAF19B8-91BC-4A06-8DBE-17B56A1CC2B7}" type="presOf" srcId="{A32048A7-1F0D-4153-871F-2C22632FF6C3}" destId="{50097E2C-214F-433D-87C4-6570C712AAAC}" srcOrd="0" destOrd="0" presId="urn:microsoft.com/office/officeart/2005/8/layout/vList5"/>
    <dgm:cxn modelId="{15A5261C-68B7-4EFE-8029-CD2B767C2F5B}" srcId="{A32048A7-1F0D-4153-871F-2C22632FF6C3}" destId="{EA8C75BC-DBDA-41C1-8833-0A92B42C48C7}" srcOrd="0" destOrd="0" parTransId="{11C43E62-90AA-4D6E-B402-C294CD9CD776}" sibTransId="{7CE5B642-2261-4C8E-B3C8-FAF28AB6182D}"/>
    <dgm:cxn modelId="{3FB03ED4-D5A2-4292-8D73-84ECF119B268}" type="presParOf" srcId="{50097E2C-214F-433D-87C4-6570C712AAAC}" destId="{6648F439-380B-4067-A776-6791467E8A1A}" srcOrd="0" destOrd="0" presId="urn:microsoft.com/office/officeart/2005/8/layout/vList5"/>
    <dgm:cxn modelId="{3B2E2312-0510-4AE0-A59D-620625AAF8C6}" type="presParOf" srcId="{6648F439-380B-4067-A776-6791467E8A1A}" destId="{4695A987-93C0-441B-B9DF-31FD7B56526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761BD-6097-45F9-A90F-2D27D5D3F342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928C0-81B9-4349-8FF2-684EEAA5A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1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584" indent="-2825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28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180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232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283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335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386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438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8A2894-659E-400E-8EF2-70FB353F3E8A}" type="slidenum">
              <a:rPr lang="en-GB"/>
              <a:pPr eaLnBrk="1" hangingPunct="1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7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584" indent="-2825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28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180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232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283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335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386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438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8A2894-659E-400E-8EF2-70FB353F3E8A}" type="slidenum">
              <a:rPr lang="en-GB"/>
              <a:pPr eaLnBrk="1" hangingPunct="1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0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584" indent="-2825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28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180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232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283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335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386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438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8A2894-659E-400E-8EF2-70FB353F3E8A}" type="slidenum">
              <a:rPr lang="en-GB"/>
              <a:pPr eaLnBrk="1" hangingPunct="1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1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584" indent="-28253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128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180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232" indent="-22602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283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335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386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2438" indent="-2260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8A2894-659E-400E-8EF2-70FB353F3E8A}" type="slidenum">
              <a:rPr lang="en-GB"/>
              <a:pPr eaLnBrk="1" hangingPunct="1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6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The main grammatical focus of the work on this film is the past in Spanish – more particularly the difference in usage between the imperfect and </a:t>
            </a:r>
            <a:r>
              <a:rPr lang="en-GB" dirty="0" err="1" smtClean="0"/>
              <a:t>preterite</a:t>
            </a:r>
            <a:r>
              <a:rPr lang="en-GB" dirty="0" smtClean="0"/>
              <a:t> tenses.  This film is excellent for this!  They’ve already established use of the imperfect for routine in the opening sequence.  Now for a closer look.  Students first need to sort into </a:t>
            </a:r>
            <a:r>
              <a:rPr lang="en-GB" dirty="0" err="1" smtClean="0"/>
              <a:t>Rutina</a:t>
            </a:r>
            <a:r>
              <a:rPr lang="en-GB" dirty="0" smtClean="0"/>
              <a:t> o </a:t>
            </a:r>
            <a:r>
              <a:rPr lang="en-GB" dirty="0" err="1" smtClean="0"/>
              <a:t>Suceso</a:t>
            </a:r>
            <a:r>
              <a:rPr lang="en-GB" dirty="0" smtClean="0"/>
              <a:t> – imperfect or </a:t>
            </a:r>
            <a:r>
              <a:rPr lang="en-GB" dirty="0" err="1" smtClean="0"/>
              <a:t>preterite</a:t>
            </a:r>
            <a:r>
              <a:rPr lang="en-GB" dirty="0" smtClean="0"/>
              <a:t>.  You can give as much support/scaffolding as you feel the students need. E.g. You could remind them first of how to spot the two tenses and that there are 6 of each or you could tell them nothing and the sorts of helpful time phrases that indicate both the tenses.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second task is to order these cards – they will tell the story if put in the correct order.  The next slide has the narrative ordered correctly.  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632" indent="-28562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508" indent="-2285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515" indent="-2285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518" indent="-2285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522" indent="-228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526" indent="-228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530" indent="-228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534" indent="-228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F409ED-DA39-44E6-8DF5-2C82C6DAA3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The main grammatical focus of the work on this film is the past in Spanish – more particularly the difference in usage between the imperfect and </a:t>
            </a:r>
            <a:r>
              <a:rPr lang="en-GB" dirty="0" err="1" smtClean="0"/>
              <a:t>preterite</a:t>
            </a:r>
            <a:r>
              <a:rPr lang="en-GB" dirty="0" smtClean="0"/>
              <a:t> tenses.  This film is excellent for this!  They’ve already established use of the imperfect for routine in the opening sequence.  Now for a closer look.  Students first need to sort into </a:t>
            </a:r>
            <a:r>
              <a:rPr lang="en-GB" dirty="0" err="1" smtClean="0"/>
              <a:t>Rutina</a:t>
            </a:r>
            <a:r>
              <a:rPr lang="en-GB" dirty="0" smtClean="0"/>
              <a:t> o </a:t>
            </a:r>
            <a:r>
              <a:rPr lang="en-GB" dirty="0" err="1" smtClean="0"/>
              <a:t>Suceso</a:t>
            </a:r>
            <a:r>
              <a:rPr lang="en-GB" dirty="0" smtClean="0"/>
              <a:t> – imperfect or </a:t>
            </a:r>
            <a:r>
              <a:rPr lang="en-GB" dirty="0" err="1" smtClean="0"/>
              <a:t>preterite</a:t>
            </a:r>
            <a:r>
              <a:rPr lang="en-GB" dirty="0" smtClean="0"/>
              <a:t>.  You can give as much support/scaffolding as you feel the students need. E.g. You could remind them first of how to spot the two tenses and that there are 6 of each or you could tell them nothing and the sorts of helpful time phrases that indicate both the tenses.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second task is to order these cards – they will tell the story if put in the correct order.  The next slide has the narrative ordered correctly.  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632" indent="-28562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508" indent="-2285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515" indent="-2285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6518" indent="-2285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3522" indent="-228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0526" indent="-228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7530" indent="-228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4534" indent="-228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F409ED-DA39-44E6-8DF5-2C82C6DAA3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9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4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5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3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D498-BFAE-4E1D-91F7-62D59EC82C4E}" type="datetimeFigureOut">
              <a:rPr lang="en-GB" smtClean="0"/>
              <a:t>17/03/2015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79B5B-768D-4842-97F3-DED372D94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5805" y="303013"/>
            <a:ext cx="8226582" cy="86939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¿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Qué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haces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normalmente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en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tiempo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libre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do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do in your free time?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78" y="1573105"/>
            <a:ext cx="3428464" cy="224676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Siempre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lways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Todo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el </a:t>
            </a: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tiempo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All the time</a:t>
            </a:r>
          </a:p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Todos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los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dias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veryday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2800" b="1" kern="0" dirty="0" err="1">
                <a:solidFill>
                  <a:srgbClr val="000000"/>
                </a:solidFill>
                <a:latin typeface="Calibri"/>
              </a:rPr>
              <a:t>Normalmente</a:t>
            </a:r>
            <a:r>
              <a:rPr lang="en-GB" sz="28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800" b="1" kern="0" dirty="0">
                <a:solidFill>
                  <a:srgbClr val="FF0000"/>
                </a:solidFill>
                <a:latin typeface="Calibri"/>
              </a:rPr>
              <a:t>Usually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A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veces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ometimes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Los fines de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semana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t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the weekends</a:t>
            </a:r>
          </a:p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n-GB" sz="1600" b="1" dirty="0" err="1">
                <a:solidFill>
                  <a:prstClr val="black"/>
                </a:solidFill>
                <a:latin typeface="Calibri"/>
              </a:rPr>
              <a:t>vez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en </a:t>
            </a:r>
            <a:r>
              <a:rPr lang="en-GB" sz="1600" b="1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1600" b="1" dirty="0">
                <a:solidFill>
                  <a:srgbClr val="FF0000"/>
                </a:solidFill>
                <a:latin typeface="Calibri"/>
              </a:rPr>
              <a:t>Once in a while</a:t>
            </a:r>
          </a:p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Nunca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never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052" y="670671"/>
            <a:ext cx="5353507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 mi </a:t>
            </a:r>
            <a:r>
              <a:rPr lang="en-GB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tiempo</a:t>
            </a: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libre</a:t>
            </a: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my free time…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15759" y="100360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15817" y="168635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055425" y="1234963"/>
            <a:ext cx="2917704" cy="5262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Juego</a:t>
            </a:r>
            <a:r>
              <a:rPr lang="en-GB" sz="1400" b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al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tenis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play tennis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juego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 los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videojuegos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play video games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voy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compras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shopping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salgo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mis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amigos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out with friends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veo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televisión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watch TV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veo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una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película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watch a film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voy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al cine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to the cinema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nado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swim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bailo</a:t>
            </a:r>
            <a:r>
              <a:rPr lang="en-GB" sz="1400" b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dance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hago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los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deberes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my homework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hago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atletismo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athletics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navego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por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internet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surf the internet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escucho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música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listen to music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paso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tiempo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spend time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u="sng" dirty="0">
                <a:latin typeface="Arial Narrow" panose="020B0606020202030204" pitchFamily="34" charset="0"/>
                <a:cs typeface="Arial" panose="020B0604020202020204" pitchFamily="34" charset="0"/>
              </a:rPr>
              <a:t>m</a:t>
            </a:r>
            <a:r>
              <a:rPr lang="en-GB" sz="1400" b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e </a:t>
            </a:r>
            <a:r>
              <a:rPr lang="en-GB" sz="1400" b="1" u="sng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quedo</a:t>
            </a:r>
            <a:r>
              <a:rPr lang="en-GB" sz="1400" b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 casa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stay at home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31909" y="133857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7130239" y="265265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5546" r="23859" b="79631"/>
          <a:stretch/>
        </p:blipFill>
        <p:spPr>
          <a:xfrm>
            <a:off x="-35660" y="6217237"/>
            <a:ext cx="2571185" cy="58226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132668" y="6037282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Flowchart: Sequential Access Storage 24"/>
          <p:cNvSpPr/>
          <p:nvPr/>
        </p:nvSpPr>
        <p:spPr>
          <a:xfrm>
            <a:off x="36769" y="4562948"/>
            <a:ext cx="2606843" cy="1386510"/>
          </a:xfrm>
          <a:prstGeom prst="flowChartMagnetic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Y </a:t>
            </a:r>
            <a:r>
              <a:rPr lang="en-GB" sz="1400" b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GB" sz="1400" b="1" dirty="0" err="1" smtClean="0"/>
              <a:t>Pero</a:t>
            </a: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GB" sz="1400" b="1" dirty="0" err="1" smtClean="0"/>
              <a:t>Porque</a:t>
            </a: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because</a:t>
            </a:r>
          </a:p>
          <a:p>
            <a:pPr algn="ctr"/>
            <a:r>
              <a:rPr lang="en-GB" sz="1400" b="1" dirty="0" smtClean="0"/>
              <a:t>Si </a:t>
            </a:r>
            <a:r>
              <a:rPr lang="en-GB" sz="1400" b="1" dirty="0" smtClean="0">
                <a:solidFill>
                  <a:srgbClr val="FF0000"/>
                </a:solidFill>
              </a:rPr>
              <a:t>If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Sin embargo </a:t>
            </a:r>
            <a:r>
              <a:rPr lang="en-GB" sz="1400" b="1" dirty="0" smtClean="0">
                <a:solidFill>
                  <a:srgbClr val="FF0000"/>
                </a:solidFill>
              </a:rPr>
              <a:t>However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7302" y="6105372"/>
            <a:ext cx="371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+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847917" y="2483421"/>
            <a:ext cx="3758656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Mi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cs typeface="Arial" panose="020B0604020202020204" pitchFamily="34" charset="0"/>
              </a:rPr>
              <a:t>hermano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My brother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cs typeface="Arial" panose="020B0604020202020204" pitchFamily="34" charset="0"/>
              </a:rPr>
              <a:t>M</a:t>
            </a:r>
            <a:r>
              <a:rPr lang="en-GB" sz="1400" b="1" dirty="0" err="1" smtClean="0">
                <a:cs typeface="Arial" panose="020B0604020202020204" pitchFamily="34" charset="0"/>
              </a:rPr>
              <a:t>is</a:t>
            </a:r>
            <a:r>
              <a:rPr lang="en-GB" sz="1400" b="1" dirty="0" smtClean="0">
                <a:cs typeface="Arial" panose="020B0604020202020204" pitchFamily="34" charset="0"/>
              </a:rPr>
              <a:t> amigos y </a:t>
            </a:r>
            <a:r>
              <a:rPr lang="en-GB" sz="1400" b="1" dirty="0" err="1" smtClean="0">
                <a:cs typeface="Arial" panose="020B0604020202020204" pitchFamily="34" charset="0"/>
              </a:rPr>
              <a:t>yo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My friends and I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cs typeface="Arial" panose="020B0604020202020204" pitchFamily="34" charset="0"/>
              </a:rPr>
              <a:t>Mis</a:t>
            </a:r>
            <a:r>
              <a:rPr lang="en-GB" sz="1400" b="1" dirty="0">
                <a:cs typeface="Arial" panose="020B0604020202020204" pitchFamily="34" charset="0"/>
              </a:rPr>
              <a:t> amigos 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rgbClr val="FF0000"/>
                </a:solidFill>
                <a:cs typeface="Arial" panose="020B0604020202020204" pitchFamily="34" charset="0"/>
              </a:rPr>
              <a:t>My friends 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900252" y="1694055"/>
            <a:ext cx="2451760" cy="307777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(</a:t>
            </a:r>
            <a:r>
              <a:rPr lang="en-GB" sz="1400" b="1" dirty="0" err="1" smtClean="0">
                <a:cs typeface="Arial" panose="020B0604020202020204" pitchFamily="34" charset="0"/>
              </a:rPr>
              <a:t>Yo</a:t>
            </a:r>
            <a:r>
              <a:rPr lang="en-GB" sz="1400" b="1" dirty="0" smtClean="0">
                <a:cs typeface="Arial" panose="020B0604020202020204" pitchFamily="34" charset="0"/>
              </a:rPr>
              <a:t>) </a:t>
            </a:r>
            <a:r>
              <a:rPr lang="en-GB" sz="1400" b="1" i="1" dirty="0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Oval 28"/>
          <p:cNvSpPr/>
          <p:nvPr/>
        </p:nvSpPr>
        <p:spPr>
          <a:xfrm>
            <a:off x="6046614" y="205091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Left Arrow 10"/>
          <p:cNvSpPr/>
          <p:nvPr/>
        </p:nvSpPr>
        <p:spPr>
          <a:xfrm rot="5400000">
            <a:off x="1309413" y="4127523"/>
            <a:ext cx="1180463" cy="258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/>
        </p:nvSpPr>
        <p:spPr>
          <a:xfrm>
            <a:off x="2881061" y="3606497"/>
            <a:ext cx="6057720" cy="327104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Juego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juegas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juega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jugamos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jugais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juegan</a:t>
            </a:r>
            <a:endParaRPr lang="en-GB" sz="1600" u="sng" dirty="0" smtClean="0">
              <a:solidFill>
                <a:srgbClr val="7030A0"/>
              </a:solidFill>
            </a:endParaRPr>
          </a:p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Voy</a:t>
            </a:r>
            <a:r>
              <a:rPr lang="en-GB" sz="1600" u="sng" dirty="0" smtClean="0">
                <a:solidFill>
                  <a:srgbClr val="7030A0"/>
                </a:solidFill>
              </a:rPr>
              <a:t>/vas/</a:t>
            </a:r>
            <a:r>
              <a:rPr lang="en-GB" sz="1600" u="sng" dirty="0" err="1" smtClean="0">
                <a:solidFill>
                  <a:srgbClr val="7030A0"/>
                </a:solidFill>
              </a:rPr>
              <a:t>va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vamos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vais</a:t>
            </a:r>
            <a:r>
              <a:rPr lang="en-GB" sz="1600" u="sng" dirty="0" smtClean="0">
                <a:solidFill>
                  <a:srgbClr val="7030A0"/>
                </a:solidFill>
              </a:rPr>
              <a:t>/van</a:t>
            </a:r>
          </a:p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Salgo</a:t>
            </a:r>
            <a:r>
              <a:rPr lang="en-GB" sz="1600" u="sng" dirty="0" smtClean="0">
                <a:solidFill>
                  <a:srgbClr val="7030A0"/>
                </a:solidFill>
              </a:rPr>
              <a:t>/sales/sale/</a:t>
            </a:r>
            <a:r>
              <a:rPr lang="en-GB" sz="1600" u="sng" dirty="0" err="1" smtClean="0">
                <a:solidFill>
                  <a:srgbClr val="7030A0"/>
                </a:solidFill>
              </a:rPr>
              <a:t>salimos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salis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salen</a:t>
            </a:r>
            <a:endParaRPr lang="en-GB" sz="1600" u="sng" dirty="0" smtClean="0">
              <a:solidFill>
                <a:srgbClr val="7030A0"/>
              </a:solidFill>
            </a:endParaRPr>
          </a:p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Veo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ves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ve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vemos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veis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ven</a:t>
            </a:r>
            <a:endParaRPr lang="en-GB" sz="1600" u="sng" dirty="0" smtClean="0">
              <a:solidFill>
                <a:srgbClr val="7030A0"/>
              </a:solidFill>
            </a:endParaRPr>
          </a:p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Nado</a:t>
            </a:r>
            <a:r>
              <a:rPr lang="en-GB" sz="1600" u="sng" dirty="0" smtClean="0">
                <a:solidFill>
                  <a:srgbClr val="7030A0"/>
                </a:solidFill>
              </a:rPr>
              <a:t>/as/a/</a:t>
            </a:r>
            <a:r>
              <a:rPr lang="en-GB" sz="1600" u="sng" dirty="0" err="1" smtClean="0">
                <a:solidFill>
                  <a:srgbClr val="7030A0"/>
                </a:solidFill>
              </a:rPr>
              <a:t>amo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ais</a:t>
            </a:r>
            <a:r>
              <a:rPr lang="en-GB" sz="1600" u="sng" dirty="0" smtClean="0">
                <a:solidFill>
                  <a:srgbClr val="7030A0"/>
                </a:solidFill>
              </a:rPr>
              <a:t>/an</a:t>
            </a:r>
          </a:p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Bailo</a:t>
            </a:r>
            <a:r>
              <a:rPr lang="en-GB" sz="1600" u="sng" dirty="0" smtClean="0">
                <a:solidFill>
                  <a:srgbClr val="7030A0"/>
                </a:solidFill>
              </a:rPr>
              <a:t>/a/as/</a:t>
            </a:r>
            <a:r>
              <a:rPr lang="en-GB" sz="1600" u="sng" dirty="0" err="1" smtClean="0">
                <a:solidFill>
                  <a:srgbClr val="7030A0"/>
                </a:solidFill>
              </a:rPr>
              <a:t>amos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ais</a:t>
            </a:r>
            <a:r>
              <a:rPr lang="en-GB" sz="1600" u="sng" dirty="0" smtClean="0">
                <a:solidFill>
                  <a:srgbClr val="7030A0"/>
                </a:solidFill>
              </a:rPr>
              <a:t>/an</a:t>
            </a:r>
          </a:p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Hago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haces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hace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hacemos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haceis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hacen</a:t>
            </a:r>
            <a:endParaRPr lang="en-GB" sz="1600" u="sng" dirty="0" smtClean="0">
              <a:solidFill>
                <a:srgbClr val="7030A0"/>
              </a:solidFill>
            </a:endParaRPr>
          </a:p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Navego</a:t>
            </a:r>
            <a:r>
              <a:rPr lang="en-GB" sz="1600" u="sng" dirty="0" smtClean="0">
                <a:solidFill>
                  <a:srgbClr val="7030A0"/>
                </a:solidFill>
              </a:rPr>
              <a:t>/as/a/</a:t>
            </a:r>
            <a:r>
              <a:rPr lang="en-GB" sz="1600" u="sng" dirty="0" err="1" smtClean="0">
                <a:solidFill>
                  <a:srgbClr val="7030A0"/>
                </a:solidFill>
              </a:rPr>
              <a:t>amos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ais</a:t>
            </a:r>
            <a:r>
              <a:rPr lang="en-GB" sz="1600" u="sng" dirty="0" smtClean="0">
                <a:solidFill>
                  <a:srgbClr val="7030A0"/>
                </a:solidFill>
              </a:rPr>
              <a:t>/an</a:t>
            </a:r>
          </a:p>
          <a:p>
            <a:pPr algn="ctr"/>
            <a:r>
              <a:rPr lang="en-GB" sz="1600" u="sng" dirty="0" err="1" smtClean="0">
                <a:solidFill>
                  <a:srgbClr val="7030A0"/>
                </a:solidFill>
              </a:rPr>
              <a:t>Escucho</a:t>
            </a:r>
            <a:r>
              <a:rPr lang="en-GB" sz="1600" u="sng" dirty="0" smtClean="0">
                <a:solidFill>
                  <a:srgbClr val="7030A0"/>
                </a:solidFill>
              </a:rPr>
              <a:t>/as/a/</a:t>
            </a:r>
            <a:r>
              <a:rPr lang="en-GB" sz="1600" u="sng" dirty="0" err="1" smtClean="0">
                <a:solidFill>
                  <a:srgbClr val="7030A0"/>
                </a:solidFill>
              </a:rPr>
              <a:t>amos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ais</a:t>
            </a:r>
            <a:r>
              <a:rPr lang="en-GB" sz="1600" u="sng" dirty="0" smtClean="0">
                <a:solidFill>
                  <a:srgbClr val="7030A0"/>
                </a:solidFill>
              </a:rPr>
              <a:t>/an</a:t>
            </a:r>
          </a:p>
          <a:p>
            <a:pPr algn="ctr"/>
            <a:r>
              <a:rPr lang="en-GB" sz="1600" u="sng" dirty="0" smtClean="0">
                <a:solidFill>
                  <a:srgbClr val="7030A0"/>
                </a:solidFill>
              </a:rPr>
              <a:t>Paso/as/a/</a:t>
            </a:r>
            <a:r>
              <a:rPr lang="en-GB" sz="1600" u="sng" dirty="0" err="1" smtClean="0">
                <a:solidFill>
                  <a:srgbClr val="7030A0"/>
                </a:solidFill>
              </a:rPr>
              <a:t>amos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ais</a:t>
            </a:r>
            <a:r>
              <a:rPr lang="en-GB" sz="1600" u="sng" dirty="0" smtClean="0">
                <a:solidFill>
                  <a:srgbClr val="7030A0"/>
                </a:solidFill>
              </a:rPr>
              <a:t>/an</a:t>
            </a:r>
          </a:p>
          <a:p>
            <a:pPr algn="ctr"/>
            <a:r>
              <a:rPr lang="en-GB" sz="1600" u="sng" dirty="0" smtClean="0">
                <a:solidFill>
                  <a:srgbClr val="7030A0"/>
                </a:solidFill>
              </a:rPr>
              <a:t>Me </a:t>
            </a:r>
            <a:r>
              <a:rPr lang="en-GB" sz="1600" u="sng" dirty="0" err="1" smtClean="0">
                <a:solidFill>
                  <a:srgbClr val="7030A0"/>
                </a:solidFill>
              </a:rPr>
              <a:t>quedo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te</a:t>
            </a:r>
            <a:r>
              <a:rPr lang="en-GB" sz="1600" u="sng" dirty="0" smtClean="0">
                <a:solidFill>
                  <a:srgbClr val="7030A0"/>
                </a:solidFill>
              </a:rPr>
              <a:t> </a:t>
            </a:r>
            <a:r>
              <a:rPr lang="en-GB" sz="1600" u="sng" dirty="0" err="1" smtClean="0">
                <a:solidFill>
                  <a:srgbClr val="7030A0"/>
                </a:solidFill>
              </a:rPr>
              <a:t>quedas</a:t>
            </a:r>
            <a:r>
              <a:rPr lang="en-GB" sz="1600" u="sng" dirty="0" smtClean="0">
                <a:solidFill>
                  <a:srgbClr val="7030A0"/>
                </a:solidFill>
              </a:rPr>
              <a:t>/Se </a:t>
            </a:r>
            <a:r>
              <a:rPr lang="en-GB" sz="1600" u="sng" dirty="0" err="1" smtClean="0">
                <a:solidFill>
                  <a:srgbClr val="7030A0"/>
                </a:solidFill>
              </a:rPr>
              <a:t>queda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Nos</a:t>
            </a:r>
            <a:r>
              <a:rPr lang="en-GB" sz="1600" u="sng" dirty="0" smtClean="0">
                <a:solidFill>
                  <a:srgbClr val="7030A0"/>
                </a:solidFill>
              </a:rPr>
              <a:t> </a:t>
            </a:r>
            <a:r>
              <a:rPr lang="en-GB" sz="1600" u="sng" dirty="0" err="1" smtClean="0">
                <a:solidFill>
                  <a:srgbClr val="7030A0"/>
                </a:solidFill>
              </a:rPr>
              <a:t>quedamos</a:t>
            </a:r>
            <a:r>
              <a:rPr lang="en-GB" sz="1600" u="sng" dirty="0" smtClean="0">
                <a:solidFill>
                  <a:srgbClr val="7030A0"/>
                </a:solidFill>
              </a:rPr>
              <a:t>/</a:t>
            </a:r>
            <a:r>
              <a:rPr lang="en-GB" sz="1600" u="sng" dirty="0" err="1" smtClean="0">
                <a:solidFill>
                  <a:srgbClr val="7030A0"/>
                </a:solidFill>
              </a:rPr>
              <a:t>Os</a:t>
            </a:r>
            <a:r>
              <a:rPr lang="en-GB" sz="1600" u="sng" dirty="0" smtClean="0">
                <a:solidFill>
                  <a:srgbClr val="7030A0"/>
                </a:solidFill>
              </a:rPr>
              <a:t> </a:t>
            </a:r>
            <a:r>
              <a:rPr lang="en-GB" sz="1600" u="sng" dirty="0" err="1" smtClean="0">
                <a:solidFill>
                  <a:srgbClr val="7030A0"/>
                </a:solidFill>
              </a:rPr>
              <a:t>quedais</a:t>
            </a:r>
            <a:r>
              <a:rPr lang="en-GB" sz="1600" u="sng" dirty="0" smtClean="0">
                <a:solidFill>
                  <a:srgbClr val="7030A0"/>
                </a:solidFill>
              </a:rPr>
              <a:t>/ se </a:t>
            </a:r>
            <a:r>
              <a:rPr lang="en-GB" sz="1600" u="sng" dirty="0" err="1" smtClean="0">
                <a:solidFill>
                  <a:srgbClr val="7030A0"/>
                </a:solidFill>
              </a:rPr>
              <a:t>quedan</a:t>
            </a:r>
            <a:endParaRPr lang="en-GB" sz="1600" u="sng" dirty="0" smtClean="0">
              <a:solidFill>
                <a:srgbClr val="7030A0"/>
              </a:solidFill>
            </a:endParaRPr>
          </a:p>
          <a:p>
            <a:pPr algn="ctr"/>
            <a:endParaRPr lang="en-GB" u="sng" dirty="0" smtClean="0">
              <a:solidFill>
                <a:srgbClr val="7030A0"/>
              </a:solidFill>
            </a:endParaRPr>
          </a:p>
          <a:p>
            <a:pPr algn="ctr"/>
            <a:endParaRPr lang="en-GB" u="sng" dirty="0">
              <a:solidFill>
                <a:srgbClr val="7030A0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 rot="10602159">
            <a:off x="6021506" y="2967689"/>
            <a:ext cx="3029000" cy="258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eft Arrow 32"/>
          <p:cNvSpPr/>
          <p:nvPr/>
        </p:nvSpPr>
        <p:spPr>
          <a:xfrm rot="18963191">
            <a:off x="8054126" y="3308399"/>
            <a:ext cx="868316" cy="258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Arrow 33"/>
          <p:cNvSpPr/>
          <p:nvPr/>
        </p:nvSpPr>
        <p:spPr>
          <a:xfrm rot="10602159">
            <a:off x="6389894" y="1564925"/>
            <a:ext cx="2613114" cy="258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8044126" y="387387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1279652" y="438746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" name="Cloud 2"/>
          <p:cNvSpPr/>
          <p:nvPr/>
        </p:nvSpPr>
        <p:spPr>
          <a:xfrm>
            <a:off x="10654207" y="-34227"/>
            <a:ext cx="1155403" cy="85076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n-GB" dirty="0"/>
          </a:p>
        </p:txBody>
      </p:sp>
      <p:sp>
        <p:nvSpPr>
          <p:cNvPr id="26" name="Cloud 25"/>
          <p:cNvSpPr/>
          <p:nvPr/>
        </p:nvSpPr>
        <p:spPr>
          <a:xfrm>
            <a:off x="11488847" y="594530"/>
            <a:ext cx="725693" cy="57788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4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1774825" y="188913"/>
            <a:ext cx="1924050" cy="1084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GB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171951" y="333376"/>
            <a:ext cx="6245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>
                <a:cs typeface="Arial" panose="020B0604020202020204" pitchFamily="34" charset="0"/>
              </a:rPr>
              <a:t> La </a:t>
            </a:r>
            <a:r>
              <a:rPr lang="en-GB" sz="3200" b="1" dirty="0" err="1" smtClean="0">
                <a:cs typeface="Arial" panose="020B0604020202020204" pitchFamily="34" charset="0"/>
              </a:rPr>
              <a:t>moda</a:t>
            </a:r>
            <a:r>
              <a:rPr lang="en-GB" sz="3200" b="1" dirty="0" smtClean="0">
                <a:cs typeface="Arial" panose="020B0604020202020204" pitchFamily="34" charset="0"/>
              </a:rPr>
              <a:t>– </a:t>
            </a:r>
            <a:r>
              <a:rPr lang="en-GB" sz="3200" b="1" dirty="0">
                <a:cs typeface="Arial" panose="020B0604020202020204" pitchFamily="34" charset="0"/>
              </a:rPr>
              <a:t>Extended   sentences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193213" y="2781300"/>
            <a:ext cx="1933496" cy="1908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Es</a:t>
            </a:r>
            <a:r>
              <a:rPr lang="en-GB" sz="1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it is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Son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they are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GB" sz="1600" b="1" dirty="0" smtClean="0">
                <a:solidFill>
                  <a:srgbClr val="92D050"/>
                </a:solidFill>
                <a:latin typeface="Calibri"/>
                <a:cs typeface="Arial" panose="020B0604020202020204" pitchFamily="34" charset="0"/>
              </a:rPr>
              <a:t>No </a:t>
            </a:r>
            <a:r>
              <a:rPr lang="en-GB" sz="1600" b="1" dirty="0" err="1">
                <a:solidFill>
                  <a:srgbClr val="92D050"/>
                </a:solidFill>
                <a:latin typeface="Calibri"/>
                <a:cs typeface="Arial" panose="020B0604020202020204" pitchFamily="34" charset="0"/>
              </a:rPr>
              <a:t>e</a:t>
            </a:r>
            <a:r>
              <a:rPr lang="en-GB" sz="1600" b="1" dirty="0" err="1" smtClean="0">
                <a:solidFill>
                  <a:srgbClr val="92D050"/>
                </a:solidFill>
                <a:latin typeface="Calibri"/>
                <a:cs typeface="Arial" panose="020B0604020202020204" pitchFamily="34" charset="0"/>
              </a:rPr>
              <a:t>s</a:t>
            </a:r>
            <a:r>
              <a:rPr lang="en-GB" sz="1600" b="1" dirty="0" smtClean="0">
                <a:solidFill>
                  <a:srgbClr val="92D05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it </a:t>
            </a:r>
            <a:r>
              <a:rPr lang="en-GB" sz="1600" b="1" i="1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isn’t</a:t>
            </a:r>
            <a:endParaRPr lang="en-GB" sz="1600" b="1" i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GB" sz="1600" b="1" dirty="0" smtClean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No son </a:t>
            </a:r>
            <a:r>
              <a:rPr lang="en-GB" sz="1600" b="1" i="1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they aren’t</a:t>
            </a:r>
            <a:endParaRPr lang="en-GB" sz="1600" b="1" i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3792538" y="1701801"/>
            <a:ext cx="793750" cy="504825"/>
          </a:xfrm>
          <a:prstGeom prst="rightArrow">
            <a:avLst>
              <a:gd name="adj1" fmla="val 50000"/>
              <a:gd name="adj2" fmla="val 393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620713" y="1109664"/>
            <a:ext cx="3065462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>
                <a:cs typeface="Arial" panose="020B0604020202020204" pitchFamily="34" charset="0"/>
              </a:rPr>
              <a:t>Me </a:t>
            </a:r>
            <a:r>
              <a:rPr lang="en-GB" sz="1600" b="1" dirty="0" err="1" smtClean="0">
                <a:cs typeface="Arial" panose="020B0604020202020204" pitchFamily="34" charset="0"/>
              </a:rPr>
              <a:t>chifla</a:t>
            </a:r>
            <a:r>
              <a:rPr lang="en-GB" sz="1600" b="1" dirty="0" smtClean="0">
                <a:cs typeface="Arial" panose="020B0604020202020204" pitchFamily="34" charset="0"/>
              </a:rPr>
              <a:t>/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cs typeface="Arial" panose="020B0604020202020204" pitchFamily="34" charset="0"/>
              </a:rPr>
              <a:t>Me </a:t>
            </a:r>
            <a:r>
              <a:rPr lang="en-GB" sz="1600" b="1" dirty="0" err="1" smtClean="0">
                <a:cs typeface="Arial" panose="020B0604020202020204" pitchFamily="34" charset="0"/>
              </a:rPr>
              <a:t>encanta</a:t>
            </a:r>
            <a:r>
              <a:rPr lang="en-GB" sz="1600" b="1" dirty="0" smtClean="0">
                <a:cs typeface="Arial" panose="020B0604020202020204" pitchFamily="34" charset="0"/>
              </a:rPr>
              <a:t>/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cs typeface="Arial" panose="020B0604020202020204" pitchFamily="34" charset="0"/>
              </a:rPr>
              <a:t>Me </a:t>
            </a:r>
            <a:r>
              <a:rPr lang="en-GB" sz="1600" b="1" dirty="0" err="1" smtClean="0">
                <a:cs typeface="Arial" panose="020B0604020202020204" pitchFamily="34" charset="0"/>
              </a:rPr>
              <a:t>gusta</a:t>
            </a:r>
            <a:r>
              <a:rPr lang="en-GB" sz="1600" b="1" dirty="0" smtClean="0">
                <a:cs typeface="Arial" panose="020B0604020202020204" pitchFamily="34" charset="0"/>
              </a:rPr>
              <a:t>/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like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cs typeface="Arial" panose="020B0604020202020204" pitchFamily="34" charset="0"/>
              </a:rPr>
              <a:t>No me </a:t>
            </a:r>
            <a:r>
              <a:rPr lang="en-GB" sz="1600" b="1" dirty="0" err="1" smtClean="0">
                <a:cs typeface="Arial" panose="020B0604020202020204" pitchFamily="34" charset="0"/>
              </a:rPr>
              <a:t>gusta</a:t>
            </a:r>
            <a:r>
              <a:rPr lang="en-GB" sz="1600" b="1" dirty="0" smtClean="0">
                <a:cs typeface="Arial" panose="020B0604020202020204" pitchFamily="34" charset="0"/>
              </a:rPr>
              <a:t>/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don’t like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cs typeface="Arial" panose="020B0604020202020204" pitchFamily="34" charset="0"/>
              </a:rPr>
              <a:t>Detesto</a:t>
            </a:r>
            <a:r>
              <a:rPr lang="en-GB" sz="1600" b="1" dirty="0" smtClean="0">
                <a:cs typeface="Arial" panose="020B0604020202020204" pitchFamily="34" charset="0"/>
              </a:rPr>
              <a:t>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hate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cs typeface="Arial" panose="020B0604020202020204" pitchFamily="34" charset="0"/>
              </a:rPr>
              <a:t>Odio</a:t>
            </a:r>
            <a:r>
              <a:rPr lang="en-GB" sz="1600" b="1" dirty="0" smtClean="0">
                <a:cs typeface="Arial" panose="020B0604020202020204" pitchFamily="34" charset="0"/>
              </a:rPr>
              <a:t>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hate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cs typeface="Arial" panose="020B0604020202020204" pitchFamily="34" charset="0"/>
              </a:rPr>
              <a:t>Prefiero</a:t>
            </a:r>
            <a:r>
              <a:rPr lang="en-GB" sz="1600" b="1" dirty="0" smtClean="0">
                <a:cs typeface="Arial" panose="020B0604020202020204" pitchFamily="34" charset="0"/>
              </a:rPr>
              <a:t>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prefer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4579784" y="1415545"/>
            <a:ext cx="3695083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Los </a:t>
            </a: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pantalones</a:t>
            </a:r>
            <a:r>
              <a:rPr lang="en-US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trousers</a:t>
            </a:r>
            <a:endParaRPr lang="en-US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Las </a:t>
            </a: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faldas</a:t>
            </a:r>
            <a:r>
              <a:rPr lang="en-US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skirts</a:t>
            </a:r>
            <a:endParaRPr lang="en-US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Llevar</a:t>
            </a:r>
            <a:r>
              <a:rPr lang="en-US" sz="1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faldas</a:t>
            </a:r>
            <a:r>
              <a:rPr lang="en-US" sz="1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wearing skirts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Llevar</a:t>
            </a:r>
            <a:r>
              <a:rPr lang="en-US" sz="1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pantalones</a:t>
            </a:r>
            <a:r>
              <a:rPr lang="en-US" sz="1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wearing trousers</a:t>
            </a:r>
            <a:endParaRPr lang="en-US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8048625" y="1196976"/>
            <a:ext cx="1068388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err="1">
                <a:cs typeface="Arial" panose="020B0604020202020204" pitchFamily="34" charset="0"/>
              </a:rPr>
              <a:t>porque</a:t>
            </a:r>
            <a:endParaRPr lang="en-GB" sz="16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because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>
            <a:off x="7131051" y="1196976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4" name="AutoShape 13"/>
          <p:cNvSpPr>
            <a:spLocks noChangeArrowheads="1"/>
          </p:cNvSpPr>
          <p:nvPr/>
        </p:nvSpPr>
        <p:spPr bwMode="auto">
          <a:xfrm rot="5400000">
            <a:off x="9118601" y="2046288"/>
            <a:ext cx="863600" cy="504825"/>
          </a:xfrm>
          <a:prstGeom prst="rightArrow">
            <a:avLst>
              <a:gd name="adj1" fmla="val 50000"/>
              <a:gd name="adj2" fmla="val 39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5" name="AutoShape 15"/>
          <p:cNvSpPr>
            <a:spLocks noChangeArrowheads="1"/>
          </p:cNvSpPr>
          <p:nvPr/>
        </p:nvSpPr>
        <p:spPr bwMode="auto">
          <a:xfrm rot="8896690">
            <a:off x="7239001" y="5681664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>
            <a:off x="4581526" y="5973764"/>
            <a:ext cx="1089025" cy="504825"/>
          </a:xfrm>
          <a:prstGeom prst="leftArrow">
            <a:avLst>
              <a:gd name="adj1" fmla="val 50000"/>
              <a:gd name="adj2" fmla="val 408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8659813" y="5219701"/>
            <a:ext cx="175736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>
                <a:cs typeface="Arial" panose="020B0604020202020204" pitchFamily="34" charset="0"/>
              </a:rPr>
              <a:t>un </a:t>
            </a:r>
            <a:r>
              <a:rPr lang="en-GB" sz="1600" dirty="0" err="1">
                <a:cs typeface="Arial" panose="020B0604020202020204" pitchFamily="34" charset="0"/>
              </a:rPr>
              <a:t>poco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i="1" dirty="0">
                <a:solidFill>
                  <a:srgbClr val="FF0000"/>
                </a:solidFill>
                <a:cs typeface="Arial" panose="020B0604020202020204" pitchFamily="34" charset="0"/>
              </a:rPr>
              <a:t>a little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Bastante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i="1" dirty="0">
                <a:solidFill>
                  <a:srgbClr val="FF0000"/>
                </a:solidFill>
                <a:cs typeface="Arial" panose="020B0604020202020204" pitchFamily="34" charset="0"/>
              </a:rPr>
              <a:t>quite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Muy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i="1" dirty="0">
                <a:solidFill>
                  <a:srgbClr val="FF0000"/>
                </a:solidFill>
                <a:cs typeface="Arial" panose="020B0604020202020204" pitchFamily="34" charset="0"/>
              </a:rPr>
              <a:t>very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Demasiado</a:t>
            </a:r>
            <a:r>
              <a:rPr lang="en-GB" sz="1600" dirty="0">
                <a:cs typeface="Arial" panose="020B0604020202020204" pitchFamily="34" charset="0"/>
              </a:rPr>
              <a:t>  </a:t>
            </a:r>
            <a:r>
              <a:rPr lang="en-GB" sz="1600" i="1" dirty="0">
                <a:solidFill>
                  <a:srgbClr val="FF0000"/>
                </a:solidFill>
                <a:cs typeface="Arial" panose="020B0604020202020204" pitchFamily="34" charset="0"/>
              </a:rPr>
              <a:t>too</a:t>
            </a:r>
          </a:p>
        </p:txBody>
      </p:sp>
      <p:pic>
        <p:nvPicPr>
          <p:cNvPr id="11278" name="Picture 2" descr="\\bhs-svr-02\msapps$\Office\MediaCD\FILES\PFILES\MSOFFICE\MEDIA\CNTCD1\Animated\j028667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30175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13"/>
          <p:cNvSpPr>
            <a:spLocks noChangeArrowheads="1"/>
          </p:cNvSpPr>
          <p:nvPr/>
        </p:nvSpPr>
        <p:spPr bwMode="auto">
          <a:xfrm rot="5400000">
            <a:off x="8605021" y="4460876"/>
            <a:ext cx="863600" cy="504825"/>
          </a:xfrm>
          <a:prstGeom prst="rightArrow">
            <a:avLst>
              <a:gd name="adj1" fmla="val 50000"/>
              <a:gd name="adj2" fmla="val 39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80" name="Text Box 6"/>
          <p:cNvSpPr txBox="1">
            <a:spLocks noChangeArrowheads="1"/>
          </p:cNvSpPr>
          <p:nvPr/>
        </p:nvSpPr>
        <p:spPr bwMode="auto">
          <a:xfrm>
            <a:off x="5083175" y="4381501"/>
            <a:ext cx="2782888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	</a:t>
            </a:r>
            <a:r>
              <a:rPr lang="en-GB" sz="1600" b="1" dirty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adjetivos</a:t>
            </a:r>
            <a:endParaRPr lang="en-GB" sz="16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PAY ATTENTION TO THE ENDING 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Masculine </a:t>
            </a:r>
            <a:r>
              <a:rPr lang="en-GB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Femenine</a:t>
            </a:r>
            <a:endParaRPr lang="en-GB" sz="1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Singular Plural</a:t>
            </a: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1281" name="Text Box 6"/>
          <p:cNvSpPr txBox="1">
            <a:spLocks noChangeArrowheads="1"/>
          </p:cNvSpPr>
          <p:nvPr/>
        </p:nvSpPr>
        <p:spPr bwMode="auto">
          <a:xfrm>
            <a:off x="2312467" y="5462329"/>
            <a:ext cx="2112962" cy="1138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 err="1">
                <a:cs typeface="Arial" panose="020B0604020202020204" pitchFamily="34" charset="0"/>
              </a:rPr>
              <a:t>Pero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cs typeface="Arial" panose="020B0604020202020204" pitchFamily="34" charset="0"/>
              </a:rPr>
              <a:t>también</a:t>
            </a:r>
            <a:endParaRPr lang="en-GB" sz="16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But also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282" name="Text Box 6"/>
          <p:cNvSpPr txBox="1">
            <a:spLocks noChangeArrowheads="1"/>
          </p:cNvSpPr>
          <p:nvPr/>
        </p:nvSpPr>
        <p:spPr bwMode="auto">
          <a:xfrm>
            <a:off x="2698358" y="3994814"/>
            <a:ext cx="1271587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	</a:t>
            </a:r>
            <a:r>
              <a:rPr lang="en-GB" sz="1600" b="1" dirty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adjetivos</a:t>
            </a: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(</a:t>
            </a:r>
            <a:r>
              <a:rPr lang="en-GB" sz="1600" b="1" dirty="0" err="1">
                <a:cs typeface="Arial" panose="020B0604020202020204" pitchFamily="34" charset="0"/>
              </a:rPr>
              <a:t>ver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en-GB" sz="1600" b="1" dirty="0" err="1">
                <a:cs typeface="Arial" panose="020B0604020202020204" pitchFamily="34" charset="0"/>
              </a:rPr>
              <a:t>lista</a:t>
            </a:r>
            <a:r>
              <a:rPr lang="en-GB" sz="16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Up Arrow 2"/>
          <p:cNvSpPr/>
          <p:nvPr/>
        </p:nvSpPr>
        <p:spPr>
          <a:xfrm>
            <a:off x="3679055" y="4898166"/>
            <a:ext cx="485775" cy="488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910304">
            <a:off x="1567598" y="5429517"/>
            <a:ext cx="542591" cy="1040695"/>
          </a:xfrm>
          <a:prstGeom prst="rect">
            <a:avLst/>
          </a:prstGeom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-24943" y="5014626"/>
            <a:ext cx="287450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smtClean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queda</a:t>
            </a:r>
            <a:r>
              <a:rPr lang="en-GB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bien</a:t>
            </a:r>
            <a:r>
              <a: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they fit well</a:t>
            </a:r>
            <a:endParaRPr lang="en-GB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3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101" y="182001"/>
            <a:ext cx="8226582" cy="86939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¿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Cómo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usas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tecnología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 you use technology?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6920" y="1459169"/>
            <a:ext cx="3482078" cy="196977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Calibri"/>
              </a:rPr>
              <a:t>Siempre</a:t>
            </a:r>
            <a:r>
              <a:rPr lang="en-GB" sz="14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400" b="1" kern="0" dirty="0" smtClean="0">
                <a:solidFill>
                  <a:srgbClr val="FF0000"/>
                </a:solidFill>
                <a:latin typeface="Calibri"/>
              </a:rPr>
              <a:t>lways</a:t>
            </a:r>
            <a:endParaRPr lang="en-GB" sz="14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400" b="1" kern="0" dirty="0" err="1">
                <a:solidFill>
                  <a:srgbClr val="000000"/>
                </a:solidFill>
                <a:latin typeface="Calibri"/>
              </a:rPr>
              <a:t>Todo</a:t>
            </a:r>
            <a:r>
              <a:rPr lang="en-GB" sz="1400" b="1" kern="0" dirty="0">
                <a:solidFill>
                  <a:srgbClr val="000000"/>
                </a:solidFill>
                <a:latin typeface="Calibri"/>
              </a:rPr>
              <a:t> el </a:t>
            </a:r>
            <a:r>
              <a:rPr lang="en-GB" sz="1400" b="1" kern="0" dirty="0" err="1">
                <a:solidFill>
                  <a:srgbClr val="000000"/>
                </a:solidFill>
                <a:latin typeface="Calibri"/>
              </a:rPr>
              <a:t>tiempo</a:t>
            </a:r>
            <a:r>
              <a:rPr lang="en-GB" sz="14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Calibri"/>
              </a:rPr>
              <a:t>All the time</a:t>
            </a:r>
          </a:p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Calibri"/>
              </a:rPr>
              <a:t>Todos</a:t>
            </a:r>
            <a:r>
              <a:rPr lang="en-GB" sz="1400" b="1" kern="0" dirty="0">
                <a:solidFill>
                  <a:sysClr val="windowText" lastClr="000000"/>
                </a:solidFill>
                <a:latin typeface="Calibri"/>
              </a:rPr>
              <a:t> los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Calibri"/>
              </a:rPr>
              <a:t>dias</a:t>
            </a:r>
            <a:r>
              <a:rPr lang="en-GB" sz="14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GB" sz="1400" b="1" kern="0" dirty="0" smtClean="0">
                <a:solidFill>
                  <a:srgbClr val="FF0000"/>
                </a:solidFill>
                <a:latin typeface="Calibri"/>
              </a:rPr>
              <a:t>veryday</a:t>
            </a:r>
            <a:endParaRPr lang="en-GB" sz="14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2400" b="1" kern="0" dirty="0" err="1">
                <a:solidFill>
                  <a:srgbClr val="000000"/>
                </a:solidFill>
                <a:latin typeface="Calibri"/>
              </a:rPr>
              <a:t>Normalmente</a:t>
            </a:r>
            <a:r>
              <a:rPr lang="en-GB" sz="24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400" b="1" kern="0" dirty="0">
                <a:solidFill>
                  <a:srgbClr val="FF0000"/>
                </a:solidFill>
                <a:latin typeface="Calibri"/>
              </a:rPr>
              <a:t>Usually</a:t>
            </a:r>
            <a:endParaRPr lang="en-GB" sz="14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Calibri"/>
              </a:rPr>
              <a:t>A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Calibri"/>
              </a:rPr>
              <a:t>veces</a:t>
            </a:r>
            <a:r>
              <a:rPr lang="en-GB" sz="14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1400" b="1" kern="0" dirty="0" smtClean="0">
                <a:solidFill>
                  <a:srgbClr val="FF0000"/>
                </a:solidFill>
                <a:latin typeface="Calibri"/>
              </a:rPr>
              <a:t>ometimes</a:t>
            </a:r>
            <a:endParaRPr lang="en-GB" sz="14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400" b="1" kern="0" dirty="0">
                <a:solidFill>
                  <a:sysClr val="windowText" lastClr="000000"/>
                </a:solidFill>
                <a:latin typeface="Calibri"/>
              </a:rPr>
              <a:t>Los fines de </a:t>
            </a:r>
            <a:r>
              <a:rPr lang="en-GB" sz="1400" b="1" kern="0" dirty="0" err="1">
                <a:solidFill>
                  <a:sysClr val="windowText" lastClr="000000"/>
                </a:solidFill>
                <a:latin typeface="Calibri"/>
              </a:rPr>
              <a:t>semana</a:t>
            </a:r>
            <a:r>
              <a:rPr lang="en-GB" sz="14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400" b="1" kern="0" dirty="0" smtClean="0">
                <a:solidFill>
                  <a:srgbClr val="FF0000"/>
                </a:solidFill>
                <a:latin typeface="Calibri"/>
              </a:rPr>
              <a:t>t </a:t>
            </a:r>
            <a:r>
              <a:rPr lang="en-GB" sz="1400" b="1" kern="0" dirty="0">
                <a:solidFill>
                  <a:srgbClr val="FF0000"/>
                </a:solidFill>
                <a:latin typeface="Calibri"/>
              </a:rPr>
              <a:t>the weekends</a:t>
            </a:r>
          </a:p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n-GB" sz="1400" b="1" dirty="0" err="1">
                <a:solidFill>
                  <a:prstClr val="black"/>
                </a:solidFill>
                <a:latin typeface="Calibri"/>
              </a:rPr>
              <a:t>vez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 en </a:t>
            </a:r>
            <a:r>
              <a:rPr lang="en-GB" sz="1400" b="1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1400" b="1" dirty="0">
                <a:solidFill>
                  <a:srgbClr val="FF0000"/>
                </a:solidFill>
                <a:latin typeface="Calibri"/>
              </a:rPr>
              <a:t>Once in a while</a:t>
            </a:r>
          </a:p>
          <a:p>
            <a:pPr>
              <a:defRPr/>
            </a:pPr>
            <a:r>
              <a:rPr lang="en-GB" sz="1400" b="1" kern="0" dirty="0" err="1">
                <a:solidFill>
                  <a:sysClr val="windowText" lastClr="000000"/>
                </a:solidFill>
                <a:latin typeface="Calibri"/>
              </a:rPr>
              <a:t>Nunca</a:t>
            </a:r>
            <a:r>
              <a:rPr lang="en-GB" sz="14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400" b="1" kern="0" dirty="0">
                <a:solidFill>
                  <a:srgbClr val="FF0000"/>
                </a:solidFill>
                <a:latin typeface="Calibri"/>
              </a:rPr>
              <a:t>never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478" y="680272"/>
            <a:ext cx="5353507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 general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general…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15759" y="100360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15817" y="168635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227959" y="650959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155424" y="1064881"/>
            <a:ext cx="3935984" cy="5432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jugar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 los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videojuegos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play video games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omprar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por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internet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shopping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chatear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mis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amigos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chat with friends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onsultar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mi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facebook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check my </a:t>
            </a:r>
            <a:r>
              <a:rPr lang="en-GB" sz="1400" b="1" i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facebook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películas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por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internet 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watch a film on the net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j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 la Wii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play Wii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n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avegar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por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internet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surf the internet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scuchar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música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listen to music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pasar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tiempo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spend time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q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uedarme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en casa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stay at home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hacer</a:t>
            </a:r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 los </a:t>
            </a:r>
            <a:r>
              <a:rPr lang="en-GB" sz="12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deberes</a:t>
            </a:r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 en el </a:t>
            </a:r>
            <a:r>
              <a:rPr lang="en-GB" sz="12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portatil</a:t>
            </a:r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my homework in my laptop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ajar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archivos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download files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s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ubir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archivos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upload </a:t>
            </a:r>
            <a:r>
              <a:rPr lang="en-GB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compartir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archivos</a:t>
            </a:r>
            <a:r>
              <a:rPr lang="en-GB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share </a:t>
            </a:r>
            <a:r>
              <a:rPr lang="en-GB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mandar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mensajes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send messages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diseñar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paginas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web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design websites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buscar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información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research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04858" y="355744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68868" y="153244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468868" y="454702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11660965" y="115886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Flowchart: Sequential Access Storage 24"/>
          <p:cNvSpPr/>
          <p:nvPr/>
        </p:nvSpPr>
        <p:spPr>
          <a:xfrm>
            <a:off x="67858" y="4383728"/>
            <a:ext cx="2577730" cy="1250533"/>
          </a:xfrm>
          <a:prstGeom prst="flowChartMagneticTap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Y </a:t>
            </a:r>
            <a:r>
              <a:rPr lang="en-GB" sz="1400" b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GB" sz="1400" b="1" dirty="0" err="1" smtClean="0"/>
              <a:t>Pero</a:t>
            </a: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GB" sz="1400" b="1" dirty="0" err="1" smtClean="0"/>
              <a:t>Porque</a:t>
            </a: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because</a:t>
            </a:r>
          </a:p>
          <a:p>
            <a:pPr algn="ctr"/>
            <a:r>
              <a:rPr lang="en-GB" sz="1400" b="1" dirty="0" smtClean="0"/>
              <a:t>Si </a:t>
            </a:r>
            <a:r>
              <a:rPr lang="en-GB" sz="1400" b="1" dirty="0" smtClean="0">
                <a:solidFill>
                  <a:srgbClr val="FF0000"/>
                </a:solidFill>
              </a:rPr>
              <a:t>If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Sin embargo </a:t>
            </a:r>
            <a:r>
              <a:rPr lang="en-GB" sz="1400" b="1" dirty="0" smtClean="0">
                <a:solidFill>
                  <a:srgbClr val="FF0000"/>
                </a:solidFill>
              </a:rPr>
              <a:t>However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39157" y="584967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62689" y="6029533"/>
            <a:ext cx="345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+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61" y="78234"/>
            <a:ext cx="917666" cy="917666"/>
          </a:xfrm>
          <a:prstGeom prst="rect">
            <a:avLst/>
          </a:prstGeom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41510" y="1630939"/>
            <a:ext cx="4158984" cy="2569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cs typeface="Arial" panose="020B0604020202020204" pitchFamily="34" charset="0"/>
              </a:rPr>
              <a:t>chifla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cs typeface="Arial" panose="020B0604020202020204" pitchFamily="34" charset="0"/>
              </a:rPr>
              <a:t>encanta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cs typeface="Arial" panose="020B0604020202020204" pitchFamily="34" charset="0"/>
              </a:rPr>
              <a:t>gusta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like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No me </a:t>
            </a:r>
            <a:r>
              <a:rPr lang="en-GB" sz="1400" b="1" dirty="0" err="1" smtClean="0">
                <a:cs typeface="Arial" panose="020B0604020202020204" pitchFamily="34" charset="0"/>
              </a:rPr>
              <a:t>gusta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don’t like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No me </a:t>
            </a:r>
            <a:r>
              <a:rPr lang="en-GB" sz="1400" b="1" dirty="0" err="1" smtClean="0">
                <a:cs typeface="Arial" panose="020B0604020202020204" pitchFamily="34" charset="0"/>
              </a:rPr>
              <a:t>gusta</a:t>
            </a:r>
            <a:r>
              <a:rPr lang="en-GB" sz="1400" b="1" dirty="0" smtClean="0">
                <a:cs typeface="Arial" panose="020B0604020202020204" pitchFamily="34" charset="0"/>
              </a:rPr>
              <a:t> nada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don’t </a:t>
            </a:r>
            <a:r>
              <a:rPr lang="en-GB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like..at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all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Detesto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hate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Odio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hate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Prefiero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prefer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845805" y="2385477"/>
            <a:ext cx="1388046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l</a:t>
            </a:r>
            <a:r>
              <a:rPr lang="en-GB" sz="1400" b="1" dirty="0" smtClean="0">
                <a:cs typeface="Arial" panose="020B0604020202020204" pitchFamily="34" charset="0"/>
              </a:rPr>
              <a:t>a </a:t>
            </a:r>
            <a:r>
              <a:rPr lang="en-GB" sz="1400" b="1" dirty="0" err="1" smtClean="0">
                <a:cs typeface="Arial" panose="020B0604020202020204" pitchFamily="34" charset="0"/>
              </a:rPr>
              <a:t>tecnología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44561" y="241604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860433" y="3557443"/>
            <a:ext cx="1983525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cs typeface="Arial" panose="020B0604020202020204" pitchFamily="34" charset="0"/>
              </a:rPr>
              <a:t>chifla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cs typeface="Arial" panose="020B0604020202020204" pitchFamily="34" charset="0"/>
              </a:rPr>
              <a:t>encanta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love….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591895" y="4579874"/>
            <a:ext cx="2892922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Los </a:t>
            </a:r>
            <a:r>
              <a:rPr lang="en-GB" sz="1400" b="1" dirty="0" err="1" smtClean="0">
                <a:cs typeface="Arial" panose="020B0604020202020204" pitchFamily="34" charset="0"/>
              </a:rPr>
              <a:t>portatiles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Laptops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Los MP3 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Internet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Las tablets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Los </a:t>
            </a:r>
            <a:r>
              <a:rPr lang="en-GB" sz="1400" b="1" dirty="0" err="1" smtClean="0">
                <a:cs typeface="Arial" panose="020B0604020202020204" pitchFamily="34" charset="0"/>
              </a:rPr>
              <a:t>móviles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La </a:t>
            </a:r>
            <a:r>
              <a:rPr lang="en-GB" sz="1400" b="1" dirty="0" err="1" smtClean="0">
                <a:cs typeface="Arial" panose="020B0604020202020204" pitchFamily="34" charset="0"/>
              </a:rPr>
              <a:t>tecnología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Los </a:t>
            </a:r>
            <a:r>
              <a:rPr lang="en-GB" sz="1400" b="1" dirty="0" err="1" smtClean="0">
                <a:cs typeface="Arial" panose="020B0604020202020204" pitchFamily="34" charset="0"/>
              </a:rPr>
              <a:t>ordenadores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Computers</a:t>
            </a:r>
          </a:p>
        </p:txBody>
      </p:sp>
      <p:sp>
        <p:nvSpPr>
          <p:cNvPr id="12" name="Oval 11"/>
          <p:cNvSpPr/>
          <p:nvPr/>
        </p:nvSpPr>
        <p:spPr>
          <a:xfrm>
            <a:off x="2291620" y="6179422"/>
            <a:ext cx="1375027" cy="50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Es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is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Son </a:t>
            </a:r>
            <a:r>
              <a:rPr lang="en-GB" i="1" dirty="0" smtClean="0">
                <a:solidFill>
                  <a:srgbClr val="FF0000"/>
                </a:solidFill>
              </a:rPr>
              <a:t>are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636" y="4890034"/>
            <a:ext cx="2511856" cy="154394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456282" y="5828238"/>
            <a:ext cx="510286" cy="371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</a:t>
            </a:r>
            <a:endParaRPr lang="en-GB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0" y="6268390"/>
            <a:ext cx="2169186" cy="461479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495933" y="4515413"/>
            <a:ext cx="510286" cy="371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11</a:t>
            </a:r>
            <a:endParaRPr lang="en-GB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Cloud 32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5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468"/>
              </p:ext>
            </p:extLst>
          </p:nvPr>
        </p:nvGraphicFramePr>
        <p:xfrm>
          <a:off x="1524000" y="785813"/>
          <a:ext cx="10064436" cy="5633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4812"/>
                <a:gridCol w="3354812"/>
                <a:gridCol w="3354812"/>
              </a:tblGrid>
              <a:tr h="18144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92D050"/>
                          </a:solidFill>
                        </a:rPr>
                        <a:t>Internet </a:t>
                      </a:r>
                      <a:r>
                        <a:rPr lang="en-GB" sz="2400" dirty="0" err="1" smtClean="0">
                          <a:solidFill>
                            <a:srgbClr val="92D050"/>
                          </a:solidFill>
                        </a:rPr>
                        <a:t>es</a:t>
                      </a:r>
                      <a:r>
                        <a:rPr lang="en-GB" sz="240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92D050"/>
                          </a:solidFill>
                        </a:rPr>
                        <a:t>útil</a:t>
                      </a:r>
                      <a:r>
                        <a:rPr lang="en-GB" sz="240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92D050"/>
                          </a:solidFill>
                        </a:rPr>
                        <a:t>Con Internet la comunicación es mejor.</a:t>
                      </a:r>
                      <a:endParaRPr lang="en-US" sz="2400" dirty="0">
                        <a:solidFill>
                          <a:srgbClr val="92D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0000"/>
                          </a:solidFill>
                        </a:rPr>
                        <a:t>Internet no es seguro para los niños.</a:t>
                      </a:r>
                    </a:p>
                  </a:txBody>
                  <a:tcPr anchor="ctr"/>
                </a:tc>
              </a:tr>
              <a:tr h="18144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Internet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</a:rPr>
                        <a:t>puede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</a:rPr>
                        <a:t>ser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</a:rPr>
                        <a:t>adictivo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0000"/>
                          </a:solidFill>
                        </a:rPr>
                        <a:t>Internet es una pérdida de tiempo.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92D050"/>
                          </a:solidFill>
                        </a:rPr>
                        <a:t>Navegar por internet puede ser entretenido.</a:t>
                      </a:r>
                    </a:p>
                  </a:txBody>
                  <a:tcPr anchor="ctr"/>
                </a:tc>
              </a:tr>
              <a:tr h="200428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92D050"/>
                          </a:solidFill>
                        </a:rPr>
                        <a:t>Internet </a:t>
                      </a:r>
                      <a:r>
                        <a:rPr lang="en-GB" sz="2400" dirty="0" err="1" smtClean="0">
                          <a:solidFill>
                            <a:srgbClr val="92D050"/>
                          </a:solidFill>
                        </a:rPr>
                        <a:t>puede</a:t>
                      </a:r>
                      <a:r>
                        <a:rPr lang="en-GB" sz="240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92D050"/>
                          </a:solidFill>
                        </a:rPr>
                        <a:t>ser</a:t>
                      </a:r>
                      <a:r>
                        <a:rPr lang="en-GB" sz="240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92D050"/>
                          </a:solidFill>
                        </a:rPr>
                        <a:t>educativo</a:t>
                      </a:r>
                      <a:r>
                        <a:rPr lang="en-GB" sz="2400" dirty="0" smtClean="0">
                          <a:solidFill>
                            <a:srgbClr val="92D05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FF0000"/>
                          </a:solidFill>
                        </a:rPr>
                        <a:t>Con internet la comunicación es peor.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La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tecnología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es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muy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cara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38314" y="71438"/>
            <a:ext cx="1000403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Traduce al </a:t>
            </a:r>
            <a:r>
              <a:rPr lang="en-US" sz="2800" b="1" dirty="0" err="1">
                <a:solidFill>
                  <a:schemeClr val="bg1"/>
                </a:solidFill>
              </a:rPr>
              <a:t>inglés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13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612382"/>
              </p:ext>
            </p:extLst>
          </p:nvPr>
        </p:nvGraphicFramePr>
        <p:xfrm>
          <a:off x="1524000" y="785813"/>
          <a:ext cx="10064436" cy="5633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4812"/>
                <a:gridCol w="3354812"/>
                <a:gridCol w="3354812"/>
              </a:tblGrid>
              <a:tr h="1814406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92D050"/>
                          </a:solidFill>
                        </a:rPr>
                        <a:t>Bajar música es más económico.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92D050"/>
                          </a:solidFill>
                        </a:rPr>
                        <a:t>Puedo hacer los deberes mejor.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0000"/>
                          </a:solidFill>
                        </a:rPr>
                        <a:t>Leer en la pantalla no es bueno para los ojos.</a:t>
                      </a:r>
                    </a:p>
                  </a:txBody>
                  <a:tcPr anchor="ctr"/>
                </a:tc>
              </a:tr>
              <a:tr h="18144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Los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</a:rPr>
                        <a:t>móviles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 son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</a:rPr>
                        <a:t>difíciles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usar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tecnología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no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funciona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frecuentemente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92D050"/>
                          </a:solidFill>
                        </a:rPr>
                        <a:t>Con internet lo paso bomba.</a:t>
                      </a:r>
                    </a:p>
                  </a:txBody>
                  <a:tcPr anchor="ctr"/>
                </a:tc>
              </a:tr>
              <a:tr h="200428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92D050"/>
                          </a:solidFill>
                        </a:rPr>
                        <a:t>Los videojuegos mejora la coordinación y la concentración.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Siempre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necesitas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el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último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</a:rPr>
                        <a:t>modelo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Los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ordenadores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se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quedan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obsoletos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pronto.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38314" y="71438"/>
            <a:ext cx="10004031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</a:rPr>
              <a:t>Traduce al </a:t>
            </a:r>
            <a:r>
              <a:rPr lang="en-US" sz="2800" b="1" dirty="0" err="1">
                <a:solidFill>
                  <a:schemeClr val="bg1"/>
                </a:solidFill>
              </a:rPr>
              <a:t>inglés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71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5805" y="303013"/>
            <a:ext cx="8226582" cy="86939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¿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Qué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gusta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hacer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familia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normalmente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el fin de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semana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do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your family like doing on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 typical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weekend?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78" y="1573105"/>
            <a:ext cx="3428464" cy="224676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Siempre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lways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Todo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el </a:t>
            </a: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tiempo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All the time</a:t>
            </a:r>
          </a:p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Todos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los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dias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veryday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2800" b="1" kern="0" dirty="0" err="1">
                <a:solidFill>
                  <a:srgbClr val="000000"/>
                </a:solidFill>
                <a:latin typeface="Calibri"/>
              </a:rPr>
              <a:t>Normalmente</a:t>
            </a:r>
            <a:r>
              <a:rPr lang="en-GB" sz="28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800" b="1" kern="0" dirty="0">
                <a:solidFill>
                  <a:srgbClr val="FF0000"/>
                </a:solidFill>
                <a:latin typeface="Calibri"/>
              </a:rPr>
              <a:t>Usually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A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veces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ometimes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Los fines de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semana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t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the weekends</a:t>
            </a:r>
          </a:p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n-GB" sz="1600" b="1" dirty="0" err="1">
                <a:solidFill>
                  <a:prstClr val="black"/>
                </a:solidFill>
                <a:latin typeface="Calibri"/>
              </a:rPr>
              <a:t>vez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en </a:t>
            </a:r>
            <a:r>
              <a:rPr lang="en-GB" sz="1600" b="1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1600" b="1" dirty="0">
                <a:solidFill>
                  <a:srgbClr val="FF0000"/>
                </a:solidFill>
                <a:latin typeface="Calibri"/>
              </a:rPr>
              <a:t>Once in a while</a:t>
            </a:r>
          </a:p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Nunca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never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052" y="670671"/>
            <a:ext cx="5353507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 fin de </a:t>
            </a:r>
            <a:r>
              <a:rPr lang="en-GB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semana</a:t>
            </a: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 the weekend…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15759" y="100360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15817" y="168635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82087" y="1447896"/>
            <a:ext cx="1997915" cy="240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b="1" dirty="0" smtClean="0">
                <a:cs typeface="Arial" panose="020B0604020202020204" pitchFamily="34" charset="0"/>
              </a:rPr>
              <a:t>Le/s </a:t>
            </a:r>
            <a:r>
              <a:rPr lang="en-GB" sz="1200" b="1" dirty="0" err="1" smtClean="0">
                <a:cs typeface="Arial" panose="020B0604020202020204" pitchFamily="34" charset="0"/>
              </a:rPr>
              <a:t>chifla</a:t>
            </a: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2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200" b="1" dirty="0" smtClean="0">
                <a:cs typeface="Arial" panose="020B0604020202020204" pitchFamily="34" charset="0"/>
              </a:rPr>
              <a:t>Le/s </a:t>
            </a:r>
            <a:r>
              <a:rPr lang="en-GB" sz="1200" b="1" dirty="0" err="1" smtClean="0">
                <a:cs typeface="Arial" panose="020B0604020202020204" pitchFamily="34" charset="0"/>
              </a:rPr>
              <a:t>encanta</a:t>
            </a: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2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200" b="1" dirty="0" smtClean="0">
                <a:cs typeface="Arial" panose="020B0604020202020204" pitchFamily="34" charset="0"/>
              </a:rPr>
              <a:t>Le/s </a:t>
            </a:r>
            <a:r>
              <a:rPr lang="en-GB" sz="1200" b="1" dirty="0" err="1" smtClean="0">
                <a:cs typeface="Arial" panose="020B0604020202020204" pitchFamily="34" charset="0"/>
              </a:rPr>
              <a:t>gusta</a:t>
            </a: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like</a:t>
            </a:r>
            <a:endParaRPr lang="en-GB" sz="12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200" b="1" dirty="0">
                <a:cs typeface="Arial" panose="020B0604020202020204" pitchFamily="34" charset="0"/>
              </a:rPr>
              <a:t>No </a:t>
            </a:r>
            <a:r>
              <a:rPr lang="en-GB" sz="1200" b="1" dirty="0" smtClean="0">
                <a:cs typeface="Arial" panose="020B0604020202020204" pitchFamily="34" charset="0"/>
              </a:rPr>
              <a:t>le/s </a:t>
            </a:r>
            <a:r>
              <a:rPr lang="en-GB" sz="1200" b="1" dirty="0" err="1" smtClean="0">
                <a:cs typeface="Arial" panose="020B0604020202020204" pitchFamily="34" charset="0"/>
              </a:rPr>
              <a:t>gusta</a:t>
            </a: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don’t like</a:t>
            </a:r>
          </a:p>
          <a:p>
            <a:pPr eaLnBrk="1" hangingPunct="1">
              <a:spcBef>
                <a:spcPct val="50000"/>
              </a:spcBef>
            </a:pPr>
            <a:r>
              <a:rPr lang="en-GB" sz="1200" b="1" dirty="0" smtClean="0">
                <a:cs typeface="Arial" panose="020B0604020202020204" pitchFamily="34" charset="0"/>
              </a:rPr>
              <a:t>No le/s </a:t>
            </a:r>
            <a:r>
              <a:rPr lang="en-GB" sz="1200" b="1" dirty="0" err="1" smtClean="0">
                <a:cs typeface="Arial" panose="020B0604020202020204" pitchFamily="34" charset="0"/>
              </a:rPr>
              <a:t>gusta</a:t>
            </a:r>
            <a:r>
              <a:rPr lang="en-GB" sz="1200" b="1" dirty="0" smtClean="0">
                <a:cs typeface="Arial" panose="020B0604020202020204" pitchFamily="34" charset="0"/>
              </a:rPr>
              <a:t> nada 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don’t </a:t>
            </a:r>
            <a:r>
              <a:rPr lang="en-GB" sz="12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like..at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all</a:t>
            </a:r>
            <a:endParaRPr lang="en-GB" sz="12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200" b="1" dirty="0" err="1" smtClean="0">
                <a:cs typeface="Arial" panose="020B0604020202020204" pitchFamily="34" charset="0"/>
              </a:rPr>
              <a:t>Detesta</a:t>
            </a:r>
            <a:r>
              <a:rPr lang="en-GB" sz="1200" b="1" dirty="0" smtClean="0">
                <a:cs typeface="Arial" panose="020B0604020202020204" pitchFamily="34" charset="0"/>
              </a:rPr>
              <a:t>/n 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hate</a:t>
            </a:r>
            <a:endParaRPr lang="en-GB" sz="12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200" b="1" dirty="0" err="1" smtClean="0">
                <a:cs typeface="Arial" panose="020B0604020202020204" pitchFamily="34" charset="0"/>
              </a:rPr>
              <a:t>Odia</a:t>
            </a:r>
            <a:r>
              <a:rPr lang="en-GB" sz="1200" b="1" dirty="0" smtClean="0">
                <a:cs typeface="Arial" panose="020B0604020202020204" pitchFamily="34" charset="0"/>
              </a:rPr>
              <a:t>/n 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hate</a:t>
            </a:r>
            <a:endParaRPr lang="en-GB" sz="12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200" b="1" dirty="0" err="1" smtClean="0">
                <a:cs typeface="Arial" panose="020B0604020202020204" pitchFamily="34" charset="0"/>
              </a:rPr>
              <a:t>Prefiere</a:t>
            </a:r>
            <a:r>
              <a:rPr lang="en-GB" sz="1200" b="1" dirty="0" smtClean="0">
                <a:cs typeface="Arial" panose="020B0604020202020204" pitchFamily="34" charset="0"/>
              </a:rPr>
              <a:t>/n </a:t>
            </a:r>
            <a:r>
              <a:rPr lang="en-GB" sz="12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prefer</a:t>
            </a:r>
            <a:endParaRPr lang="en-GB" sz="12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8087" y="407936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751869" y="1501737"/>
            <a:ext cx="3372635" cy="5478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j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al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tenis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play tennis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jugar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 los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videojuegos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play video games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compras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shopping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salir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mis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amigos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out with friends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televisión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watch TV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una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película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watch a film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al cine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to the cinema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nadar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swim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ailar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dance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acer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los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deberes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my homework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acer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atletismo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athletics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n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avegar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por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internet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surf the internet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scuchar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música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listen to music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pasar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tiempo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spend time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q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uedarme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en casa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stay at home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37006" y="153244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25209" y="176632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59907" y="4004910"/>
            <a:ext cx="3433911" cy="1015663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200" dirty="0" err="1" smtClean="0">
                <a:cs typeface="Arial" panose="020B0604020202020204" pitchFamily="34" charset="0"/>
              </a:rPr>
              <a:t>Hace</a:t>
            </a:r>
            <a:r>
              <a:rPr lang="en-GB" sz="1200" dirty="0" smtClean="0">
                <a:cs typeface="Arial" panose="020B0604020202020204" pitchFamily="34" charset="0"/>
              </a:rPr>
              <a:t>/n </a:t>
            </a:r>
            <a:r>
              <a:rPr lang="en-GB" sz="1200" dirty="0" err="1" smtClean="0">
                <a:cs typeface="Arial" panose="020B0604020202020204" pitchFamily="34" charset="0"/>
              </a:rPr>
              <a:t>poco</a:t>
            </a:r>
            <a:r>
              <a:rPr lang="en-GB" sz="1200" dirty="0" smtClean="0">
                <a:cs typeface="Arial" panose="020B0604020202020204" pitchFamily="34" charset="0"/>
              </a:rPr>
              <a:t> </a:t>
            </a:r>
            <a:r>
              <a:rPr lang="en-GB" sz="12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He/They do little</a:t>
            </a:r>
            <a:endParaRPr lang="en-GB" sz="12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sz="1200" dirty="0" err="1" smtClean="0">
                <a:cs typeface="Arial" panose="020B0604020202020204" pitchFamily="34" charset="0"/>
              </a:rPr>
              <a:t>Hace</a:t>
            </a:r>
            <a:r>
              <a:rPr lang="en-GB" sz="1200" dirty="0" smtClean="0">
                <a:cs typeface="Arial" panose="020B0604020202020204" pitchFamily="34" charset="0"/>
              </a:rPr>
              <a:t>/n mucho </a:t>
            </a:r>
            <a:r>
              <a:rPr lang="en-GB" sz="1200" i="1" dirty="0">
                <a:solidFill>
                  <a:srgbClr val="FF0000"/>
                </a:solidFill>
                <a:cs typeface="Arial" panose="020B0604020202020204" pitchFamily="34" charset="0"/>
              </a:rPr>
              <a:t>He/They do a </a:t>
            </a:r>
            <a:r>
              <a:rPr lang="en-GB" sz="12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lot</a:t>
            </a:r>
            <a:endParaRPr lang="en-GB" sz="12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sz="1200" dirty="0" err="1">
                <a:cs typeface="Arial" panose="020B0604020202020204" pitchFamily="34" charset="0"/>
              </a:rPr>
              <a:t>Hace</a:t>
            </a:r>
            <a:r>
              <a:rPr lang="en-GB" sz="1200" dirty="0">
                <a:cs typeface="Arial" panose="020B0604020202020204" pitchFamily="34" charset="0"/>
              </a:rPr>
              <a:t>/n </a:t>
            </a:r>
            <a:r>
              <a:rPr lang="en-GB" sz="1200" dirty="0" err="1">
                <a:cs typeface="Arial" panose="020B0604020202020204" pitchFamily="34" charset="0"/>
              </a:rPr>
              <a:t>d</a:t>
            </a:r>
            <a:r>
              <a:rPr lang="en-GB" sz="1200" dirty="0" err="1" smtClean="0">
                <a:cs typeface="Arial" panose="020B0604020202020204" pitchFamily="34" charset="0"/>
              </a:rPr>
              <a:t>emasiado</a:t>
            </a:r>
            <a:r>
              <a:rPr lang="en-GB" sz="1200" dirty="0" smtClean="0">
                <a:cs typeface="Arial" panose="020B0604020202020204" pitchFamily="34" charset="0"/>
              </a:rPr>
              <a:t> </a:t>
            </a:r>
            <a:r>
              <a:rPr lang="en-GB" sz="1200" i="1" dirty="0">
                <a:solidFill>
                  <a:srgbClr val="FF0000"/>
                </a:solidFill>
                <a:cs typeface="Arial" panose="020B0604020202020204" pitchFamily="34" charset="0"/>
              </a:rPr>
              <a:t>He/They do too </a:t>
            </a:r>
            <a:r>
              <a:rPr lang="en-GB" sz="12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much</a:t>
            </a:r>
          </a:p>
          <a:p>
            <a:pPr eaLnBrk="1" hangingPunct="1"/>
            <a:r>
              <a:rPr lang="en-GB" sz="1200" dirty="0" smtClean="0">
                <a:cs typeface="Arial" panose="020B0604020202020204" pitchFamily="34" charset="0"/>
              </a:rPr>
              <a:t>No </a:t>
            </a:r>
            <a:r>
              <a:rPr lang="en-GB" sz="1200" dirty="0" err="1">
                <a:cs typeface="Arial" panose="020B0604020202020204" pitchFamily="34" charset="0"/>
              </a:rPr>
              <a:t>Hace</a:t>
            </a:r>
            <a:r>
              <a:rPr lang="en-GB" sz="1200" dirty="0">
                <a:cs typeface="Arial" panose="020B0604020202020204" pitchFamily="34" charset="0"/>
              </a:rPr>
              <a:t>/n</a:t>
            </a:r>
            <a:r>
              <a:rPr lang="en-GB" sz="1200" dirty="0" smtClean="0">
                <a:cs typeface="Arial" panose="020B0604020202020204" pitchFamily="34" charset="0"/>
              </a:rPr>
              <a:t> mucho</a:t>
            </a:r>
            <a:r>
              <a:rPr lang="en-GB" sz="1200" i="1" dirty="0">
                <a:solidFill>
                  <a:srgbClr val="FF0000"/>
                </a:solidFill>
                <a:cs typeface="Arial" panose="020B0604020202020204" pitchFamily="34" charset="0"/>
              </a:rPr>
              <a:t> He/They do </a:t>
            </a:r>
            <a:r>
              <a:rPr lang="en-GB" sz="12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don’t do much</a:t>
            </a:r>
          </a:p>
          <a:p>
            <a:pPr eaLnBrk="1" hangingPunct="1"/>
            <a:r>
              <a:rPr lang="en-GB" sz="1200" dirty="0">
                <a:cs typeface="Arial" panose="020B0604020202020204" pitchFamily="34" charset="0"/>
              </a:rPr>
              <a:t>No </a:t>
            </a:r>
            <a:r>
              <a:rPr lang="en-GB" sz="1200" dirty="0" err="1">
                <a:cs typeface="Arial" panose="020B0604020202020204" pitchFamily="34" charset="0"/>
              </a:rPr>
              <a:t>Hace</a:t>
            </a:r>
            <a:r>
              <a:rPr lang="en-GB" sz="1200" dirty="0">
                <a:cs typeface="Arial" panose="020B0604020202020204" pitchFamily="34" charset="0"/>
              </a:rPr>
              <a:t>/n</a:t>
            </a:r>
            <a:r>
              <a:rPr lang="en-GB" sz="1200" dirty="0" smtClean="0">
                <a:cs typeface="Arial" panose="020B0604020202020204" pitchFamily="34" charset="0"/>
              </a:rPr>
              <a:t> nada </a:t>
            </a:r>
            <a:r>
              <a:rPr lang="en-GB" sz="1200" i="1" dirty="0">
                <a:solidFill>
                  <a:srgbClr val="FF0000"/>
                </a:solidFill>
                <a:cs typeface="Arial" panose="020B0604020202020204" pitchFamily="34" charset="0"/>
              </a:rPr>
              <a:t>He/They do </a:t>
            </a:r>
            <a:r>
              <a:rPr lang="en-GB" sz="12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do</a:t>
            </a:r>
            <a:r>
              <a:rPr lang="en-GB" sz="12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anything</a:t>
            </a:r>
            <a:endParaRPr lang="en-GB" sz="12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615759" y="4485724"/>
            <a:ext cx="4014554" cy="160043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Puede</a:t>
            </a:r>
            <a:r>
              <a:rPr lang="en-GB" sz="1400" b="1" dirty="0" smtClean="0">
                <a:cs typeface="Arial" panose="020B0604020202020204" pitchFamily="34" charset="0"/>
              </a:rPr>
              <a:t>/n </a:t>
            </a:r>
            <a:r>
              <a:rPr lang="en-GB" sz="1400" b="1" i="1" dirty="0">
                <a:solidFill>
                  <a:srgbClr val="FF0000"/>
                </a:solidFill>
                <a:cs typeface="Arial" panose="020B0604020202020204" pitchFamily="34" charset="0"/>
              </a:rPr>
              <a:t>H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e/They can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Tiene</a:t>
            </a:r>
            <a:r>
              <a:rPr lang="en-GB" sz="1400" b="1" dirty="0" smtClean="0">
                <a:cs typeface="Arial" panose="020B0604020202020204" pitchFamily="34" charset="0"/>
              </a:rPr>
              <a:t>/n </a:t>
            </a:r>
            <a:r>
              <a:rPr lang="en-GB" sz="1400" b="1" dirty="0" err="1" smtClean="0">
                <a:cs typeface="Arial" panose="020B0604020202020204" pitchFamily="34" charset="0"/>
              </a:rPr>
              <a:t>que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He/They have to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Sabe</a:t>
            </a:r>
            <a:r>
              <a:rPr lang="en-GB" sz="1400" b="1" dirty="0" smtClean="0">
                <a:cs typeface="Arial" panose="020B0604020202020204" pitchFamily="34" charset="0"/>
              </a:rPr>
              <a:t>/n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He/They can (ability)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Quiere</a:t>
            </a:r>
            <a:r>
              <a:rPr lang="en-GB" sz="1400" b="1" dirty="0" smtClean="0">
                <a:cs typeface="Arial" panose="020B0604020202020204" pitchFamily="34" charset="0"/>
              </a:rPr>
              <a:t>/n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He/They want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Tiene</a:t>
            </a:r>
            <a:r>
              <a:rPr lang="en-GB" sz="1400" b="1" dirty="0" smtClean="0">
                <a:cs typeface="Arial" panose="020B0604020202020204" pitchFamily="34" charset="0"/>
              </a:rPr>
              <a:t>/n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He/They </a:t>
            </a:r>
            <a:r>
              <a:rPr lang="en-GB" sz="1400" b="1" i="1" dirty="0">
                <a:solidFill>
                  <a:srgbClr val="FF0000"/>
                </a:solidFill>
                <a:cs typeface="Arial" panose="020B0604020202020204" pitchFamily="34" charset="0"/>
              </a:rPr>
              <a:t>have </a:t>
            </a:r>
          </a:p>
        </p:txBody>
      </p:sp>
      <p:sp>
        <p:nvSpPr>
          <p:cNvPr id="19" name="Oval 18"/>
          <p:cNvSpPr/>
          <p:nvPr/>
        </p:nvSpPr>
        <p:spPr>
          <a:xfrm>
            <a:off x="8125208" y="453056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5546" r="23859" b="79631"/>
          <a:stretch/>
        </p:blipFill>
        <p:spPr>
          <a:xfrm>
            <a:off x="5397813" y="6190125"/>
            <a:ext cx="2571185" cy="58226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806036" y="619012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3653115" y="619012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Flowchart: Sequential Access Storage 24"/>
          <p:cNvSpPr/>
          <p:nvPr/>
        </p:nvSpPr>
        <p:spPr>
          <a:xfrm>
            <a:off x="1091357" y="5544494"/>
            <a:ext cx="2577730" cy="1250533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Y </a:t>
            </a:r>
            <a:r>
              <a:rPr lang="en-GB" sz="1400" b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GB" sz="1400" b="1" dirty="0" err="1" smtClean="0"/>
              <a:t>Pero</a:t>
            </a: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GB" sz="1400" b="1" dirty="0" err="1" smtClean="0"/>
              <a:t>Porque</a:t>
            </a: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because</a:t>
            </a:r>
          </a:p>
          <a:p>
            <a:pPr algn="ctr"/>
            <a:r>
              <a:rPr lang="en-GB" sz="1400" b="1" dirty="0" smtClean="0"/>
              <a:t>Si </a:t>
            </a:r>
            <a:r>
              <a:rPr lang="en-GB" sz="1400" b="1" dirty="0" smtClean="0">
                <a:solidFill>
                  <a:srgbClr val="FF0000"/>
                </a:solidFill>
              </a:rPr>
              <a:t>If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Sin embargo </a:t>
            </a:r>
            <a:r>
              <a:rPr lang="en-GB" sz="1400" b="1" dirty="0" smtClean="0">
                <a:solidFill>
                  <a:srgbClr val="FF0000"/>
                </a:solidFill>
              </a:rPr>
              <a:t>However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533" y="5728501"/>
            <a:ext cx="371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+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0" name="Left-Up Arrow 29"/>
          <p:cNvSpPr/>
          <p:nvPr/>
        </p:nvSpPr>
        <p:spPr>
          <a:xfrm>
            <a:off x="540340" y="3680418"/>
            <a:ext cx="444029" cy="234885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 rot="16200000">
            <a:off x="-561165" y="5542071"/>
            <a:ext cx="1823491" cy="36933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 smtClean="0">
                <a:cs typeface="Arial" panose="020B0604020202020204" pitchFamily="34" charset="0"/>
              </a:rPr>
              <a:t>A mi </a:t>
            </a:r>
            <a:r>
              <a:rPr lang="en-GB" dirty="0" err="1" smtClean="0">
                <a:cs typeface="Arial" panose="020B0604020202020204" pitchFamily="34" charset="0"/>
              </a:rPr>
              <a:t>hermano</a:t>
            </a:r>
            <a:r>
              <a:rPr lang="en-GB" dirty="0" smtClean="0">
                <a:cs typeface="Arial" panose="020B0604020202020204" pitchFamily="34" charset="0"/>
              </a:rPr>
              <a:t>…</a:t>
            </a:r>
            <a:endParaRPr lang="en-GB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958460" y="1542046"/>
            <a:ext cx="245176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A mi </a:t>
            </a:r>
            <a:r>
              <a:rPr lang="en-GB" sz="1400" b="1" dirty="0" err="1" smtClean="0">
                <a:cs typeface="Arial" panose="020B0604020202020204" pitchFamily="34" charset="0"/>
              </a:rPr>
              <a:t>madre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My mum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A mi </a:t>
            </a:r>
            <a:r>
              <a:rPr lang="en-GB" sz="1400" b="1" dirty="0" err="1" smtClean="0">
                <a:cs typeface="Arial" panose="020B0604020202020204" pitchFamily="34" charset="0"/>
              </a:rPr>
              <a:t>hermano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My brother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A </a:t>
            </a:r>
            <a:r>
              <a:rPr lang="en-GB" sz="1400" b="1" dirty="0" err="1" smtClean="0">
                <a:cs typeface="Arial" panose="020B0604020202020204" pitchFamily="34" charset="0"/>
              </a:rPr>
              <a:t>mis</a:t>
            </a:r>
            <a:r>
              <a:rPr lang="en-GB" sz="1400" b="1" dirty="0" smtClean="0">
                <a:cs typeface="Arial" panose="020B0604020202020204" pitchFamily="34" charset="0"/>
              </a:rPr>
              <a:t> amigos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My friends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672" y="68403"/>
            <a:ext cx="6839806" cy="13255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¿Qué servicios tiene tu ciudad? </a:t>
            </a:r>
            <a:r>
              <a:rPr lang="es-ES" sz="2800" dirty="0" smtClean="0">
                <a:latin typeface="Arial Rounded MT Bold" panose="020F0704030504030204" pitchFamily="34" charset="0"/>
              </a:rPr>
              <a:t/>
            </a:r>
            <a:br>
              <a:rPr lang="es-ES" sz="2800" dirty="0" smtClean="0">
                <a:latin typeface="Arial Rounded MT Bold" panose="020F0704030504030204" pitchFamily="34" charset="0"/>
              </a:rPr>
            </a:b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What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facilities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are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there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your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city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endParaRPr lang="en-GB" sz="24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13</a:t>
            </a:r>
            <a:endParaRPr lang="en-GB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8441" y="2395270"/>
            <a:ext cx="1271587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Vivo en ….</a:t>
            </a:r>
          </a:p>
          <a:p>
            <a:pPr eaLnBrk="1" hangingPunct="1">
              <a:spcBef>
                <a:spcPct val="50000"/>
              </a:spcBef>
            </a:pP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live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in …..</a:t>
            </a:r>
            <a:endParaRPr lang="en-GB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2354" y="3919252"/>
            <a:ext cx="2840706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En mi ciudad  (no) hay</a:t>
            </a:r>
          </a:p>
          <a:p>
            <a:pPr eaLnBrk="1" hangingPunct="1">
              <a:spcBef>
                <a:spcPct val="50000"/>
              </a:spcBef>
            </a:pP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In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my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city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there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/are (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not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en-GB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83404" y="2018445"/>
            <a:ext cx="1419311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Es</a:t>
            </a: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rgbClr val="FF66FF"/>
                </a:solidFill>
                <a:cs typeface="Arial" panose="020B0604020202020204" pitchFamily="34" charset="0"/>
              </a:rPr>
              <a:t>una</a:t>
            </a: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ciudad</a:t>
            </a:r>
          </a:p>
          <a:p>
            <a:pPr eaLnBrk="1" hangingPunct="1">
              <a:spcBef>
                <a:spcPct val="50000"/>
              </a:spcBef>
            </a:pPr>
            <a:r>
              <a:rPr lang="es-ES" sz="1400" i="1" dirty="0" err="1" smtClean="0">
                <a:cs typeface="Arial" panose="020B0604020202020204" pitchFamily="34" charset="0"/>
              </a:rPr>
              <a:t>It´s</a:t>
            </a:r>
            <a:r>
              <a:rPr lang="es-ES" sz="1400" i="1" dirty="0" smtClean="0">
                <a:cs typeface="Arial" panose="020B0604020202020204" pitchFamily="34" charset="0"/>
              </a:rPr>
              <a:t> a </a:t>
            </a:r>
            <a:r>
              <a:rPr lang="es-ES" sz="1400" i="1" dirty="0" err="1" smtClean="0">
                <a:cs typeface="Arial" panose="020B0604020202020204" pitchFamily="34" charset="0"/>
              </a:rPr>
              <a:t>city</a:t>
            </a:r>
            <a:endParaRPr lang="es-ES" sz="1400" i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Es un pueblo</a:t>
            </a:r>
          </a:p>
          <a:p>
            <a:pPr eaLnBrk="1" hangingPunct="1">
              <a:spcBef>
                <a:spcPct val="50000"/>
              </a:spcBef>
            </a:pPr>
            <a:r>
              <a:rPr lang="es-ES" sz="1600" i="1" dirty="0" err="1" smtClean="0">
                <a:cs typeface="Arial" panose="020B0604020202020204" pitchFamily="34" charset="0"/>
              </a:rPr>
              <a:t>It´s</a:t>
            </a:r>
            <a:r>
              <a:rPr lang="es-ES" sz="1600" i="1" dirty="0" smtClean="0">
                <a:cs typeface="Arial" panose="020B0604020202020204" pitchFamily="34" charset="0"/>
              </a:rPr>
              <a:t> a </a:t>
            </a:r>
            <a:r>
              <a:rPr lang="es-ES" sz="1600" i="1" dirty="0" err="1" smtClean="0">
                <a:cs typeface="Arial" panose="020B0604020202020204" pitchFamily="34" charset="0"/>
              </a:rPr>
              <a:t>village</a:t>
            </a:r>
            <a:endParaRPr lang="en-GB" sz="1600" i="1" dirty="0">
              <a:cs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784337" y="1145112"/>
            <a:ext cx="3193766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 smtClean="0">
                <a:cs typeface="Arial" panose="020B0604020202020204" pitchFamily="34" charset="0"/>
              </a:rPr>
              <a:t>Bonit</a:t>
            </a:r>
            <a:r>
              <a:rPr lang="en-GB" sz="1600" dirty="0" smtClean="0">
                <a:solidFill>
                  <a:srgbClr val="00B0F0"/>
                </a:solidFill>
                <a:cs typeface="Arial" panose="020B0604020202020204" pitchFamily="34" charset="0"/>
              </a:rPr>
              <a:t>o</a:t>
            </a:r>
            <a:r>
              <a:rPr lang="en-GB" sz="1600" dirty="0" smtClean="0">
                <a:cs typeface="Arial" panose="020B0604020202020204" pitchFamily="34" charset="0"/>
              </a:rPr>
              <a:t>/</a:t>
            </a:r>
            <a:r>
              <a:rPr lang="en-GB" sz="1600" dirty="0" smtClean="0">
                <a:solidFill>
                  <a:srgbClr val="FF66FF"/>
                </a:solidFill>
                <a:cs typeface="Arial" panose="020B0604020202020204" pitchFamily="34" charset="0"/>
              </a:rPr>
              <a:t>a</a:t>
            </a:r>
            <a:r>
              <a:rPr lang="en-GB" sz="1600" dirty="0">
                <a:cs typeface="Arial" panose="020B0604020202020204" pitchFamily="34" charset="0"/>
              </a:rPr>
              <a:t>	</a:t>
            </a:r>
            <a:r>
              <a:rPr lang="en-GB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beautiful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Fe</a:t>
            </a:r>
            <a:r>
              <a:rPr lang="en-GB" sz="1600" dirty="0">
                <a:solidFill>
                  <a:srgbClr val="00B0F0"/>
                </a:solidFill>
                <a:cs typeface="Arial" panose="020B0604020202020204" pitchFamily="34" charset="0"/>
              </a:rPr>
              <a:t>o</a:t>
            </a:r>
            <a:r>
              <a:rPr lang="en-GB" sz="1600" dirty="0">
                <a:cs typeface="Arial" panose="020B0604020202020204" pitchFamily="34" charset="0"/>
              </a:rPr>
              <a:t>/</a:t>
            </a:r>
            <a:r>
              <a:rPr lang="en-GB" sz="1600" dirty="0">
                <a:solidFill>
                  <a:srgbClr val="FF66FF"/>
                </a:solidFill>
                <a:cs typeface="Arial" panose="020B0604020202020204" pitchFamily="34" charset="0"/>
              </a:rPr>
              <a:t>a</a:t>
            </a:r>
            <a:r>
              <a:rPr lang="es-ES" sz="1600" dirty="0" smtClean="0">
                <a:cs typeface="Arial" panose="020B0604020202020204" pitchFamily="34" charset="0"/>
              </a:rPr>
              <a:t>	</a:t>
            </a:r>
            <a:r>
              <a:rPr lang="es-ES" sz="16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ugly</a:t>
            </a:r>
            <a:endParaRPr lang="es-ES" sz="1600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s-ES" sz="1600" dirty="0" err="1" smtClean="0">
                <a:cs typeface="Arial" panose="020B0604020202020204" pitchFamily="34" charset="0"/>
              </a:rPr>
              <a:t>Históric</a:t>
            </a:r>
            <a:r>
              <a:rPr lang="en-GB" sz="1600" dirty="0" smtClean="0">
                <a:solidFill>
                  <a:srgbClr val="00B0F0"/>
                </a:solidFill>
                <a:cs typeface="Arial" panose="020B0604020202020204" pitchFamily="34" charset="0"/>
              </a:rPr>
              <a:t>o</a:t>
            </a:r>
            <a:r>
              <a:rPr lang="en-GB" sz="1600" dirty="0" smtClean="0">
                <a:cs typeface="Arial" panose="020B0604020202020204" pitchFamily="34" charset="0"/>
              </a:rPr>
              <a:t>/</a:t>
            </a:r>
            <a:r>
              <a:rPr lang="en-GB" sz="1600" dirty="0" smtClean="0">
                <a:solidFill>
                  <a:srgbClr val="FF66FF"/>
                </a:solidFill>
                <a:cs typeface="Arial" panose="020B0604020202020204" pitchFamily="34" charset="0"/>
              </a:rPr>
              <a:t>a 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Modern</a:t>
            </a:r>
            <a:r>
              <a:rPr lang="en-GB" sz="1600" dirty="0" smtClean="0">
                <a:solidFill>
                  <a:srgbClr val="00B0F0"/>
                </a:solidFill>
                <a:cs typeface="Arial" panose="020B0604020202020204" pitchFamily="34" charset="0"/>
              </a:rPr>
              <a:t>o</a:t>
            </a:r>
            <a:r>
              <a:rPr lang="en-GB" sz="1600" dirty="0" smtClean="0">
                <a:cs typeface="Arial" panose="020B0604020202020204" pitchFamily="34" charset="0"/>
              </a:rPr>
              <a:t>/</a:t>
            </a:r>
            <a:r>
              <a:rPr lang="en-GB" sz="1600" dirty="0" smtClean="0">
                <a:solidFill>
                  <a:srgbClr val="FF66FF"/>
                </a:solidFill>
                <a:cs typeface="Arial" panose="020B0604020202020204" pitchFamily="34" charset="0"/>
              </a:rPr>
              <a:t>a</a:t>
            </a:r>
          </a:p>
          <a:p>
            <a:pPr eaLnBrk="1" hangingPunct="1"/>
            <a:r>
              <a:rPr lang="es-ES" sz="1600" dirty="0" err="1" smtClean="0">
                <a:cs typeface="Arial" panose="020B0604020202020204" pitchFamily="34" charset="0"/>
              </a:rPr>
              <a:t>Pequeñ</a:t>
            </a:r>
            <a:r>
              <a:rPr lang="en-GB" sz="1600" dirty="0" smtClean="0">
                <a:solidFill>
                  <a:srgbClr val="00B0F0"/>
                </a:solidFill>
                <a:cs typeface="Arial" panose="020B0604020202020204" pitchFamily="34" charset="0"/>
              </a:rPr>
              <a:t>o</a:t>
            </a:r>
            <a:r>
              <a:rPr lang="en-GB" sz="1600" dirty="0" smtClean="0">
                <a:cs typeface="Arial" panose="020B0604020202020204" pitchFamily="34" charset="0"/>
              </a:rPr>
              <a:t>/</a:t>
            </a:r>
            <a:r>
              <a:rPr lang="en-GB" sz="1600" dirty="0" smtClean="0">
                <a:solidFill>
                  <a:srgbClr val="FF66FF"/>
                </a:solidFill>
                <a:cs typeface="Arial" panose="020B0604020202020204" pitchFamily="34" charset="0"/>
              </a:rPr>
              <a:t>a </a:t>
            </a:r>
            <a:r>
              <a:rPr lang="en-GB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small</a:t>
            </a:r>
          </a:p>
          <a:p>
            <a:pPr eaLnBrk="1" hangingPunct="1"/>
            <a:r>
              <a:rPr lang="en-GB" sz="1600" dirty="0" err="1" smtClean="0">
                <a:cs typeface="Arial" panose="020B0604020202020204" pitchFamily="34" charset="0"/>
              </a:rPr>
              <a:t>Tranquil</a:t>
            </a:r>
            <a:r>
              <a:rPr lang="en-GB" sz="16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o</a:t>
            </a:r>
            <a:r>
              <a:rPr lang="en-GB" sz="1600" dirty="0" smtClean="0">
                <a:cs typeface="Arial" panose="020B0604020202020204" pitchFamily="34" charset="0"/>
              </a:rPr>
              <a:t>/</a:t>
            </a:r>
            <a:r>
              <a:rPr lang="en-GB" sz="1600" dirty="0" smtClean="0">
                <a:solidFill>
                  <a:srgbClr val="FF66FF"/>
                </a:solidFill>
                <a:cs typeface="Arial" panose="020B0604020202020204" pitchFamily="34" charset="0"/>
              </a:rPr>
              <a:t>a </a:t>
            </a:r>
            <a:r>
              <a:rPr lang="en-GB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quiet</a:t>
            </a:r>
          </a:p>
          <a:p>
            <a:pPr eaLnBrk="1" hangingPunct="1"/>
            <a:r>
              <a:rPr lang="es-ES" sz="1600" dirty="0" err="1" smtClean="0">
                <a:cs typeface="Arial" panose="020B0604020202020204" pitchFamily="34" charset="0"/>
              </a:rPr>
              <a:t>Turístic</a:t>
            </a:r>
            <a:r>
              <a:rPr lang="en-GB" sz="1600" dirty="0" smtClean="0">
                <a:solidFill>
                  <a:srgbClr val="00B0F0"/>
                </a:solidFill>
                <a:cs typeface="Arial" panose="020B0604020202020204" pitchFamily="34" charset="0"/>
              </a:rPr>
              <a:t>o</a:t>
            </a:r>
            <a:r>
              <a:rPr lang="en-GB" sz="1600" dirty="0" smtClean="0">
                <a:cs typeface="Arial" panose="020B0604020202020204" pitchFamily="34" charset="0"/>
              </a:rPr>
              <a:t>/</a:t>
            </a:r>
            <a:r>
              <a:rPr lang="en-GB" sz="1600" dirty="0" smtClean="0">
                <a:solidFill>
                  <a:srgbClr val="FF66FF"/>
                </a:solidFill>
                <a:cs typeface="Arial" panose="020B0604020202020204" pitchFamily="34" charset="0"/>
              </a:rPr>
              <a:t>a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Industrial</a:t>
            </a:r>
            <a:endParaRPr lang="en-GB" sz="1600" dirty="0" smtClean="0">
              <a:solidFill>
                <a:srgbClr val="FF66FF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Importante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Grande	</a:t>
            </a:r>
            <a:r>
              <a:rPr lang="es-ES" sz="16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big</a:t>
            </a:r>
            <a:r>
              <a:rPr lang="es-ES" sz="1600" dirty="0" smtClean="0">
                <a:cs typeface="Arial" panose="020B0604020202020204" pitchFamily="34" charset="0"/>
              </a:rPr>
              <a:t>	</a:t>
            </a:r>
            <a:endParaRPr lang="en-GB" sz="1600" dirty="0" smtClean="0">
              <a:cs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779354" y="1883429"/>
            <a:ext cx="175736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>
                <a:cs typeface="Arial" panose="020B0604020202020204" pitchFamily="34" charset="0"/>
              </a:rPr>
              <a:t>U</a:t>
            </a:r>
            <a:r>
              <a:rPr lang="en-GB" sz="1600" dirty="0" smtClean="0">
                <a:cs typeface="Arial" panose="020B0604020202020204" pitchFamily="34" charset="0"/>
              </a:rPr>
              <a:t>n </a:t>
            </a:r>
            <a:r>
              <a:rPr lang="en-GB" sz="1600" dirty="0" err="1">
                <a:cs typeface="Arial" panose="020B0604020202020204" pitchFamily="34" charset="0"/>
              </a:rPr>
              <a:t>poco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a little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Bastante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quite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Muy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very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Demasiado</a:t>
            </a:r>
            <a:r>
              <a:rPr lang="en-GB" sz="1600" dirty="0">
                <a:cs typeface="Arial" panose="020B0604020202020204" pitchFamily="34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too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590570" y="3802040"/>
            <a:ext cx="5290193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 smtClean="0">
                <a:cs typeface="Arial" panose="020B0604020202020204" pitchFamily="34" charset="0"/>
              </a:rPr>
              <a:t>UN CASTILLO</a:t>
            </a:r>
            <a:r>
              <a:rPr lang="en-GB" sz="1600" dirty="0">
                <a:cs typeface="Arial" panose="020B0604020202020204" pitchFamily="34" charset="0"/>
              </a:rPr>
              <a:t>	</a:t>
            </a:r>
            <a:r>
              <a:rPr lang="en-GB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CASTLE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UN CENTRO COMERCIAL	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SHOPPING CENTRE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UN CINE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CINEMA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UN ESTADIO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STADIUM</a:t>
            </a:r>
            <a:endParaRPr lang="en-GB" sz="1600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UNA BIBLIOTECA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LIBRARY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UN MUSEO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MUSEUM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UN PARQUE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PARK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UN POLIDEPORTIVO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SPORTS CENTRE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UNA PISCINA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SWIMMINGPOOL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MUCHAS TIENDAS	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LOTS OF SHOPS</a:t>
            </a:r>
            <a:endParaRPr lang="en-GB" sz="1600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2354" y="5040671"/>
            <a:ext cx="2840706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Se </a:t>
            </a:r>
            <a:r>
              <a:rPr lang="en-GB" sz="14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puede</a:t>
            </a:r>
            <a:endParaRPr lang="en-GB" sz="1400" b="1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One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can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go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to</a:t>
            </a:r>
            <a:endParaRPr lang="en-GB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7"/>
          <p:cNvSpPr/>
          <p:nvPr/>
        </p:nvSpPr>
        <p:spPr>
          <a:xfrm>
            <a:off x="1546782" y="243347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7"/>
          <p:cNvSpPr/>
          <p:nvPr/>
        </p:nvSpPr>
        <p:spPr>
          <a:xfrm>
            <a:off x="3215817" y="168635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7"/>
          <p:cNvSpPr/>
          <p:nvPr/>
        </p:nvSpPr>
        <p:spPr>
          <a:xfrm>
            <a:off x="5003053" y="158556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7"/>
          <p:cNvSpPr/>
          <p:nvPr/>
        </p:nvSpPr>
        <p:spPr>
          <a:xfrm>
            <a:off x="8055295" y="85217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7"/>
          <p:cNvSpPr/>
          <p:nvPr/>
        </p:nvSpPr>
        <p:spPr>
          <a:xfrm>
            <a:off x="2967134" y="369965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7"/>
          <p:cNvSpPr/>
          <p:nvPr/>
        </p:nvSpPr>
        <p:spPr>
          <a:xfrm>
            <a:off x="2888162" y="469480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7"/>
          <p:cNvSpPr/>
          <p:nvPr/>
        </p:nvSpPr>
        <p:spPr>
          <a:xfrm>
            <a:off x="8554838" y="3774870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07811" y="4047845"/>
            <a:ext cx="1271587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gusta</a:t>
            </a: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like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it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…..</a:t>
            </a:r>
            <a:endParaRPr lang="en-GB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070985" y="5079313"/>
            <a:ext cx="2123488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Porque</a:t>
            </a: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(no) </a:t>
            </a:r>
            <a:r>
              <a:rPr lang="en-GB" sz="14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es</a:t>
            </a:r>
            <a:endParaRPr lang="en-GB" sz="1400" b="1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Because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it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not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en-GB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" name="Oval 7"/>
          <p:cNvSpPr/>
          <p:nvPr/>
        </p:nvSpPr>
        <p:spPr>
          <a:xfrm>
            <a:off x="10379398" y="379374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Oval 7"/>
          <p:cNvSpPr/>
          <p:nvPr/>
        </p:nvSpPr>
        <p:spPr>
          <a:xfrm>
            <a:off x="11031510" y="473285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" name="2 Flecha curvada hacia arriba"/>
          <p:cNvSpPr/>
          <p:nvPr/>
        </p:nvSpPr>
        <p:spPr>
          <a:xfrm rot="15190935">
            <a:off x="9339901" y="2571465"/>
            <a:ext cx="4016181" cy="809827"/>
          </a:xfrm>
          <a:prstGeom prst="curvedUpArrow">
            <a:avLst>
              <a:gd name="adj1" fmla="val 25000"/>
              <a:gd name="adj2" fmla="val 50000"/>
              <a:gd name="adj3" fmla="val 15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Oval 7"/>
          <p:cNvSpPr/>
          <p:nvPr/>
        </p:nvSpPr>
        <p:spPr>
          <a:xfrm>
            <a:off x="8717800" y="86480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" y="240057"/>
            <a:ext cx="22860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2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404" y="0"/>
            <a:ext cx="8806401" cy="13255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¿Qué servicios te gustaría tener en  tu ciudad? </a:t>
            </a:r>
            <a:r>
              <a:rPr lang="es-ES" sz="2800" dirty="0" smtClean="0">
                <a:latin typeface="Arial Rounded MT Bold" panose="020F0704030504030204" pitchFamily="34" charset="0"/>
              </a:rPr>
              <a:t/>
            </a:r>
            <a:br>
              <a:rPr lang="es-ES" sz="2800" dirty="0" smtClean="0">
                <a:latin typeface="Arial Rounded MT Bold" panose="020F0704030504030204" pitchFamily="34" charset="0"/>
              </a:rPr>
            </a:b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What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facilities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would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you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like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have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in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your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city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endParaRPr lang="en-GB" sz="24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031510" y="197415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14</a:t>
            </a:r>
            <a:endParaRPr lang="en-GB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8441" y="2395270"/>
            <a:ext cx="1271587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En el </a:t>
            </a:r>
            <a:r>
              <a:rPr lang="en-GB" sz="14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futuro</a:t>
            </a:r>
            <a:endParaRPr lang="en-GB" sz="1400" b="1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In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the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future</a:t>
            </a:r>
            <a:endParaRPr lang="en-GB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9052" y="2007142"/>
            <a:ext cx="2002451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Me gustaría tener</a:t>
            </a:r>
          </a:p>
          <a:p>
            <a:pPr eaLnBrk="1" hangingPunct="1">
              <a:spcBef>
                <a:spcPct val="50000"/>
              </a:spcBef>
            </a:pP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would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like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to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have</a:t>
            </a:r>
            <a:endParaRPr lang="en-GB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779354" y="1883429"/>
            <a:ext cx="175736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>
                <a:cs typeface="Arial" panose="020B0604020202020204" pitchFamily="34" charset="0"/>
              </a:rPr>
              <a:t>m</a:t>
            </a:r>
            <a:r>
              <a:rPr lang="en-GB" sz="1600" dirty="0" smtClean="0">
                <a:cs typeface="Arial" panose="020B0604020202020204" pitchFamily="34" charset="0"/>
              </a:rPr>
              <a:t>ore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mas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sz="1600" dirty="0" err="1" smtClean="0">
                <a:cs typeface="Arial" panose="020B0604020202020204" pitchFamily="34" charset="0"/>
              </a:rPr>
              <a:t>menos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fewer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670217" y="1748939"/>
            <a:ext cx="5290193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 smtClean="0">
                <a:cs typeface="Arial" panose="020B0604020202020204" pitchFamily="34" charset="0"/>
              </a:rPr>
              <a:t>CASTILLOS</a:t>
            </a:r>
            <a:r>
              <a:rPr lang="en-GB" sz="1600" dirty="0">
                <a:cs typeface="Arial" panose="020B0604020202020204" pitchFamily="34" charset="0"/>
              </a:rPr>
              <a:t>	</a:t>
            </a:r>
            <a:r>
              <a:rPr lang="en-GB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CASTLES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CENTROS COMERCIALES	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SHOPPING CENTRES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CINES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CINEMAS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ESTADIOS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STADIA</a:t>
            </a:r>
            <a:endParaRPr lang="en-GB" sz="1600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BIBLIOTECAS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LIBRARIES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MUSEOS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MUSEUMS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PARQUES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PARKS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POLIDEPORTIVOS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SPORTS CENTRES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PISCINAS 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SWIMMINGPOOLS</a:t>
            </a:r>
          </a:p>
          <a:p>
            <a:pPr eaLnBrk="1" hangingPunct="1"/>
            <a:r>
              <a:rPr lang="es-ES" sz="1600" dirty="0" smtClean="0">
                <a:cs typeface="Arial" panose="020B0604020202020204" pitchFamily="34" charset="0"/>
              </a:rPr>
              <a:t>TIENDAS	</a:t>
            </a:r>
            <a:r>
              <a:rPr lang="es-ES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SHOPS</a:t>
            </a:r>
            <a:endParaRPr lang="en-GB" sz="1600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7"/>
          <p:cNvSpPr/>
          <p:nvPr/>
        </p:nvSpPr>
        <p:spPr>
          <a:xfrm>
            <a:off x="1546782" y="243347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7"/>
          <p:cNvSpPr/>
          <p:nvPr/>
        </p:nvSpPr>
        <p:spPr>
          <a:xfrm>
            <a:off x="3215817" y="168635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7"/>
          <p:cNvSpPr/>
          <p:nvPr/>
        </p:nvSpPr>
        <p:spPr>
          <a:xfrm>
            <a:off x="5003053" y="158556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7"/>
          <p:cNvSpPr/>
          <p:nvPr/>
        </p:nvSpPr>
        <p:spPr>
          <a:xfrm>
            <a:off x="11358194" y="1386807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" y="248699"/>
            <a:ext cx="2017213" cy="1510963"/>
          </a:xfrm>
          <a:prstGeom prst="rect">
            <a:avLst/>
          </a:prstGeom>
        </p:spPr>
      </p:pic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743200" y="3753793"/>
            <a:ext cx="339436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 smtClean="0">
                <a:cs typeface="Arial" panose="020B0604020202020204" pitchFamily="34" charset="0"/>
              </a:rPr>
              <a:t>PERO TAMBIÉN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BUT ALSO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Oval 7"/>
          <p:cNvSpPr/>
          <p:nvPr/>
        </p:nvSpPr>
        <p:spPr>
          <a:xfrm>
            <a:off x="5974601" y="343649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31 Flecha izquierda y arriba"/>
          <p:cNvSpPr/>
          <p:nvPr/>
        </p:nvSpPr>
        <p:spPr>
          <a:xfrm rot="2419154">
            <a:off x="4446696" y="2267036"/>
            <a:ext cx="1112713" cy="144945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Oval 7"/>
          <p:cNvSpPr/>
          <p:nvPr/>
        </p:nvSpPr>
        <p:spPr>
          <a:xfrm>
            <a:off x="3784000" y="1605753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4" name="Oval 7"/>
          <p:cNvSpPr/>
          <p:nvPr/>
        </p:nvSpPr>
        <p:spPr>
          <a:xfrm>
            <a:off x="5495072" y="1451979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" name="Oval 7"/>
          <p:cNvSpPr/>
          <p:nvPr/>
        </p:nvSpPr>
        <p:spPr>
          <a:xfrm>
            <a:off x="10868547" y="136495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35 Flecha curvada hacia la izquierda"/>
          <p:cNvSpPr/>
          <p:nvPr/>
        </p:nvSpPr>
        <p:spPr>
          <a:xfrm rot="1643109">
            <a:off x="7920669" y="4656626"/>
            <a:ext cx="1898073" cy="14685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45603" y="4565066"/>
            <a:ext cx="7243669" cy="192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PARA VER PELÍCULAS 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To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watch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films</a:t>
            </a:r>
          </a:p>
          <a:p>
            <a:pPr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PARA PASAR EL TIEMPO CON MIS AMIGOS 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To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spend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time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with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my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friends</a:t>
            </a:r>
            <a:endParaRPr lang="es-ES" sz="14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PARA NADAR 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To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swim</a:t>
            </a:r>
            <a:endParaRPr lang="es-ES" sz="14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PARA VISITAR 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To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visit</a:t>
            </a:r>
            <a:endParaRPr lang="es-ES" sz="14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PARA LEER 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To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read</a:t>
            </a:r>
            <a:endParaRPr lang="es-ES" sz="14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PARA IR DE COMPRAS 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To </a:t>
            </a:r>
            <a:r>
              <a:rPr lang="es-ES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go</a:t>
            </a:r>
            <a:r>
              <a:rPr lang="es-ES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shopping</a:t>
            </a:r>
          </a:p>
        </p:txBody>
      </p:sp>
      <p:sp>
        <p:nvSpPr>
          <p:cNvPr id="38" name="Oval 7"/>
          <p:cNvSpPr/>
          <p:nvPr/>
        </p:nvSpPr>
        <p:spPr>
          <a:xfrm>
            <a:off x="7169383" y="473160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6249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404" y="0"/>
            <a:ext cx="8806401" cy="1325563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¿Por qué crees que tener tiempo libre es importante? </a:t>
            </a:r>
            <a:r>
              <a:rPr lang="es-ES" sz="2800" dirty="0" smtClean="0">
                <a:latin typeface="Arial Rounded MT Bold" panose="020F0704030504030204" pitchFamily="34" charset="0"/>
              </a:rPr>
              <a:t/>
            </a:r>
            <a:br>
              <a:rPr lang="es-ES" sz="2800" dirty="0" smtClean="0">
                <a:latin typeface="Arial Rounded MT Bold" panose="020F0704030504030204" pitchFamily="34" charset="0"/>
              </a:rPr>
            </a:b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Why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do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you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think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is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important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to </a:t>
            </a:r>
            <a:r>
              <a:rPr lang="es-ES" sz="2000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have</a:t>
            </a:r>
            <a:r>
              <a:rPr lang="es-ES" sz="2000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free time?</a:t>
            </a:r>
            <a:endParaRPr lang="en-GB" sz="2400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1031510" y="197415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</a:t>
            </a:r>
            <a:endParaRPr lang="en-GB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9052" y="2007142"/>
            <a:ext cx="2496963" cy="63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4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Tener tiempo libre (no)es</a:t>
            </a:r>
          </a:p>
          <a:p>
            <a:pPr eaLnBrk="1" hangingPunct="1">
              <a:spcBef>
                <a:spcPct val="50000"/>
              </a:spcBef>
            </a:pPr>
            <a:r>
              <a:rPr lang="es-ES" sz="1400" i="1" dirty="0">
                <a:solidFill>
                  <a:srgbClr val="FF0000"/>
                </a:solidFill>
                <a:cs typeface="Arial" panose="020B0604020202020204" pitchFamily="34" charset="0"/>
              </a:rPr>
              <a:t>T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o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have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free time 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es-ES" sz="1400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not</a:t>
            </a:r>
            <a:r>
              <a:rPr lang="es-ES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en-GB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328978" y="1840262"/>
            <a:ext cx="379661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 err="1" smtClean="0">
                <a:cs typeface="Arial" panose="020B0604020202020204" pitchFamily="34" charset="0"/>
              </a:rPr>
              <a:t>necesario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necesary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sz="1600" dirty="0" err="1" smtClean="0">
                <a:cs typeface="Arial" panose="020B0604020202020204" pitchFamily="34" charset="0"/>
              </a:rPr>
              <a:t>importante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important</a:t>
            </a:r>
          </a:p>
          <a:p>
            <a:pPr eaLnBrk="1" hangingPunct="1"/>
            <a:r>
              <a:rPr lang="en-GB" sz="1600" dirty="0" err="1" smtClean="0">
                <a:cs typeface="Arial" panose="020B0604020202020204" pitchFamily="34" charset="0"/>
              </a:rPr>
              <a:t>esencial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cs typeface="Arial" panose="020B0604020202020204" pitchFamily="34" charset="0"/>
              </a:rPr>
              <a:t>necesary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7"/>
          <p:cNvSpPr/>
          <p:nvPr/>
        </p:nvSpPr>
        <p:spPr>
          <a:xfrm>
            <a:off x="1546782" y="243347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7"/>
          <p:cNvSpPr/>
          <p:nvPr/>
        </p:nvSpPr>
        <p:spPr>
          <a:xfrm>
            <a:off x="3215817" y="168635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7"/>
          <p:cNvSpPr/>
          <p:nvPr/>
        </p:nvSpPr>
        <p:spPr>
          <a:xfrm>
            <a:off x="5003053" y="158556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7"/>
          <p:cNvSpPr/>
          <p:nvPr/>
        </p:nvSpPr>
        <p:spPr>
          <a:xfrm>
            <a:off x="11241533" y="276357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110020" y="4312070"/>
            <a:ext cx="6059363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 err="1" smtClean="0">
                <a:cs typeface="Arial" panose="020B0604020202020204" pitchFamily="34" charset="0"/>
              </a:rPr>
              <a:t>Es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cs typeface="Arial" panose="020B0604020202020204" pitchFamily="34" charset="0"/>
              </a:rPr>
              <a:t>bueno</a:t>
            </a:r>
            <a:r>
              <a:rPr lang="en-GB" sz="1600" dirty="0" smtClean="0">
                <a:cs typeface="Arial" panose="020B0604020202020204" pitchFamily="34" charset="0"/>
              </a:rPr>
              <a:t> para la </a:t>
            </a:r>
            <a:r>
              <a:rPr lang="en-GB" sz="1600" dirty="0" err="1" smtClean="0">
                <a:cs typeface="Arial" panose="020B0604020202020204" pitchFamily="34" charset="0"/>
              </a:rPr>
              <a:t>salud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It´s good for your health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Es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 err="1">
                <a:cs typeface="Arial" panose="020B0604020202020204" pitchFamily="34" charset="0"/>
              </a:rPr>
              <a:t>bueno</a:t>
            </a:r>
            <a:r>
              <a:rPr lang="en-GB" sz="1600" dirty="0">
                <a:cs typeface="Arial" panose="020B0604020202020204" pitchFamily="34" charset="0"/>
              </a:rPr>
              <a:t> para </a:t>
            </a:r>
            <a:r>
              <a:rPr lang="en-GB" sz="1600" dirty="0" err="1" smtClean="0">
                <a:cs typeface="Arial" panose="020B0604020202020204" pitchFamily="34" charset="0"/>
              </a:rPr>
              <a:t>relajarse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It´s good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to relax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Es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 err="1">
                <a:cs typeface="Arial" panose="020B0604020202020204" pitchFamily="34" charset="0"/>
              </a:rPr>
              <a:t>bueno</a:t>
            </a:r>
            <a:r>
              <a:rPr lang="en-GB" sz="1600" dirty="0">
                <a:cs typeface="Arial" panose="020B0604020202020204" pitchFamily="34" charset="0"/>
              </a:rPr>
              <a:t> para </a:t>
            </a:r>
            <a:r>
              <a:rPr lang="en-GB" sz="1600" dirty="0" smtClean="0">
                <a:cs typeface="Arial" panose="020B0604020202020204" pitchFamily="34" charset="0"/>
              </a:rPr>
              <a:t>los </a:t>
            </a:r>
            <a:r>
              <a:rPr lang="en-GB" sz="1600" dirty="0" err="1" smtClean="0">
                <a:cs typeface="Arial" panose="020B0604020202020204" pitchFamily="34" charset="0"/>
              </a:rPr>
              <a:t>jóvenes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It´s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good for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young people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Es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 err="1">
                <a:cs typeface="Arial" panose="020B0604020202020204" pitchFamily="34" charset="0"/>
              </a:rPr>
              <a:t>bueno</a:t>
            </a:r>
            <a:r>
              <a:rPr lang="en-GB" sz="1600" dirty="0">
                <a:cs typeface="Arial" panose="020B0604020202020204" pitchFamily="34" charset="0"/>
              </a:rPr>
              <a:t> para </a:t>
            </a:r>
            <a:r>
              <a:rPr lang="en-GB" sz="1600" dirty="0" err="1" smtClean="0">
                <a:cs typeface="Arial" panose="020B0604020202020204" pitchFamily="34" charset="0"/>
              </a:rPr>
              <a:t>ser</a:t>
            </a:r>
            <a:r>
              <a:rPr lang="en-GB" sz="1600" dirty="0" smtClean="0">
                <a:cs typeface="Arial" panose="020B0604020202020204" pitchFamily="34" charset="0"/>
              </a:rPr>
              <a:t> sociable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It´s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good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to be sociable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Es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 err="1">
                <a:cs typeface="Arial" panose="020B0604020202020204" pitchFamily="34" charset="0"/>
              </a:rPr>
              <a:t>bueno</a:t>
            </a:r>
            <a:r>
              <a:rPr lang="en-GB" sz="1600" dirty="0">
                <a:cs typeface="Arial" panose="020B0604020202020204" pitchFamily="34" charset="0"/>
              </a:rPr>
              <a:t> para </a:t>
            </a:r>
            <a:r>
              <a:rPr lang="en-GB" sz="1600" dirty="0" err="1" smtClean="0">
                <a:cs typeface="Arial" panose="020B0604020202020204" pitchFamily="34" charset="0"/>
              </a:rPr>
              <a:t>evitar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cs typeface="Arial" panose="020B0604020202020204" pitchFamily="34" charset="0"/>
              </a:rPr>
              <a:t>adicciones</a:t>
            </a:r>
            <a:r>
              <a:rPr lang="en-GB" sz="1600" dirty="0" smtClean="0"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It´s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good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to avoid </a:t>
            </a:r>
            <a:r>
              <a:rPr lang="en-GB" sz="16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adictions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Oval 7"/>
          <p:cNvSpPr/>
          <p:nvPr/>
        </p:nvSpPr>
        <p:spPr>
          <a:xfrm>
            <a:off x="6843458" y="3941018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203" y="2670420"/>
            <a:ext cx="2037941" cy="1252650"/>
          </a:xfrm>
          <a:prstGeom prst="rect">
            <a:avLst/>
          </a:prstGeom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124259" y="3212192"/>
            <a:ext cx="339436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 smtClean="0">
                <a:cs typeface="Arial" panose="020B0604020202020204" pitchFamily="34" charset="0"/>
              </a:rPr>
              <a:t>PORQUE </a:t>
            </a:r>
            <a:r>
              <a:rPr lang="en-GB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BECAUSE</a:t>
            </a:r>
            <a:endParaRPr lang="en-GB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3" y="335106"/>
            <a:ext cx="2181588" cy="15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6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4264807" y="222383"/>
            <a:ext cx="36835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Complementos</a:t>
            </a:r>
            <a:endParaRPr lang="en-GB" sz="4000" b="1" u="sng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3612332" y="262551"/>
            <a:ext cx="5060887" cy="8238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6125" y="1457696"/>
            <a:ext cx="5698750" cy="4939814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el </a:t>
            </a:r>
            <a:r>
              <a:rPr lang="en-GB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centro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de la ciudad 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 the city centre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la </a:t>
            </a:r>
            <a:r>
              <a:rPr lang="en-GB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picina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 the swimming pool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casa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at home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casa 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Rachel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at Rachel’s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el </a:t>
            </a:r>
            <a:r>
              <a:rPr lang="en-GB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instituto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at school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el </a:t>
            </a:r>
            <a:r>
              <a:rPr lang="en-GB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parque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 the park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el </a:t>
            </a:r>
            <a:r>
              <a:rPr lang="en-GB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polideportivo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 the sport centre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</a:t>
            </a:r>
            <a:r>
              <a:rPr lang="en-GB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iglesia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 </a:t>
            </a:r>
            <a:r>
              <a:rPr lang="en-GB" b="1" i="1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the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church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</a:t>
            </a:r>
            <a:r>
              <a:rPr lang="en-GB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biblioteca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 </a:t>
            </a:r>
            <a:r>
              <a:rPr lang="en-GB" b="1" i="1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the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library</a:t>
            </a:r>
          </a:p>
          <a:p>
            <a:pPr lvl="0" eaLnBrk="1" hangingPunct="1">
              <a:spcBef>
                <a:spcPct val="50000"/>
              </a:spcBef>
            </a:pPr>
            <a:r>
              <a:rPr lang="en-GB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el </a:t>
            </a:r>
            <a:r>
              <a:rPr lang="en-GB" b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extranjero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abroad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 el </a:t>
            </a:r>
            <a:r>
              <a:rPr lang="en-GB" b="1" dirty="0" smtClean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campo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 the countryside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0" eaLnBrk="1" hangingPunct="1">
              <a:spcBef>
                <a:spcPct val="50000"/>
              </a:spcBef>
            </a:pP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66913" y="1665445"/>
            <a:ext cx="5837570" cy="452431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mis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amigos </a:t>
            </a:r>
            <a:r>
              <a:rPr lang="en-GB" b="1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ith my friends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familia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family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hermano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brother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hermana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sister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banda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music group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panda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group of friends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perro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dog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mis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padres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parents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abuelo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grandfather</a:t>
            </a:r>
          </a:p>
          <a:p>
            <a:pPr lvl="0"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vecino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neighbour</a:t>
            </a:r>
          </a:p>
          <a:p>
            <a:pPr lvl="0" eaLnBrk="1" hangingPunct="1">
              <a:spcBef>
                <a:spcPct val="50000"/>
              </a:spcBef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 mi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novio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/a </a:t>
            </a:r>
            <a:r>
              <a:rPr lang="en-GB" b="1" i="1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with my boyfriend/girlfriend</a:t>
            </a:r>
            <a:endParaRPr lang="en-GB" b="1" i="1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39" y="1876566"/>
            <a:ext cx="1100373" cy="79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26" y="2274617"/>
            <a:ext cx="1445854" cy="96215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3358079" y="85254"/>
            <a:ext cx="5569391" cy="1178459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248" y="1969933"/>
            <a:ext cx="4801835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kern="0" dirty="0" err="1">
                <a:solidFill>
                  <a:sysClr val="windowText" lastClr="000000"/>
                </a:solidFill>
                <a:latin typeface="Calibri"/>
              </a:rPr>
              <a:t>Siempre</a:t>
            </a:r>
            <a:r>
              <a:rPr lang="en-GB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lways</a:t>
            </a:r>
            <a:endParaRPr lang="en-GB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b="1" kern="0" dirty="0" err="1">
                <a:solidFill>
                  <a:srgbClr val="000000"/>
                </a:solidFill>
                <a:latin typeface="Calibri"/>
              </a:rPr>
              <a:t>Todo</a:t>
            </a:r>
            <a:r>
              <a:rPr lang="en-GB" b="1" kern="0" dirty="0">
                <a:solidFill>
                  <a:srgbClr val="000000"/>
                </a:solidFill>
                <a:latin typeface="Calibri"/>
              </a:rPr>
              <a:t> el </a:t>
            </a:r>
            <a:r>
              <a:rPr lang="en-GB" b="1" kern="0" dirty="0" err="1">
                <a:solidFill>
                  <a:srgbClr val="000000"/>
                </a:solidFill>
                <a:latin typeface="Calibri"/>
              </a:rPr>
              <a:t>tiempo</a:t>
            </a:r>
            <a:r>
              <a:rPr lang="en-GB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All the time</a:t>
            </a:r>
          </a:p>
          <a:p>
            <a:pPr>
              <a:defRPr/>
            </a:pPr>
            <a:r>
              <a:rPr lang="en-GB" b="1" kern="0" dirty="0" err="1">
                <a:solidFill>
                  <a:sysClr val="windowText" lastClr="000000"/>
                </a:solidFill>
                <a:latin typeface="Calibri"/>
              </a:rPr>
              <a:t>Todos</a:t>
            </a:r>
            <a:r>
              <a:rPr lang="en-GB" b="1" kern="0" dirty="0">
                <a:solidFill>
                  <a:sysClr val="windowText" lastClr="000000"/>
                </a:solidFill>
                <a:latin typeface="Calibri"/>
              </a:rPr>
              <a:t> los </a:t>
            </a:r>
            <a:r>
              <a:rPr lang="en-GB" b="1" kern="0" dirty="0" err="1">
                <a:solidFill>
                  <a:sysClr val="windowText" lastClr="000000"/>
                </a:solidFill>
                <a:latin typeface="Calibri"/>
              </a:rPr>
              <a:t>dias</a:t>
            </a:r>
            <a:r>
              <a:rPr lang="en-GB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veryday</a:t>
            </a:r>
            <a:endParaRPr lang="en-GB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b="1" kern="0" dirty="0" err="1">
                <a:solidFill>
                  <a:srgbClr val="000000"/>
                </a:solidFill>
                <a:latin typeface="Calibri"/>
              </a:rPr>
              <a:t>Normalmente</a:t>
            </a:r>
            <a:r>
              <a:rPr lang="en-GB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Usually</a:t>
            </a:r>
          </a:p>
          <a:p>
            <a:pPr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/>
              </a:rPr>
              <a:t>A </a:t>
            </a:r>
            <a:r>
              <a:rPr lang="en-GB" b="1" kern="0" dirty="0" err="1">
                <a:solidFill>
                  <a:sysClr val="windowText" lastClr="000000"/>
                </a:solidFill>
                <a:latin typeface="Calibri"/>
              </a:rPr>
              <a:t>veces</a:t>
            </a:r>
            <a:r>
              <a:rPr lang="en-GB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ometimes</a:t>
            </a:r>
            <a:endParaRPr lang="en-GB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b="1" kern="0" dirty="0">
                <a:solidFill>
                  <a:sysClr val="windowText" lastClr="000000"/>
                </a:solidFill>
                <a:latin typeface="Calibri"/>
              </a:rPr>
              <a:t>Los fines de </a:t>
            </a:r>
            <a:r>
              <a:rPr lang="en-GB" b="1" kern="0" dirty="0" err="1">
                <a:solidFill>
                  <a:sysClr val="windowText" lastClr="000000"/>
                </a:solidFill>
                <a:latin typeface="Calibri"/>
              </a:rPr>
              <a:t>semana</a:t>
            </a:r>
            <a:r>
              <a:rPr lang="en-GB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t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the weekends</a:t>
            </a: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n-GB" b="1" dirty="0" err="1">
                <a:solidFill>
                  <a:prstClr val="black"/>
                </a:solidFill>
                <a:latin typeface="Calibri"/>
              </a:rPr>
              <a:t>vez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 en </a:t>
            </a:r>
            <a:r>
              <a:rPr lang="en-GB" b="1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Calibri"/>
              </a:rPr>
              <a:t>Once in a while</a:t>
            </a:r>
          </a:p>
          <a:p>
            <a:pPr>
              <a:defRPr/>
            </a:pPr>
            <a:r>
              <a:rPr lang="en-GB" b="1" kern="0" dirty="0" err="1">
                <a:solidFill>
                  <a:sysClr val="windowText" lastClr="000000"/>
                </a:solidFill>
                <a:latin typeface="Calibri"/>
              </a:rPr>
              <a:t>Nunca</a:t>
            </a:r>
            <a:r>
              <a:rPr lang="en-GB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never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1815" y="4787857"/>
            <a:ext cx="4355001" cy="196977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kern="0" dirty="0" smtClean="0">
                <a:solidFill>
                  <a:sysClr val="windowText" lastClr="000000"/>
                </a:solidFill>
                <a:latin typeface="Calibri"/>
              </a:rPr>
              <a:t>Ayer 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Yesterday</a:t>
            </a:r>
            <a:endParaRPr lang="en-GB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b="1" kern="0" dirty="0" smtClean="0">
                <a:solidFill>
                  <a:srgbClr val="000000"/>
                </a:solidFill>
                <a:latin typeface="Calibri"/>
              </a:rPr>
              <a:t>El fin de </a:t>
            </a:r>
            <a:r>
              <a:rPr lang="en-GB" b="1" kern="0" dirty="0" err="1" smtClean="0">
                <a:solidFill>
                  <a:srgbClr val="000000"/>
                </a:solidFill>
                <a:latin typeface="Calibri"/>
              </a:rPr>
              <a:t>semana</a:t>
            </a:r>
            <a:r>
              <a:rPr lang="en-GB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b="1" kern="0" dirty="0" err="1" smtClean="0">
                <a:solidFill>
                  <a:srgbClr val="000000"/>
                </a:solidFill>
                <a:latin typeface="Calibri"/>
              </a:rPr>
              <a:t>pasado</a:t>
            </a:r>
            <a:r>
              <a:rPr lang="en-GB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Last weekend</a:t>
            </a:r>
            <a:endParaRPr lang="en-GB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b="1" kern="0" dirty="0" smtClean="0">
                <a:solidFill>
                  <a:sysClr val="windowText" lastClr="000000"/>
                </a:solidFill>
                <a:latin typeface="Calibri"/>
              </a:rPr>
              <a:t>El </a:t>
            </a:r>
            <a:r>
              <a:rPr lang="en-GB" b="1" kern="0" dirty="0" err="1" smtClean="0">
                <a:solidFill>
                  <a:sysClr val="windowText" lastClr="000000"/>
                </a:solidFill>
                <a:latin typeface="Calibri"/>
              </a:rPr>
              <a:t>domingo</a:t>
            </a:r>
            <a:r>
              <a:rPr lang="en-GB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b="1" kern="0" dirty="0" err="1" smtClean="0">
                <a:solidFill>
                  <a:sysClr val="windowText" lastClr="000000"/>
                </a:solidFill>
                <a:latin typeface="Calibri"/>
              </a:rPr>
              <a:t>pasado</a:t>
            </a:r>
            <a:r>
              <a:rPr lang="en-GB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Last </a:t>
            </a:r>
            <a:r>
              <a:rPr lang="en-GB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unday</a:t>
            </a:r>
            <a:endParaRPr lang="en-GB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b="1" kern="0" dirty="0" err="1" smtClean="0">
                <a:solidFill>
                  <a:srgbClr val="000000"/>
                </a:solidFill>
                <a:latin typeface="Calibri"/>
              </a:rPr>
              <a:t>Hace</a:t>
            </a:r>
            <a:r>
              <a:rPr lang="en-GB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b="1" kern="0" dirty="0" err="1" smtClean="0">
                <a:solidFill>
                  <a:srgbClr val="000000"/>
                </a:solidFill>
                <a:latin typeface="Calibri"/>
              </a:rPr>
              <a:t>tres</a:t>
            </a:r>
            <a:r>
              <a:rPr lang="en-GB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b="1" kern="0" dirty="0" err="1" smtClean="0">
                <a:solidFill>
                  <a:srgbClr val="000000"/>
                </a:solidFill>
                <a:latin typeface="Calibri"/>
              </a:rPr>
              <a:t>dias</a:t>
            </a:r>
            <a:r>
              <a:rPr lang="en-GB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Three days ago</a:t>
            </a:r>
          </a:p>
          <a:p>
            <a:pPr>
              <a:defRPr/>
            </a:pPr>
            <a:r>
              <a:rPr lang="en-GB" b="1" kern="0" dirty="0" err="1" smtClean="0">
                <a:latin typeface="Calibri"/>
              </a:rPr>
              <a:t>Anoche</a:t>
            </a:r>
            <a:r>
              <a:rPr lang="en-GB" b="1" kern="0" dirty="0" smtClean="0">
                <a:solidFill>
                  <a:srgbClr val="FF0000"/>
                </a:solidFill>
                <a:latin typeface="Calibri"/>
              </a:rPr>
              <a:t> Last night</a:t>
            </a:r>
            <a:endParaRPr lang="en-GB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 smtClean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246" y="2039082"/>
            <a:ext cx="4970314" cy="2123658"/>
          </a:xfrm>
          <a:prstGeom prst="rect">
            <a:avLst/>
          </a:prstGeom>
          <a:solidFill>
            <a:srgbClr val="CC99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kern="0" dirty="0" err="1" smtClean="0">
                <a:solidFill>
                  <a:sysClr val="windowText" lastClr="000000"/>
                </a:solidFill>
                <a:latin typeface="Calibri"/>
              </a:rPr>
              <a:t>Mañana</a:t>
            </a:r>
            <a:r>
              <a:rPr lang="en-GB" sz="20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2000" b="1" kern="0" dirty="0" smtClean="0">
                <a:solidFill>
                  <a:srgbClr val="FF0000"/>
                </a:solidFill>
                <a:latin typeface="Calibri"/>
              </a:rPr>
              <a:t>Tomorrow</a:t>
            </a:r>
            <a:endParaRPr lang="en-GB" sz="20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2000" b="1" kern="0" dirty="0" smtClean="0">
                <a:solidFill>
                  <a:srgbClr val="000000"/>
                </a:solidFill>
                <a:latin typeface="Calibri"/>
              </a:rPr>
              <a:t>El fin de </a:t>
            </a:r>
            <a:r>
              <a:rPr lang="en-GB" sz="2000" b="1" kern="0" dirty="0" err="1" smtClean="0">
                <a:solidFill>
                  <a:srgbClr val="000000"/>
                </a:solidFill>
                <a:latin typeface="Calibri"/>
              </a:rPr>
              <a:t>semana</a:t>
            </a:r>
            <a:r>
              <a:rPr lang="en-GB" sz="20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kern="0" dirty="0" err="1" smtClean="0">
                <a:solidFill>
                  <a:srgbClr val="000000"/>
                </a:solidFill>
                <a:latin typeface="Calibri"/>
              </a:rPr>
              <a:t>próximo</a:t>
            </a:r>
            <a:r>
              <a:rPr lang="en-GB" sz="20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kern="0" dirty="0" smtClean="0">
                <a:solidFill>
                  <a:srgbClr val="FF0000"/>
                </a:solidFill>
                <a:latin typeface="Calibri"/>
              </a:rPr>
              <a:t>Next weekend</a:t>
            </a:r>
            <a:endParaRPr lang="en-GB" sz="20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2000" b="1" kern="0" dirty="0" smtClean="0">
                <a:solidFill>
                  <a:sysClr val="windowText" lastClr="000000"/>
                </a:solidFill>
                <a:latin typeface="Calibri"/>
              </a:rPr>
              <a:t>El </a:t>
            </a:r>
            <a:r>
              <a:rPr lang="en-GB" sz="2000" b="1" kern="0" dirty="0" err="1" smtClean="0">
                <a:solidFill>
                  <a:sysClr val="windowText" lastClr="000000"/>
                </a:solidFill>
                <a:latin typeface="Calibri"/>
              </a:rPr>
              <a:t>domingo</a:t>
            </a:r>
            <a:r>
              <a:rPr lang="en-GB" sz="20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2000" b="1" kern="0" dirty="0" err="1">
                <a:solidFill>
                  <a:srgbClr val="000000"/>
                </a:solidFill>
              </a:rPr>
              <a:t>próximo</a:t>
            </a:r>
            <a:r>
              <a:rPr lang="en-GB" sz="20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2000" b="1" kern="0" dirty="0" smtClean="0">
                <a:solidFill>
                  <a:srgbClr val="FF0000"/>
                </a:solidFill>
                <a:latin typeface="Calibri"/>
              </a:rPr>
              <a:t>Next </a:t>
            </a:r>
            <a:r>
              <a:rPr lang="en-GB" sz="2000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2000" b="1" kern="0" dirty="0" smtClean="0">
                <a:solidFill>
                  <a:srgbClr val="FF0000"/>
                </a:solidFill>
                <a:latin typeface="Calibri"/>
              </a:rPr>
              <a:t>unday</a:t>
            </a:r>
            <a:endParaRPr lang="en-GB" sz="20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2000" b="1" kern="0" dirty="0" smtClean="0">
                <a:solidFill>
                  <a:srgbClr val="000000"/>
                </a:solidFill>
                <a:latin typeface="Calibri"/>
              </a:rPr>
              <a:t>En </a:t>
            </a:r>
            <a:r>
              <a:rPr lang="en-GB" sz="2000" b="1" kern="0" dirty="0" err="1" smtClean="0">
                <a:solidFill>
                  <a:srgbClr val="000000"/>
                </a:solidFill>
                <a:latin typeface="Calibri"/>
              </a:rPr>
              <a:t>tres</a:t>
            </a:r>
            <a:r>
              <a:rPr lang="en-GB" sz="20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000" b="1" kern="0" dirty="0" err="1" smtClean="0">
                <a:solidFill>
                  <a:srgbClr val="000000"/>
                </a:solidFill>
                <a:latin typeface="Calibri"/>
              </a:rPr>
              <a:t>dias</a:t>
            </a:r>
            <a:r>
              <a:rPr lang="en-GB" sz="2000" b="1" kern="0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en-GB" sz="2000" b="1" kern="0" dirty="0">
                <a:solidFill>
                  <a:srgbClr val="FF0000"/>
                </a:solidFill>
                <a:latin typeface="Calibri"/>
              </a:rPr>
              <a:t>t</a:t>
            </a:r>
            <a:r>
              <a:rPr lang="en-GB" sz="2000" b="1" kern="0" dirty="0" smtClean="0">
                <a:solidFill>
                  <a:srgbClr val="FF0000"/>
                </a:solidFill>
                <a:latin typeface="Calibri"/>
              </a:rPr>
              <a:t>hree days </a:t>
            </a:r>
          </a:p>
          <a:p>
            <a:pPr>
              <a:defRPr/>
            </a:pPr>
            <a:r>
              <a:rPr lang="en-GB" sz="2000" b="1" kern="0" dirty="0" err="1" smtClean="0">
                <a:solidFill>
                  <a:sysClr val="windowText" lastClr="000000"/>
                </a:solidFill>
              </a:rPr>
              <a:t>Mañana</a:t>
            </a:r>
            <a:r>
              <a:rPr lang="en-GB" sz="20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GB" sz="2000" b="1" kern="0" dirty="0" err="1" smtClean="0">
                <a:solidFill>
                  <a:sysClr val="windowText" lastClr="000000"/>
                </a:solidFill>
              </a:rPr>
              <a:t>por</a:t>
            </a:r>
            <a:r>
              <a:rPr lang="en-GB" sz="2000" b="1" kern="0" dirty="0" smtClean="0">
                <a:solidFill>
                  <a:sysClr val="windowText" lastClr="000000"/>
                </a:solidFill>
              </a:rPr>
              <a:t> la </a:t>
            </a:r>
            <a:r>
              <a:rPr lang="en-GB" sz="2000" b="1" kern="0" dirty="0" err="1" smtClean="0">
                <a:solidFill>
                  <a:sysClr val="windowText" lastClr="000000"/>
                </a:solidFill>
              </a:rPr>
              <a:t>noche</a:t>
            </a:r>
            <a:r>
              <a:rPr lang="en-GB" sz="2000" b="1" kern="0" dirty="0" smtClean="0">
                <a:solidFill>
                  <a:srgbClr val="FF0000"/>
                </a:solidFill>
                <a:latin typeface="Calibri"/>
              </a:rPr>
              <a:t> Tomorrow night</a:t>
            </a:r>
            <a:endParaRPr lang="en-GB" sz="20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 smtClean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1166" y="295664"/>
            <a:ext cx="6574237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Expesiones</a:t>
            </a:r>
            <a:r>
              <a:rPr lang="en-GB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de </a:t>
            </a:r>
            <a:r>
              <a:rPr lang="en-GB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Tiempo</a:t>
            </a:r>
            <a:endParaRPr lang="en-GB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94" y="122503"/>
            <a:ext cx="1724297" cy="17242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8280" y="4243900"/>
            <a:ext cx="35420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el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pasado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2674" y="1419514"/>
            <a:ext cx="35420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el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7829" y="1371394"/>
            <a:ext cx="35420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el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06927" y="2495099"/>
            <a:ext cx="1669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476" y="5951883"/>
            <a:ext cx="9899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4663" y="3635230"/>
            <a:ext cx="1523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9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5805" y="266396"/>
            <a:ext cx="8226582" cy="86939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¿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Qué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gusta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hacer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en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tiempo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1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libre</a:t>
            </a:r>
            <a:r>
              <a:rPr lang="en-GB" sz="31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do you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like doing in your free time?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678" y="1573105"/>
            <a:ext cx="3428464" cy="224676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Siempre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lways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Todo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el </a:t>
            </a: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tiempo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All the time</a:t>
            </a:r>
          </a:p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Todos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los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dias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veryday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2800" b="1" kern="0" dirty="0" err="1">
                <a:solidFill>
                  <a:srgbClr val="000000"/>
                </a:solidFill>
                <a:latin typeface="Calibri"/>
              </a:rPr>
              <a:t>Normalmente</a:t>
            </a:r>
            <a:r>
              <a:rPr lang="en-GB" sz="28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800" b="1" kern="0" dirty="0">
                <a:solidFill>
                  <a:srgbClr val="FF0000"/>
                </a:solidFill>
                <a:latin typeface="Calibri"/>
              </a:rPr>
              <a:t>Usually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A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veces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ometimes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Los fines de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semana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t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the weekends</a:t>
            </a:r>
          </a:p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n-GB" sz="1600" b="1" dirty="0" err="1">
                <a:solidFill>
                  <a:prstClr val="black"/>
                </a:solidFill>
                <a:latin typeface="Calibri"/>
              </a:rPr>
              <a:t>vez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en </a:t>
            </a:r>
            <a:r>
              <a:rPr lang="en-GB" sz="1600" b="1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1600" b="1" dirty="0">
                <a:solidFill>
                  <a:srgbClr val="FF0000"/>
                </a:solidFill>
                <a:latin typeface="Calibri"/>
              </a:rPr>
              <a:t>Once in a while</a:t>
            </a:r>
          </a:p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Nunca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never</a:t>
            </a:r>
          </a:p>
        </p:txBody>
      </p:sp>
      <p:sp>
        <p:nvSpPr>
          <p:cNvPr id="7" name="Oval 6"/>
          <p:cNvSpPr/>
          <p:nvPr/>
        </p:nvSpPr>
        <p:spPr>
          <a:xfrm>
            <a:off x="4615759" y="100360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15817" y="168635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94877" y="1637880"/>
            <a:ext cx="4529717" cy="2569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cs typeface="Arial" panose="020B0604020202020204" pitchFamily="34" charset="0"/>
              </a:rPr>
              <a:t>chifla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cs typeface="Arial" panose="020B0604020202020204" pitchFamily="34" charset="0"/>
              </a:rPr>
              <a:t>encanta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love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Me </a:t>
            </a:r>
            <a:r>
              <a:rPr lang="en-GB" sz="1400" b="1" dirty="0" err="1" smtClean="0">
                <a:cs typeface="Arial" panose="020B0604020202020204" pitchFamily="34" charset="0"/>
              </a:rPr>
              <a:t>gusta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like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No me </a:t>
            </a:r>
            <a:r>
              <a:rPr lang="en-GB" sz="1400" b="1" dirty="0" err="1" smtClean="0">
                <a:cs typeface="Arial" panose="020B0604020202020204" pitchFamily="34" charset="0"/>
              </a:rPr>
              <a:t>gusta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don’t like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smtClean="0">
                <a:cs typeface="Arial" panose="020B0604020202020204" pitchFamily="34" charset="0"/>
              </a:rPr>
              <a:t>No me </a:t>
            </a:r>
            <a:r>
              <a:rPr lang="en-GB" sz="1400" b="1" dirty="0" err="1" smtClean="0">
                <a:cs typeface="Arial" panose="020B0604020202020204" pitchFamily="34" charset="0"/>
              </a:rPr>
              <a:t>gusta</a:t>
            </a:r>
            <a:r>
              <a:rPr lang="en-GB" sz="1400" b="1" dirty="0" smtClean="0">
                <a:cs typeface="Arial" panose="020B0604020202020204" pitchFamily="34" charset="0"/>
              </a:rPr>
              <a:t> nada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don’t </a:t>
            </a:r>
            <a:r>
              <a:rPr lang="en-GB" sz="1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like..at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all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Detesto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hate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Odio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hate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Prefiero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prefer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8087" y="407936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751869" y="1501737"/>
            <a:ext cx="3372635" cy="5155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j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al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tenis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play tennis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jugar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 los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videojuegos</a:t>
            </a:r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play video games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compras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shopping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salir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con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mis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amigos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out with friends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la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televisión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watch TV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una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película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watch a film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al cine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 to the cinema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nadar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swim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ailar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dance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acer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los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deberes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my homework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acer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atletismo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athletics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n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avegar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por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internet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surf the internet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scuchar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música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listen to music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pasar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tiempo</a:t>
            </a:r>
            <a:r>
              <a:rPr lang="en-GB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spend time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quedarme</a:t>
            </a:r>
            <a:r>
              <a:rPr lang="en-GB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en casa </a:t>
            </a:r>
            <a:r>
              <a:rPr lang="en-GB" sz="1400" b="1" i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stay at </a:t>
            </a:r>
            <a:r>
              <a:rPr lang="en-GB" sz="1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home</a:t>
            </a: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i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37006" y="153244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25209" y="1766326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984369" y="4056865"/>
            <a:ext cx="2861509" cy="116955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400" dirty="0" err="1" smtClean="0">
                <a:cs typeface="Arial" panose="020B0604020202020204" pitchFamily="34" charset="0"/>
              </a:rPr>
              <a:t>Hago</a:t>
            </a:r>
            <a:r>
              <a:rPr lang="en-GB" sz="1400" dirty="0" smtClean="0"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cs typeface="Arial" panose="020B0604020202020204" pitchFamily="34" charset="0"/>
              </a:rPr>
              <a:t>poco</a:t>
            </a:r>
            <a:r>
              <a:rPr lang="en-GB" sz="1400" dirty="0" smtClean="0"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  little</a:t>
            </a:r>
            <a:endParaRPr lang="en-GB" sz="14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sz="1400" dirty="0" err="1" smtClean="0">
                <a:cs typeface="Arial" panose="020B0604020202020204" pitchFamily="34" charset="0"/>
              </a:rPr>
              <a:t>Hago</a:t>
            </a:r>
            <a:r>
              <a:rPr lang="en-GB" sz="1400" dirty="0" smtClean="0">
                <a:cs typeface="Arial" panose="020B0604020202020204" pitchFamily="34" charset="0"/>
              </a:rPr>
              <a:t> mucho </a:t>
            </a:r>
            <a:r>
              <a:rPr lang="en-GB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 a lot</a:t>
            </a:r>
            <a:endParaRPr lang="en-GB" sz="14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sz="1400" dirty="0" err="1" smtClean="0">
                <a:cs typeface="Arial" panose="020B0604020202020204" pitchFamily="34" charset="0"/>
              </a:rPr>
              <a:t>Hago</a:t>
            </a:r>
            <a:r>
              <a:rPr lang="en-GB" sz="1400" dirty="0" smtClean="0">
                <a:cs typeface="Arial" panose="020B0604020202020204" pitchFamily="34" charset="0"/>
              </a:rPr>
              <a:t> </a:t>
            </a:r>
            <a:r>
              <a:rPr lang="en-GB" sz="1400" dirty="0" err="1">
                <a:cs typeface="Arial" panose="020B0604020202020204" pitchFamily="34" charset="0"/>
              </a:rPr>
              <a:t>d</a:t>
            </a:r>
            <a:r>
              <a:rPr lang="en-GB" sz="1400" dirty="0" err="1" smtClean="0">
                <a:cs typeface="Arial" panose="020B0604020202020204" pitchFamily="34" charset="0"/>
              </a:rPr>
              <a:t>emasiado</a:t>
            </a:r>
            <a:r>
              <a:rPr lang="en-GB" sz="1400" dirty="0" smtClean="0">
                <a:cs typeface="Arial" panose="020B0604020202020204" pitchFamily="34" charset="0"/>
              </a:rPr>
              <a:t>  </a:t>
            </a:r>
            <a:r>
              <a:rPr lang="en-GB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 too much</a:t>
            </a:r>
          </a:p>
          <a:p>
            <a:pPr eaLnBrk="1" hangingPunct="1"/>
            <a:r>
              <a:rPr lang="en-GB" sz="1400" dirty="0" smtClean="0">
                <a:cs typeface="Arial" panose="020B0604020202020204" pitchFamily="34" charset="0"/>
              </a:rPr>
              <a:t>No </a:t>
            </a:r>
            <a:r>
              <a:rPr lang="en-GB" sz="1400" dirty="0" err="1" smtClean="0">
                <a:cs typeface="Arial" panose="020B0604020202020204" pitchFamily="34" charset="0"/>
              </a:rPr>
              <a:t>hago</a:t>
            </a:r>
            <a:r>
              <a:rPr lang="en-GB" sz="1400" dirty="0" smtClean="0">
                <a:cs typeface="Arial" panose="020B0604020202020204" pitchFamily="34" charset="0"/>
              </a:rPr>
              <a:t> mucho </a:t>
            </a:r>
            <a:r>
              <a:rPr lang="en-GB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don’t do much</a:t>
            </a:r>
          </a:p>
          <a:p>
            <a:pPr eaLnBrk="1" hangingPunct="1"/>
            <a:r>
              <a:rPr lang="en-GB" sz="1400" dirty="0">
                <a:cs typeface="Arial" panose="020B0604020202020204" pitchFamily="34" charset="0"/>
              </a:rPr>
              <a:t>No </a:t>
            </a:r>
            <a:r>
              <a:rPr lang="en-GB" sz="1400" dirty="0" err="1">
                <a:cs typeface="Arial" panose="020B0604020202020204" pitchFamily="34" charset="0"/>
              </a:rPr>
              <a:t>hago</a:t>
            </a:r>
            <a:r>
              <a:rPr lang="en-GB" sz="1400" dirty="0">
                <a:cs typeface="Arial" panose="020B0604020202020204" pitchFamily="34" charset="0"/>
              </a:rPr>
              <a:t> </a:t>
            </a:r>
            <a:r>
              <a:rPr lang="en-GB" sz="1400" dirty="0" smtClean="0">
                <a:cs typeface="Arial" panose="020B0604020202020204" pitchFamily="34" charset="0"/>
              </a:rPr>
              <a:t>nada </a:t>
            </a:r>
            <a:r>
              <a:rPr lang="en-GB" sz="1400" i="1" dirty="0">
                <a:solidFill>
                  <a:srgbClr val="FF0000"/>
                </a:solidFill>
                <a:cs typeface="Arial" panose="020B0604020202020204" pitchFamily="34" charset="0"/>
              </a:rPr>
              <a:t>I don’t do </a:t>
            </a:r>
            <a:r>
              <a:rPr lang="en-GB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anything</a:t>
            </a:r>
            <a:endParaRPr lang="en-GB" sz="14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008178" y="4428837"/>
            <a:ext cx="4529717" cy="160043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Puedo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can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Tengo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cs typeface="Arial" panose="020B0604020202020204" pitchFamily="34" charset="0"/>
              </a:rPr>
              <a:t>que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have to</a:t>
            </a:r>
            <a:endParaRPr lang="en-GB" sz="1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Sé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can (ability)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 smtClean="0">
                <a:cs typeface="Arial" panose="020B0604020202020204" pitchFamily="34" charset="0"/>
              </a:rPr>
              <a:t>Quiero</a:t>
            </a:r>
            <a:r>
              <a:rPr lang="en-GB" sz="1400" b="1" dirty="0" smtClean="0"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rgbClr val="FF0000"/>
                </a:solidFill>
                <a:cs typeface="Arial" panose="020B0604020202020204" pitchFamily="34" charset="0"/>
              </a:rPr>
              <a:t>I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want</a:t>
            </a:r>
          </a:p>
          <a:p>
            <a:pPr eaLnBrk="1" hangingPunct="1">
              <a:spcBef>
                <a:spcPct val="50000"/>
              </a:spcBef>
            </a:pPr>
            <a:r>
              <a:rPr lang="en-GB" sz="1400" b="1" dirty="0" err="1">
                <a:cs typeface="Arial" panose="020B0604020202020204" pitchFamily="34" charset="0"/>
              </a:rPr>
              <a:t>Tengo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I </a:t>
            </a:r>
            <a:r>
              <a:rPr lang="en-GB" sz="1400" b="1" i="1" dirty="0">
                <a:solidFill>
                  <a:srgbClr val="FF0000"/>
                </a:solidFill>
                <a:cs typeface="Arial" panose="020B0604020202020204" pitchFamily="34" charset="0"/>
              </a:rPr>
              <a:t>have </a:t>
            </a:r>
          </a:p>
        </p:txBody>
      </p:sp>
      <p:sp>
        <p:nvSpPr>
          <p:cNvPr id="19" name="Oval 18"/>
          <p:cNvSpPr/>
          <p:nvPr/>
        </p:nvSpPr>
        <p:spPr>
          <a:xfrm>
            <a:off x="8125208" y="4530561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5546" r="23859" b="79631"/>
          <a:stretch/>
        </p:blipFill>
        <p:spPr>
          <a:xfrm>
            <a:off x="5397813" y="6190125"/>
            <a:ext cx="2571185" cy="58226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806036" y="619012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3653115" y="6190124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533" y="5728501"/>
            <a:ext cx="371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+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0" name="Left-Up Arrow 29"/>
          <p:cNvSpPr/>
          <p:nvPr/>
        </p:nvSpPr>
        <p:spPr>
          <a:xfrm>
            <a:off x="540340" y="3680418"/>
            <a:ext cx="444029" cy="234885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 rot="16200000">
            <a:off x="-561165" y="5542071"/>
            <a:ext cx="1823491" cy="36933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 smtClean="0">
                <a:cs typeface="Arial" panose="020B0604020202020204" pitchFamily="34" charset="0"/>
              </a:rPr>
              <a:t>A mi </a:t>
            </a:r>
            <a:r>
              <a:rPr lang="en-GB" dirty="0" err="1" smtClean="0">
                <a:cs typeface="Arial" panose="020B0604020202020204" pitchFamily="34" charset="0"/>
              </a:rPr>
              <a:t>hermano</a:t>
            </a:r>
            <a:r>
              <a:rPr lang="en-GB" dirty="0" smtClean="0">
                <a:cs typeface="Arial" panose="020B0604020202020204" pitchFamily="34" charset="0"/>
              </a:rPr>
              <a:t>…</a:t>
            </a:r>
            <a:endParaRPr lang="en-GB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9052" y="670671"/>
            <a:ext cx="5353507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 mi </a:t>
            </a:r>
            <a:r>
              <a:rPr lang="en-GB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tiempo</a:t>
            </a: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libre</a:t>
            </a:r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my free time…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6" name="Flowchart: Sequential Access Storage 25"/>
          <p:cNvSpPr/>
          <p:nvPr/>
        </p:nvSpPr>
        <p:spPr>
          <a:xfrm>
            <a:off x="1046272" y="5385883"/>
            <a:ext cx="2606843" cy="1386510"/>
          </a:xfrm>
          <a:prstGeom prst="flowChartMagnetic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Y </a:t>
            </a:r>
            <a:r>
              <a:rPr lang="en-GB" sz="1400" b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GB" sz="1400" b="1" dirty="0" err="1" smtClean="0"/>
              <a:t>Pero</a:t>
            </a: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but</a:t>
            </a:r>
          </a:p>
          <a:p>
            <a:pPr algn="ctr"/>
            <a:r>
              <a:rPr lang="en-GB" sz="1400" b="1" dirty="0" err="1" smtClean="0"/>
              <a:t>Porque</a:t>
            </a: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because</a:t>
            </a:r>
          </a:p>
          <a:p>
            <a:pPr algn="ctr"/>
            <a:r>
              <a:rPr lang="en-GB" sz="1400" b="1" dirty="0" smtClean="0"/>
              <a:t>Si </a:t>
            </a:r>
            <a:r>
              <a:rPr lang="en-GB" sz="1400" b="1" dirty="0" smtClean="0">
                <a:solidFill>
                  <a:srgbClr val="FF0000"/>
                </a:solidFill>
              </a:rPr>
              <a:t>If</a:t>
            </a:r>
          </a:p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Sin embargo </a:t>
            </a:r>
            <a:r>
              <a:rPr lang="en-GB" sz="1400" b="1" dirty="0" smtClean="0">
                <a:solidFill>
                  <a:srgbClr val="FF0000"/>
                </a:solidFill>
              </a:rPr>
              <a:t>However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10907528" y="210239"/>
            <a:ext cx="1155403" cy="85076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92166" y="1486283"/>
            <a:ext cx="3652525" cy="5053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dirty="0" smtClean="0"/>
              <a:t>	</a:t>
            </a:r>
          </a:p>
          <a:p>
            <a:pPr>
              <a:buFontTx/>
              <a:buNone/>
            </a:pPr>
            <a:r>
              <a:rPr lang="en-GB" dirty="0" smtClean="0">
                <a:solidFill>
                  <a:srgbClr val="00B0F0"/>
                </a:solidFill>
              </a:rPr>
              <a:t>	el/</a:t>
            </a:r>
            <a:r>
              <a:rPr lang="en-GB" dirty="0" smtClean="0">
                <a:solidFill>
                  <a:srgbClr val="FF0066"/>
                </a:solidFill>
              </a:rPr>
              <a:t>la</a:t>
            </a:r>
            <a:r>
              <a:rPr lang="en-GB" dirty="0" smtClean="0">
                <a:solidFill>
                  <a:srgbClr val="CA26A7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más…….de</a:t>
            </a:r>
            <a:endParaRPr lang="en-GB" dirty="0"/>
          </a:p>
          <a:p>
            <a:pPr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he most…….</a:t>
            </a:r>
          </a:p>
          <a:p>
            <a:pPr>
              <a:buFontTx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………</a:t>
            </a:r>
            <a:r>
              <a:rPr lang="en-GB" dirty="0" err="1" smtClean="0">
                <a:solidFill>
                  <a:srgbClr val="FF0000"/>
                </a:solidFill>
              </a:rPr>
              <a:t>ísim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en-GB" dirty="0" smtClean="0">
                <a:solidFill>
                  <a:srgbClr val="FF0066"/>
                </a:solidFill>
              </a:rPr>
              <a:t>a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very…….</a:t>
            </a:r>
            <a:endParaRPr lang="en-GB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GB" dirty="0" smtClean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129" y="332777"/>
            <a:ext cx="4063933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>
                  <a:solidFill>
                    <a:srgbClr val="00B0F0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Comparativos</a:t>
            </a:r>
            <a:endParaRPr lang="en-US" sz="4800" b="1" cap="none" spc="0" dirty="0">
              <a:ln>
                <a:solidFill>
                  <a:srgbClr val="00B0F0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6646">
            <a:off x="1337717" y="1524003"/>
            <a:ext cx="1686502" cy="5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05" y="4505902"/>
            <a:ext cx="17367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4" y="2789816"/>
            <a:ext cx="17367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/>
          <p:nvPr/>
        </p:nvSpPr>
        <p:spPr>
          <a:xfrm>
            <a:off x="5167015" y="383162"/>
            <a:ext cx="3714478" cy="830997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Superla</a:t>
            </a:r>
            <a:r>
              <a:rPr lang="en-US" sz="4800" b="1" cap="none" spc="0" dirty="0" err="1" smtClean="0">
                <a:ln>
                  <a:solidFill>
                    <a:srgbClr val="00B0F0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tivos</a:t>
            </a:r>
            <a:endParaRPr lang="en-US" sz="4800" b="1" cap="none" spc="0" dirty="0">
              <a:ln>
                <a:solidFill>
                  <a:srgbClr val="00B0F0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5817" y="1509808"/>
            <a:ext cx="3932237" cy="5053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dirty="0" smtClean="0"/>
              <a:t>	</a:t>
            </a:r>
          </a:p>
          <a:p>
            <a:pPr>
              <a:buFontTx/>
              <a:buNone/>
            </a:pPr>
            <a:r>
              <a:rPr lang="en-GB" dirty="0" smtClean="0">
                <a:solidFill>
                  <a:srgbClr val="00B0F0"/>
                </a:solidFill>
              </a:rPr>
              <a:t>	</a:t>
            </a:r>
            <a:r>
              <a:rPr lang="en-GB" dirty="0" err="1" smtClean="0">
                <a:solidFill>
                  <a:srgbClr val="00B0F0"/>
                </a:solidFill>
              </a:rPr>
              <a:t>más</a:t>
            </a:r>
            <a:r>
              <a:rPr lang="en-GB" dirty="0" smtClean="0">
                <a:solidFill>
                  <a:srgbClr val="00B0F0"/>
                </a:solidFill>
              </a:rPr>
              <a:t>…….</a:t>
            </a:r>
            <a:r>
              <a:rPr lang="en-GB" dirty="0" err="1" smtClean="0">
                <a:solidFill>
                  <a:srgbClr val="00B0F0"/>
                </a:solidFill>
              </a:rPr>
              <a:t>que</a:t>
            </a:r>
            <a:endParaRPr lang="en-GB" dirty="0"/>
          </a:p>
          <a:p>
            <a:pPr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	more…… than</a:t>
            </a:r>
          </a:p>
          <a:p>
            <a:pPr>
              <a:buFontTx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GB" dirty="0" smtClean="0"/>
              <a:t>	</a:t>
            </a:r>
            <a:r>
              <a:rPr lang="en-GB" dirty="0" err="1" smtClean="0">
                <a:solidFill>
                  <a:srgbClr val="00B0F0"/>
                </a:solidFill>
              </a:rPr>
              <a:t>menos</a:t>
            </a:r>
            <a:r>
              <a:rPr lang="en-GB" dirty="0" smtClean="0">
                <a:solidFill>
                  <a:srgbClr val="00B0F0"/>
                </a:solidFill>
              </a:rPr>
              <a:t> …….</a:t>
            </a:r>
            <a:r>
              <a:rPr lang="en-GB" dirty="0" err="1" smtClean="0">
                <a:solidFill>
                  <a:srgbClr val="00B0F0"/>
                </a:solidFill>
              </a:rPr>
              <a:t>que</a:t>
            </a:r>
            <a:endParaRPr lang="en-GB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less…….. than</a:t>
            </a:r>
          </a:p>
          <a:p>
            <a:pPr>
              <a:buFontTx/>
              <a:buNone/>
            </a:pPr>
            <a:r>
              <a:rPr lang="en-GB" dirty="0" smtClean="0">
                <a:solidFill>
                  <a:srgbClr val="00B0F0"/>
                </a:solidFill>
              </a:rPr>
              <a:t>	</a:t>
            </a:r>
          </a:p>
          <a:p>
            <a:pPr>
              <a:buFontTx/>
              <a:buNone/>
            </a:pPr>
            <a:endParaRPr lang="en-GB" dirty="0" smtClean="0">
              <a:solidFill>
                <a:srgbClr val="00B0F0"/>
              </a:solidFill>
            </a:endParaRPr>
          </a:p>
          <a:p>
            <a:pPr>
              <a:buFontTx/>
              <a:buNone/>
            </a:pPr>
            <a:r>
              <a:rPr lang="en-GB" dirty="0" smtClean="0">
                <a:solidFill>
                  <a:srgbClr val="00B0F0"/>
                </a:solidFill>
              </a:rPr>
              <a:t>    tan……</a:t>
            </a:r>
            <a:r>
              <a:rPr lang="en-GB" dirty="0" err="1" smtClean="0">
                <a:solidFill>
                  <a:srgbClr val="00B0F0"/>
                </a:solidFill>
              </a:rPr>
              <a:t>como</a:t>
            </a:r>
            <a:endParaRPr lang="en-GB" dirty="0"/>
          </a:p>
          <a:p>
            <a:pPr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     as…….as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10" y="1256107"/>
            <a:ext cx="17367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8031737" y="1333374"/>
            <a:ext cx="3746737" cy="368921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8532736" y="1852488"/>
            <a:ext cx="3256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Del mundo </a:t>
            </a:r>
            <a:r>
              <a:rPr lang="es-ES" sz="2000" i="1" dirty="0" smtClean="0">
                <a:solidFill>
                  <a:srgbClr val="FF0000"/>
                </a:solidFill>
              </a:rPr>
              <a:t>of </a:t>
            </a:r>
            <a:r>
              <a:rPr lang="es-ES" sz="2000" i="1" dirty="0" err="1" smtClean="0">
                <a:solidFill>
                  <a:srgbClr val="FF0000"/>
                </a:solidFill>
              </a:rPr>
              <a:t>the</a:t>
            </a:r>
            <a:r>
              <a:rPr lang="es-ES" sz="2000" i="1" dirty="0" smtClean="0">
                <a:solidFill>
                  <a:srgbClr val="FF0000"/>
                </a:solidFill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</a:rPr>
              <a:t>world</a:t>
            </a:r>
            <a:endParaRPr lang="es-ES" sz="2000" i="1" dirty="0" smtClean="0">
              <a:solidFill>
                <a:srgbClr val="FF0000"/>
              </a:solidFill>
            </a:endParaRPr>
          </a:p>
          <a:p>
            <a:endParaRPr lang="es-ES" sz="2000" b="1" dirty="0" smtClean="0">
              <a:solidFill>
                <a:srgbClr val="FF0000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De la clase </a:t>
            </a:r>
            <a:r>
              <a:rPr lang="es-ES" sz="2000" i="1" dirty="0" smtClean="0">
                <a:solidFill>
                  <a:srgbClr val="FF0000"/>
                </a:solidFill>
              </a:rPr>
              <a:t>of </a:t>
            </a:r>
            <a:r>
              <a:rPr lang="es-ES" sz="2000" i="1" dirty="0" err="1" smtClean="0">
                <a:solidFill>
                  <a:srgbClr val="FF0000"/>
                </a:solidFill>
              </a:rPr>
              <a:t>the</a:t>
            </a:r>
            <a:r>
              <a:rPr lang="es-ES" sz="2000" i="1" dirty="0" smtClean="0">
                <a:solidFill>
                  <a:srgbClr val="FF0000"/>
                </a:solidFill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</a:rPr>
              <a:t>class</a:t>
            </a:r>
            <a:endParaRPr lang="es-ES" sz="2000" i="1" dirty="0" smtClean="0">
              <a:solidFill>
                <a:srgbClr val="FF0000"/>
              </a:solidFill>
            </a:endParaRPr>
          </a:p>
          <a:p>
            <a:endParaRPr lang="es-ES" sz="2000" b="1" dirty="0" smtClean="0">
              <a:solidFill>
                <a:srgbClr val="FF0000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De todos </a:t>
            </a:r>
            <a:r>
              <a:rPr lang="es-ES" sz="2000" i="1" dirty="0" smtClean="0">
                <a:solidFill>
                  <a:srgbClr val="FF0000"/>
                </a:solidFill>
              </a:rPr>
              <a:t>of </a:t>
            </a:r>
            <a:r>
              <a:rPr lang="es-ES" sz="2000" i="1" dirty="0" err="1" smtClean="0">
                <a:solidFill>
                  <a:srgbClr val="FF0000"/>
                </a:solidFill>
              </a:rPr>
              <a:t>all</a:t>
            </a:r>
            <a:endParaRPr lang="es-ES" sz="2000" i="1" dirty="0">
              <a:solidFill>
                <a:srgbClr val="FF0000"/>
              </a:solidFill>
            </a:endParaRPr>
          </a:p>
          <a:p>
            <a:endParaRPr lang="es-ES" sz="2000" b="1" dirty="0">
              <a:solidFill>
                <a:srgbClr val="FF0000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Del mercado </a:t>
            </a:r>
            <a:r>
              <a:rPr lang="es-ES" sz="2000" i="1" dirty="0" smtClean="0">
                <a:solidFill>
                  <a:srgbClr val="FF0000"/>
                </a:solidFill>
              </a:rPr>
              <a:t>in  </a:t>
            </a:r>
            <a:r>
              <a:rPr lang="es-ES" sz="2000" i="1" dirty="0" err="1" smtClean="0">
                <a:solidFill>
                  <a:srgbClr val="FF0000"/>
                </a:solidFill>
              </a:rPr>
              <a:t>the</a:t>
            </a:r>
            <a:r>
              <a:rPr lang="es-ES" sz="2000" i="1" dirty="0" smtClean="0">
                <a:solidFill>
                  <a:srgbClr val="FF0000"/>
                </a:solidFill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</a:rPr>
              <a:t>market</a:t>
            </a:r>
            <a:endParaRPr lang="es-ES" sz="2000" i="1" dirty="0" smtClean="0">
              <a:solidFill>
                <a:srgbClr val="FF0000"/>
              </a:solidFill>
            </a:endParaRPr>
          </a:p>
          <a:p>
            <a:endParaRPr lang="es-ES" sz="2000" i="1" dirty="0">
              <a:solidFill>
                <a:srgbClr val="FF0000"/>
              </a:solidFill>
            </a:endParaRPr>
          </a:p>
          <a:p>
            <a:r>
              <a:rPr lang="es-ES" sz="2000" b="1" dirty="0">
                <a:solidFill>
                  <a:srgbClr val="FF0000"/>
                </a:solidFill>
              </a:rPr>
              <a:t>De la </a:t>
            </a:r>
            <a:r>
              <a:rPr lang="es-ES" sz="2000" b="1" dirty="0" smtClean="0">
                <a:solidFill>
                  <a:srgbClr val="FF0000"/>
                </a:solidFill>
              </a:rPr>
              <a:t>panda </a:t>
            </a:r>
            <a:r>
              <a:rPr lang="es-ES" sz="2000" i="1" dirty="0" smtClean="0">
                <a:solidFill>
                  <a:srgbClr val="FF0000"/>
                </a:solidFill>
              </a:rPr>
              <a:t>of </a:t>
            </a:r>
            <a:r>
              <a:rPr lang="es-ES" sz="2000" i="1" dirty="0" err="1" smtClean="0">
                <a:solidFill>
                  <a:srgbClr val="FF0000"/>
                </a:solidFill>
              </a:rPr>
              <a:t>my</a:t>
            </a:r>
            <a:r>
              <a:rPr lang="es-ES" sz="2000" i="1" dirty="0" smtClean="0">
                <a:solidFill>
                  <a:srgbClr val="FF0000"/>
                </a:solidFill>
              </a:rPr>
              <a:t> </a:t>
            </a:r>
            <a:r>
              <a:rPr lang="es-ES" sz="2000" i="1" dirty="0" err="1" smtClean="0">
                <a:solidFill>
                  <a:srgbClr val="FF0000"/>
                </a:solidFill>
              </a:rPr>
              <a:t>gang</a:t>
            </a:r>
            <a:endParaRPr lang="es-ES" sz="2000" i="1" dirty="0">
              <a:solidFill>
                <a:srgbClr val="FF0000"/>
              </a:solidFill>
            </a:endParaRPr>
          </a:p>
          <a:p>
            <a:endParaRPr lang="es-ES" sz="2000" i="1" dirty="0">
              <a:solidFill>
                <a:srgbClr val="FF0000"/>
              </a:solidFill>
            </a:endParaRPr>
          </a:p>
        </p:txBody>
      </p:sp>
      <p:sp>
        <p:nvSpPr>
          <p:cNvPr id="6" name="5 Más"/>
          <p:cNvSpPr/>
          <p:nvPr/>
        </p:nvSpPr>
        <p:spPr>
          <a:xfrm>
            <a:off x="7024254" y="2332616"/>
            <a:ext cx="914400" cy="914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68" y="2764783"/>
            <a:ext cx="17367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 Rectángulo redondeado"/>
          <p:cNvSpPr/>
          <p:nvPr/>
        </p:nvSpPr>
        <p:spPr>
          <a:xfrm>
            <a:off x="3087744" y="4556815"/>
            <a:ext cx="3231575" cy="20764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2 CuadroTexto"/>
          <p:cNvSpPr txBox="1"/>
          <p:nvPr/>
        </p:nvSpPr>
        <p:spPr>
          <a:xfrm>
            <a:off x="3212130" y="4564817"/>
            <a:ext cx="503356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smtClean="0">
                <a:solidFill>
                  <a:srgbClr val="00B050"/>
                </a:solidFill>
              </a:rPr>
              <a:t>Mejor que </a:t>
            </a:r>
            <a:r>
              <a:rPr lang="es-ES" i="1" smtClean="0">
                <a:solidFill>
                  <a:srgbClr val="00B050"/>
                </a:solidFill>
              </a:rPr>
              <a:t>better than</a:t>
            </a:r>
          </a:p>
          <a:p>
            <a:endParaRPr lang="es-ES" b="1" smtClean="0">
              <a:solidFill>
                <a:srgbClr val="00B050"/>
              </a:solidFill>
            </a:endParaRPr>
          </a:p>
          <a:p>
            <a:r>
              <a:rPr lang="es-ES" b="1" smtClean="0">
                <a:solidFill>
                  <a:srgbClr val="00B050"/>
                </a:solidFill>
              </a:rPr>
              <a:t>Peor que </a:t>
            </a:r>
            <a:r>
              <a:rPr lang="es-ES" i="1" smtClean="0">
                <a:solidFill>
                  <a:srgbClr val="00B050"/>
                </a:solidFill>
              </a:rPr>
              <a:t>worse than</a:t>
            </a:r>
          </a:p>
          <a:p>
            <a:endParaRPr lang="es-ES" b="1" smtClean="0">
              <a:solidFill>
                <a:srgbClr val="00B050"/>
              </a:solidFill>
            </a:endParaRPr>
          </a:p>
          <a:p>
            <a:r>
              <a:rPr lang="es-ES" b="1" smtClean="0">
                <a:solidFill>
                  <a:srgbClr val="00B050"/>
                </a:solidFill>
              </a:rPr>
              <a:t>El/La mejor </a:t>
            </a:r>
            <a:r>
              <a:rPr lang="es-ES" i="1" smtClean="0">
                <a:solidFill>
                  <a:srgbClr val="00B050"/>
                </a:solidFill>
              </a:rPr>
              <a:t>the best</a:t>
            </a:r>
          </a:p>
          <a:p>
            <a:endParaRPr lang="es-ES" i="1" smtClean="0">
              <a:solidFill>
                <a:srgbClr val="00B050"/>
              </a:solidFill>
            </a:endParaRPr>
          </a:p>
          <a:p>
            <a:r>
              <a:rPr lang="es-ES" b="1" smtClean="0">
                <a:solidFill>
                  <a:srgbClr val="00B050"/>
                </a:solidFill>
              </a:rPr>
              <a:t>El/La peor </a:t>
            </a:r>
            <a:r>
              <a:rPr lang="es-ES" i="1" smtClean="0">
                <a:solidFill>
                  <a:srgbClr val="00B050"/>
                </a:solidFill>
              </a:rPr>
              <a:t>the worst</a:t>
            </a:r>
            <a:endParaRPr lang="es-ES" i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32602">
            <a:off x="5143428" y="5237782"/>
            <a:ext cx="2969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Irregulares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63375"/>
            <a:ext cx="11959628" cy="679462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845" y="87588"/>
            <a:ext cx="5643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ADJETIVOS</a:t>
            </a:r>
            <a:endParaRPr lang="en-GB" sz="7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072" y="1116531"/>
            <a:ext cx="51338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Anticuad</a:t>
            </a:r>
            <a:r>
              <a:rPr lang="en-GB" sz="2400" dirty="0" err="1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 </a:t>
            </a:r>
            <a:r>
              <a:rPr lang="en-GB" sz="2400" i="1" dirty="0" smtClean="0"/>
              <a:t>Old fashion</a:t>
            </a:r>
          </a:p>
          <a:p>
            <a:r>
              <a:rPr lang="en-GB" sz="2400" dirty="0" err="1" smtClean="0"/>
              <a:t>Barat</a:t>
            </a:r>
            <a:r>
              <a:rPr lang="en-GB" sz="2400" dirty="0" err="1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i="1" dirty="0" smtClean="0"/>
              <a:t>Cheap</a:t>
            </a:r>
            <a:endParaRPr lang="en-GB" sz="2400" dirty="0">
              <a:solidFill>
                <a:srgbClr val="F927FE"/>
              </a:solidFill>
            </a:endParaRPr>
          </a:p>
          <a:p>
            <a:pPr lvl="0"/>
            <a:r>
              <a:rPr lang="en-GB" sz="2400" dirty="0" smtClean="0"/>
              <a:t>Car</a:t>
            </a:r>
            <a:r>
              <a:rPr lang="en-GB" sz="2400" dirty="0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i="1" dirty="0" smtClean="0">
                <a:solidFill>
                  <a:prstClr val="black"/>
                </a:solidFill>
              </a:rPr>
              <a:t>Expensive</a:t>
            </a:r>
            <a:endParaRPr lang="en-GB" sz="2400" dirty="0">
              <a:solidFill>
                <a:srgbClr val="F927FE"/>
              </a:solidFill>
            </a:endParaRPr>
          </a:p>
          <a:p>
            <a:r>
              <a:rPr lang="en-GB" sz="2400" dirty="0" err="1" smtClean="0"/>
              <a:t>Cómod</a:t>
            </a:r>
            <a:r>
              <a:rPr lang="en-GB" sz="2400" dirty="0" err="1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i="1" dirty="0"/>
              <a:t>C</a:t>
            </a:r>
            <a:r>
              <a:rPr lang="en-GB" sz="2400" i="1" dirty="0" smtClean="0"/>
              <a:t>omfortable</a:t>
            </a:r>
            <a:endParaRPr lang="en-GB" sz="2400" i="1" dirty="0"/>
          </a:p>
          <a:p>
            <a:r>
              <a:rPr lang="en-GB" sz="2400" dirty="0" err="1" smtClean="0"/>
              <a:t>Incómod</a:t>
            </a:r>
            <a:r>
              <a:rPr lang="en-GB" sz="2400" dirty="0" err="1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i="1" dirty="0" smtClean="0"/>
              <a:t>Uncomfortable</a:t>
            </a:r>
            <a:endParaRPr lang="en-GB" sz="2400" dirty="0">
              <a:solidFill>
                <a:srgbClr val="F927FE"/>
              </a:solidFill>
            </a:endParaRPr>
          </a:p>
          <a:p>
            <a:r>
              <a:rPr lang="en-GB" sz="2400" dirty="0" smtClean="0"/>
              <a:t>Bonit</a:t>
            </a:r>
            <a:r>
              <a:rPr lang="en-GB" sz="2400" dirty="0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i="1" dirty="0" smtClean="0"/>
              <a:t>Beautiful</a:t>
            </a:r>
            <a:endParaRPr lang="en-GB" sz="2400" dirty="0" smtClean="0"/>
          </a:p>
          <a:p>
            <a:r>
              <a:rPr lang="en-GB" sz="2400" dirty="0" err="1" smtClean="0"/>
              <a:t>Fe</a:t>
            </a:r>
            <a:r>
              <a:rPr lang="en-GB" sz="2400" dirty="0" err="1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i="1" dirty="0" smtClean="0"/>
              <a:t>Ugly</a:t>
            </a:r>
            <a:endParaRPr lang="en-GB" sz="2400" dirty="0">
              <a:solidFill>
                <a:srgbClr val="F927FE"/>
              </a:solidFill>
            </a:endParaRPr>
          </a:p>
          <a:p>
            <a:r>
              <a:rPr lang="en-GB" sz="2400" dirty="0" err="1" smtClean="0"/>
              <a:t>Modern</a:t>
            </a:r>
            <a:r>
              <a:rPr lang="en-GB" sz="2400" dirty="0" err="1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i="1" dirty="0" err="1" smtClean="0"/>
              <a:t>Moderno</a:t>
            </a:r>
            <a:endParaRPr lang="en-GB" sz="2400" dirty="0">
              <a:solidFill>
                <a:srgbClr val="F927FE"/>
              </a:solidFill>
            </a:endParaRPr>
          </a:p>
          <a:p>
            <a:r>
              <a:rPr lang="en-GB" sz="2400" dirty="0" smtClean="0"/>
              <a:t>Formal/</a:t>
            </a:r>
            <a:r>
              <a:rPr lang="en-GB" sz="2400" dirty="0" err="1" smtClean="0"/>
              <a:t>es</a:t>
            </a:r>
            <a:endParaRPr lang="en-GB" sz="2400" dirty="0" smtClean="0"/>
          </a:p>
          <a:p>
            <a:r>
              <a:rPr lang="en-GB" sz="2400" dirty="0" smtClean="0"/>
              <a:t>Informal/</a:t>
            </a:r>
            <a:r>
              <a:rPr lang="en-GB" sz="2400" dirty="0" err="1" smtClean="0"/>
              <a:t>es</a:t>
            </a:r>
            <a:endParaRPr lang="en-GB" sz="2400" dirty="0" smtClean="0"/>
          </a:p>
          <a:p>
            <a:r>
              <a:rPr lang="en-GB" sz="2400" dirty="0" err="1" smtClean="0"/>
              <a:t>Guay</a:t>
            </a:r>
            <a:r>
              <a:rPr lang="en-GB" sz="2400" dirty="0" smtClean="0"/>
              <a:t> </a:t>
            </a:r>
            <a:r>
              <a:rPr lang="en-GB" sz="2400" i="1" dirty="0" smtClean="0"/>
              <a:t>Sound!</a:t>
            </a:r>
          </a:p>
          <a:p>
            <a:r>
              <a:rPr lang="en-GB" sz="2400" dirty="0" smtClean="0"/>
              <a:t>Grande/s </a:t>
            </a:r>
            <a:r>
              <a:rPr lang="en-GB" sz="2400" i="1" dirty="0" smtClean="0"/>
              <a:t>Big</a:t>
            </a:r>
          </a:p>
          <a:p>
            <a:r>
              <a:rPr lang="en-GB" sz="2400" dirty="0" err="1" smtClean="0"/>
              <a:t>Pequeñ</a:t>
            </a:r>
            <a:r>
              <a:rPr lang="en-GB" sz="2400" dirty="0" err="1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i="1" dirty="0" smtClean="0"/>
              <a:t>Small</a:t>
            </a:r>
          </a:p>
          <a:p>
            <a:r>
              <a:rPr lang="en-GB" sz="2400" dirty="0" smtClean="0"/>
              <a:t>Lent</a:t>
            </a:r>
            <a:r>
              <a:rPr lang="en-GB" sz="2400" dirty="0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 </a:t>
            </a:r>
            <a:r>
              <a:rPr lang="en-GB" sz="2400" dirty="0" smtClean="0"/>
              <a:t>Slow</a:t>
            </a:r>
          </a:p>
          <a:p>
            <a:r>
              <a:rPr lang="en-GB" sz="2400" dirty="0" err="1" smtClean="0"/>
              <a:t>Rápid</a:t>
            </a:r>
            <a:r>
              <a:rPr lang="en-GB" sz="2400" dirty="0" err="1" smtClean="0">
                <a:solidFill>
                  <a:srgbClr val="00B0F0"/>
                </a:solidFill>
              </a:rPr>
              <a:t>o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</a:t>
            </a:r>
            <a:r>
              <a:rPr lang="en-GB" sz="2400" dirty="0" smtClean="0"/>
              <a:t>/</a:t>
            </a:r>
            <a:r>
              <a:rPr lang="en-GB" sz="2400" dirty="0" err="1" smtClean="0">
                <a:solidFill>
                  <a:srgbClr val="00B0F0"/>
                </a:solidFill>
              </a:rPr>
              <a:t>os</a:t>
            </a:r>
            <a:r>
              <a:rPr lang="en-GB" sz="2400" dirty="0" smtClean="0"/>
              <a:t>/</a:t>
            </a:r>
            <a:r>
              <a:rPr lang="en-GB" sz="2400" dirty="0" smtClean="0">
                <a:solidFill>
                  <a:srgbClr val="F927FE"/>
                </a:solidFill>
              </a:rPr>
              <a:t>as</a:t>
            </a:r>
            <a:endParaRPr lang="en-GB" sz="2400" dirty="0" smtClean="0"/>
          </a:p>
          <a:p>
            <a:endParaRPr lang="en-GB" sz="24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1580" y="87588"/>
            <a:ext cx="5159802" cy="38636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25085" y="3735514"/>
            <a:ext cx="7079810" cy="3122486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32902" y="3749860"/>
            <a:ext cx="31053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De </a:t>
            </a:r>
            <a:r>
              <a:rPr lang="en-GB" sz="1400" b="1" dirty="0" err="1" smtClean="0"/>
              <a:t>rayas</a:t>
            </a:r>
            <a:r>
              <a:rPr lang="en-GB" sz="1400" b="1" dirty="0" smtClean="0"/>
              <a:t> </a:t>
            </a:r>
            <a:r>
              <a:rPr lang="en-GB" sz="1400" i="1" dirty="0" smtClean="0"/>
              <a:t>Striped </a:t>
            </a:r>
          </a:p>
          <a:p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en-GB" sz="1400" b="1" dirty="0" err="1" smtClean="0">
                <a:solidFill>
                  <a:schemeClr val="bg2">
                    <a:lumMod val="10000"/>
                  </a:schemeClr>
                </a:solidFill>
              </a:rPr>
              <a:t>lunares</a:t>
            </a:r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i="1" dirty="0" smtClean="0"/>
              <a:t>Spotted </a:t>
            </a:r>
            <a:r>
              <a:rPr lang="en-GB" sz="1400" i="1" dirty="0" err="1" smtClean="0"/>
              <a:t>Pokadots</a:t>
            </a:r>
            <a:r>
              <a:rPr lang="en-GB" sz="1400" i="1" dirty="0" smtClean="0"/>
              <a:t> </a:t>
            </a:r>
            <a:endParaRPr lang="en-GB" sz="1400" dirty="0" smtClean="0"/>
          </a:p>
          <a:p>
            <a:r>
              <a:rPr lang="en-GB" sz="1400" b="1" dirty="0" smtClean="0"/>
              <a:t>De </a:t>
            </a:r>
            <a:r>
              <a:rPr lang="en-GB" sz="1400" b="1" dirty="0" err="1" smtClean="0"/>
              <a:t>cuadros</a:t>
            </a:r>
            <a:r>
              <a:rPr lang="en-GB" sz="1400" b="1" dirty="0" smtClean="0"/>
              <a:t> </a:t>
            </a:r>
            <a:r>
              <a:rPr lang="en-GB" sz="1400" i="1" dirty="0" smtClean="0"/>
              <a:t>Checked</a:t>
            </a:r>
          </a:p>
          <a:p>
            <a:r>
              <a:rPr lang="en-GB" sz="1400" b="1" dirty="0" err="1" smtClean="0"/>
              <a:t>Estampad</a:t>
            </a:r>
            <a:r>
              <a:rPr lang="en-GB" sz="1400" dirty="0" err="1" smtClean="0">
                <a:solidFill>
                  <a:srgbClr val="00B0F0"/>
                </a:solidFill>
              </a:rPr>
              <a:t>o</a:t>
            </a:r>
            <a:r>
              <a:rPr lang="en-GB" sz="1400" dirty="0" smtClean="0"/>
              <a:t>/</a:t>
            </a:r>
            <a:r>
              <a:rPr lang="en-GB" sz="1400" dirty="0" smtClean="0">
                <a:solidFill>
                  <a:srgbClr val="F927FE"/>
                </a:solidFill>
              </a:rPr>
              <a:t>a</a:t>
            </a:r>
            <a:r>
              <a:rPr lang="en-GB" sz="1400" dirty="0" smtClean="0"/>
              <a:t>/</a:t>
            </a:r>
            <a:r>
              <a:rPr lang="en-GB" sz="1400" dirty="0" err="1" smtClean="0">
                <a:solidFill>
                  <a:srgbClr val="00B0F0"/>
                </a:solidFill>
              </a:rPr>
              <a:t>os</a:t>
            </a:r>
            <a:r>
              <a:rPr lang="en-GB" sz="1400" dirty="0" smtClean="0"/>
              <a:t>/</a:t>
            </a:r>
            <a:r>
              <a:rPr lang="en-GB" sz="1400" dirty="0" smtClean="0">
                <a:solidFill>
                  <a:srgbClr val="F927FE"/>
                </a:solidFill>
              </a:rPr>
              <a:t>as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Patterned (Flowers)</a:t>
            </a:r>
          </a:p>
          <a:p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De manga </a:t>
            </a:r>
            <a:r>
              <a:rPr lang="en-GB" sz="1400" dirty="0" err="1" smtClean="0">
                <a:solidFill>
                  <a:schemeClr val="bg2">
                    <a:lumMod val="10000"/>
                  </a:schemeClr>
                </a:solidFill>
              </a:rPr>
              <a:t>corta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Short-sleeved</a:t>
            </a:r>
          </a:p>
          <a:p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De manga </a:t>
            </a:r>
            <a:r>
              <a:rPr lang="en-GB" sz="1400" dirty="0" err="1" smtClean="0">
                <a:solidFill>
                  <a:schemeClr val="bg2">
                    <a:lumMod val="10000"/>
                  </a:schemeClr>
                </a:solidFill>
              </a:rPr>
              <a:t>larga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Long-sleeved</a:t>
            </a:r>
            <a:endParaRPr lang="en-GB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Sin </a:t>
            </a:r>
            <a:r>
              <a:rPr lang="en-GB" sz="1400" b="1" dirty="0" err="1" smtClean="0">
                <a:solidFill>
                  <a:schemeClr val="bg2">
                    <a:lumMod val="10000"/>
                  </a:schemeClr>
                </a:solidFill>
              </a:rPr>
              <a:t>mangas</a:t>
            </a:r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Sleeveless</a:t>
            </a:r>
          </a:p>
          <a:p>
            <a:r>
              <a:rPr lang="en-GB" sz="1400" b="1" dirty="0" err="1" smtClean="0">
                <a:solidFill>
                  <a:schemeClr val="bg2">
                    <a:lumMod val="10000"/>
                  </a:schemeClr>
                </a:solidFill>
              </a:rPr>
              <a:t>Corto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Short</a:t>
            </a:r>
          </a:p>
          <a:p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Largo</a:t>
            </a:r>
            <a:r>
              <a:rPr lang="en-GB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Long</a:t>
            </a:r>
          </a:p>
          <a:p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en-GB" sz="1400" b="1" dirty="0" err="1" smtClean="0">
                <a:solidFill>
                  <a:schemeClr val="bg2">
                    <a:lumMod val="10000"/>
                  </a:schemeClr>
                </a:solidFill>
              </a:rPr>
              <a:t>tacón</a:t>
            </a:r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High-heeled</a:t>
            </a:r>
          </a:p>
          <a:p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en-GB" sz="1400" b="1" dirty="0" err="1" smtClean="0">
                <a:solidFill>
                  <a:schemeClr val="bg2">
                    <a:lumMod val="10000"/>
                  </a:schemeClr>
                </a:solidFill>
              </a:rPr>
              <a:t>cuero</a:t>
            </a:r>
            <a:r>
              <a:rPr lang="en-GB" sz="1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Leather</a:t>
            </a:r>
          </a:p>
          <a:p>
            <a:r>
              <a:rPr lang="en-GB" sz="1400" b="1" dirty="0" err="1" smtClean="0">
                <a:solidFill>
                  <a:schemeClr val="bg2">
                    <a:lumMod val="10000"/>
                  </a:schemeClr>
                </a:solidFill>
              </a:rPr>
              <a:t>Anch</a:t>
            </a:r>
            <a:r>
              <a:rPr lang="en-GB" sz="1400" dirty="0" err="1" smtClean="0">
                <a:solidFill>
                  <a:srgbClr val="00B0F0"/>
                </a:solidFill>
              </a:rPr>
              <a:t>o</a:t>
            </a:r>
            <a:r>
              <a:rPr lang="en-GB" sz="1400" dirty="0" smtClean="0"/>
              <a:t>/</a:t>
            </a:r>
            <a:r>
              <a:rPr lang="en-GB" sz="1400" dirty="0" smtClean="0">
                <a:solidFill>
                  <a:srgbClr val="F927FE"/>
                </a:solidFill>
              </a:rPr>
              <a:t>a</a:t>
            </a:r>
            <a:r>
              <a:rPr lang="en-GB" sz="1400" dirty="0" smtClean="0"/>
              <a:t>/</a:t>
            </a:r>
            <a:r>
              <a:rPr lang="en-GB" sz="1400" dirty="0" err="1" smtClean="0">
                <a:solidFill>
                  <a:srgbClr val="00B0F0"/>
                </a:solidFill>
              </a:rPr>
              <a:t>os</a:t>
            </a:r>
            <a:r>
              <a:rPr lang="en-GB" sz="1400" dirty="0" smtClean="0"/>
              <a:t>/</a:t>
            </a:r>
            <a:r>
              <a:rPr lang="en-GB" sz="1400" dirty="0" smtClean="0">
                <a:solidFill>
                  <a:srgbClr val="F927FE"/>
                </a:solidFill>
              </a:rPr>
              <a:t>as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Baggy</a:t>
            </a:r>
            <a:endParaRPr lang="en-GB" sz="14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1400" b="1" dirty="0" err="1" smtClean="0">
                <a:solidFill>
                  <a:schemeClr val="bg2">
                    <a:lumMod val="10000"/>
                  </a:schemeClr>
                </a:solidFill>
              </a:rPr>
              <a:t>Estrech</a:t>
            </a:r>
            <a:r>
              <a:rPr lang="en-GB" sz="1400" dirty="0" err="1" smtClean="0">
                <a:solidFill>
                  <a:srgbClr val="00B0F0"/>
                </a:solidFill>
              </a:rPr>
              <a:t>o</a:t>
            </a:r>
            <a:r>
              <a:rPr lang="en-GB" sz="1400" dirty="0" smtClean="0"/>
              <a:t>/</a:t>
            </a:r>
            <a:r>
              <a:rPr lang="en-GB" sz="1400" dirty="0" smtClean="0">
                <a:solidFill>
                  <a:srgbClr val="F927FE"/>
                </a:solidFill>
              </a:rPr>
              <a:t>a</a:t>
            </a:r>
            <a:r>
              <a:rPr lang="en-GB" sz="1400" dirty="0" smtClean="0"/>
              <a:t>/</a:t>
            </a:r>
            <a:r>
              <a:rPr lang="en-GB" sz="1400" dirty="0" err="1" smtClean="0">
                <a:solidFill>
                  <a:srgbClr val="00B0F0"/>
                </a:solidFill>
              </a:rPr>
              <a:t>os</a:t>
            </a:r>
            <a:r>
              <a:rPr lang="en-GB" sz="1400" dirty="0" smtClean="0"/>
              <a:t>/</a:t>
            </a:r>
            <a:r>
              <a:rPr lang="en-GB" sz="1400" dirty="0" smtClean="0">
                <a:solidFill>
                  <a:srgbClr val="F927FE"/>
                </a:solidFill>
              </a:rPr>
              <a:t>as </a:t>
            </a:r>
            <a:r>
              <a:rPr lang="en-GB" sz="1400" i="1" dirty="0" smtClean="0">
                <a:solidFill>
                  <a:schemeClr val="bg2">
                    <a:lumMod val="10000"/>
                  </a:schemeClr>
                </a:solidFill>
              </a:rPr>
              <a:t>Tight</a:t>
            </a:r>
            <a:endParaRPr lang="en-GB" sz="1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4990" y="3834478"/>
            <a:ext cx="31053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Con </a:t>
            </a:r>
            <a:r>
              <a:rPr lang="en-GB" sz="1400" b="1" dirty="0" err="1" smtClean="0"/>
              <a:t>bolsillos</a:t>
            </a:r>
            <a:r>
              <a:rPr lang="en-GB" sz="1400" b="1" dirty="0" smtClean="0"/>
              <a:t> </a:t>
            </a:r>
            <a:r>
              <a:rPr lang="en-GB" sz="1400" i="1" dirty="0" smtClean="0"/>
              <a:t>With pockets</a:t>
            </a:r>
          </a:p>
          <a:p>
            <a:r>
              <a:rPr lang="en-GB" sz="1400" b="1" dirty="0" smtClean="0"/>
              <a:t>Con </a:t>
            </a:r>
            <a:r>
              <a:rPr lang="en-GB" sz="1400" b="1" dirty="0" err="1" smtClean="0"/>
              <a:t>rotos</a:t>
            </a:r>
            <a:r>
              <a:rPr lang="en-GB" sz="1400" b="1" dirty="0" smtClean="0"/>
              <a:t> </a:t>
            </a:r>
            <a:r>
              <a:rPr lang="en-GB" sz="1400" dirty="0" smtClean="0"/>
              <a:t>Ripped</a:t>
            </a:r>
          </a:p>
          <a:p>
            <a:r>
              <a:rPr lang="en-GB" sz="1400" b="1" dirty="0" smtClean="0"/>
              <a:t>De </a:t>
            </a:r>
            <a:r>
              <a:rPr lang="en-GB" sz="1400" b="1" dirty="0" err="1" smtClean="0"/>
              <a:t>campana</a:t>
            </a:r>
            <a:r>
              <a:rPr lang="en-GB" sz="1400" b="1" dirty="0" smtClean="0"/>
              <a:t> </a:t>
            </a:r>
            <a:r>
              <a:rPr lang="en-GB" sz="1400" i="1" dirty="0" smtClean="0"/>
              <a:t>bellbottomed</a:t>
            </a:r>
          </a:p>
          <a:p>
            <a:r>
              <a:rPr lang="en-GB" sz="1400" b="1" dirty="0" smtClean="0"/>
              <a:t>Con </a:t>
            </a:r>
            <a:r>
              <a:rPr lang="en-GB" sz="1400" b="1" dirty="0" err="1" smtClean="0"/>
              <a:t>botones</a:t>
            </a:r>
            <a:r>
              <a:rPr lang="en-GB" sz="1400" b="1" dirty="0" smtClean="0"/>
              <a:t> </a:t>
            </a:r>
            <a:r>
              <a:rPr lang="en-GB" sz="1400" i="1" dirty="0" smtClean="0"/>
              <a:t>with buttons</a:t>
            </a:r>
          </a:p>
          <a:p>
            <a:r>
              <a:rPr lang="en-GB" sz="1400" b="1" dirty="0" smtClean="0"/>
              <a:t>Con </a:t>
            </a:r>
            <a:r>
              <a:rPr lang="en-GB" sz="1400" b="1" dirty="0" err="1" smtClean="0"/>
              <a:t>cremallera</a:t>
            </a:r>
            <a:r>
              <a:rPr lang="en-GB" sz="1400" b="1" dirty="0" smtClean="0"/>
              <a:t> </a:t>
            </a:r>
            <a:r>
              <a:rPr lang="en-GB" sz="1400" i="1" dirty="0" smtClean="0"/>
              <a:t>with zip</a:t>
            </a:r>
            <a:endParaRPr lang="en-GB" sz="1400" i="1" dirty="0"/>
          </a:p>
          <a:p>
            <a:r>
              <a:rPr lang="en-GB" sz="1400" b="1" dirty="0" smtClean="0"/>
              <a:t>Con un </a:t>
            </a:r>
            <a:r>
              <a:rPr lang="en-GB" sz="1400" b="1" dirty="0" err="1" smtClean="0"/>
              <a:t>lazo</a:t>
            </a:r>
            <a:r>
              <a:rPr lang="en-GB" sz="1400" b="1" dirty="0" smtClean="0"/>
              <a:t> </a:t>
            </a:r>
            <a:r>
              <a:rPr lang="en-GB" sz="1400" i="1" dirty="0" smtClean="0"/>
              <a:t>with a ribbon</a:t>
            </a:r>
          </a:p>
          <a:p>
            <a:pPr lvl="0"/>
            <a:r>
              <a:rPr lang="en-GB" sz="1400" b="1" dirty="0" smtClean="0">
                <a:solidFill>
                  <a:prstClr val="black"/>
                </a:solidFill>
              </a:rPr>
              <a:t>Vaquer</a:t>
            </a:r>
            <a:r>
              <a:rPr lang="en-GB" sz="1400" dirty="0" smtClean="0">
                <a:solidFill>
                  <a:srgbClr val="00B0F0"/>
                </a:solidFill>
              </a:rPr>
              <a:t>o</a:t>
            </a:r>
            <a:r>
              <a:rPr lang="en-GB" sz="1400" dirty="0" smtClean="0">
                <a:solidFill>
                  <a:prstClr val="black"/>
                </a:solidFill>
              </a:rPr>
              <a:t>/</a:t>
            </a:r>
            <a:r>
              <a:rPr lang="en-GB" sz="1400" dirty="0" smtClean="0">
                <a:solidFill>
                  <a:srgbClr val="F927FE"/>
                </a:solidFill>
              </a:rPr>
              <a:t>a</a:t>
            </a:r>
            <a:r>
              <a:rPr lang="en-GB" sz="1400" dirty="0" smtClean="0">
                <a:solidFill>
                  <a:prstClr val="black"/>
                </a:solidFill>
              </a:rPr>
              <a:t>/</a:t>
            </a:r>
            <a:r>
              <a:rPr lang="en-GB" sz="1400" dirty="0" err="1" smtClean="0">
                <a:solidFill>
                  <a:srgbClr val="00B0F0"/>
                </a:solidFill>
              </a:rPr>
              <a:t>os</a:t>
            </a:r>
            <a:r>
              <a:rPr lang="en-GB" sz="1400" dirty="0" smtClean="0">
                <a:solidFill>
                  <a:prstClr val="black"/>
                </a:solidFill>
              </a:rPr>
              <a:t>/</a:t>
            </a:r>
            <a:r>
              <a:rPr lang="en-GB" sz="1400" dirty="0" smtClean="0">
                <a:solidFill>
                  <a:srgbClr val="F927FE"/>
                </a:solidFill>
              </a:rPr>
              <a:t>as </a:t>
            </a:r>
            <a:r>
              <a:rPr lang="en-GB" sz="1400" i="1" dirty="0" smtClean="0">
                <a:solidFill>
                  <a:srgbClr val="EEECE1">
                    <a:lumMod val="10000"/>
                  </a:srgbClr>
                </a:solidFill>
              </a:rPr>
              <a:t>Denim</a:t>
            </a:r>
            <a:endParaRPr lang="en-GB" sz="1400" i="1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1580" y="5380331"/>
            <a:ext cx="22718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0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3150" y="280658"/>
            <a:ext cx="9907512" cy="6482279"/>
          </a:xfrm>
          <a:prstGeom prst="ellipse">
            <a:avLst/>
          </a:prstGeom>
          <a:solidFill>
            <a:srgbClr val="CCFF99"/>
          </a:solidFill>
          <a:ln w="76200">
            <a:solidFill>
              <a:srgbClr val="F927FE"/>
            </a:solidFill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En mi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opinión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In my opinion</a:t>
            </a:r>
          </a:p>
          <a:p>
            <a:pPr algn="ctr"/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Desde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mi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punto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de vista 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From my point of view</a:t>
            </a:r>
            <a:endParaRPr lang="en-GB" sz="1600" dirty="0" smtClean="0">
              <a:ln>
                <a:solidFill>
                  <a:srgbClr val="F927FE"/>
                </a:solidFill>
              </a:ln>
            </a:endParaRPr>
          </a:p>
          <a:p>
            <a:pPr algn="ctr"/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Creo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que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a:rPr>
              <a:t>I think</a:t>
            </a:r>
          </a:p>
          <a:p>
            <a:pPr algn="ctr"/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Pienso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que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I think</a:t>
            </a:r>
          </a:p>
          <a:p>
            <a:pPr algn="ctr"/>
            <a:endParaRPr lang="en-GB" sz="1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  <a:p>
            <a:pPr algn="ctr"/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endParaRPr lang="en-GB" sz="16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  <a:p>
            <a:pPr algn="ctr"/>
            <a:endParaRPr lang="en-GB" sz="1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  <a:p>
            <a:pPr algn="ctr"/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Según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las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estadísticas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A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ccording to statistics</a:t>
            </a:r>
          </a:p>
          <a:p>
            <a:pPr algn="ctr"/>
            <a:r>
              <a:rPr lang="en-GB" sz="1600" dirty="0" err="1">
                <a:ln>
                  <a:solidFill>
                    <a:srgbClr val="F927FE"/>
                  </a:solidFill>
                </a:ln>
              </a:rPr>
              <a:t>Según</a:t>
            </a:r>
            <a:r>
              <a:rPr lang="en-GB" sz="1600" dirty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los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expertos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According </a:t>
            </a:r>
            <a:r>
              <a:rPr lang="en-GB" sz="1600" dirty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to 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experts</a:t>
            </a:r>
          </a:p>
          <a:p>
            <a:pPr algn="ctr"/>
            <a:r>
              <a:rPr lang="en-GB" sz="1600" dirty="0" err="1">
                <a:ln>
                  <a:solidFill>
                    <a:srgbClr val="F927FE"/>
                  </a:solidFill>
                </a:ln>
              </a:rPr>
              <a:t>Según</a:t>
            </a:r>
            <a:r>
              <a:rPr lang="en-GB" sz="1600" dirty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estudios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recientes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According </a:t>
            </a:r>
            <a:r>
              <a:rPr lang="en-GB" sz="1600" dirty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to 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recent research</a:t>
            </a:r>
            <a:endParaRPr lang="en-GB" sz="1600" dirty="0">
              <a:ln>
                <a:solidFill>
                  <a:schemeClr val="tx2">
                    <a:lumMod val="85000"/>
                    <a:lumOff val="15000"/>
                  </a:schemeClr>
                </a:solidFill>
              </a:ln>
            </a:endParaRPr>
          </a:p>
          <a:p>
            <a:pPr algn="ctr"/>
            <a:r>
              <a:rPr lang="en-GB" sz="1600" dirty="0" err="1">
                <a:ln>
                  <a:solidFill>
                    <a:srgbClr val="F927FE"/>
                  </a:solidFill>
                </a:ln>
              </a:rPr>
              <a:t>Según</a:t>
            </a:r>
            <a:r>
              <a:rPr lang="en-GB" sz="1600" dirty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mi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madre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According </a:t>
            </a:r>
            <a:r>
              <a:rPr lang="en-GB" sz="1600" dirty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to </a:t>
            </a:r>
            <a:r>
              <a:rPr lang="en-GB" sz="1600" dirty="0" smtClean="0">
                <a:ln>
                  <a:solidFill>
                    <a:schemeClr val="tx2">
                      <a:lumMod val="85000"/>
                      <a:lumOff val="15000"/>
                    </a:schemeClr>
                  </a:solidFill>
                </a:ln>
              </a:rPr>
              <a:t>my mum</a:t>
            </a:r>
          </a:p>
          <a:p>
            <a:pPr algn="ctr"/>
            <a:endParaRPr lang="en-GB" sz="1600" dirty="0" smtClean="0">
              <a:ln>
                <a:solidFill>
                  <a:schemeClr val="tx2">
                    <a:lumMod val="85000"/>
                    <a:lumOff val="15000"/>
                  </a:schemeClr>
                </a:solidFill>
              </a:ln>
            </a:endParaRPr>
          </a:p>
          <a:p>
            <a:pPr algn="ctr"/>
            <a:endParaRPr lang="en-GB" sz="1600" dirty="0">
              <a:ln>
                <a:solidFill>
                  <a:schemeClr val="tx2">
                    <a:lumMod val="85000"/>
                    <a:lumOff val="15000"/>
                  </a:schemeClr>
                </a:solidFill>
              </a:ln>
            </a:endParaRPr>
          </a:p>
          <a:p>
            <a:pPr lvl="0" algn="ctr"/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Según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la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</a:rPr>
              <a:t>opinión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</a:rPr>
              <a:t> de mi </a:t>
            </a:r>
            <a:r>
              <a:rPr lang="en-GB" sz="1600" u="sng" dirty="0" err="1" smtClean="0">
                <a:ln>
                  <a:solidFill>
                    <a:srgbClr val="F927FE"/>
                  </a:solidFill>
                </a:ln>
              </a:rPr>
              <a:t>madre</a:t>
            </a:r>
            <a:r>
              <a:rPr lang="en-GB" sz="1600" u="sng" dirty="0" smtClean="0">
                <a:ln>
                  <a:solidFill>
                    <a:srgbClr val="F927FE"/>
                  </a:solidFill>
                </a:ln>
              </a:rPr>
              <a:t> </a:t>
            </a:r>
            <a:r>
              <a:rPr lang="en-GB" sz="1600" dirty="0" smtClean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</a:rPr>
              <a:t>In my mum’s opinion</a:t>
            </a:r>
          </a:p>
          <a:p>
            <a:pPr lvl="0" algn="ctr"/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Desde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el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punto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de vista de mi </a:t>
            </a:r>
            <a:r>
              <a:rPr lang="en-GB" sz="1600" u="sng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madre</a:t>
            </a:r>
            <a:r>
              <a:rPr lang="en-GB" sz="1600" u="sng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</a:rPr>
              <a:t>From my mum’s point of view</a:t>
            </a:r>
            <a:endParaRPr lang="en-GB" sz="1600" dirty="0" smtClean="0">
              <a:ln>
                <a:solidFill>
                  <a:srgbClr val="F927FE"/>
                </a:solidFill>
              </a:ln>
              <a:solidFill>
                <a:srgbClr val="000000"/>
              </a:solidFill>
            </a:endParaRPr>
          </a:p>
          <a:p>
            <a:pPr lvl="0" algn="ctr"/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Mi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madre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cree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que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 </a:t>
            </a:r>
            <a:r>
              <a:rPr lang="en-GB" sz="1600" dirty="0" smtClean="0">
                <a:ln>
                  <a:solidFill>
                    <a:srgbClr val="000000">
                      <a:lumMod val="75000"/>
                      <a:lumOff val="25000"/>
                    </a:srgbClr>
                  </a:solidFill>
                </a:ln>
                <a:solidFill>
                  <a:srgbClr val="000000"/>
                </a:solidFill>
              </a:rPr>
              <a:t>My mum thinks</a:t>
            </a:r>
          </a:p>
          <a:p>
            <a:pPr lvl="0" algn="ctr"/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Mi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madre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piensa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que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>
                <a:ln>
                  <a:solidFill>
                    <a:srgbClr val="000000">
                      <a:lumMod val="75000"/>
                      <a:lumOff val="25000"/>
                    </a:srgbClr>
                  </a:solidFill>
                </a:ln>
                <a:solidFill>
                  <a:srgbClr val="000000"/>
                </a:solidFill>
              </a:rPr>
              <a:t>My mum thinks</a:t>
            </a:r>
          </a:p>
          <a:p>
            <a:pPr algn="ctr"/>
            <a:endParaRPr lang="en-GB" sz="1600" dirty="0" smtClean="0">
              <a:ln>
                <a:solidFill>
                  <a:schemeClr val="tx2">
                    <a:lumMod val="85000"/>
                    <a:lumOff val="15000"/>
                  </a:schemeClr>
                </a:solidFill>
              </a:ln>
            </a:endParaRPr>
          </a:p>
          <a:p>
            <a:pPr algn="ctr"/>
            <a:endParaRPr lang="en-GB" sz="1600" dirty="0" smtClean="0">
              <a:ln>
                <a:solidFill>
                  <a:schemeClr val="tx2">
                    <a:lumMod val="85000"/>
                    <a:lumOff val="15000"/>
                  </a:schemeClr>
                </a:solidFill>
              </a:ln>
            </a:endParaRPr>
          </a:p>
          <a:p>
            <a:pPr lvl="0" algn="ctr"/>
            <a:r>
              <a:rPr lang="en-GB" sz="1600" dirty="0" err="1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Según</a:t>
            </a:r>
            <a:r>
              <a:rPr lang="en-GB" sz="1600" dirty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los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jovenes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ingleses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</a:rPr>
              <a:t>According to young English people</a:t>
            </a:r>
            <a:endParaRPr lang="en-GB" sz="1600" dirty="0">
              <a:ln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srgbClr val="000000"/>
              </a:solidFill>
            </a:endParaRPr>
          </a:p>
          <a:p>
            <a:pPr lvl="0" algn="ctr"/>
            <a:r>
              <a:rPr lang="en-GB" sz="1600" dirty="0" err="1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Según</a:t>
            </a:r>
            <a:r>
              <a:rPr lang="en-GB" sz="1600" dirty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los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jovenes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españoles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</a:rPr>
              <a:t>According to young </a:t>
            </a:r>
            <a:r>
              <a:rPr lang="en-GB" sz="1600" dirty="0" smtClean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</a:rPr>
              <a:t>Spanish </a:t>
            </a:r>
            <a:r>
              <a:rPr lang="en-GB" sz="1600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000000"/>
                </a:solidFill>
              </a:rPr>
              <a:t>people</a:t>
            </a:r>
          </a:p>
          <a:p>
            <a:pPr lvl="0" algn="ctr"/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Los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jovenes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ingleses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creen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que</a:t>
            </a:r>
            <a:r>
              <a:rPr lang="en-GB" sz="1600" dirty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ln>
                  <a:solidFill>
                    <a:srgbClr val="000000">
                      <a:lumMod val="75000"/>
                      <a:lumOff val="25000"/>
                    </a:srgbClr>
                  </a:solidFill>
                </a:ln>
                <a:solidFill>
                  <a:srgbClr val="000000"/>
                </a:solidFill>
              </a:rPr>
              <a:t>Young English people think</a:t>
            </a:r>
            <a:endParaRPr lang="en-GB" sz="1600" dirty="0">
              <a:ln>
                <a:solidFill>
                  <a:srgbClr val="000000">
                    <a:lumMod val="75000"/>
                    <a:lumOff val="25000"/>
                  </a:srgbClr>
                </a:solidFill>
              </a:ln>
              <a:solidFill>
                <a:srgbClr val="000000"/>
              </a:solidFill>
            </a:endParaRPr>
          </a:p>
          <a:p>
            <a:pPr lvl="0" algn="ctr"/>
            <a:r>
              <a:rPr lang="en-GB" sz="1600" dirty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Los </a:t>
            </a:r>
            <a:r>
              <a:rPr lang="en-GB" sz="1600" dirty="0" err="1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jovenes</a:t>
            </a:r>
            <a:r>
              <a:rPr lang="en-GB" sz="1600" dirty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españoles</a:t>
            </a:r>
            <a:r>
              <a:rPr lang="en-GB" sz="1600" dirty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creen</a:t>
            </a:r>
            <a:r>
              <a:rPr lang="en-GB" sz="1600" dirty="0" smtClean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err="1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que</a:t>
            </a:r>
            <a:r>
              <a:rPr lang="en-GB" sz="1600" dirty="0">
                <a:ln>
                  <a:solidFill>
                    <a:srgbClr val="F927FE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ln>
                  <a:solidFill>
                    <a:srgbClr val="000000">
                      <a:lumMod val="75000"/>
                      <a:lumOff val="25000"/>
                    </a:srgbClr>
                  </a:solidFill>
                </a:ln>
                <a:solidFill>
                  <a:srgbClr val="000000"/>
                </a:solidFill>
              </a:rPr>
              <a:t>Young Spanish people think</a:t>
            </a:r>
            <a:endParaRPr lang="en-GB" sz="1600" dirty="0">
              <a:ln>
                <a:solidFill>
                  <a:srgbClr val="000000">
                    <a:lumMod val="75000"/>
                    <a:lumOff val="25000"/>
                  </a:srgbClr>
                </a:solidFill>
              </a:ln>
              <a:solidFill>
                <a:srgbClr val="000000"/>
              </a:solidFill>
            </a:endParaRPr>
          </a:p>
          <a:p>
            <a:pPr algn="ctr"/>
            <a:endParaRPr lang="en-GB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  <a:p>
            <a:pPr algn="ctr"/>
            <a:endParaRPr lang="en-GB" dirty="0">
              <a:ln>
                <a:solidFill>
                  <a:srgbClr val="F927FE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 rot="19004896">
            <a:off x="990513" y="1989561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927F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927F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pinions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927FE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1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8" t="21665" r="4271" b="19623"/>
          <a:stretch/>
        </p:blipFill>
        <p:spPr bwMode="auto">
          <a:xfrm rot="16200000">
            <a:off x="19" y="1661898"/>
            <a:ext cx="6865221" cy="352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2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7610" y="3812063"/>
            <a:ext cx="2904374" cy="735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TERCERO</a:t>
            </a:r>
          </a:p>
          <a:p>
            <a:pPr algn="ctr">
              <a:defRPr/>
            </a:pPr>
            <a:r>
              <a:rPr lang="en-GB" dirty="0" smtClean="0"/>
              <a:t>Third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047610" y="3141354"/>
            <a:ext cx="1968889" cy="6527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SEGUNDO</a:t>
            </a:r>
          </a:p>
          <a:p>
            <a:pPr algn="ctr">
              <a:defRPr/>
            </a:pPr>
            <a:r>
              <a:rPr lang="en-GB" dirty="0" smtClean="0"/>
              <a:t>Second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47610" y="2338233"/>
            <a:ext cx="1332693" cy="7851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PRIMERO First</a:t>
            </a:r>
            <a:endParaRPr lang="en-GB" dirty="0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5951984" y="5066317"/>
            <a:ext cx="3960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………………….</a:t>
            </a:r>
          </a:p>
        </p:txBody>
      </p:sp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1537582" y="5825916"/>
            <a:ext cx="1032245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b="1" dirty="0"/>
          </a:p>
          <a:p>
            <a:pPr eaLnBrk="1" hangingPunct="1"/>
            <a:endParaRPr lang="en-GB" sz="2000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130960" y="5057738"/>
            <a:ext cx="396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………………….+(extended)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753" y="4129735"/>
            <a:ext cx="2717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. </a:t>
            </a:r>
            <a:r>
              <a:rPr lang="en-GB" sz="2400" dirty="0" err="1">
                <a:solidFill>
                  <a:prstClr val="black"/>
                </a:solidFill>
              </a:rPr>
              <a:t>Por</a:t>
            </a:r>
            <a:r>
              <a:rPr lang="en-GB" sz="2400" dirty="0">
                <a:solidFill>
                  <a:prstClr val="black"/>
                </a:solidFill>
              </a:rPr>
              <a:t> la </a:t>
            </a:r>
            <a:r>
              <a:rPr lang="en-GB" sz="2400" dirty="0" err="1" smtClean="0">
                <a:solidFill>
                  <a:prstClr val="black"/>
                </a:solidFill>
              </a:rPr>
              <a:t>noche</a:t>
            </a:r>
            <a:r>
              <a:rPr lang="en-GB" sz="2400" dirty="0" smtClean="0">
                <a:solidFill>
                  <a:prstClr val="black"/>
                </a:solidFill>
              </a:rPr>
              <a:t>…..</a:t>
            </a:r>
            <a:r>
              <a:rPr lang="en-GB" sz="2400" dirty="0">
                <a:solidFill>
                  <a:prstClr val="black"/>
                </a:solidFill>
              </a:rPr>
              <a:t/>
            </a:r>
            <a:br>
              <a:rPr lang="en-GB" sz="2400" dirty="0">
                <a:solidFill>
                  <a:prstClr val="black"/>
                </a:solidFill>
              </a:rPr>
            </a:br>
            <a:r>
              <a:rPr lang="en-GB" sz="1600" i="1" dirty="0" smtClean="0">
                <a:solidFill>
                  <a:srgbClr val="FF0000"/>
                </a:solidFill>
              </a:rPr>
              <a:t>At night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2052" y="410567"/>
            <a:ext cx="10510772" cy="1774479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l </a:t>
            </a:r>
            <a:r>
              <a:rPr lang="en-GB" dirty="0">
                <a:solidFill>
                  <a:schemeClr val="tx1"/>
                </a:solidFill>
              </a:rPr>
              <a:t>fin de </a:t>
            </a:r>
            <a:r>
              <a:rPr lang="en-GB" dirty="0" err="1">
                <a:solidFill>
                  <a:schemeClr val="tx1"/>
                </a:solidFill>
              </a:rPr>
              <a:t>semana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pasado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last weekend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9144608">
            <a:off x="763720" y="949514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 smtClean="0"/>
              <a:t>Introducción</a:t>
            </a:r>
            <a:endParaRPr lang="en-GB" sz="2400" b="1" u="sng" dirty="0"/>
          </a:p>
        </p:txBody>
      </p:sp>
      <p:sp>
        <p:nvSpPr>
          <p:cNvPr id="19" name="Rounded Rectangle 18"/>
          <p:cNvSpPr/>
          <p:nvPr/>
        </p:nvSpPr>
        <p:spPr>
          <a:xfrm>
            <a:off x="1062860" y="4930162"/>
            <a:ext cx="10510772" cy="17744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b="1" dirty="0" err="1">
                <a:solidFill>
                  <a:schemeClr val="tx1"/>
                </a:solidFill>
              </a:rPr>
              <a:t>Pero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sobre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todo</a:t>
            </a:r>
            <a:r>
              <a:rPr lang="en-GB" b="1" dirty="0">
                <a:solidFill>
                  <a:schemeClr val="tx1"/>
                </a:solidFill>
              </a:rPr>
              <a:t>, </a:t>
            </a:r>
            <a:r>
              <a:rPr lang="en-GB" dirty="0" smtClean="0">
                <a:solidFill>
                  <a:srgbClr val="FF0000"/>
                </a:solidFill>
              </a:rPr>
              <a:t>But above all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me </a:t>
            </a:r>
            <a:r>
              <a:rPr lang="en-GB" b="1" dirty="0">
                <a:solidFill>
                  <a:schemeClr val="tx1"/>
                </a:solidFill>
              </a:rPr>
              <a:t>lo </a:t>
            </a:r>
            <a:r>
              <a:rPr lang="en-GB" b="1" dirty="0" err="1" smtClean="0">
                <a:solidFill>
                  <a:schemeClr val="tx1"/>
                </a:solidFill>
              </a:rPr>
              <a:t>pasé</a:t>
            </a:r>
            <a:r>
              <a:rPr lang="en-GB" b="1" dirty="0" smtClean="0">
                <a:solidFill>
                  <a:schemeClr val="tx1"/>
                </a:solidFill>
              </a:rPr>
              <a:t>  BOMBA </a:t>
            </a:r>
            <a:r>
              <a:rPr lang="en-GB" dirty="0" smtClean="0">
                <a:solidFill>
                  <a:srgbClr val="FF0000"/>
                </a:solidFill>
              </a:rPr>
              <a:t>I had a smashing time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¿Y </a:t>
            </a:r>
            <a:r>
              <a:rPr lang="es-ES" b="1" dirty="0">
                <a:solidFill>
                  <a:schemeClr val="tx1"/>
                </a:solidFill>
              </a:rPr>
              <a:t>t</a:t>
            </a:r>
            <a:r>
              <a:rPr lang="es-ES" b="1" dirty="0">
                <a:solidFill>
                  <a:schemeClr val="tx1"/>
                </a:solidFill>
                <a:latin typeface="Arial"/>
                <a:cs typeface="Arial"/>
              </a:rPr>
              <a:t>ú</a:t>
            </a:r>
            <a:r>
              <a:rPr lang="es-ES" b="1" dirty="0">
                <a:solidFill>
                  <a:schemeClr val="tx1"/>
                </a:solidFill>
              </a:rPr>
              <a:t>? </a:t>
            </a:r>
            <a:r>
              <a:rPr lang="es-ES" dirty="0" smtClean="0">
                <a:solidFill>
                  <a:srgbClr val="FF0000"/>
                </a:solidFill>
              </a:rPr>
              <a:t>And </a:t>
            </a:r>
            <a:r>
              <a:rPr lang="es-ES" dirty="0" err="1" smtClean="0">
                <a:solidFill>
                  <a:srgbClr val="FF0000"/>
                </a:solidFill>
              </a:rPr>
              <a:t>you</a:t>
            </a:r>
            <a:r>
              <a:rPr lang="es-ES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¿ </a:t>
            </a:r>
            <a:r>
              <a:rPr lang="es-ES" b="1" dirty="0">
                <a:solidFill>
                  <a:schemeClr val="tx1"/>
                </a:solidFill>
              </a:rPr>
              <a:t>Qué hiciste el fin de semana pasado</a:t>
            </a:r>
            <a:r>
              <a:rPr lang="es-ES" b="1" dirty="0" smtClean="0">
                <a:solidFill>
                  <a:schemeClr val="tx1"/>
                </a:solidFill>
              </a:rPr>
              <a:t>? </a:t>
            </a:r>
            <a:r>
              <a:rPr lang="es-ES" dirty="0" err="1" smtClean="0">
                <a:solidFill>
                  <a:srgbClr val="FF0000"/>
                </a:solidFill>
              </a:rPr>
              <a:t>What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did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you</a:t>
            </a:r>
            <a:r>
              <a:rPr lang="es-ES" dirty="0" smtClean="0">
                <a:solidFill>
                  <a:srgbClr val="FF0000"/>
                </a:solidFill>
              </a:rPr>
              <a:t> do </a:t>
            </a:r>
            <a:r>
              <a:rPr lang="es-ES" dirty="0" err="1" smtClean="0">
                <a:solidFill>
                  <a:srgbClr val="FF0000"/>
                </a:solidFill>
              </a:rPr>
              <a:t>last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weekend</a:t>
            </a:r>
            <a:r>
              <a:rPr lang="es-ES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4641926" y="2449374"/>
            <a:ext cx="374573" cy="43884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us 20"/>
          <p:cNvSpPr/>
          <p:nvPr/>
        </p:nvSpPr>
        <p:spPr>
          <a:xfrm>
            <a:off x="5257034" y="3248315"/>
            <a:ext cx="374573" cy="43884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us 21"/>
          <p:cNvSpPr/>
          <p:nvPr/>
        </p:nvSpPr>
        <p:spPr>
          <a:xfrm>
            <a:off x="6130960" y="3967229"/>
            <a:ext cx="374573" cy="43884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530467" y="2338233"/>
            <a:ext cx="3635567" cy="4587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Pretérito</a:t>
            </a:r>
            <a:r>
              <a:rPr lang="en-GB" dirty="0" smtClean="0"/>
              <a:t> (Past tense sentence)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872142" y="3204823"/>
            <a:ext cx="3635567" cy="4587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Pretérito</a:t>
            </a:r>
            <a:r>
              <a:rPr lang="en-GB" dirty="0" smtClean="0"/>
              <a:t> (Past tense sentence)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883706" y="3991798"/>
            <a:ext cx="3635567" cy="4587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Pretérito</a:t>
            </a:r>
            <a:r>
              <a:rPr lang="en-GB" dirty="0" smtClean="0"/>
              <a:t> (Past tense sentence)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 rot="19144608">
            <a:off x="1169508" y="5502411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Final</a:t>
            </a:r>
            <a:endParaRPr lang="en-GB" sz="2400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435347" y="3258593"/>
            <a:ext cx="2717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. </a:t>
            </a:r>
            <a:r>
              <a:rPr lang="en-GB" sz="2400" dirty="0" err="1">
                <a:solidFill>
                  <a:prstClr val="black"/>
                </a:solidFill>
              </a:rPr>
              <a:t>Por</a:t>
            </a:r>
            <a:r>
              <a:rPr lang="en-GB" sz="2400" dirty="0">
                <a:solidFill>
                  <a:prstClr val="black"/>
                </a:solidFill>
              </a:rPr>
              <a:t> la </a:t>
            </a:r>
            <a:r>
              <a:rPr lang="en-GB" sz="2400" dirty="0" err="1" smtClean="0">
                <a:solidFill>
                  <a:prstClr val="black"/>
                </a:solidFill>
              </a:rPr>
              <a:t>tarde</a:t>
            </a:r>
            <a:r>
              <a:rPr lang="en-GB" sz="2400" dirty="0" smtClean="0">
                <a:solidFill>
                  <a:prstClr val="black"/>
                </a:solidFill>
              </a:rPr>
              <a:t>…..</a:t>
            </a:r>
            <a:r>
              <a:rPr lang="en-GB" sz="2400" dirty="0">
                <a:solidFill>
                  <a:prstClr val="black"/>
                </a:solidFill>
              </a:rPr>
              <a:t/>
            </a:r>
            <a:br>
              <a:rPr lang="en-GB" sz="2400" dirty="0">
                <a:solidFill>
                  <a:prstClr val="black"/>
                </a:solidFill>
              </a:rPr>
            </a:br>
            <a:r>
              <a:rPr lang="en-GB" sz="1600" i="1" dirty="0" smtClean="0">
                <a:solidFill>
                  <a:srgbClr val="FF0000"/>
                </a:solidFill>
              </a:rPr>
              <a:t>In the afternoon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383" y="2482875"/>
            <a:ext cx="2717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. </a:t>
            </a:r>
            <a:r>
              <a:rPr lang="en-GB" sz="2400" dirty="0" err="1">
                <a:solidFill>
                  <a:prstClr val="black"/>
                </a:solidFill>
              </a:rPr>
              <a:t>Por</a:t>
            </a:r>
            <a:r>
              <a:rPr lang="en-GB" sz="2400" dirty="0">
                <a:solidFill>
                  <a:prstClr val="black"/>
                </a:solidFill>
              </a:rPr>
              <a:t> la </a:t>
            </a:r>
            <a:r>
              <a:rPr lang="en-GB" sz="2400" dirty="0" err="1">
                <a:solidFill>
                  <a:prstClr val="black"/>
                </a:solidFill>
              </a:rPr>
              <a:t>mañana</a:t>
            </a:r>
            <a:r>
              <a:rPr lang="en-GB" sz="2400" dirty="0">
                <a:solidFill>
                  <a:prstClr val="black"/>
                </a:solidFill>
              </a:rPr>
              <a:t>…..</a:t>
            </a:r>
            <a:br>
              <a:rPr lang="en-GB" sz="2400" dirty="0">
                <a:solidFill>
                  <a:prstClr val="black"/>
                </a:solidFill>
              </a:rPr>
            </a:br>
            <a:r>
              <a:rPr lang="en-GB" sz="1600" i="1" dirty="0" smtClean="0">
                <a:solidFill>
                  <a:srgbClr val="FF0000"/>
                </a:solidFill>
              </a:rPr>
              <a:t>In the morning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10907528" y="210239"/>
            <a:ext cx="1155403" cy="85076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45" t="14755" r="30947" b="6923"/>
          <a:stretch/>
        </p:blipFill>
        <p:spPr>
          <a:xfrm>
            <a:off x="1106906" y="84221"/>
            <a:ext cx="5122697" cy="6773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1589" y="528473"/>
            <a:ext cx="52775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Ayer </a:t>
            </a:r>
            <a:r>
              <a:rPr lang="en-GB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fui</a:t>
            </a: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al cine en metro con mi </a:t>
            </a:r>
            <a:r>
              <a:rPr lang="en-GB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familia</a:t>
            </a:r>
            <a:r>
              <a:rPr lang="en-GB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VÍ  </a:t>
            </a:r>
            <a:r>
              <a:rPr lang="es-ES_tradnl" dirty="0">
                <a:solidFill>
                  <a:srgbClr val="0070C0"/>
                </a:solidFill>
                <a:latin typeface="Arial Rounded MT Bold" panose="020F0704030504030204" pitchFamily="34" charset="0"/>
              </a:rPr>
              <a:t>una </a:t>
            </a:r>
            <a:r>
              <a:rPr lang="es-ES_tradnl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película </a:t>
            </a:r>
            <a:r>
              <a:rPr lang="es-ES_tradnl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de dibujos </a:t>
            </a:r>
            <a:r>
              <a:rPr lang="es-ES_tradnl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animados.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Tomé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palomitas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Bebí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un </a:t>
            </a:r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refresco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Comí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un </a:t>
            </a:r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montón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de </a:t>
            </a:r>
            <a:r>
              <a:rPr lang="en-US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chuches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es-E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Después </a:t>
            </a:r>
            <a:r>
              <a:rPr lang="es-E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del cine PRIMERO </a:t>
            </a:r>
            <a:r>
              <a:rPr lang="es-E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fui </a:t>
            </a:r>
            <a:r>
              <a:rPr lang="es-E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 la </a:t>
            </a:r>
            <a:r>
              <a:rPr lang="es-E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biblioteca.</a:t>
            </a:r>
            <a:endParaRPr lang="es-E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s-E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LUEGO </a:t>
            </a:r>
            <a:r>
              <a:rPr lang="es-E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visité </a:t>
            </a:r>
            <a:r>
              <a:rPr lang="es-E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 mi </a:t>
            </a:r>
            <a:r>
              <a:rPr lang="es-E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abuela</a:t>
            </a:r>
          </a:p>
          <a:p>
            <a:r>
              <a:rPr lang="es-E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Y FINALMENTE </a:t>
            </a:r>
            <a:r>
              <a:rPr lang="es-E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fui </a:t>
            </a:r>
            <a:r>
              <a:rPr lang="es-E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 un </a:t>
            </a:r>
            <a:r>
              <a:rPr lang="es-E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restaurante.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Me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lo </a:t>
            </a:r>
            <a:r>
              <a:rPr lang="en-US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pasé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genial</a:t>
            </a:r>
            <a:endParaRPr lang="en-US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38200" y="36687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FINALMENTE</a:t>
            </a:r>
            <a:r>
              <a:rPr kumimoji="0" lang="en-GB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9375" r="16122" b="9375"/>
          <a:stretch>
            <a:fillRect/>
          </a:stretch>
        </p:blipFill>
        <p:spPr bwMode="auto">
          <a:xfrm>
            <a:off x="1535113" y="549275"/>
            <a:ext cx="65151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 rot="274085">
            <a:off x="4305301" y="985838"/>
            <a:ext cx="374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My dinner with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 rot="274085">
            <a:off x="7185026" y="1651000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Last weekend I went out with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 rot="274085">
            <a:off x="3422651" y="1651000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I went to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 rot="274085">
            <a:off x="3224213" y="1992314"/>
            <a:ext cx="374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It was…..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 rot="274085">
            <a:off x="5322888" y="2586038"/>
            <a:ext cx="374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For starters-first course I had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 rot="274085">
            <a:off x="5495926" y="3335339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For the main-second course I had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 rot="274085">
            <a:off x="5521326" y="3001964"/>
            <a:ext cx="3743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My partner had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 rot="274085">
            <a:off x="5495926" y="3675064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My partner had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 rot="274085">
            <a:off x="4429126" y="4076700"/>
            <a:ext cx="374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For dessert I had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 rot="274085">
            <a:off x="5491163" y="4494213"/>
            <a:ext cx="374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My partner had</a:t>
            </a:r>
          </a:p>
        </p:txBody>
      </p:sp>
      <p:sp>
        <p:nvSpPr>
          <p:cNvPr id="17421" name="TextBox 14"/>
          <p:cNvSpPr txBox="1">
            <a:spLocks noChangeArrowheads="1"/>
          </p:cNvSpPr>
          <p:nvPr/>
        </p:nvSpPr>
        <p:spPr bwMode="auto">
          <a:xfrm rot="274085">
            <a:off x="3598863" y="4743450"/>
            <a:ext cx="374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We drank</a:t>
            </a:r>
          </a:p>
        </p:txBody>
      </p:sp>
      <p:sp>
        <p:nvSpPr>
          <p:cNvPr id="17422" name="TextBox 15"/>
          <p:cNvSpPr txBox="1">
            <a:spLocks noChangeArrowheads="1"/>
          </p:cNvSpPr>
          <p:nvPr/>
        </p:nvSpPr>
        <p:spPr bwMode="auto">
          <a:xfrm rot="274085">
            <a:off x="4241801" y="5172075"/>
            <a:ext cx="374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We talked about</a:t>
            </a: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 rot="274085">
            <a:off x="2921001" y="5408614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FF0000"/>
                </a:solidFill>
                <a:latin typeface="Berlin Sans FB" panose="020E0602020502020306" pitchFamily="34" charset="0"/>
              </a:rPr>
              <a:t>It was…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0325" y="4260850"/>
            <a:ext cx="2808288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 err="1">
                <a:latin typeface="Arial" charset="0"/>
              </a:rPr>
              <a:t>Importante</a:t>
            </a:r>
            <a:r>
              <a:rPr lang="en-GB" sz="2400" b="1" dirty="0">
                <a:latin typeface="Arial" charset="0"/>
              </a:rPr>
              <a:t>:</a:t>
            </a:r>
          </a:p>
          <a:p>
            <a:pPr>
              <a:defRPr/>
            </a:pPr>
            <a:r>
              <a:rPr lang="en-GB" dirty="0" err="1">
                <a:latin typeface="Arial" charset="0"/>
              </a:rPr>
              <a:t>Usa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tu</a:t>
            </a:r>
            <a:r>
              <a:rPr lang="en-GB" dirty="0">
                <a:latin typeface="Arial" charset="0"/>
              </a:rPr>
              <a:t> </a:t>
            </a:r>
            <a:r>
              <a:rPr lang="en-GB" dirty="0" err="1">
                <a:latin typeface="Arial" charset="0"/>
              </a:rPr>
              <a:t>imaginación</a:t>
            </a:r>
            <a:r>
              <a:rPr lang="en-GB" dirty="0">
                <a:latin typeface="Arial" charset="0"/>
              </a:rPr>
              <a:t>.</a:t>
            </a:r>
          </a:p>
          <a:p>
            <a:pPr>
              <a:defRPr/>
            </a:pPr>
            <a:endParaRPr lang="en-GB" b="1" dirty="0">
              <a:latin typeface="Arial" charset="0"/>
            </a:endParaRPr>
          </a:p>
          <a:p>
            <a:pPr>
              <a:defRPr/>
            </a:pPr>
            <a:r>
              <a:rPr lang="en-GB" sz="2000" b="1" dirty="0" err="1">
                <a:latin typeface="Arial" charset="0"/>
              </a:rPr>
              <a:t>Incluye</a:t>
            </a:r>
            <a:r>
              <a:rPr lang="en-GB" sz="2000" b="1" dirty="0">
                <a:latin typeface="Arial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GB" dirty="0" err="1">
                <a:latin typeface="Arial" charset="0"/>
              </a:rPr>
              <a:t>Opiniones</a:t>
            </a:r>
            <a:endParaRPr lang="en-GB" dirty="0">
              <a:latin typeface="Arial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GB" dirty="0" err="1">
                <a:latin typeface="Arial" charset="0"/>
              </a:rPr>
              <a:t>Comparativos</a:t>
            </a:r>
            <a:r>
              <a:rPr lang="en-GB" dirty="0">
                <a:latin typeface="Arial" charset="0"/>
              </a:rPr>
              <a:t>,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GB" dirty="0" err="1">
                <a:latin typeface="Arial" charset="0"/>
              </a:rPr>
              <a:t>Conectores</a:t>
            </a:r>
            <a:endParaRPr lang="en-GB" dirty="0">
              <a:latin typeface="Arial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GB" dirty="0" err="1">
                <a:latin typeface="Arial" charset="0"/>
              </a:rPr>
              <a:t>Adjetivos</a:t>
            </a:r>
            <a:endParaRPr lang="en-GB" dirty="0">
              <a:latin typeface="Arial" charset="0"/>
            </a:endParaRPr>
          </a:p>
        </p:txBody>
      </p:sp>
      <p:sp>
        <p:nvSpPr>
          <p:cNvPr id="17425" name="TextBox 17"/>
          <p:cNvSpPr txBox="1">
            <a:spLocks noChangeArrowheads="1"/>
          </p:cNvSpPr>
          <p:nvPr/>
        </p:nvSpPr>
        <p:spPr bwMode="auto">
          <a:xfrm>
            <a:off x="1962150" y="200025"/>
            <a:ext cx="8496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>
                <a:latin typeface="Broadway" panose="04040905080B02020502" pitchFamily="82" charset="0"/>
              </a:rPr>
              <a:t>Escribe sobre tu cena con un famoso</a:t>
            </a:r>
          </a:p>
        </p:txBody>
      </p:sp>
      <p:sp>
        <p:nvSpPr>
          <p:cNvPr id="18" name="Cloud 17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1774825" y="188913"/>
            <a:ext cx="1924050" cy="1084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GB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114815" y="342613"/>
            <a:ext cx="624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 err="1" smtClean="0">
                <a:cs typeface="Arial" panose="020B0604020202020204" pitchFamily="34" charset="0"/>
              </a:rPr>
              <a:t>Llevar</a:t>
            </a:r>
            <a:r>
              <a:rPr lang="en-GB" sz="3200" b="1" dirty="0" smtClean="0">
                <a:cs typeface="Arial" panose="020B0604020202020204" pitchFamily="34" charset="0"/>
              </a:rPr>
              <a:t>– To wear</a:t>
            </a:r>
            <a:endParaRPr lang="en-GB" sz="3200" b="1" dirty="0">
              <a:cs typeface="Arial" panose="020B0604020202020204" pitchFamily="34" charset="0"/>
            </a:endParaRP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3948779" y="1673153"/>
            <a:ext cx="793750" cy="504825"/>
          </a:xfrm>
          <a:prstGeom prst="rightArrow">
            <a:avLst>
              <a:gd name="adj1" fmla="val 50000"/>
              <a:gd name="adj2" fmla="val 393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8033792" y="779672"/>
            <a:ext cx="219710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92D050"/>
                </a:solidFill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ombrer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>
                <a:solidFill>
                  <a:srgbClr val="92D050"/>
                </a:solidFill>
                <a:cs typeface="Arial" panose="020B0604020202020204" pitchFamily="34" charset="0"/>
              </a:rPr>
              <a:t>g</a:t>
            </a:r>
            <a:r>
              <a:rPr lang="en-US" sz="16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orr</a:t>
            </a:r>
            <a:r>
              <a:rPr lang="en-US" sz="1600" b="1" dirty="0" err="1" smtClean="0">
                <a:solidFill>
                  <a:srgbClr val="F927FE"/>
                </a:solidFill>
                <a:cs typeface="Arial" panose="020B0604020202020204" pitchFamily="34" charset="0"/>
              </a:rPr>
              <a:t>a</a:t>
            </a:r>
            <a:endParaRPr lang="en-US" sz="1600" b="1" dirty="0" smtClean="0">
              <a:solidFill>
                <a:srgbClr val="F927FE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pantalon</a:t>
            </a:r>
            <a:r>
              <a:rPr lang="en-US" sz="16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es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fald</a:t>
            </a:r>
            <a:r>
              <a:rPr lang="en-US" sz="1600" b="1" dirty="0" err="1" smtClean="0">
                <a:solidFill>
                  <a:srgbClr val="F927FE"/>
                </a:solidFill>
                <a:cs typeface="Arial" panose="020B0604020202020204" pitchFamily="34" charset="0"/>
              </a:rPr>
              <a:t>as</a:t>
            </a:r>
            <a:endParaRPr lang="en-US" sz="1600" b="1" dirty="0">
              <a:solidFill>
                <a:srgbClr val="F927FE"/>
              </a:solidFill>
              <a:cs typeface="Arial" panose="020B0604020202020204" pitchFamily="34" charset="0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8220075" y="2773120"/>
            <a:ext cx="130651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cs typeface="Arial" panose="020B0604020202020204" pitchFamily="34" charset="0"/>
              </a:rPr>
              <a:t>porque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>
            <a:off x="7131051" y="1196976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4" name="AutoShape 13"/>
          <p:cNvSpPr>
            <a:spLocks noChangeArrowheads="1"/>
          </p:cNvSpPr>
          <p:nvPr/>
        </p:nvSpPr>
        <p:spPr bwMode="auto">
          <a:xfrm rot="5400000">
            <a:off x="8638868" y="2130600"/>
            <a:ext cx="863600" cy="504825"/>
          </a:xfrm>
          <a:prstGeom prst="rightArrow">
            <a:avLst>
              <a:gd name="adj1" fmla="val 50000"/>
              <a:gd name="adj2" fmla="val 39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5" name="AutoShape 15"/>
          <p:cNvSpPr>
            <a:spLocks noChangeArrowheads="1"/>
          </p:cNvSpPr>
          <p:nvPr/>
        </p:nvSpPr>
        <p:spPr bwMode="auto">
          <a:xfrm rot="12995440">
            <a:off x="7661014" y="5904529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 rot="20449443">
            <a:off x="1806700" y="5465760"/>
            <a:ext cx="1892175" cy="504825"/>
          </a:xfrm>
          <a:prstGeom prst="leftArrow">
            <a:avLst>
              <a:gd name="adj1" fmla="val 50000"/>
              <a:gd name="adj2" fmla="val 408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8719121" y="5493436"/>
            <a:ext cx="175736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>
                <a:cs typeface="Arial" panose="020B0604020202020204" pitchFamily="34" charset="0"/>
              </a:rPr>
              <a:t>un </a:t>
            </a:r>
            <a:r>
              <a:rPr lang="en-GB" sz="1600" dirty="0" err="1">
                <a:cs typeface="Arial" panose="020B0604020202020204" pitchFamily="34" charset="0"/>
              </a:rPr>
              <a:t>poco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a little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Bastante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quite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Muy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very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Demasiado</a:t>
            </a:r>
            <a:r>
              <a:rPr lang="en-GB" sz="1600" dirty="0">
                <a:cs typeface="Arial" panose="020B0604020202020204" pitchFamily="34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too</a:t>
            </a:r>
          </a:p>
        </p:txBody>
      </p:sp>
      <p:pic>
        <p:nvPicPr>
          <p:cNvPr id="11278" name="Picture 2" descr="\\bhs-svr-02\msapps$\Office\MediaCD\FILES\PFILES\MSOFFICE\MEDIA\CNTCD1\Animated\j028667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31" y="-2594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13"/>
          <p:cNvSpPr>
            <a:spLocks noChangeArrowheads="1"/>
          </p:cNvSpPr>
          <p:nvPr/>
        </p:nvSpPr>
        <p:spPr bwMode="auto">
          <a:xfrm rot="7404438">
            <a:off x="9087320" y="4616183"/>
            <a:ext cx="863600" cy="504825"/>
          </a:xfrm>
          <a:prstGeom prst="rightArrow">
            <a:avLst>
              <a:gd name="adj1" fmla="val 50000"/>
              <a:gd name="adj2" fmla="val 39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80" name="Text Box 6"/>
          <p:cNvSpPr txBox="1">
            <a:spLocks noChangeArrowheads="1"/>
          </p:cNvSpPr>
          <p:nvPr/>
        </p:nvSpPr>
        <p:spPr bwMode="auto">
          <a:xfrm>
            <a:off x="3548958" y="2833735"/>
            <a:ext cx="5521710" cy="3016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	</a:t>
            </a:r>
            <a:r>
              <a:rPr lang="en-GB" sz="1600" b="1" dirty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adjetivos</a:t>
            </a:r>
            <a:endParaRPr lang="en-GB" sz="16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PAY ATTENTION TO THE ENDING 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Masculino</a:t>
            </a:r>
            <a:r>
              <a:rPr lang="en-GB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Femenino</a:t>
            </a: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Singular </a:t>
            </a: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Plural</a:t>
            </a: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1281" name="Text Box 6"/>
          <p:cNvSpPr txBox="1">
            <a:spLocks noChangeArrowheads="1"/>
          </p:cNvSpPr>
          <p:nvPr/>
        </p:nvSpPr>
        <p:spPr bwMode="auto">
          <a:xfrm>
            <a:off x="153910" y="5718175"/>
            <a:ext cx="1620916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>
                <a:cs typeface="Arial" panose="020B0604020202020204" pitchFamily="34" charset="0"/>
              </a:rPr>
              <a:t>Pero también</a:t>
            </a:r>
          </a:p>
        </p:txBody>
      </p:sp>
      <p:sp>
        <p:nvSpPr>
          <p:cNvPr id="11282" name="Text Box 6"/>
          <p:cNvSpPr txBox="1">
            <a:spLocks noChangeArrowheads="1"/>
          </p:cNvSpPr>
          <p:nvPr/>
        </p:nvSpPr>
        <p:spPr bwMode="auto">
          <a:xfrm>
            <a:off x="293302" y="3864796"/>
            <a:ext cx="1271587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	</a:t>
            </a:r>
            <a:r>
              <a:rPr lang="en-GB" sz="1600" b="1" dirty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adjetivos</a:t>
            </a: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(</a:t>
            </a:r>
            <a:r>
              <a:rPr lang="en-GB" sz="1600" b="1" dirty="0" err="1">
                <a:cs typeface="Arial" panose="020B0604020202020204" pitchFamily="34" charset="0"/>
              </a:rPr>
              <a:t>ver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en-GB" sz="1600" b="1" dirty="0" err="1">
                <a:cs typeface="Arial" panose="020B0604020202020204" pitchFamily="34" charset="0"/>
              </a:rPr>
              <a:t>lista</a:t>
            </a:r>
            <a:r>
              <a:rPr lang="en-GB" sz="16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Up Arrow 2"/>
          <p:cNvSpPr/>
          <p:nvPr/>
        </p:nvSpPr>
        <p:spPr>
          <a:xfrm>
            <a:off x="686207" y="5004486"/>
            <a:ext cx="485775" cy="488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17030" y="1620414"/>
            <a:ext cx="3428464" cy="206210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Siempre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lways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Todo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el </a:t>
            </a: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tiempo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All the time</a:t>
            </a:r>
          </a:p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Todos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los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dias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veryday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err="1">
                <a:solidFill>
                  <a:srgbClr val="000000"/>
                </a:solidFill>
                <a:latin typeface="Calibri"/>
              </a:rPr>
              <a:t>Normalmente</a:t>
            </a: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Usually</a:t>
            </a:r>
          </a:p>
          <a:p>
            <a:pPr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A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veces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ometimes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Los fines de </a:t>
            </a: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semana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A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t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the weekends</a:t>
            </a:r>
          </a:p>
          <a:p>
            <a:pPr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De </a:t>
            </a:r>
            <a:r>
              <a:rPr lang="en-GB" sz="1600" b="1" dirty="0" err="1">
                <a:solidFill>
                  <a:prstClr val="black"/>
                </a:solidFill>
                <a:latin typeface="Calibri"/>
              </a:rPr>
              <a:t>vez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en </a:t>
            </a:r>
            <a:r>
              <a:rPr lang="en-GB" sz="1600" b="1" dirty="0" err="1">
                <a:solidFill>
                  <a:prstClr val="black"/>
                </a:solidFill>
                <a:latin typeface="Calibri"/>
              </a:rPr>
              <a:t>cuando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1600" b="1" dirty="0">
                <a:solidFill>
                  <a:srgbClr val="FF0000"/>
                </a:solidFill>
                <a:latin typeface="Calibri"/>
              </a:rPr>
              <a:t>Once in a while</a:t>
            </a:r>
          </a:p>
          <a:p>
            <a:pPr>
              <a:defRPr/>
            </a:pPr>
            <a:r>
              <a:rPr lang="en-GB" sz="1600" b="1" kern="0" dirty="0" err="1">
                <a:solidFill>
                  <a:sysClr val="windowText" lastClr="000000"/>
                </a:solidFill>
                <a:latin typeface="Calibri"/>
              </a:rPr>
              <a:t>Nunca</a:t>
            </a:r>
            <a:r>
              <a:rPr lang="en-GB" sz="16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never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4825461" y="1202825"/>
          <a:ext cx="2176780" cy="14217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8390"/>
                <a:gridCol w="1088390"/>
              </a:tblGrid>
              <a:tr h="3505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</a:rPr>
                        <a:t>LLEVAR</a:t>
                      </a:r>
                      <a:r>
                        <a:rPr lang="en-GB" sz="1800" b="1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To wear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llevam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os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as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ais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GB" sz="16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an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9820278" y="3816932"/>
            <a:ext cx="1223962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92D050"/>
                </a:solidFill>
                <a:cs typeface="Arial" panose="020B0604020202020204" pitchFamily="34" charset="0"/>
              </a:rPr>
              <a:t>es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70C0"/>
                </a:solidFill>
                <a:cs typeface="Arial" panose="020B0604020202020204" pitchFamily="34" charset="0"/>
              </a:rPr>
              <a:t>son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4059" y="2104176"/>
            <a:ext cx="2037941" cy="12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51488" y="2655230"/>
            <a:ext cx="810838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6535" y="3356826"/>
            <a:ext cx="536494" cy="88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6846" y="3825923"/>
            <a:ext cx="2523002" cy="1892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15" y="3971512"/>
            <a:ext cx="1903036" cy="1794166"/>
          </a:xfrm>
          <a:prstGeom prst="rect">
            <a:avLst/>
          </a:prstGeom>
        </p:spPr>
      </p:pic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9737590" y="612149"/>
            <a:ext cx="832938" cy="504825"/>
          </a:xfrm>
          <a:prstGeom prst="rightArrow">
            <a:avLst>
              <a:gd name="adj1" fmla="val 50000"/>
              <a:gd name="adj2" fmla="val 39203"/>
            </a:avLst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152270" y="130175"/>
            <a:ext cx="1703690" cy="695185"/>
          </a:xfrm>
          <a:prstGeom prst="teardrop">
            <a:avLst/>
          </a:prstGeom>
          <a:solidFill>
            <a:srgbClr val="FFCC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Presente</a:t>
            </a:r>
            <a:endParaRPr lang="en-GB" dirty="0" smtClean="0"/>
          </a:p>
          <a:p>
            <a:pPr algn="ctr"/>
            <a:r>
              <a:rPr lang="en-GB" dirty="0" smtClean="0"/>
              <a:t>PRESENT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1161" y="615837"/>
            <a:ext cx="2792089" cy="1047719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1774825" y="188913"/>
            <a:ext cx="1924050" cy="1084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GB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114815" y="342613"/>
            <a:ext cx="624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 err="1" smtClean="0">
                <a:cs typeface="Arial" panose="020B0604020202020204" pitchFamily="34" charset="0"/>
              </a:rPr>
              <a:t>Llevar</a:t>
            </a:r>
            <a:r>
              <a:rPr lang="en-GB" sz="3200" b="1" dirty="0" smtClean="0">
                <a:cs typeface="Arial" panose="020B0604020202020204" pitchFamily="34" charset="0"/>
              </a:rPr>
              <a:t> – To wear</a:t>
            </a:r>
            <a:endParaRPr lang="en-GB" sz="3200" b="1" dirty="0">
              <a:cs typeface="Arial" panose="020B0604020202020204" pitchFamily="34" charset="0"/>
            </a:endParaRP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3897532" y="1582285"/>
            <a:ext cx="793750" cy="504825"/>
          </a:xfrm>
          <a:prstGeom prst="rightArrow">
            <a:avLst>
              <a:gd name="adj1" fmla="val 50000"/>
              <a:gd name="adj2" fmla="val 393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8033792" y="779672"/>
            <a:ext cx="219710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92D050"/>
                </a:solidFill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ombrer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>
                <a:solidFill>
                  <a:srgbClr val="92D050"/>
                </a:solidFill>
                <a:cs typeface="Arial" panose="020B0604020202020204" pitchFamily="34" charset="0"/>
              </a:rPr>
              <a:t>g</a:t>
            </a:r>
            <a:r>
              <a:rPr lang="en-US" sz="16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orr</a:t>
            </a:r>
            <a:r>
              <a:rPr lang="en-US" sz="1600" b="1" dirty="0" err="1" smtClean="0">
                <a:solidFill>
                  <a:srgbClr val="F927FE"/>
                </a:solidFill>
                <a:cs typeface="Arial" panose="020B0604020202020204" pitchFamily="34" charset="0"/>
              </a:rPr>
              <a:t>a</a:t>
            </a:r>
            <a:endParaRPr lang="en-US" sz="1600" b="1" dirty="0" smtClean="0">
              <a:solidFill>
                <a:srgbClr val="F927FE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pantalon</a:t>
            </a:r>
            <a:r>
              <a:rPr lang="en-US" sz="16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es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fald</a:t>
            </a:r>
            <a:r>
              <a:rPr lang="en-US" sz="1600" b="1" dirty="0" err="1" smtClean="0">
                <a:solidFill>
                  <a:srgbClr val="F927FE"/>
                </a:solidFill>
                <a:cs typeface="Arial" panose="020B0604020202020204" pitchFamily="34" charset="0"/>
              </a:rPr>
              <a:t>as</a:t>
            </a:r>
            <a:endParaRPr lang="en-US" sz="1600" b="1" dirty="0">
              <a:solidFill>
                <a:srgbClr val="F927FE"/>
              </a:solidFill>
              <a:cs typeface="Arial" panose="020B0604020202020204" pitchFamily="34" charset="0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8220075" y="2773120"/>
            <a:ext cx="130651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cs typeface="Arial" panose="020B0604020202020204" pitchFamily="34" charset="0"/>
              </a:rPr>
              <a:t>porque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>
            <a:off x="7131051" y="1196976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4" name="AutoShape 13"/>
          <p:cNvSpPr>
            <a:spLocks noChangeArrowheads="1"/>
          </p:cNvSpPr>
          <p:nvPr/>
        </p:nvSpPr>
        <p:spPr bwMode="auto">
          <a:xfrm rot="5400000">
            <a:off x="8638868" y="2130600"/>
            <a:ext cx="863600" cy="504825"/>
          </a:xfrm>
          <a:prstGeom prst="rightArrow">
            <a:avLst>
              <a:gd name="adj1" fmla="val 50000"/>
              <a:gd name="adj2" fmla="val 39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5" name="AutoShape 15"/>
          <p:cNvSpPr>
            <a:spLocks noChangeArrowheads="1"/>
          </p:cNvSpPr>
          <p:nvPr/>
        </p:nvSpPr>
        <p:spPr bwMode="auto">
          <a:xfrm rot="12995440">
            <a:off x="7661014" y="5904529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 rot="20449443">
            <a:off x="1806700" y="5465760"/>
            <a:ext cx="1892175" cy="504825"/>
          </a:xfrm>
          <a:prstGeom prst="leftArrow">
            <a:avLst>
              <a:gd name="adj1" fmla="val 50000"/>
              <a:gd name="adj2" fmla="val 408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8719121" y="5493436"/>
            <a:ext cx="175736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>
                <a:cs typeface="Arial" panose="020B0604020202020204" pitchFamily="34" charset="0"/>
              </a:rPr>
              <a:t>un </a:t>
            </a:r>
            <a:r>
              <a:rPr lang="en-GB" sz="1600" dirty="0" err="1">
                <a:cs typeface="Arial" panose="020B0604020202020204" pitchFamily="34" charset="0"/>
              </a:rPr>
              <a:t>poco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a little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Bastante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quite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Muy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very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Demasiado</a:t>
            </a:r>
            <a:r>
              <a:rPr lang="en-GB" sz="1600" dirty="0">
                <a:cs typeface="Arial" panose="020B0604020202020204" pitchFamily="34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too</a:t>
            </a:r>
          </a:p>
        </p:txBody>
      </p:sp>
      <p:pic>
        <p:nvPicPr>
          <p:cNvPr id="11278" name="Picture 2" descr="\\bhs-svr-02\msapps$\Office\MediaCD\FILES\PFILES\MSOFFICE\MEDIA\CNTCD1\Animated\j028667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57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13"/>
          <p:cNvSpPr>
            <a:spLocks noChangeArrowheads="1"/>
          </p:cNvSpPr>
          <p:nvPr/>
        </p:nvSpPr>
        <p:spPr bwMode="auto">
          <a:xfrm rot="7404438">
            <a:off x="9087320" y="4616183"/>
            <a:ext cx="863600" cy="504825"/>
          </a:xfrm>
          <a:prstGeom prst="rightArrow">
            <a:avLst>
              <a:gd name="adj1" fmla="val 50000"/>
              <a:gd name="adj2" fmla="val 39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80" name="Text Box 6"/>
          <p:cNvSpPr txBox="1">
            <a:spLocks noChangeArrowheads="1"/>
          </p:cNvSpPr>
          <p:nvPr/>
        </p:nvSpPr>
        <p:spPr bwMode="auto">
          <a:xfrm>
            <a:off x="3548958" y="2833735"/>
            <a:ext cx="5521710" cy="3016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	</a:t>
            </a:r>
            <a:r>
              <a:rPr lang="en-GB" sz="1600" b="1" dirty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adjetivos</a:t>
            </a:r>
            <a:endParaRPr lang="en-GB" sz="16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PAY ATTENTION TO THE ENDING 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Masculino</a:t>
            </a:r>
            <a:r>
              <a:rPr lang="en-GB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Femenino</a:t>
            </a: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Singular </a:t>
            </a: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Plural</a:t>
            </a: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1281" name="Text Box 6"/>
          <p:cNvSpPr txBox="1">
            <a:spLocks noChangeArrowheads="1"/>
          </p:cNvSpPr>
          <p:nvPr/>
        </p:nvSpPr>
        <p:spPr bwMode="auto">
          <a:xfrm>
            <a:off x="153910" y="5718175"/>
            <a:ext cx="1620916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>
                <a:cs typeface="Arial" panose="020B0604020202020204" pitchFamily="34" charset="0"/>
              </a:rPr>
              <a:t>Pero también</a:t>
            </a:r>
          </a:p>
        </p:txBody>
      </p:sp>
      <p:sp>
        <p:nvSpPr>
          <p:cNvPr id="11282" name="Text Box 6"/>
          <p:cNvSpPr txBox="1">
            <a:spLocks noChangeArrowheads="1"/>
          </p:cNvSpPr>
          <p:nvPr/>
        </p:nvSpPr>
        <p:spPr bwMode="auto">
          <a:xfrm>
            <a:off x="293302" y="3864796"/>
            <a:ext cx="1271587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	</a:t>
            </a:r>
            <a:r>
              <a:rPr lang="en-GB" sz="1600" b="1" dirty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adjetivos</a:t>
            </a: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(</a:t>
            </a:r>
            <a:r>
              <a:rPr lang="en-GB" sz="1600" b="1" dirty="0" err="1">
                <a:cs typeface="Arial" panose="020B0604020202020204" pitchFamily="34" charset="0"/>
              </a:rPr>
              <a:t>ver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en-GB" sz="1600" b="1" dirty="0" err="1">
                <a:cs typeface="Arial" panose="020B0604020202020204" pitchFamily="34" charset="0"/>
              </a:rPr>
              <a:t>lista</a:t>
            </a:r>
            <a:r>
              <a:rPr lang="en-GB" sz="16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Up Arrow 2"/>
          <p:cNvSpPr/>
          <p:nvPr/>
        </p:nvSpPr>
        <p:spPr>
          <a:xfrm>
            <a:off x="686207" y="5004486"/>
            <a:ext cx="485775" cy="488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29432" y="1757587"/>
            <a:ext cx="3428464" cy="18158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kern="0" dirty="0" smtClean="0">
                <a:solidFill>
                  <a:sysClr val="windowText" lastClr="000000"/>
                </a:solidFill>
                <a:latin typeface="Calibri"/>
              </a:rPr>
              <a:t>Ayer 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Yesterday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El fin de </a:t>
            </a: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semana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pasado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Last weekend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smtClean="0">
                <a:solidFill>
                  <a:sysClr val="windowText" lastClr="000000"/>
                </a:solidFill>
                <a:latin typeface="Calibri"/>
              </a:rPr>
              <a:t>El </a:t>
            </a:r>
            <a:r>
              <a:rPr lang="en-GB" sz="1600" b="1" kern="0" dirty="0" err="1" smtClean="0">
                <a:solidFill>
                  <a:sysClr val="windowText" lastClr="000000"/>
                </a:solidFill>
                <a:latin typeface="Calibri"/>
              </a:rPr>
              <a:t>domingo</a:t>
            </a:r>
            <a:r>
              <a:rPr lang="en-GB" sz="16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 err="1" smtClean="0">
                <a:solidFill>
                  <a:sysClr val="windowText" lastClr="000000"/>
                </a:solidFill>
                <a:latin typeface="Calibri"/>
              </a:rPr>
              <a:t>pasado</a:t>
            </a:r>
            <a:r>
              <a:rPr lang="en-GB" sz="16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Last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unday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Hace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tres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dias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Three days ago</a:t>
            </a:r>
          </a:p>
          <a:p>
            <a:pPr>
              <a:defRPr/>
            </a:pPr>
            <a:r>
              <a:rPr lang="en-GB" sz="1600" b="1" kern="0" dirty="0" err="1" smtClean="0">
                <a:latin typeface="Calibri"/>
              </a:rPr>
              <a:t>Anoche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 Last night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 smtClean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4825461" y="1202825"/>
          <a:ext cx="2176780" cy="14217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8390"/>
                <a:gridCol w="1088390"/>
              </a:tblGrid>
              <a:tr h="3505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</a:rPr>
                        <a:t>LLEVAR</a:t>
                      </a:r>
                      <a:r>
                        <a:rPr lang="en-GB" sz="1800" b="1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To wear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é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llevam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os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aste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asteis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ó</a:t>
                      </a:r>
                      <a:endParaRPr lang="en-GB" sz="16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err="1" smtClean="0">
                          <a:effectLst/>
                        </a:rPr>
                        <a:t>llev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aron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9820278" y="3816932"/>
            <a:ext cx="1223962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92D050"/>
                </a:solidFill>
                <a:cs typeface="Arial" panose="020B0604020202020204" pitchFamily="34" charset="0"/>
              </a:rPr>
              <a:t>es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70C0"/>
                </a:solidFill>
                <a:cs typeface="Arial" panose="020B0604020202020204" pitchFamily="34" charset="0"/>
              </a:rPr>
              <a:t>son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4059" y="2104176"/>
            <a:ext cx="2037941" cy="12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51488" y="2655230"/>
            <a:ext cx="810838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6535" y="3356826"/>
            <a:ext cx="536494" cy="88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6846" y="3825923"/>
            <a:ext cx="2523002" cy="1892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15" y="3971512"/>
            <a:ext cx="1903036" cy="1794166"/>
          </a:xfrm>
          <a:prstGeom prst="rect">
            <a:avLst/>
          </a:prstGeom>
        </p:spPr>
      </p:pic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9737590" y="612149"/>
            <a:ext cx="832938" cy="504825"/>
          </a:xfrm>
          <a:prstGeom prst="rightArrow">
            <a:avLst>
              <a:gd name="adj1" fmla="val 50000"/>
              <a:gd name="adj2" fmla="val 39203"/>
            </a:avLst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152270" y="130175"/>
            <a:ext cx="1703690" cy="695185"/>
          </a:xfrm>
          <a:prstGeom prst="teardrop">
            <a:avLst/>
          </a:prstGeom>
          <a:solidFill>
            <a:srgbClr val="CC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Pretérito</a:t>
            </a:r>
            <a:endParaRPr lang="en-GB" dirty="0" smtClean="0"/>
          </a:p>
          <a:p>
            <a:pPr algn="ctr"/>
            <a:r>
              <a:rPr lang="en-GB" dirty="0" smtClean="0"/>
              <a:t>PAST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6414" y="679147"/>
            <a:ext cx="3004301" cy="1128253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1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1774825" y="188913"/>
            <a:ext cx="1924050" cy="1084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en-GB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114815" y="342613"/>
            <a:ext cx="624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 err="1" smtClean="0">
                <a:cs typeface="Arial" panose="020B0604020202020204" pitchFamily="34" charset="0"/>
              </a:rPr>
              <a:t>Llevar</a:t>
            </a:r>
            <a:r>
              <a:rPr lang="en-GB" sz="3200" b="1" dirty="0" smtClean="0">
                <a:cs typeface="Arial" panose="020B0604020202020204" pitchFamily="34" charset="0"/>
              </a:rPr>
              <a:t>– To wear</a:t>
            </a:r>
            <a:endParaRPr lang="en-GB" sz="3200" b="1" dirty="0">
              <a:cs typeface="Arial" panose="020B0604020202020204" pitchFamily="34" charset="0"/>
            </a:endParaRP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3897532" y="1582285"/>
            <a:ext cx="793750" cy="504825"/>
          </a:xfrm>
          <a:prstGeom prst="rightArrow">
            <a:avLst>
              <a:gd name="adj1" fmla="val 50000"/>
              <a:gd name="adj2" fmla="val 393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8033792" y="779672"/>
            <a:ext cx="219710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92D050"/>
                </a:solidFill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rgbClr val="92D050"/>
                </a:solidFill>
                <a:cs typeface="Arial" panose="020B0604020202020204" pitchFamily="34" charset="0"/>
              </a:rPr>
              <a:t>ombrer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>
                <a:solidFill>
                  <a:srgbClr val="92D050"/>
                </a:solidFill>
                <a:cs typeface="Arial" panose="020B0604020202020204" pitchFamily="34" charset="0"/>
              </a:rPr>
              <a:t>g</a:t>
            </a:r>
            <a:r>
              <a:rPr lang="en-US" sz="1600" b="1" dirty="0" err="1" smtClean="0">
                <a:solidFill>
                  <a:srgbClr val="92D050"/>
                </a:solidFill>
                <a:cs typeface="Arial" panose="020B0604020202020204" pitchFamily="34" charset="0"/>
              </a:rPr>
              <a:t>orr</a:t>
            </a:r>
            <a:r>
              <a:rPr lang="en-US" sz="1600" b="1" dirty="0" err="1" smtClean="0">
                <a:solidFill>
                  <a:srgbClr val="F927FE"/>
                </a:solidFill>
                <a:cs typeface="Arial" panose="020B0604020202020204" pitchFamily="34" charset="0"/>
              </a:rPr>
              <a:t>a</a:t>
            </a:r>
            <a:endParaRPr lang="en-US" sz="1600" b="1" dirty="0" smtClean="0">
              <a:solidFill>
                <a:srgbClr val="F927FE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pantalon</a:t>
            </a:r>
            <a:r>
              <a:rPr lang="en-US" sz="16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es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fald</a:t>
            </a:r>
            <a:r>
              <a:rPr lang="en-US" sz="1600" b="1" dirty="0" err="1" smtClean="0">
                <a:solidFill>
                  <a:srgbClr val="F927FE"/>
                </a:solidFill>
                <a:cs typeface="Arial" panose="020B0604020202020204" pitchFamily="34" charset="0"/>
              </a:rPr>
              <a:t>as</a:t>
            </a:r>
            <a:endParaRPr lang="en-US" sz="1600" b="1" dirty="0">
              <a:solidFill>
                <a:srgbClr val="F927FE"/>
              </a:solidFill>
              <a:cs typeface="Arial" panose="020B0604020202020204" pitchFamily="34" charset="0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8220075" y="2773120"/>
            <a:ext cx="130651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cs typeface="Arial" panose="020B0604020202020204" pitchFamily="34" charset="0"/>
              </a:rPr>
              <a:t>porque</a:t>
            </a:r>
            <a:endParaRPr lang="en-GB" sz="1600" b="1" dirty="0">
              <a:cs typeface="Arial" panose="020B0604020202020204" pitchFamily="34" charset="0"/>
            </a:endParaRPr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>
            <a:off x="7131051" y="1196976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4" name="AutoShape 13"/>
          <p:cNvSpPr>
            <a:spLocks noChangeArrowheads="1"/>
          </p:cNvSpPr>
          <p:nvPr/>
        </p:nvSpPr>
        <p:spPr bwMode="auto">
          <a:xfrm rot="5400000">
            <a:off x="8638868" y="2130600"/>
            <a:ext cx="863600" cy="504825"/>
          </a:xfrm>
          <a:prstGeom prst="rightArrow">
            <a:avLst>
              <a:gd name="adj1" fmla="val 50000"/>
              <a:gd name="adj2" fmla="val 39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5" name="AutoShape 15"/>
          <p:cNvSpPr>
            <a:spLocks noChangeArrowheads="1"/>
          </p:cNvSpPr>
          <p:nvPr/>
        </p:nvSpPr>
        <p:spPr bwMode="auto">
          <a:xfrm rot="12995440">
            <a:off x="7661014" y="5904529"/>
            <a:ext cx="792163" cy="504825"/>
          </a:xfrm>
          <a:prstGeom prst="right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 rot="20449443">
            <a:off x="1806700" y="5465760"/>
            <a:ext cx="1892175" cy="504825"/>
          </a:xfrm>
          <a:prstGeom prst="leftArrow">
            <a:avLst>
              <a:gd name="adj1" fmla="val 50000"/>
              <a:gd name="adj2" fmla="val 408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8719121" y="5493436"/>
            <a:ext cx="1757362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1600" dirty="0">
                <a:cs typeface="Arial" panose="020B0604020202020204" pitchFamily="34" charset="0"/>
              </a:rPr>
              <a:t>un </a:t>
            </a:r>
            <a:r>
              <a:rPr lang="en-GB" sz="1600" dirty="0" err="1">
                <a:cs typeface="Arial" panose="020B0604020202020204" pitchFamily="34" charset="0"/>
              </a:rPr>
              <a:t>poco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a little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Bastante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quite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Muy</a:t>
            </a:r>
            <a:r>
              <a:rPr lang="en-GB" sz="1600" dirty="0"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very</a:t>
            </a:r>
          </a:p>
          <a:p>
            <a:pPr eaLnBrk="1" hangingPunct="1"/>
            <a:r>
              <a:rPr lang="en-GB" sz="1600" dirty="0" err="1">
                <a:cs typeface="Arial" panose="020B0604020202020204" pitchFamily="34" charset="0"/>
              </a:rPr>
              <a:t>Demasiado</a:t>
            </a:r>
            <a:r>
              <a:rPr lang="en-GB" sz="1600" dirty="0">
                <a:cs typeface="Arial" panose="020B0604020202020204" pitchFamily="34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cs typeface="Arial" panose="020B0604020202020204" pitchFamily="34" charset="0"/>
              </a:rPr>
              <a:t>too</a:t>
            </a:r>
          </a:p>
        </p:txBody>
      </p:sp>
      <p:pic>
        <p:nvPicPr>
          <p:cNvPr id="11278" name="Picture 2" descr="\\bhs-svr-02\msapps$\Office\MediaCD\FILES\PFILES\MSOFFICE\MEDIA\CNTCD1\Animated\j028667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18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AutoShape 13"/>
          <p:cNvSpPr>
            <a:spLocks noChangeArrowheads="1"/>
          </p:cNvSpPr>
          <p:nvPr/>
        </p:nvSpPr>
        <p:spPr bwMode="auto">
          <a:xfrm rot="7404438">
            <a:off x="9087320" y="4616183"/>
            <a:ext cx="863600" cy="504825"/>
          </a:xfrm>
          <a:prstGeom prst="rightArrow">
            <a:avLst>
              <a:gd name="adj1" fmla="val 50000"/>
              <a:gd name="adj2" fmla="val 392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11280" name="Text Box 6"/>
          <p:cNvSpPr txBox="1">
            <a:spLocks noChangeArrowheads="1"/>
          </p:cNvSpPr>
          <p:nvPr/>
        </p:nvSpPr>
        <p:spPr bwMode="auto">
          <a:xfrm>
            <a:off x="3548958" y="2833735"/>
            <a:ext cx="5521710" cy="3016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	</a:t>
            </a:r>
            <a:r>
              <a:rPr lang="en-GB" sz="1600" b="1" dirty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adjetivos</a:t>
            </a:r>
            <a:endParaRPr lang="en-GB" sz="16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PAY ATTENTION TO THE ENDING 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Masculino</a:t>
            </a:r>
            <a:r>
              <a:rPr lang="en-GB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Femenino</a:t>
            </a: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Singular </a:t>
            </a: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Plural</a:t>
            </a: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1400" b="1" dirty="0">
              <a:cs typeface="Arial" panose="020B0604020202020204" pitchFamily="34" charset="0"/>
            </a:endParaRPr>
          </a:p>
        </p:txBody>
      </p:sp>
      <p:sp>
        <p:nvSpPr>
          <p:cNvPr id="11281" name="Text Box 6"/>
          <p:cNvSpPr txBox="1">
            <a:spLocks noChangeArrowheads="1"/>
          </p:cNvSpPr>
          <p:nvPr/>
        </p:nvSpPr>
        <p:spPr bwMode="auto">
          <a:xfrm>
            <a:off x="153910" y="5718175"/>
            <a:ext cx="1620916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1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600" b="1">
                <a:cs typeface="Arial" panose="020B0604020202020204" pitchFamily="34" charset="0"/>
              </a:rPr>
              <a:t>Pero también</a:t>
            </a:r>
          </a:p>
        </p:txBody>
      </p:sp>
      <p:sp>
        <p:nvSpPr>
          <p:cNvPr id="11282" name="Text Box 6"/>
          <p:cNvSpPr txBox="1">
            <a:spLocks noChangeArrowheads="1"/>
          </p:cNvSpPr>
          <p:nvPr/>
        </p:nvSpPr>
        <p:spPr bwMode="auto">
          <a:xfrm>
            <a:off x="293302" y="3864796"/>
            <a:ext cx="1271587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	</a:t>
            </a:r>
            <a:r>
              <a:rPr lang="en-GB" sz="1600" b="1" dirty="0">
                <a:cs typeface="Arial" panose="020B0604020202020204" pitchFamily="34" charset="0"/>
              </a:rPr>
              <a:t>+ </a:t>
            </a:r>
            <a:r>
              <a:rPr lang="en-GB" sz="1600" b="1" dirty="0" err="1" smtClean="0">
                <a:cs typeface="Arial" panose="020B0604020202020204" pitchFamily="34" charset="0"/>
              </a:rPr>
              <a:t>adjetivos</a:t>
            </a:r>
            <a:endParaRPr lang="en-GB" sz="14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400" b="1" dirty="0">
                <a:cs typeface="Arial" panose="020B0604020202020204" pitchFamily="34" charset="0"/>
              </a:rPr>
              <a:t>(</a:t>
            </a:r>
            <a:r>
              <a:rPr lang="en-GB" sz="1600" b="1" dirty="0" err="1">
                <a:cs typeface="Arial" panose="020B0604020202020204" pitchFamily="34" charset="0"/>
              </a:rPr>
              <a:t>ver</a:t>
            </a:r>
            <a:r>
              <a:rPr lang="en-GB" sz="1600" b="1" dirty="0">
                <a:cs typeface="Arial" panose="020B0604020202020204" pitchFamily="34" charset="0"/>
              </a:rPr>
              <a:t> </a:t>
            </a:r>
            <a:r>
              <a:rPr lang="en-GB" sz="1600" b="1" dirty="0" err="1">
                <a:cs typeface="Arial" panose="020B0604020202020204" pitchFamily="34" charset="0"/>
              </a:rPr>
              <a:t>lista</a:t>
            </a:r>
            <a:r>
              <a:rPr lang="en-GB" sz="16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Up Arrow 2"/>
          <p:cNvSpPr/>
          <p:nvPr/>
        </p:nvSpPr>
        <p:spPr>
          <a:xfrm>
            <a:off x="686207" y="5004486"/>
            <a:ext cx="485775" cy="488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0807" y="1497914"/>
            <a:ext cx="3805441" cy="18158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kern="0" dirty="0" err="1" smtClean="0">
                <a:solidFill>
                  <a:sysClr val="windowText" lastClr="000000"/>
                </a:solidFill>
                <a:latin typeface="Calibri"/>
              </a:rPr>
              <a:t>Mañana</a:t>
            </a:r>
            <a:r>
              <a:rPr lang="en-GB" sz="16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Tomorrow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El fin de </a:t>
            </a: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semana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próximo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Next weekend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smtClean="0">
                <a:solidFill>
                  <a:sysClr val="windowText" lastClr="000000"/>
                </a:solidFill>
                <a:latin typeface="Calibri"/>
              </a:rPr>
              <a:t>El </a:t>
            </a:r>
            <a:r>
              <a:rPr lang="en-GB" sz="1600" b="1" kern="0" dirty="0" err="1" smtClean="0">
                <a:solidFill>
                  <a:sysClr val="windowText" lastClr="000000"/>
                </a:solidFill>
                <a:latin typeface="Calibri"/>
              </a:rPr>
              <a:t>domingo</a:t>
            </a:r>
            <a:r>
              <a:rPr lang="en-GB" sz="16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 err="1">
                <a:solidFill>
                  <a:srgbClr val="000000"/>
                </a:solidFill>
              </a:rPr>
              <a:t>próximo</a:t>
            </a:r>
            <a:r>
              <a:rPr lang="en-GB" sz="1600" b="1" kern="0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Next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unday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En </a:t>
            </a: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tres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600" b="1" kern="0" dirty="0" err="1" smtClean="0">
                <a:solidFill>
                  <a:srgbClr val="000000"/>
                </a:solidFill>
                <a:latin typeface="Calibri"/>
              </a:rPr>
              <a:t>dias</a:t>
            </a:r>
            <a:r>
              <a:rPr lang="en-GB" sz="1600" b="1" kern="0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en-GB" sz="1600" b="1" kern="0" dirty="0">
                <a:solidFill>
                  <a:srgbClr val="FF0000"/>
                </a:solidFill>
                <a:latin typeface="Calibri"/>
              </a:rPr>
              <a:t>t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hree days </a:t>
            </a:r>
          </a:p>
          <a:p>
            <a:pPr>
              <a:defRPr/>
            </a:pPr>
            <a:r>
              <a:rPr lang="en-GB" sz="1600" b="1" kern="0" dirty="0" err="1" smtClean="0">
                <a:solidFill>
                  <a:sysClr val="windowText" lastClr="000000"/>
                </a:solidFill>
              </a:rPr>
              <a:t>Mañana</a:t>
            </a:r>
            <a:r>
              <a:rPr lang="en-GB" sz="16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GB" sz="1600" b="1" kern="0" dirty="0" err="1" smtClean="0">
                <a:solidFill>
                  <a:sysClr val="windowText" lastClr="000000"/>
                </a:solidFill>
              </a:rPr>
              <a:t>por</a:t>
            </a:r>
            <a:r>
              <a:rPr lang="en-GB" sz="1600" b="1" kern="0" dirty="0" smtClean="0">
                <a:solidFill>
                  <a:sysClr val="windowText" lastClr="000000"/>
                </a:solidFill>
              </a:rPr>
              <a:t> la </a:t>
            </a:r>
            <a:r>
              <a:rPr lang="en-GB" sz="1600" b="1" kern="0" dirty="0" err="1" smtClean="0">
                <a:solidFill>
                  <a:sysClr val="windowText" lastClr="000000"/>
                </a:solidFill>
              </a:rPr>
              <a:t>noche</a:t>
            </a:r>
            <a:r>
              <a:rPr lang="en-GB" sz="1600" b="1" kern="0" dirty="0" smtClean="0">
                <a:solidFill>
                  <a:srgbClr val="FF0000"/>
                </a:solidFill>
                <a:latin typeface="Calibri"/>
              </a:rPr>
              <a:t> Tomorrow night</a:t>
            </a:r>
            <a:endParaRPr lang="en-GB" sz="1600" b="1" kern="0" dirty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 smtClean="0">
              <a:solidFill>
                <a:srgbClr val="FF0000"/>
              </a:solidFill>
              <a:latin typeface="Calibri"/>
            </a:endParaRPr>
          </a:p>
          <a:p>
            <a:pPr>
              <a:defRPr/>
            </a:pPr>
            <a:endParaRPr lang="en-GB" sz="1600" b="1" kern="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85197"/>
              </p:ext>
            </p:extLst>
          </p:nvPr>
        </p:nvGraphicFramePr>
        <p:xfrm>
          <a:off x="4571962" y="1054420"/>
          <a:ext cx="3016652" cy="16310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8326"/>
                <a:gridCol w="1508326"/>
              </a:tblGrid>
              <a:tr h="3858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600" b="1" dirty="0" smtClean="0">
                          <a:effectLst/>
                        </a:rPr>
                        <a:t>LLEVAR</a:t>
                      </a:r>
                      <a:r>
                        <a:rPr lang="en-GB" sz="1600" b="1" baseline="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To wear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1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v</a:t>
                      </a:r>
                      <a:r>
                        <a:rPr lang="en-GB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oy</a:t>
                      </a:r>
                      <a:r>
                        <a:rPr lang="en-GB" sz="1400" baseline="0" dirty="0" smtClean="0">
                          <a:effectLst/>
                        </a:rPr>
                        <a:t> a </a:t>
                      </a:r>
                      <a:r>
                        <a:rPr lang="en-GB" sz="1400" baseline="0" dirty="0" err="1" smtClean="0">
                          <a:effectLst/>
                        </a:rPr>
                        <a:t>llevar</a:t>
                      </a:r>
                      <a:endParaRPr lang="en-GB" sz="1400" baseline="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I’m going to wear</a:t>
                      </a:r>
                      <a:endParaRPr kumimoji="0" lang="en-GB" sz="105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</a:rPr>
                        <a:t>v</a:t>
                      </a:r>
                      <a:r>
                        <a:rPr lang="en-GB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amos</a:t>
                      </a:r>
                      <a:r>
                        <a:rPr lang="en-GB" sz="1400" baseline="0" dirty="0" smtClean="0">
                          <a:effectLst/>
                        </a:rPr>
                        <a:t> a </a:t>
                      </a:r>
                      <a:r>
                        <a:rPr lang="en-GB" sz="1400" baseline="0" dirty="0" err="1" smtClean="0">
                          <a:effectLst/>
                        </a:rPr>
                        <a:t>llevar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v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as</a:t>
                      </a:r>
                      <a:r>
                        <a:rPr lang="en-GB" sz="1400" baseline="0" dirty="0" smtClean="0">
                          <a:effectLst/>
                        </a:rPr>
                        <a:t> a </a:t>
                      </a:r>
                      <a:r>
                        <a:rPr lang="en-GB" sz="1400" baseline="0" dirty="0" err="1" smtClean="0">
                          <a:effectLst/>
                        </a:rPr>
                        <a:t>llevar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</a:rPr>
                        <a:t>v</a:t>
                      </a:r>
                      <a:r>
                        <a:rPr lang="en-GB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ais</a:t>
                      </a:r>
                      <a:r>
                        <a:rPr lang="en-GB" sz="1400" baseline="0" dirty="0" smtClean="0">
                          <a:effectLst/>
                        </a:rPr>
                        <a:t> a </a:t>
                      </a:r>
                      <a:r>
                        <a:rPr lang="en-GB" sz="1400" baseline="0" dirty="0" err="1" smtClean="0">
                          <a:effectLst/>
                        </a:rPr>
                        <a:t>llevar</a:t>
                      </a:r>
                      <a:endParaRPr lang="en-GB" sz="14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7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err="1" smtClean="0">
                          <a:effectLst/>
                        </a:rPr>
                        <a:t>v</a:t>
                      </a:r>
                      <a:r>
                        <a:rPr lang="en-GB" sz="1400" dirty="0" err="1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GB" sz="1400" baseline="0" dirty="0" smtClean="0">
                          <a:effectLst/>
                        </a:rPr>
                        <a:t> a </a:t>
                      </a:r>
                      <a:r>
                        <a:rPr lang="en-GB" sz="1400" baseline="0" dirty="0" err="1" smtClean="0">
                          <a:effectLst/>
                        </a:rPr>
                        <a:t>llevar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v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an</a:t>
                      </a:r>
                      <a:r>
                        <a:rPr lang="en-GB" sz="1400" baseline="0" dirty="0" smtClean="0">
                          <a:effectLst/>
                        </a:rPr>
                        <a:t> a </a:t>
                      </a:r>
                      <a:r>
                        <a:rPr lang="en-GB" sz="1400" baseline="0" dirty="0" err="1" smtClean="0">
                          <a:effectLst/>
                        </a:rPr>
                        <a:t>llevar</a:t>
                      </a:r>
                      <a:endParaRPr lang="en-GB" sz="14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9820278" y="3816932"/>
            <a:ext cx="1223962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92D050"/>
                </a:solidFill>
                <a:cs typeface="Arial" panose="020B0604020202020204" pitchFamily="34" charset="0"/>
              </a:rPr>
              <a:t>es</a:t>
            </a:r>
          </a:p>
          <a:p>
            <a:pPr eaLnBrk="1" hangingPunct="1">
              <a:spcBef>
                <a:spcPct val="50000"/>
              </a:spcBef>
            </a:pPr>
            <a:r>
              <a:rPr lang="en-GB" sz="1600" b="1">
                <a:solidFill>
                  <a:srgbClr val="0070C0"/>
                </a:solidFill>
                <a:cs typeface="Arial" panose="020B0604020202020204" pitchFamily="34" charset="0"/>
              </a:rPr>
              <a:t>son</a:t>
            </a:r>
          </a:p>
          <a:p>
            <a:pPr eaLnBrk="1" hangingPunct="1">
              <a:spcBef>
                <a:spcPct val="50000"/>
              </a:spcBef>
            </a:pPr>
            <a:endParaRPr lang="en-GB" sz="2000" b="1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4059" y="2104176"/>
            <a:ext cx="2037941" cy="12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51488" y="2655230"/>
            <a:ext cx="810838" cy="54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6535" y="3356826"/>
            <a:ext cx="536494" cy="883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6846" y="3825923"/>
            <a:ext cx="2523002" cy="1892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15" y="3971512"/>
            <a:ext cx="1903036" cy="1794166"/>
          </a:xfrm>
          <a:prstGeom prst="rect">
            <a:avLst/>
          </a:prstGeom>
        </p:spPr>
      </p:pic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9737590" y="612149"/>
            <a:ext cx="832938" cy="504825"/>
          </a:xfrm>
          <a:prstGeom prst="rightArrow">
            <a:avLst>
              <a:gd name="adj1" fmla="val 50000"/>
              <a:gd name="adj2" fmla="val 39203"/>
            </a:avLst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152270" y="130175"/>
            <a:ext cx="1703690" cy="69518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Futuro</a:t>
            </a:r>
            <a:endParaRPr lang="en-GB" dirty="0" smtClean="0"/>
          </a:p>
          <a:p>
            <a:pPr algn="ctr"/>
            <a:r>
              <a:rPr lang="en-GB" dirty="0" smtClean="0"/>
              <a:t>FUTURE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69119" y="619071"/>
            <a:ext cx="2792210" cy="1048603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1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4515" y="465008"/>
            <a:ext cx="4746171" cy="1123406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Money,</a:t>
            </a:r>
            <a:br>
              <a:rPr lang="en-GB" sz="2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 you get it?</a:t>
            </a:r>
            <a:br>
              <a:rPr lang="en-GB" sz="2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7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you spend it on?</a:t>
            </a:r>
            <a:endParaRPr lang="en-GB" sz="2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343652"/>
            <a:ext cx="5443153" cy="2229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latin typeface="Comic Sans MS" panose="030F0702030302020204" pitchFamily="66" charset="0"/>
              </a:rPr>
            </a:b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El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dinero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b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¿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Cómo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consigues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dinero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b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¿En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qué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gastas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5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dinero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-GB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500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GB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463" y="1802707"/>
            <a:ext cx="11573691" cy="283154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Me </a:t>
            </a:r>
            <a:r>
              <a:rPr lang="en-GB" sz="2400" dirty="0" err="1">
                <a:solidFill>
                  <a:srgbClr val="0070C0"/>
                </a:solidFill>
              </a:rPr>
              <a:t>dan</a:t>
            </a:r>
            <a:r>
              <a:rPr lang="en-GB" sz="2400" dirty="0">
                <a:solidFill>
                  <a:srgbClr val="0070C0"/>
                </a:solidFill>
              </a:rPr>
              <a:t>….. </a:t>
            </a:r>
            <a:r>
              <a:rPr lang="en-GB" sz="2400" i="1" dirty="0">
                <a:solidFill>
                  <a:srgbClr val="FF0000"/>
                </a:solidFill>
              </a:rPr>
              <a:t>They give me</a:t>
            </a:r>
            <a:r>
              <a:rPr lang="en-GB" sz="2400" i="1" dirty="0" smtClean="0">
                <a:solidFill>
                  <a:srgbClr val="FF0000"/>
                </a:solidFill>
              </a:rPr>
              <a:t>…..</a:t>
            </a:r>
          </a:p>
          <a:p>
            <a:endParaRPr lang="en-GB" sz="2400" i="1" dirty="0" smtClean="0">
              <a:solidFill>
                <a:srgbClr val="FF0000"/>
              </a:solidFill>
            </a:endParaRPr>
          </a:p>
          <a:p>
            <a:r>
              <a:rPr lang="en-GB" sz="1600" b="1" dirty="0" smtClean="0">
                <a:solidFill>
                  <a:srgbClr val="0070C0"/>
                </a:solidFill>
              </a:rPr>
              <a:t>No me </a:t>
            </a:r>
            <a:r>
              <a:rPr lang="en-GB" sz="1600" b="1" dirty="0" err="1" smtClean="0">
                <a:solidFill>
                  <a:srgbClr val="0070C0"/>
                </a:solidFill>
              </a:rPr>
              <a:t>dan</a:t>
            </a:r>
            <a:r>
              <a:rPr lang="en-GB" sz="1600" b="1" dirty="0" smtClean="0">
                <a:solidFill>
                  <a:srgbClr val="0070C0"/>
                </a:solidFill>
              </a:rPr>
              <a:t> la </a:t>
            </a:r>
            <a:r>
              <a:rPr lang="en-GB" sz="1600" b="1" dirty="0" err="1" smtClean="0">
                <a:solidFill>
                  <a:srgbClr val="0070C0"/>
                </a:solidFill>
              </a:rPr>
              <a:t>paga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porque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tengo</a:t>
            </a:r>
            <a:r>
              <a:rPr lang="en-GB" sz="1600" b="1" dirty="0" smtClean="0">
                <a:solidFill>
                  <a:srgbClr val="0070C0"/>
                </a:solidFill>
              </a:rPr>
              <a:t> un </a:t>
            </a:r>
            <a:r>
              <a:rPr lang="en-GB" sz="1600" b="1" dirty="0" err="1" smtClean="0">
                <a:solidFill>
                  <a:srgbClr val="0070C0"/>
                </a:solidFill>
              </a:rPr>
              <a:t>trabajo</a:t>
            </a:r>
            <a:r>
              <a:rPr lang="en-GB" sz="1600" b="1" dirty="0" smtClean="0">
                <a:solidFill>
                  <a:srgbClr val="0070C0"/>
                </a:solidFill>
              </a:rPr>
              <a:t> a </a:t>
            </a:r>
            <a:r>
              <a:rPr lang="en-GB" sz="1600" b="1" dirty="0" err="1" smtClean="0">
                <a:solidFill>
                  <a:srgbClr val="0070C0"/>
                </a:solidFill>
              </a:rPr>
              <a:t>tiempo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parcial</a:t>
            </a:r>
            <a:r>
              <a:rPr lang="en-GB" sz="1600" b="1" i="1" dirty="0" smtClean="0">
                <a:solidFill>
                  <a:srgbClr val="0070C0"/>
                </a:solidFill>
              </a:rPr>
              <a:t>. </a:t>
            </a:r>
            <a:r>
              <a:rPr lang="en-GB" sz="1600" i="1" dirty="0" smtClean="0"/>
              <a:t>I don’t get an allowance because I have a part time job</a:t>
            </a:r>
          </a:p>
          <a:p>
            <a:r>
              <a:rPr lang="en-GB" sz="1600" b="1" dirty="0" err="1" smtClean="0">
                <a:solidFill>
                  <a:srgbClr val="0070C0"/>
                </a:solidFill>
              </a:rPr>
              <a:t>Recibo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tres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libras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todos</a:t>
            </a:r>
            <a:r>
              <a:rPr lang="en-GB" sz="1600" b="1" dirty="0" smtClean="0">
                <a:solidFill>
                  <a:srgbClr val="0070C0"/>
                </a:solidFill>
              </a:rPr>
              <a:t> los </a:t>
            </a:r>
            <a:r>
              <a:rPr lang="en-GB" sz="1600" b="1" dirty="0" err="1" smtClean="0">
                <a:solidFill>
                  <a:srgbClr val="0070C0"/>
                </a:solidFill>
              </a:rPr>
              <a:t>dias</a:t>
            </a:r>
            <a:r>
              <a:rPr lang="en-GB" sz="1600" b="1" dirty="0" smtClean="0">
                <a:solidFill>
                  <a:srgbClr val="0070C0"/>
                </a:solidFill>
              </a:rPr>
              <a:t>. </a:t>
            </a:r>
            <a:r>
              <a:rPr lang="en-GB" sz="1600" i="1" dirty="0" smtClean="0"/>
              <a:t>I get 3 pounds everyday</a:t>
            </a:r>
          </a:p>
          <a:p>
            <a:pPr lvl="0"/>
            <a:r>
              <a:rPr lang="en-GB" sz="1600" b="1" dirty="0" smtClean="0">
                <a:solidFill>
                  <a:srgbClr val="0070C0"/>
                </a:solidFill>
              </a:rPr>
              <a:t>Me </a:t>
            </a:r>
            <a:r>
              <a:rPr lang="en-GB" sz="1600" b="1" dirty="0" err="1" smtClean="0">
                <a:solidFill>
                  <a:srgbClr val="0070C0"/>
                </a:solidFill>
              </a:rPr>
              <a:t>dan</a:t>
            </a:r>
            <a:r>
              <a:rPr lang="en-GB" sz="1600" b="1" dirty="0" smtClean="0">
                <a:solidFill>
                  <a:srgbClr val="0070C0"/>
                </a:solidFill>
              </a:rPr>
              <a:t> 45 </a:t>
            </a:r>
            <a:r>
              <a:rPr lang="en-GB" sz="1600" b="1" dirty="0" err="1" smtClean="0">
                <a:solidFill>
                  <a:srgbClr val="0070C0"/>
                </a:solidFill>
              </a:rPr>
              <a:t>libras</a:t>
            </a:r>
            <a:r>
              <a:rPr lang="en-GB" sz="1600" b="1" dirty="0" smtClean="0">
                <a:solidFill>
                  <a:srgbClr val="0070C0"/>
                </a:solidFill>
              </a:rPr>
              <a:t> al </a:t>
            </a:r>
            <a:r>
              <a:rPr lang="en-GB" sz="1600" b="1" dirty="0" err="1" smtClean="0">
                <a:solidFill>
                  <a:srgbClr val="0070C0"/>
                </a:solidFill>
              </a:rPr>
              <a:t>mes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  <a:r>
              <a:rPr lang="en-GB" sz="1600" i="1" dirty="0">
                <a:solidFill>
                  <a:srgbClr val="0070C0"/>
                </a:solidFill>
              </a:rPr>
              <a:t> </a:t>
            </a:r>
            <a:r>
              <a:rPr lang="en-GB" sz="1600" i="1" dirty="0">
                <a:solidFill>
                  <a:prstClr val="black"/>
                </a:solidFill>
              </a:rPr>
              <a:t>I get </a:t>
            </a:r>
            <a:r>
              <a:rPr lang="en-GB" sz="1600" i="1" dirty="0" smtClean="0">
                <a:solidFill>
                  <a:prstClr val="black"/>
                </a:solidFill>
              </a:rPr>
              <a:t>45 </a:t>
            </a:r>
            <a:r>
              <a:rPr lang="en-GB" sz="1600" i="1" dirty="0">
                <a:solidFill>
                  <a:prstClr val="black"/>
                </a:solidFill>
              </a:rPr>
              <a:t>pounds </a:t>
            </a:r>
            <a:r>
              <a:rPr lang="en-GB" sz="1600" i="1" dirty="0" smtClean="0">
                <a:solidFill>
                  <a:prstClr val="black"/>
                </a:solidFill>
              </a:rPr>
              <a:t>a month</a:t>
            </a:r>
            <a:endParaRPr lang="en-GB" sz="1600" b="1" dirty="0" smtClean="0"/>
          </a:p>
          <a:p>
            <a:r>
              <a:rPr lang="en-GB" sz="1600" b="1" dirty="0" smtClean="0">
                <a:solidFill>
                  <a:srgbClr val="0070C0"/>
                </a:solidFill>
              </a:rPr>
              <a:t>Me </a:t>
            </a:r>
            <a:r>
              <a:rPr lang="en-GB" sz="1600" b="1" dirty="0" err="1" smtClean="0">
                <a:solidFill>
                  <a:srgbClr val="0070C0"/>
                </a:solidFill>
              </a:rPr>
              <a:t>dan</a:t>
            </a:r>
            <a:r>
              <a:rPr lang="en-GB" sz="1600" b="1" dirty="0" smtClean="0">
                <a:solidFill>
                  <a:srgbClr val="0070C0"/>
                </a:solidFill>
              </a:rPr>
              <a:t> 10 </a:t>
            </a:r>
            <a:r>
              <a:rPr lang="en-GB" sz="1600" b="1" dirty="0" err="1" smtClean="0">
                <a:solidFill>
                  <a:srgbClr val="0070C0"/>
                </a:solidFill>
              </a:rPr>
              <a:t>libras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por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semana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  <a:r>
              <a:rPr lang="en-GB" sz="1600" i="1" dirty="0">
                <a:solidFill>
                  <a:srgbClr val="0070C0"/>
                </a:solidFill>
              </a:rPr>
              <a:t> </a:t>
            </a:r>
            <a:r>
              <a:rPr lang="en-GB" sz="1600" i="1" dirty="0"/>
              <a:t>I get </a:t>
            </a:r>
            <a:r>
              <a:rPr lang="en-GB" sz="1600" i="1" dirty="0" smtClean="0"/>
              <a:t>10 </a:t>
            </a:r>
            <a:r>
              <a:rPr lang="en-GB" sz="1600" i="1" dirty="0"/>
              <a:t>pounds </a:t>
            </a:r>
            <a:r>
              <a:rPr lang="en-GB" sz="1600" i="1" dirty="0" smtClean="0"/>
              <a:t>a week.</a:t>
            </a:r>
            <a:endParaRPr lang="en-GB" sz="1600" b="1" dirty="0" smtClean="0"/>
          </a:p>
          <a:p>
            <a:r>
              <a:rPr lang="en-GB" sz="1600" b="1" dirty="0" err="1" smtClean="0">
                <a:solidFill>
                  <a:srgbClr val="0070C0"/>
                </a:solidFill>
              </a:rPr>
              <a:t>Mi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madre</a:t>
            </a:r>
            <a:r>
              <a:rPr lang="en-GB" sz="1600" b="1" dirty="0" smtClean="0">
                <a:solidFill>
                  <a:srgbClr val="0070C0"/>
                </a:solidFill>
              </a:rPr>
              <a:t> me da 10 </a:t>
            </a:r>
            <a:r>
              <a:rPr lang="en-GB" sz="1600" b="1" dirty="0" err="1" smtClean="0">
                <a:solidFill>
                  <a:srgbClr val="0070C0"/>
                </a:solidFill>
              </a:rPr>
              <a:t>libras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por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semana</a:t>
            </a:r>
            <a:r>
              <a:rPr lang="en-GB" sz="1600" b="1" dirty="0" smtClean="0">
                <a:solidFill>
                  <a:srgbClr val="0070C0"/>
                </a:solidFill>
              </a:rPr>
              <a:t> y </a:t>
            </a:r>
            <a:r>
              <a:rPr lang="en-GB" sz="1600" b="1" dirty="0" err="1" smtClean="0">
                <a:solidFill>
                  <a:srgbClr val="0070C0"/>
                </a:solidFill>
              </a:rPr>
              <a:t>mis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abuelos</a:t>
            </a:r>
            <a:r>
              <a:rPr lang="en-GB" sz="1600" b="1" dirty="0" smtClean="0">
                <a:solidFill>
                  <a:srgbClr val="0070C0"/>
                </a:solidFill>
              </a:rPr>
              <a:t> me </a:t>
            </a:r>
            <a:r>
              <a:rPr lang="en-GB" sz="1600" b="1" dirty="0" err="1" smtClean="0">
                <a:solidFill>
                  <a:srgbClr val="0070C0"/>
                </a:solidFill>
              </a:rPr>
              <a:t>dan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cinco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libras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todos</a:t>
            </a:r>
            <a:r>
              <a:rPr lang="en-GB" sz="1600" b="1" dirty="0" smtClean="0">
                <a:solidFill>
                  <a:srgbClr val="0070C0"/>
                </a:solidFill>
              </a:rPr>
              <a:t> los fines de </a:t>
            </a:r>
            <a:r>
              <a:rPr lang="en-GB" sz="1600" b="1" dirty="0" err="1" smtClean="0">
                <a:solidFill>
                  <a:srgbClr val="0070C0"/>
                </a:solidFill>
              </a:rPr>
              <a:t>semana</a:t>
            </a:r>
            <a:r>
              <a:rPr lang="en-GB" sz="1600" b="1" dirty="0" smtClean="0"/>
              <a:t>. </a:t>
            </a:r>
          </a:p>
          <a:p>
            <a:r>
              <a:rPr lang="en-GB" sz="1600" i="1" dirty="0" smtClean="0"/>
              <a:t>My mum gives me 10 pounds per week and my grandparents give me 5 pounds every weekend.</a:t>
            </a:r>
          </a:p>
          <a:p>
            <a:r>
              <a:rPr lang="en-GB" sz="1600" b="1" dirty="0" err="1" smtClean="0">
                <a:solidFill>
                  <a:srgbClr val="0070C0"/>
                </a:solidFill>
              </a:rPr>
              <a:t>Mis</a:t>
            </a:r>
            <a:r>
              <a:rPr lang="en-GB" sz="1600" b="1" dirty="0" smtClean="0">
                <a:solidFill>
                  <a:srgbClr val="0070C0"/>
                </a:solidFill>
              </a:rPr>
              <a:t> padres me </a:t>
            </a:r>
            <a:r>
              <a:rPr lang="en-GB" sz="1600" b="1" dirty="0" err="1" smtClean="0">
                <a:solidFill>
                  <a:srgbClr val="0070C0"/>
                </a:solidFill>
              </a:rPr>
              <a:t>dan</a:t>
            </a:r>
            <a:r>
              <a:rPr lang="en-GB" sz="1600" b="1" dirty="0" smtClean="0">
                <a:solidFill>
                  <a:srgbClr val="0070C0"/>
                </a:solidFill>
              </a:rPr>
              <a:t> 15 </a:t>
            </a:r>
            <a:r>
              <a:rPr lang="en-GB" sz="1600" b="1" dirty="0" err="1" smtClean="0">
                <a:solidFill>
                  <a:srgbClr val="0070C0"/>
                </a:solidFill>
              </a:rPr>
              <a:t>libras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cada</a:t>
            </a:r>
            <a:r>
              <a:rPr lang="en-GB" sz="1600" b="1" dirty="0" smtClean="0">
                <a:solidFill>
                  <a:srgbClr val="0070C0"/>
                </a:solidFill>
              </a:rPr>
              <a:t> quince </a:t>
            </a:r>
            <a:r>
              <a:rPr lang="en-GB" sz="1600" b="1" dirty="0" err="1" smtClean="0">
                <a:solidFill>
                  <a:srgbClr val="0070C0"/>
                </a:solidFill>
              </a:rPr>
              <a:t>dias</a:t>
            </a:r>
            <a:r>
              <a:rPr lang="en-GB" sz="1600" b="1" dirty="0" smtClean="0"/>
              <a:t>. </a:t>
            </a:r>
            <a:r>
              <a:rPr lang="en-GB" sz="1600" i="1" dirty="0" smtClean="0"/>
              <a:t>My parents give me 15 pounds every fortnight</a:t>
            </a:r>
            <a:r>
              <a:rPr lang="en-GB" sz="1600" b="1" dirty="0" smtClean="0"/>
              <a:t>.</a:t>
            </a:r>
          </a:p>
          <a:p>
            <a:endParaRPr lang="en-GB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9082744" y="4677455"/>
            <a:ext cx="2656410" cy="9233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u="sng" dirty="0" err="1">
                <a:solidFill>
                  <a:srgbClr val="0070C0"/>
                </a:solidFill>
              </a:rPr>
              <a:t>Creo</a:t>
            </a:r>
            <a:r>
              <a:rPr lang="en-GB" u="sng" dirty="0">
                <a:solidFill>
                  <a:srgbClr val="0070C0"/>
                </a:solidFill>
              </a:rPr>
              <a:t> </a:t>
            </a:r>
            <a:r>
              <a:rPr lang="en-GB" u="sng" dirty="0" err="1">
                <a:solidFill>
                  <a:srgbClr val="0070C0"/>
                </a:solidFill>
              </a:rPr>
              <a:t>que</a:t>
            </a:r>
            <a:r>
              <a:rPr lang="en-GB" u="sng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(no)</a:t>
            </a:r>
            <a:r>
              <a:rPr lang="en-GB" dirty="0" err="1">
                <a:solidFill>
                  <a:srgbClr val="0070C0"/>
                </a:solidFill>
              </a:rPr>
              <a:t>es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suficiente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i="1" u="sng" dirty="0">
                <a:solidFill>
                  <a:srgbClr val="FF0000"/>
                </a:solidFill>
              </a:rPr>
              <a:t>I think</a:t>
            </a:r>
            <a:r>
              <a:rPr lang="en-GB" i="1" dirty="0">
                <a:solidFill>
                  <a:srgbClr val="FF0000"/>
                </a:solidFill>
              </a:rPr>
              <a:t> it’s (not)enough</a:t>
            </a:r>
            <a:r>
              <a:rPr lang="en-GB" i="1" dirty="0"/>
              <a:t/>
            </a:r>
            <a:br>
              <a:rPr lang="en-GB" i="1" dirty="0"/>
            </a:b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834637" y="1971085"/>
            <a:ext cx="325925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9405258" y="5287380"/>
            <a:ext cx="336769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751780" y="5133471"/>
            <a:ext cx="336769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178698" y="5055094"/>
          <a:ext cx="2985485" cy="67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956078" y="5728149"/>
            <a:ext cx="4459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Compro</a:t>
            </a:r>
            <a:r>
              <a:rPr lang="en-GB" u="sng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I buy</a:t>
            </a:r>
          </a:p>
          <a:p>
            <a:r>
              <a:rPr lang="en-GB" dirty="0" err="1" smtClean="0">
                <a:solidFill>
                  <a:srgbClr val="0070C0"/>
                </a:solidFill>
              </a:rPr>
              <a:t>Compré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I bought</a:t>
            </a:r>
          </a:p>
          <a:p>
            <a:r>
              <a:rPr lang="en-GB" dirty="0" err="1" smtClean="0">
                <a:solidFill>
                  <a:srgbClr val="0070C0"/>
                </a:solidFill>
              </a:rPr>
              <a:t>Voy</a:t>
            </a:r>
            <a:r>
              <a:rPr lang="en-GB" dirty="0" smtClean="0">
                <a:solidFill>
                  <a:srgbClr val="0070C0"/>
                </a:solidFill>
              </a:rPr>
              <a:t> a </a:t>
            </a:r>
            <a:r>
              <a:rPr lang="en-GB" dirty="0" err="1" smtClean="0">
                <a:solidFill>
                  <a:srgbClr val="0070C0"/>
                </a:solidFill>
              </a:rPr>
              <a:t>comprar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I’m going to buy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6838" y="5728149"/>
            <a:ext cx="336769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44" y="322311"/>
            <a:ext cx="2090056" cy="13732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83923" y="4873382"/>
            <a:ext cx="336769" cy="3078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r="15673" b="30028"/>
          <a:stretch/>
        </p:blipFill>
        <p:spPr>
          <a:xfrm>
            <a:off x="4160562" y="5202784"/>
            <a:ext cx="4741327" cy="1553765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11083636" y="210240"/>
            <a:ext cx="979295" cy="726386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4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2697</Words>
  <Application>Microsoft Office PowerPoint</Application>
  <PresentationFormat>Widescreen</PresentationFormat>
  <Paragraphs>753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Arial Narrow</vt:lpstr>
      <vt:lpstr>Arial Rounded MT Bold</vt:lpstr>
      <vt:lpstr>Berlin Sans FB</vt:lpstr>
      <vt:lpstr>Broadway</vt:lpstr>
      <vt:lpstr>Calibri</vt:lpstr>
      <vt:lpstr>Calibri Light</vt:lpstr>
      <vt:lpstr>Century Gothic</vt:lpstr>
      <vt:lpstr>Comic Sans MS</vt:lpstr>
      <vt:lpstr>Times New Roman</vt:lpstr>
      <vt:lpstr>Wingdings</vt:lpstr>
      <vt:lpstr>Office Theme</vt:lpstr>
      <vt:lpstr> ¿Qué haces normalmente en tu tiempo libre?  What do you do in your free time?</vt:lpstr>
      <vt:lpstr> ¿Qué te gusta hacer en tu tiempo libre?  What do you like doing in your free time?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Money, How do you get it? What you spend it on?</vt:lpstr>
      <vt:lpstr>PowerPoint Presentation</vt:lpstr>
      <vt:lpstr> ¿Cómo usas la tecnología?  How do you use technology?</vt:lpstr>
      <vt:lpstr>PowerPoint Presentation</vt:lpstr>
      <vt:lpstr>PowerPoint Presentation</vt:lpstr>
      <vt:lpstr> ¿Qué le gusta hacer a tu familia normalmente el fin de semana?  What do your family like doing on a typical weekend?</vt:lpstr>
      <vt:lpstr>¿Qué servicios tiene tu ciudad?  What facilities are there in your city?</vt:lpstr>
      <vt:lpstr>¿Qué servicios te gustaría tener en  tu ciudad?  What facilities would you like to have in your city?</vt:lpstr>
      <vt:lpstr>¿Por qué crees que tener tiempo libre es importante?  Why do you think is important to have free time?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haces normalmente en tu tiempo libre?  What do you do in your free time?</dc:title>
  <dc:creator>Sarah Mallo</dc:creator>
  <cp:lastModifiedBy>Sarah Mallo</cp:lastModifiedBy>
  <cp:revision>15</cp:revision>
  <dcterms:created xsi:type="dcterms:W3CDTF">2014-04-01T13:09:24Z</dcterms:created>
  <dcterms:modified xsi:type="dcterms:W3CDTF">2015-03-17T15:00:02Z</dcterms:modified>
</cp:coreProperties>
</file>