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0" r:id="rId2"/>
    <p:sldId id="283" r:id="rId3"/>
    <p:sldId id="286" r:id="rId4"/>
    <p:sldId id="285" r:id="rId5"/>
    <p:sldId id="336" r:id="rId6"/>
    <p:sldId id="332" r:id="rId7"/>
    <p:sldId id="326" r:id="rId8"/>
    <p:sldId id="304" r:id="rId9"/>
    <p:sldId id="338" r:id="rId10"/>
    <p:sldId id="337" r:id="rId11"/>
    <p:sldId id="339" r:id="rId12"/>
    <p:sldId id="340" r:id="rId13"/>
    <p:sldId id="333" r:id="rId14"/>
    <p:sldId id="341" r:id="rId15"/>
    <p:sldId id="343" r:id="rId16"/>
    <p:sldId id="331" r:id="rId17"/>
    <p:sldId id="344" r:id="rId18"/>
    <p:sldId id="327" r:id="rId19"/>
    <p:sldId id="328" r:id="rId20"/>
    <p:sldId id="334" r:id="rId21"/>
    <p:sldId id="335" r:id="rId2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0066"/>
    <a:srgbClr val="FF0000"/>
    <a:srgbClr val="FF66FF"/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2115" autoAdjust="0"/>
  </p:normalViewPr>
  <p:slideViewPr>
    <p:cSldViewPr snapToGrid="0">
      <p:cViewPr varScale="1">
        <p:scale>
          <a:sx n="84" d="100"/>
          <a:sy n="84" d="100"/>
        </p:scale>
        <p:origin x="110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60" cy="49805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2" y="2"/>
            <a:ext cx="2945660" cy="49805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B7DDFE35-FEB5-4947-875C-5231E265354D}" type="datetimeFigureOut">
              <a:rPr lang="en-GB" smtClean="0"/>
              <a:pPr/>
              <a:t>28/02/2017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60" cy="49805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2" y="9428585"/>
            <a:ext cx="2945660" cy="49805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26DC9ECC-E7E9-4D89-964C-DC5E885AF9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9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60" cy="49805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2"/>
            <a:ext cx="2945660" cy="49805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12D761BD-6097-45F9-A90F-2D27D5D3F342}" type="datetimeFigureOut">
              <a:rPr lang="en-GB" smtClean="0"/>
              <a:pPr/>
              <a:t>28/02/2017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60" cy="49805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28585"/>
            <a:ext cx="2945660" cy="49805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74D928C0-81B9-4349-8FF2-684EEAA5A8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51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64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85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27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3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1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28/02/2017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28/02/2017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57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28/02/2017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7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93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4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1D498-BFAE-4E1D-91F7-62D59EC82C4E}" type="datetimeFigureOut">
              <a:rPr lang="en-GB" smtClean="0"/>
              <a:pPr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2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12192000" cy="5740033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Snap ITC" pitchFamily="82" charset="0"/>
              </a:rPr>
              <a:t>Fiestas</a:t>
            </a:r>
          </a:p>
          <a:p>
            <a:pPr algn="ctr"/>
            <a:r>
              <a:rPr lang="es-ES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Snap ITC" pitchFamily="82" charset="0"/>
              </a:rPr>
              <a:t>Y</a:t>
            </a:r>
          </a:p>
          <a:p>
            <a:pPr algn="ctr"/>
            <a:r>
              <a:rPr lang="es-ES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Snap ITC" pitchFamily="82" charset="0"/>
              </a:rPr>
              <a:t>Festivales</a:t>
            </a:r>
          </a:p>
          <a:p>
            <a:pPr algn="ctr"/>
            <a:endParaRPr lang="es-ES" sz="72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Snap ITC" pitchFamily="82" charset="0"/>
            </a:endParaRPr>
          </a:p>
          <a:p>
            <a:pPr algn="ctr"/>
            <a:endParaRPr lang="es-ES" sz="115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0800" algn="tl" rotWithShape="0">
                  <a:srgbClr val="000000"/>
                </a:outerShdw>
              </a:effectLst>
              <a:latin typeface="Stencil" pitchFamily="82" charset="0"/>
            </a:endParaRPr>
          </a:p>
        </p:txBody>
      </p:sp>
      <p:sp>
        <p:nvSpPr>
          <p:cNvPr id="3" name="2 Elipse"/>
          <p:cNvSpPr/>
          <p:nvPr/>
        </p:nvSpPr>
        <p:spPr>
          <a:xfrm>
            <a:off x="253220" y="3474721"/>
            <a:ext cx="6386732" cy="2729132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Snap ITC" pitchFamily="82" charset="0"/>
            </a:endParaRPr>
          </a:p>
        </p:txBody>
      </p:sp>
      <p:sp>
        <p:nvSpPr>
          <p:cNvPr id="4" name="3 Elipse"/>
          <p:cNvSpPr/>
          <p:nvPr/>
        </p:nvSpPr>
        <p:spPr>
          <a:xfrm>
            <a:off x="5568463" y="3430172"/>
            <a:ext cx="6386732" cy="2729132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Snap ITC" pitchFamily="82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5500468" y="4009293"/>
            <a:ext cx="1322363" cy="16318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Elipse"/>
          <p:cNvSpPr/>
          <p:nvPr/>
        </p:nvSpPr>
        <p:spPr>
          <a:xfrm>
            <a:off x="7394918" y="4314092"/>
            <a:ext cx="2508737" cy="1045699"/>
          </a:xfrm>
          <a:prstGeom prst="ellipse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Snap ITC" pitchFamily="82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2356340" y="4297680"/>
            <a:ext cx="2508737" cy="1045699"/>
          </a:xfrm>
          <a:prstGeom prst="ellipse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Snap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101" y="182001"/>
            <a:ext cx="8226582" cy="869399"/>
          </a:xfrm>
        </p:spPr>
        <p:txBody>
          <a:bodyPr>
            <a:noAutofit/>
          </a:bodyPr>
          <a:lstStyle/>
          <a:p>
            <a:r>
              <a:rPr lang="en-GB" sz="2800" dirty="0">
                <a:latin typeface="Britannic Bold" pitchFamily="34" charset="0"/>
              </a:rPr>
              <a:t/>
            </a:r>
            <a:br>
              <a:rPr lang="en-GB" sz="2800" dirty="0">
                <a:latin typeface="Britannic Bold" pitchFamily="34" charset="0"/>
              </a:rPr>
            </a:b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Dónde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celebra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la fiesta?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Where is the festival celebrated?</a:t>
            </a:r>
            <a:endParaRPr lang="en-GB" sz="28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4749800" y="1071686"/>
            <a:ext cx="7289800" cy="550920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En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España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Spain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En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Latinoamérica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Latin-America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En el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norte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/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sur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/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este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/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oeste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de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the </a:t>
            </a: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Northe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/South/East/West of...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En un pueblo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a village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En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una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aldea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a hamlet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En la ciudad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the city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En el campo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the countryside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En la playa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On the beach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En la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montaña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the mountain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En la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costa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On the coast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las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calles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Through the streets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En el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camino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On the way to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En los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colegios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the schools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En los barrios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the neighbourhoods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En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las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afueras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the outskirts</a:t>
            </a:r>
          </a:p>
        </p:txBody>
      </p:sp>
      <p:sp>
        <p:nvSpPr>
          <p:cNvPr id="17" name="16 Elipse"/>
          <p:cNvSpPr/>
          <p:nvPr/>
        </p:nvSpPr>
        <p:spPr>
          <a:xfrm>
            <a:off x="241300" y="401918"/>
            <a:ext cx="2921000" cy="202378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00FF"/>
                </a:solidFill>
                <a:latin typeface="Comic Sans MS" pitchFamily="66" charset="0"/>
              </a:rPr>
              <a:t>La fiesta</a:t>
            </a:r>
          </a:p>
          <a:p>
            <a:pPr algn="ctr"/>
            <a:r>
              <a:rPr lang="es-ES" dirty="0" smtClean="0">
                <a:solidFill>
                  <a:srgbClr val="0000FF"/>
                </a:solidFill>
                <a:latin typeface="Comic Sans MS" pitchFamily="66" charset="0"/>
              </a:rPr>
              <a:t>La celebración </a:t>
            </a:r>
          </a:p>
          <a:p>
            <a:pPr algn="ctr"/>
            <a:r>
              <a:rPr lang="es-ES" dirty="0" smtClean="0">
                <a:solidFill>
                  <a:srgbClr val="0000FF"/>
                </a:solidFill>
                <a:latin typeface="Comic Sans MS" pitchFamily="66" charset="0"/>
              </a:rPr>
              <a:t>El festival</a:t>
            </a:r>
          </a:p>
          <a:p>
            <a:pPr algn="ctr"/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festival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or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exact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name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. </a:t>
            </a:r>
          </a:p>
          <a:p>
            <a:pPr algn="ctr"/>
            <a:endParaRPr lang="es-ES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669389" y="91687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221128" y="3710156"/>
            <a:ext cx="4452472" cy="2970044"/>
          </a:xfrm>
          <a:prstGeom prst="rect">
            <a:avLst/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celebrar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= To celebrate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(PRESENT TENSE)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celebr</a:t>
            </a:r>
            <a:r>
              <a:rPr lang="en-GB" sz="1600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O</a:t>
            </a:r>
            <a:r>
              <a:rPr lang="en-GB" sz="1600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(I)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celebr</a:t>
            </a:r>
            <a:r>
              <a:rPr lang="en-GB" sz="1600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AS</a:t>
            </a:r>
            <a:r>
              <a:rPr lang="en-GB" sz="1600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(You)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celebr</a:t>
            </a:r>
            <a:r>
              <a:rPr lang="en-GB" sz="1600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</a:t>
            </a:r>
            <a:r>
              <a:rPr lang="en-GB" sz="1600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(He)</a:t>
            </a:r>
            <a:endParaRPr lang="en-GB" sz="1600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celebr</a:t>
            </a:r>
            <a:r>
              <a:rPr lang="en-GB" sz="1600" b="1" i="1" u="sng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AMOS</a:t>
            </a:r>
            <a:r>
              <a:rPr lang="en-GB" sz="1600" b="1" i="1" u="sng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(We)</a:t>
            </a:r>
            <a:endParaRPr lang="en-GB" sz="1600" b="1" i="1" u="sng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celebr</a:t>
            </a:r>
            <a:r>
              <a:rPr lang="en-GB" sz="1600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AIS</a:t>
            </a:r>
            <a:r>
              <a:rPr lang="en-GB" sz="1600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(You all)</a:t>
            </a:r>
            <a:endParaRPr lang="en-GB" sz="1600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celebr</a:t>
            </a:r>
            <a:r>
              <a:rPr lang="en-GB" sz="1600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AN</a:t>
            </a:r>
            <a:r>
              <a:rPr lang="en-GB" sz="1600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(They)</a:t>
            </a:r>
            <a:endParaRPr lang="en-GB" sz="1600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21" name="Oval 21"/>
          <p:cNvSpPr/>
          <p:nvPr/>
        </p:nvSpPr>
        <p:spPr>
          <a:xfrm>
            <a:off x="11484659" y="125074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4" name="23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3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26" name="25 Grupo"/>
          <p:cNvGrpSpPr/>
          <p:nvPr/>
        </p:nvGrpSpPr>
        <p:grpSpPr>
          <a:xfrm>
            <a:off x="335428" y="2271088"/>
            <a:ext cx="4211172" cy="1323439"/>
            <a:chOff x="4578683" y="1973860"/>
            <a:chExt cx="4452472" cy="1436438"/>
          </a:xfrm>
        </p:grpSpPr>
        <p:sp>
          <p:nvSpPr>
            <p:cNvPr id="27" name="Text Box 9"/>
            <p:cNvSpPr txBox="1">
              <a:spLocks noChangeArrowheads="1"/>
            </p:cNvSpPr>
            <p:nvPr/>
          </p:nvSpPr>
          <p:spPr bwMode="auto">
            <a:xfrm>
              <a:off x="4578683" y="1973860"/>
              <a:ext cx="4452472" cy="1436438"/>
            </a:xfrm>
            <a:prstGeom prst="rect">
              <a:avLst/>
            </a:prstGeom>
            <a:noFill/>
            <a:ln w="57150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celebrarSE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= To be celebrated (PRESENT TENSE)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sz="1600" b="1" i="1" dirty="0" smtClean="0">
                  <a:latin typeface="Comic Sans MS" pitchFamily="66" charset="0"/>
                  <a:cs typeface="Arial" panose="020B0604020202020204" pitchFamily="34" charset="0"/>
                </a:rPr>
                <a:t>SE </a:t>
              </a:r>
              <a:r>
                <a:rPr lang="en-GB" sz="1600" b="1" i="1" dirty="0" err="1" smtClean="0">
                  <a:latin typeface="Comic Sans MS" pitchFamily="66" charset="0"/>
                  <a:cs typeface="Arial" panose="020B0604020202020204" pitchFamily="34" charset="0"/>
                </a:rPr>
                <a:t>lcelebr</a:t>
              </a:r>
              <a:r>
                <a:rPr lang="en-GB" sz="1600" b="1" i="1" dirty="0" err="1" smtClean="0">
                  <a:solidFill>
                    <a:srgbClr val="FF6600"/>
                  </a:solidFill>
                  <a:latin typeface="Comic Sans MS" pitchFamily="66" charset="0"/>
                  <a:cs typeface="Arial" panose="020B0604020202020204" pitchFamily="34" charset="0"/>
                </a:rPr>
                <a:t>A</a:t>
              </a:r>
              <a:r>
                <a:rPr lang="en-GB" sz="1600" b="1" i="1" dirty="0" smtClean="0">
                  <a:solidFill>
                    <a:srgbClr val="FF6600"/>
                  </a:solidFill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i="1" dirty="0" smtClean="0">
                  <a:latin typeface="Comic Sans MS" pitchFamily="66" charset="0"/>
                  <a:cs typeface="Arial" panose="020B0604020202020204" pitchFamily="34" charset="0"/>
                </a:rPr>
                <a:t>(It is celebrated)</a:t>
              </a:r>
              <a:endParaRPr lang="en-GB" sz="1600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GB" sz="1600" b="1" i="1" dirty="0" smtClean="0">
                  <a:latin typeface="Comic Sans MS" pitchFamily="66" charset="0"/>
                  <a:cs typeface="Arial" panose="020B0604020202020204" pitchFamily="34" charset="0"/>
                </a:rPr>
                <a:t>SE </a:t>
              </a:r>
              <a:r>
                <a:rPr lang="en-GB" sz="1600" b="1" i="1" dirty="0" err="1" smtClean="0">
                  <a:latin typeface="Comic Sans MS" pitchFamily="66" charset="0"/>
                  <a:cs typeface="Arial" panose="020B0604020202020204" pitchFamily="34" charset="0"/>
                </a:rPr>
                <a:t>celebr</a:t>
              </a:r>
              <a:r>
                <a:rPr lang="en-GB" sz="1600" b="1" i="1" dirty="0" err="1" smtClean="0">
                  <a:solidFill>
                    <a:srgbClr val="FF6600"/>
                  </a:solidFill>
                  <a:latin typeface="Comic Sans MS" pitchFamily="66" charset="0"/>
                  <a:cs typeface="Arial" panose="020B0604020202020204" pitchFamily="34" charset="0"/>
                </a:rPr>
                <a:t>AN</a:t>
              </a:r>
              <a:r>
                <a:rPr lang="en-GB" sz="1600" b="1" i="1" dirty="0" smtClean="0">
                  <a:solidFill>
                    <a:srgbClr val="FF6600"/>
                  </a:solidFill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i="1" dirty="0" smtClean="0">
                  <a:latin typeface="Comic Sans MS" pitchFamily="66" charset="0"/>
                  <a:cs typeface="Arial" panose="020B0604020202020204" pitchFamily="34" charset="0"/>
                </a:rPr>
                <a:t>(They are celebrated)</a:t>
              </a:r>
              <a:endParaRPr lang="en-GB" sz="1600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28" name="Oval 21"/>
            <p:cNvSpPr/>
            <p:nvPr/>
          </p:nvSpPr>
          <p:spPr>
            <a:xfrm>
              <a:off x="8636953" y="2097267"/>
              <a:ext cx="325925" cy="307817"/>
            </a:xfrm>
            <a:prstGeom prst="teardrop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2</a:t>
              </a:r>
              <a:endPara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31" name="30 Flecha abajo"/>
          <p:cNvSpPr/>
          <p:nvPr/>
        </p:nvSpPr>
        <p:spPr>
          <a:xfrm>
            <a:off x="292100" y="1841500"/>
            <a:ext cx="647700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Flecha abajo"/>
          <p:cNvSpPr/>
          <p:nvPr/>
        </p:nvSpPr>
        <p:spPr>
          <a:xfrm rot="9607894">
            <a:off x="4010667" y="1388848"/>
            <a:ext cx="217469" cy="3201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Oval 15"/>
          <p:cNvSpPr/>
          <p:nvPr/>
        </p:nvSpPr>
        <p:spPr>
          <a:xfrm>
            <a:off x="3253589" y="124707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100" y="182001"/>
            <a:ext cx="9793999" cy="869399"/>
          </a:xfrm>
        </p:spPr>
        <p:txBody>
          <a:bodyPr>
            <a:noAutofit/>
          </a:bodyPr>
          <a:lstStyle/>
          <a:p>
            <a:r>
              <a:rPr lang="en-GB" sz="2800" dirty="0">
                <a:latin typeface="Britannic Bold" pitchFamily="34" charset="0"/>
              </a:rPr>
              <a:t/>
            </a:r>
            <a:br>
              <a:rPr lang="en-GB" sz="2800" dirty="0">
                <a:latin typeface="Britannic Bold" pitchFamily="34" charset="0"/>
              </a:rPr>
            </a:b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¿Con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frecuencia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celebra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la fiesta?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How often is the festival celebrated?</a:t>
            </a:r>
            <a:endParaRPr lang="en-GB" sz="28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17" name="16 Elipse"/>
          <p:cNvSpPr/>
          <p:nvPr/>
        </p:nvSpPr>
        <p:spPr>
          <a:xfrm>
            <a:off x="241300" y="401918"/>
            <a:ext cx="2921000" cy="202378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00FF"/>
                </a:solidFill>
                <a:latin typeface="Comic Sans MS" pitchFamily="66" charset="0"/>
              </a:rPr>
              <a:t>La fiesta</a:t>
            </a:r>
          </a:p>
          <a:p>
            <a:pPr algn="ctr"/>
            <a:r>
              <a:rPr lang="es-ES" dirty="0" smtClean="0">
                <a:solidFill>
                  <a:srgbClr val="0000FF"/>
                </a:solidFill>
                <a:latin typeface="Comic Sans MS" pitchFamily="66" charset="0"/>
              </a:rPr>
              <a:t>La celebración </a:t>
            </a:r>
          </a:p>
          <a:p>
            <a:pPr algn="ctr"/>
            <a:r>
              <a:rPr lang="es-ES" dirty="0" smtClean="0">
                <a:solidFill>
                  <a:srgbClr val="0000FF"/>
                </a:solidFill>
                <a:latin typeface="Comic Sans MS" pitchFamily="66" charset="0"/>
              </a:rPr>
              <a:t>El festival</a:t>
            </a:r>
          </a:p>
          <a:p>
            <a:pPr algn="ctr"/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festival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or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exact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name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. </a:t>
            </a:r>
          </a:p>
          <a:p>
            <a:pPr algn="ctr"/>
            <a:endParaRPr lang="es-ES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669389" y="91687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221128" y="3710156"/>
            <a:ext cx="4452472" cy="2970044"/>
          </a:xfrm>
          <a:prstGeom prst="rect">
            <a:avLst/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celebrar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= To celebrate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(PRESENT TENSE)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celebr</a:t>
            </a:r>
            <a:r>
              <a:rPr lang="en-GB" sz="1600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O</a:t>
            </a:r>
            <a:r>
              <a:rPr lang="en-GB" sz="1600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(I)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celebr</a:t>
            </a:r>
            <a:r>
              <a:rPr lang="en-GB" sz="1600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AS</a:t>
            </a:r>
            <a:r>
              <a:rPr lang="en-GB" sz="1600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(You)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celebr</a:t>
            </a:r>
            <a:r>
              <a:rPr lang="en-GB" sz="1600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</a:t>
            </a:r>
            <a:r>
              <a:rPr lang="en-GB" sz="1600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(He)</a:t>
            </a:r>
            <a:endParaRPr lang="en-GB" sz="1600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celebr</a:t>
            </a:r>
            <a:r>
              <a:rPr lang="en-GB" sz="1600" b="1" i="1" u="sng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AMOS</a:t>
            </a:r>
            <a:r>
              <a:rPr lang="en-GB" sz="1600" b="1" i="1" u="sng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(We)</a:t>
            </a:r>
            <a:endParaRPr lang="en-GB" sz="1600" b="1" i="1" u="sng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celebr</a:t>
            </a:r>
            <a:r>
              <a:rPr lang="en-GB" sz="1600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AIS</a:t>
            </a:r>
            <a:r>
              <a:rPr lang="en-GB" sz="1600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(You all)</a:t>
            </a:r>
            <a:endParaRPr lang="en-GB" sz="1600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celebr</a:t>
            </a:r>
            <a:r>
              <a:rPr lang="en-GB" sz="1600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AN</a:t>
            </a:r>
            <a:r>
              <a:rPr lang="en-GB" sz="1600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(They)</a:t>
            </a:r>
            <a:endParaRPr lang="en-GB" sz="1600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21" name="Oval 21"/>
          <p:cNvSpPr/>
          <p:nvPr/>
        </p:nvSpPr>
        <p:spPr>
          <a:xfrm>
            <a:off x="11484659" y="125074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4" name="23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4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3" name="25 Grupo"/>
          <p:cNvGrpSpPr/>
          <p:nvPr/>
        </p:nvGrpSpPr>
        <p:grpSpPr>
          <a:xfrm>
            <a:off x="335428" y="2271088"/>
            <a:ext cx="4211172" cy="1323439"/>
            <a:chOff x="4578683" y="1973860"/>
            <a:chExt cx="4452472" cy="1436438"/>
          </a:xfrm>
        </p:grpSpPr>
        <p:sp>
          <p:nvSpPr>
            <p:cNvPr id="27" name="Text Box 9"/>
            <p:cNvSpPr txBox="1">
              <a:spLocks noChangeArrowheads="1"/>
            </p:cNvSpPr>
            <p:nvPr/>
          </p:nvSpPr>
          <p:spPr bwMode="auto">
            <a:xfrm>
              <a:off x="4578683" y="1973860"/>
              <a:ext cx="4452472" cy="1436438"/>
            </a:xfrm>
            <a:prstGeom prst="rect">
              <a:avLst/>
            </a:prstGeom>
            <a:noFill/>
            <a:ln w="57150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celebrarSE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= To be celebrated (PRESENT TENSE)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sz="1600" b="1" i="1" dirty="0" smtClean="0">
                  <a:latin typeface="Comic Sans MS" pitchFamily="66" charset="0"/>
                  <a:cs typeface="Arial" panose="020B0604020202020204" pitchFamily="34" charset="0"/>
                </a:rPr>
                <a:t>SE </a:t>
              </a:r>
              <a:r>
                <a:rPr lang="en-GB" sz="1600" b="1" i="1" dirty="0" err="1" smtClean="0">
                  <a:latin typeface="Comic Sans MS" pitchFamily="66" charset="0"/>
                  <a:cs typeface="Arial" panose="020B0604020202020204" pitchFamily="34" charset="0"/>
                </a:rPr>
                <a:t>lcelebr</a:t>
              </a:r>
              <a:r>
                <a:rPr lang="en-GB" sz="1600" b="1" i="1" dirty="0" err="1" smtClean="0">
                  <a:solidFill>
                    <a:srgbClr val="FF6600"/>
                  </a:solidFill>
                  <a:latin typeface="Comic Sans MS" pitchFamily="66" charset="0"/>
                  <a:cs typeface="Arial" panose="020B0604020202020204" pitchFamily="34" charset="0"/>
                </a:rPr>
                <a:t>A</a:t>
              </a:r>
              <a:r>
                <a:rPr lang="en-GB" sz="1600" b="1" i="1" dirty="0" smtClean="0">
                  <a:solidFill>
                    <a:srgbClr val="FF6600"/>
                  </a:solidFill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i="1" dirty="0" smtClean="0">
                  <a:latin typeface="Comic Sans MS" pitchFamily="66" charset="0"/>
                  <a:cs typeface="Arial" panose="020B0604020202020204" pitchFamily="34" charset="0"/>
                </a:rPr>
                <a:t>(It is celebrated)</a:t>
              </a:r>
              <a:endParaRPr lang="en-GB" sz="1600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GB" sz="1600" b="1" i="1" dirty="0" smtClean="0">
                  <a:latin typeface="Comic Sans MS" pitchFamily="66" charset="0"/>
                  <a:cs typeface="Arial" panose="020B0604020202020204" pitchFamily="34" charset="0"/>
                </a:rPr>
                <a:t>SE </a:t>
              </a:r>
              <a:r>
                <a:rPr lang="en-GB" sz="1600" b="1" i="1" dirty="0" err="1" smtClean="0">
                  <a:latin typeface="Comic Sans MS" pitchFamily="66" charset="0"/>
                  <a:cs typeface="Arial" panose="020B0604020202020204" pitchFamily="34" charset="0"/>
                </a:rPr>
                <a:t>celebr</a:t>
              </a:r>
              <a:r>
                <a:rPr lang="en-GB" sz="1600" b="1" i="1" dirty="0" err="1" smtClean="0">
                  <a:solidFill>
                    <a:srgbClr val="FF6600"/>
                  </a:solidFill>
                  <a:latin typeface="Comic Sans MS" pitchFamily="66" charset="0"/>
                  <a:cs typeface="Arial" panose="020B0604020202020204" pitchFamily="34" charset="0"/>
                </a:rPr>
                <a:t>AN</a:t>
              </a:r>
              <a:r>
                <a:rPr lang="en-GB" sz="1600" b="1" i="1" dirty="0" smtClean="0">
                  <a:solidFill>
                    <a:srgbClr val="FF6600"/>
                  </a:solidFill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i="1" dirty="0" smtClean="0">
                  <a:latin typeface="Comic Sans MS" pitchFamily="66" charset="0"/>
                  <a:cs typeface="Arial" panose="020B0604020202020204" pitchFamily="34" charset="0"/>
                </a:rPr>
                <a:t>(They are celebrated)</a:t>
              </a:r>
              <a:endParaRPr lang="en-GB" sz="1600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28" name="Oval 21"/>
            <p:cNvSpPr/>
            <p:nvPr/>
          </p:nvSpPr>
          <p:spPr>
            <a:xfrm>
              <a:off x="8636953" y="2097267"/>
              <a:ext cx="325925" cy="307817"/>
            </a:xfrm>
            <a:prstGeom prst="teardrop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2</a:t>
              </a:r>
              <a:endPara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31" name="30 Flecha abajo"/>
          <p:cNvSpPr/>
          <p:nvPr/>
        </p:nvSpPr>
        <p:spPr>
          <a:xfrm>
            <a:off x="292100" y="1841500"/>
            <a:ext cx="647700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Flecha abajo"/>
          <p:cNvSpPr/>
          <p:nvPr/>
        </p:nvSpPr>
        <p:spPr>
          <a:xfrm rot="9607894">
            <a:off x="4010667" y="1388848"/>
            <a:ext cx="217469" cy="3201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Oval 15"/>
          <p:cNvSpPr/>
          <p:nvPr/>
        </p:nvSpPr>
        <p:spPr>
          <a:xfrm>
            <a:off x="3253589" y="124707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927600" y="1274886"/>
            <a:ext cx="6972300" cy="4401205"/>
          </a:xfrm>
          <a:prstGeom prst="rect">
            <a:avLst/>
          </a:prstGeom>
          <a:noFill/>
          <a:ln w="5715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Cada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año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Every year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Todos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los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años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Every year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Cada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dos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años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Every two years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Cada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año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bisiesto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Every leap year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Frecuentemente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Frequently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menudo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Often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Rara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vez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Rarely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Una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vez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Once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Dos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veces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Twice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Muchas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veces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Many times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Dos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veces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año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Twice a year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Dos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veces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la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semana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Twice a week</a:t>
            </a: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100" y="182001"/>
            <a:ext cx="9793999" cy="869399"/>
          </a:xfrm>
        </p:spPr>
        <p:txBody>
          <a:bodyPr>
            <a:noAutofit/>
          </a:bodyPr>
          <a:lstStyle/>
          <a:p>
            <a:r>
              <a:rPr lang="en-GB" sz="2800" dirty="0">
                <a:latin typeface="Britannic Bold" pitchFamily="34" charset="0"/>
              </a:rPr>
              <a:t/>
            </a:r>
            <a:br>
              <a:rPr lang="en-GB" sz="2800" dirty="0">
                <a:latin typeface="Britannic Bold" pitchFamily="34" charset="0"/>
              </a:rPr>
            </a:b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Cuanto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dura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la fiesta?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How long does the festival last?</a:t>
            </a:r>
            <a:endParaRPr lang="en-GB" sz="28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17" name="16 Elipse"/>
          <p:cNvSpPr/>
          <p:nvPr/>
        </p:nvSpPr>
        <p:spPr>
          <a:xfrm>
            <a:off x="241300" y="401918"/>
            <a:ext cx="2921000" cy="202378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00FF"/>
                </a:solidFill>
                <a:latin typeface="Comic Sans MS" pitchFamily="66" charset="0"/>
              </a:rPr>
              <a:t>La fiesta</a:t>
            </a:r>
          </a:p>
          <a:p>
            <a:pPr algn="ctr"/>
            <a:r>
              <a:rPr lang="es-ES" dirty="0" smtClean="0">
                <a:solidFill>
                  <a:srgbClr val="0000FF"/>
                </a:solidFill>
                <a:latin typeface="Comic Sans MS" pitchFamily="66" charset="0"/>
              </a:rPr>
              <a:t>La celebración </a:t>
            </a:r>
          </a:p>
          <a:p>
            <a:pPr algn="ctr"/>
            <a:r>
              <a:rPr lang="es-ES" dirty="0" smtClean="0">
                <a:solidFill>
                  <a:srgbClr val="0000FF"/>
                </a:solidFill>
                <a:latin typeface="Comic Sans MS" pitchFamily="66" charset="0"/>
              </a:rPr>
              <a:t>El festival</a:t>
            </a:r>
          </a:p>
          <a:p>
            <a:pPr algn="ctr"/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festival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or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exact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name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. </a:t>
            </a:r>
          </a:p>
          <a:p>
            <a:pPr algn="ctr"/>
            <a:endParaRPr lang="es-ES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669389" y="91687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221128" y="3710156"/>
            <a:ext cx="4452472" cy="2970044"/>
          </a:xfrm>
          <a:prstGeom prst="rect">
            <a:avLst/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celebrar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= To celebrate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(PRESENT TENSE)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celebr</a:t>
            </a:r>
            <a:r>
              <a:rPr lang="en-GB" sz="1600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O</a:t>
            </a:r>
            <a:r>
              <a:rPr lang="en-GB" sz="1600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(I)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celebr</a:t>
            </a:r>
            <a:r>
              <a:rPr lang="en-GB" sz="1600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AS</a:t>
            </a:r>
            <a:r>
              <a:rPr lang="en-GB" sz="1600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(You)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celebr</a:t>
            </a:r>
            <a:r>
              <a:rPr lang="en-GB" sz="1600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</a:t>
            </a:r>
            <a:r>
              <a:rPr lang="en-GB" sz="1600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(He)</a:t>
            </a:r>
            <a:endParaRPr lang="en-GB" sz="1600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celebr</a:t>
            </a:r>
            <a:r>
              <a:rPr lang="en-GB" sz="1600" b="1" i="1" u="sng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AMOS</a:t>
            </a:r>
            <a:r>
              <a:rPr lang="en-GB" sz="1600" b="1" i="1" u="sng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(We)</a:t>
            </a:r>
            <a:endParaRPr lang="en-GB" sz="1600" b="1" i="1" u="sng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celebr</a:t>
            </a:r>
            <a:r>
              <a:rPr lang="en-GB" sz="1600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AIS</a:t>
            </a:r>
            <a:r>
              <a:rPr lang="en-GB" sz="1600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(You all)</a:t>
            </a:r>
            <a:endParaRPr lang="en-GB" sz="1600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celebr</a:t>
            </a:r>
            <a:r>
              <a:rPr lang="en-GB" sz="1600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AN</a:t>
            </a:r>
            <a:r>
              <a:rPr lang="en-GB" sz="1600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(They)</a:t>
            </a:r>
            <a:endParaRPr lang="en-GB" sz="1600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21" name="Oval 21"/>
          <p:cNvSpPr/>
          <p:nvPr/>
        </p:nvSpPr>
        <p:spPr>
          <a:xfrm>
            <a:off x="11484659" y="125074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4" name="23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5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3" name="25 Grupo"/>
          <p:cNvGrpSpPr/>
          <p:nvPr/>
        </p:nvGrpSpPr>
        <p:grpSpPr>
          <a:xfrm>
            <a:off x="335428" y="2271088"/>
            <a:ext cx="4211172" cy="1323439"/>
            <a:chOff x="4578683" y="1973860"/>
            <a:chExt cx="4452472" cy="1436438"/>
          </a:xfrm>
        </p:grpSpPr>
        <p:sp>
          <p:nvSpPr>
            <p:cNvPr id="27" name="Text Box 9"/>
            <p:cNvSpPr txBox="1">
              <a:spLocks noChangeArrowheads="1"/>
            </p:cNvSpPr>
            <p:nvPr/>
          </p:nvSpPr>
          <p:spPr bwMode="auto">
            <a:xfrm>
              <a:off x="4578683" y="1973860"/>
              <a:ext cx="4452472" cy="1436438"/>
            </a:xfrm>
            <a:prstGeom prst="rect">
              <a:avLst/>
            </a:prstGeom>
            <a:noFill/>
            <a:ln w="57150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celebrarSE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= To be celebrated (PRESENT TENSE)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sz="1600" b="1" i="1" dirty="0" smtClean="0">
                  <a:latin typeface="Comic Sans MS" pitchFamily="66" charset="0"/>
                  <a:cs typeface="Arial" panose="020B0604020202020204" pitchFamily="34" charset="0"/>
                </a:rPr>
                <a:t>SE </a:t>
              </a:r>
              <a:r>
                <a:rPr lang="en-GB" sz="1600" b="1" i="1" dirty="0" err="1" smtClean="0">
                  <a:latin typeface="Comic Sans MS" pitchFamily="66" charset="0"/>
                  <a:cs typeface="Arial" panose="020B0604020202020204" pitchFamily="34" charset="0"/>
                </a:rPr>
                <a:t>lcelebr</a:t>
              </a:r>
              <a:r>
                <a:rPr lang="en-GB" sz="1600" b="1" i="1" dirty="0" err="1" smtClean="0">
                  <a:solidFill>
                    <a:srgbClr val="FF6600"/>
                  </a:solidFill>
                  <a:latin typeface="Comic Sans MS" pitchFamily="66" charset="0"/>
                  <a:cs typeface="Arial" panose="020B0604020202020204" pitchFamily="34" charset="0"/>
                </a:rPr>
                <a:t>A</a:t>
              </a:r>
              <a:r>
                <a:rPr lang="en-GB" sz="1600" b="1" i="1" dirty="0" smtClean="0">
                  <a:solidFill>
                    <a:srgbClr val="FF6600"/>
                  </a:solidFill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i="1" dirty="0" smtClean="0">
                  <a:latin typeface="Comic Sans MS" pitchFamily="66" charset="0"/>
                  <a:cs typeface="Arial" panose="020B0604020202020204" pitchFamily="34" charset="0"/>
                </a:rPr>
                <a:t>(It is celebrated)</a:t>
              </a:r>
              <a:endParaRPr lang="en-GB" sz="1600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GB" sz="1600" b="1" i="1" dirty="0" smtClean="0">
                  <a:latin typeface="Comic Sans MS" pitchFamily="66" charset="0"/>
                  <a:cs typeface="Arial" panose="020B0604020202020204" pitchFamily="34" charset="0"/>
                </a:rPr>
                <a:t>SE </a:t>
              </a:r>
              <a:r>
                <a:rPr lang="en-GB" sz="1600" b="1" i="1" dirty="0" err="1" smtClean="0">
                  <a:latin typeface="Comic Sans MS" pitchFamily="66" charset="0"/>
                  <a:cs typeface="Arial" panose="020B0604020202020204" pitchFamily="34" charset="0"/>
                </a:rPr>
                <a:t>celebr</a:t>
              </a:r>
              <a:r>
                <a:rPr lang="en-GB" sz="1600" b="1" i="1" dirty="0" err="1" smtClean="0">
                  <a:solidFill>
                    <a:srgbClr val="FF6600"/>
                  </a:solidFill>
                  <a:latin typeface="Comic Sans MS" pitchFamily="66" charset="0"/>
                  <a:cs typeface="Arial" panose="020B0604020202020204" pitchFamily="34" charset="0"/>
                </a:rPr>
                <a:t>AN</a:t>
              </a:r>
              <a:r>
                <a:rPr lang="en-GB" sz="1600" b="1" i="1" dirty="0" smtClean="0">
                  <a:solidFill>
                    <a:srgbClr val="FF6600"/>
                  </a:solidFill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i="1" dirty="0" smtClean="0">
                  <a:latin typeface="Comic Sans MS" pitchFamily="66" charset="0"/>
                  <a:cs typeface="Arial" panose="020B0604020202020204" pitchFamily="34" charset="0"/>
                </a:rPr>
                <a:t>(They are celebrated)</a:t>
              </a:r>
              <a:endParaRPr lang="en-GB" sz="1600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28" name="Oval 21"/>
            <p:cNvSpPr/>
            <p:nvPr/>
          </p:nvSpPr>
          <p:spPr>
            <a:xfrm>
              <a:off x="8636953" y="2097267"/>
              <a:ext cx="325925" cy="307817"/>
            </a:xfrm>
            <a:prstGeom prst="teardrop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2</a:t>
              </a:r>
              <a:endPara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31" name="30 Flecha abajo"/>
          <p:cNvSpPr/>
          <p:nvPr/>
        </p:nvSpPr>
        <p:spPr>
          <a:xfrm>
            <a:off x="292100" y="1841500"/>
            <a:ext cx="647700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Flecha abajo"/>
          <p:cNvSpPr/>
          <p:nvPr/>
        </p:nvSpPr>
        <p:spPr>
          <a:xfrm rot="9607894">
            <a:off x="4010667" y="1388848"/>
            <a:ext cx="217469" cy="3201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Oval 15"/>
          <p:cNvSpPr/>
          <p:nvPr/>
        </p:nvSpPr>
        <p:spPr>
          <a:xfrm>
            <a:off x="3253589" y="124707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927600" y="1274886"/>
            <a:ext cx="6972300" cy="4401205"/>
          </a:xfrm>
          <a:prstGeom prst="rect">
            <a:avLst/>
          </a:prstGeom>
          <a:noFill/>
          <a:ln w="5715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Dos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dias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For two years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Durante primavera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during Spring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Una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semana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For a week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Un fin de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semana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For a weekend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Una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quincena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For a fortnight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Tres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dias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For three days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Un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puente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Bank holiday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Una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hora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An hour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Tres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minutos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Three minutes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Una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tarde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An afternoon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Una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noche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One night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Tres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dias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consecutivos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Three consecutive days</a:t>
            </a: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4"/>
          <p:cNvSpPr txBox="1"/>
          <p:nvPr/>
        </p:nvSpPr>
        <p:spPr>
          <a:xfrm>
            <a:off x="7690813" y="1157416"/>
            <a:ext cx="4328468" cy="3693319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En el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pasado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In the past</a:t>
            </a:r>
          </a:p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Ayer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Yesterday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El fin de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semana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pasado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Last weekend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El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domingo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pasado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Last </a:t>
            </a:r>
            <a:r>
              <a:rPr lang="en-GB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unday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Hace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tres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dias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Three days ago</a:t>
            </a:r>
          </a:p>
          <a:p>
            <a:pPr>
              <a:defRPr/>
            </a:pPr>
            <a:r>
              <a:rPr lang="en-GB" b="1" kern="0" dirty="0" err="1" smtClean="0">
                <a:latin typeface="Calibri"/>
              </a:rPr>
              <a:t>Anoche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 Last night</a:t>
            </a:r>
          </a:p>
          <a:p>
            <a:pPr>
              <a:defRPr/>
            </a:pPr>
            <a:r>
              <a:rPr lang="en-GB" b="1" kern="0" dirty="0" err="1" smtClean="0"/>
              <a:t>Hace</a:t>
            </a:r>
            <a:r>
              <a:rPr lang="en-GB" b="1" kern="0" dirty="0" smtClean="0"/>
              <a:t> mucho </a:t>
            </a:r>
            <a:r>
              <a:rPr lang="en-GB" b="1" kern="0" dirty="0" err="1" smtClean="0"/>
              <a:t>tiempo</a:t>
            </a:r>
            <a:r>
              <a:rPr lang="en-GB" b="1" kern="0" dirty="0" smtClean="0"/>
              <a:t> </a:t>
            </a:r>
            <a:r>
              <a:rPr lang="en-GB" b="1" kern="0" dirty="0" smtClean="0">
                <a:solidFill>
                  <a:srgbClr val="FF0000"/>
                </a:solidFill>
              </a:rPr>
              <a:t>a long time ago</a:t>
            </a:r>
          </a:p>
          <a:p>
            <a:pPr>
              <a:defRPr/>
            </a:pPr>
            <a:r>
              <a:rPr lang="en-GB" b="1" kern="0" dirty="0" smtClean="0"/>
              <a:t>El </a:t>
            </a:r>
            <a:r>
              <a:rPr lang="en-GB" b="1" kern="0" dirty="0" err="1" smtClean="0"/>
              <a:t>siglo</a:t>
            </a:r>
            <a:r>
              <a:rPr lang="en-GB" b="1" kern="0" dirty="0" smtClean="0"/>
              <a:t> </a:t>
            </a:r>
            <a:r>
              <a:rPr lang="en-GB" b="1" kern="0" dirty="0" err="1" smtClean="0"/>
              <a:t>pasado</a:t>
            </a:r>
            <a:r>
              <a:rPr lang="en-GB" b="1" kern="0" dirty="0" smtClean="0">
                <a:solidFill>
                  <a:srgbClr val="FF0000"/>
                </a:solidFill>
              </a:rPr>
              <a:t> Last century</a:t>
            </a:r>
          </a:p>
          <a:p>
            <a:pPr>
              <a:defRPr/>
            </a:pPr>
            <a:r>
              <a:rPr lang="en-GB" b="1" kern="0" dirty="0" smtClean="0"/>
              <a:t>En los </a:t>
            </a:r>
            <a:r>
              <a:rPr lang="en-GB" b="1" kern="0" dirty="0" err="1" smtClean="0"/>
              <a:t>años</a:t>
            </a:r>
            <a:r>
              <a:rPr lang="en-GB" b="1" kern="0" dirty="0" smtClean="0"/>
              <a:t> 60 </a:t>
            </a:r>
            <a:r>
              <a:rPr lang="en-GB" b="1" kern="0" dirty="0" smtClean="0">
                <a:solidFill>
                  <a:srgbClr val="FF0000"/>
                </a:solidFill>
              </a:rPr>
              <a:t> In the 60s</a:t>
            </a:r>
          </a:p>
          <a:p>
            <a:pPr>
              <a:defRPr/>
            </a:pPr>
            <a:r>
              <a:rPr lang="en-GB" b="1" kern="0" dirty="0" smtClean="0"/>
              <a:t>En la </a:t>
            </a:r>
            <a:r>
              <a:rPr lang="en-GB" b="1" kern="0" dirty="0" err="1" smtClean="0"/>
              <a:t>edad</a:t>
            </a:r>
            <a:r>
              <a:rPr lang="en-GB" b="1" kern="0" dirty="0" smtClean="0"/>
              <a:t> media</a:t>
            </a:r>
            <a:r>
              <a:rPr lang="en-GB" b="1" kern="0" dirty="0" smtClean="0">
                <a:solidFill>
                  <a:srgbClr val="FF0000"/>
                </a:solidFill>
              </a:rPr>
              <a:t> In the Middle Ages</a:t>
            </a:r>
          </a:p>
          <a:p>
            <a:pPr>
              <a:defRPr/>
            </a:pPr>
            <a:r>
              <a:rPr lang="es-ES" b="1" kern="0" dirty="0" smtClean="0"/>
              <a:t>Antes de </a:t>
            </a:r>
            <a:r>
              <a:rPr lang="es-ES" b="1" kern="0" dirty="0" err="1" smtClean="0">
                <a:solidFill>
                  <a:srgbClr val="FF0000"/>
                </a:solidFill>
              </a:rPr>
              <a:t>Before</a:t>
            </a:r>
            <a:endParaRPr lang="es-ES" b="1" kern="0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s-ES" b="1" kern="0" dirty="0" smtClean="0"/>
              <a:t>Después de </a:t>
            </a:r>
            <a:r>
              <a:rPr lang="es-ES" b="1" kern="0" dirty="0" err="1" smtClean="0">
                <a:solidFill>
                  <a:srgbClr val="FF0000"/>
                </a:solidFill>
              </a:rPr>
              <a:t>After</a:t>
            </a:r>
            <a:endParaRPr lang="es-ES" b="1" kern="0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en-GB" b="1" kern="0" dirty="0" smtClean="0">
              <a:solidFill>
                <a:srgbClr val="FF0000"/>
              </a:solidFill>
            </a:endParaRPr>
          </a:p>
        </p:txBody>
      </p:sp>
      <p:sp>
        <p:nvSpPr>
          <p:cNvPr id="24" name="23 Elipse"/>
          <p:cNvSpPr/>
          <p:nvPr/>
        </p:nvSpPr>
        <p:spPr>
          <a:xfrm>
            <a:off x="508000" y="236818"/>
            <a:ext cx="2921000" cy="202378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00FF"/>
                </a:solidFill>
                <a:latin typeface="Comic Sans MS" pitchFamily="66" charset="0"/>
              </a:rPr>
              <a:t>La fiesta</a:t>
            </a:r>
          </a:p>
          <a:p>
            <a:pPr algn="ctr"/>
            <a:r>
              <a:rPr lang="es-ES" dirty="0" smtClean="0">
                <a:solidFill>
                  <a:srgbClr val="0000FF"/>
                </a:solidFill>
                <a:latin typeface="Comic Sans MS" pitchFamily="66" charset="0"/>
              </a:rPr>
              <a:t>La celebración </a:t>
            </a:r>
          </a:p>
          <a:p>
            <a:pPr algn="ctr"/>
            <a:r>
              <a:rPr lang="es-ES" dirty="0" smtClean="0">
                <a:solidFill>
                  <a:srgbClr val="0000FF"/>
                </a:solidFill>
                <a:latin typeface="Comic Sans MS" pitchFamily="66" charset="0"/>
              </a:rPr>
              <a:t>El festival</a:t>
            </a:r>
          </a:p>
          <a:p>
            <a:pPr algn="ctr"/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festival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or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exact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name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. </a:t>
            </a:r>
          </a:p>
          <a:p>
            <a:pPr algn="ctr"/>
            <a:endParaRPr lang="es-ES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012" y="235788"/>
            <a:ext cx="10883153" cy="869399"/>
          </a:xfrm>
        </p:spPr>
        <p:txBody>
          <a:bodyPr>
            <a:noAutofit/>
          </a:bodyPr>
          <a:lstStyle/>
          <a:p>
            <a:r>
              <a:rPr lang="en-GB" sz="2800" dirty="0">
                <a:latin typeface="Britannic Bold" pitchFamily="34" charset="0"/>
              </a:rPr>
              <a:t/>
            </a:r>
            <a:br>
              <a:rPr lang="en-GB" sz="2800" dirty="0">
                <a:latin typeface="Britannic Bold" pitchFamily="34" charset="0"/>
              </a:rPr>
            </a:br>
            <a:r>
              <a:rPr lang="en-GB" sz="4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¿</a:t>
            </a:r>
            <a:r>
              <a:rPr lang="en-GB" sz="4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Cuando</a:t>
            </a:r>
            <a:r>
              <a:rPr lang="en-GB" sz="4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4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empezó</a:t>
            </a:r>
            <a:r>
              <a:rPr lang="en-GB" sz="4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36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36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3600" dirty="0" smtClean="0">
                <a:solidFill>
                  <a:srgbClr val="FF0000"/>
                </a:solidFill>
                <a:latin typeface="Britannic Bold" pitchFamily="34" charset="0"/>
              </a:rPr>
              <a:t>When did it start?</a:t>
            </a:r>
            <a:endParaRPr lang="en-GB" sz="28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8371665" y="56927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949394" y="3826411"/>
            <a:ext cx="3425657" cy="2862322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PAST TENSE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-AR	  -ER        -IR	</a:t>
            </a: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836948" y="86937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Oval 21"/>
          <p:cNvSpPr/>
          <p:nvPr/>
        </p:nvSpPr>
        <p:spPr>
          <a:xfrm>
            <a:off x="4372849" y="3897337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7" name="Oval 21"/>
          <p:cNvSpPr/>
          <p:nvPr/>
        </p:nvSpPr>
        <p:spPr>
          <a:xfrm>
            <a:off x="11525416" y="159588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6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965981" y="4775981"/>
            <a:ext cx="9612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é</a:t>
            </a:r>
            <a:br>
              <a:rPr lang="pt-BR" dirty="0" smtClean="0"/>
            </a:br>
            <a:r>
              <a:rPr lang="pt-BR" dirty="0" err="1" smtClean="0"/>
              <a:t>aste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ó</a:t>
            </a:r>
            <a:br>
              <a:rPr lang="pt-BR" dirty="0" smtClean="0"/>
            </a:br>
            <a:r>
              <a:rPr lang="pt-BR" dirty="0" smtClean="0"/>
              <a:t>amos</a:t>
            </a:r>
            <a:br>
              <a:rPr lang="pt-BR" dirty="0" smtClean="0"/>
            </a:br>
            <a:r>
              <a:rPr lang="pt-BR" dirty="0" err="1" smtClean="0"/>
              <a:t>asteis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aron</a:t>
            </a:r>
            <a:endParaRPr lang="es-ES" dirty="0"/>
          </a:p>
        </p:txBody>
      </p:sp>
      <p:sp>
        <p:nvSpPr>
          <p:cNvPr id="23" name="22 Rectángulo"/>
          <p:cNvSpPr/>
          <p:nvPr/>
        </p:nvSpPr>
        <p:spPr>
          <a:xfrm>
            <a:off x="2077329" y="4774533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í</a:t>
            </a:r>
            <a:br>
              <a:rPr lang="pt-BR" dirty="0" smtClean="0"/>
            </a:br>
            <a:r>
              <a:rPr lang="pt-BR" dirty="0" err="1" smtClean="0"/>
              <a:t>iste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ió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imos</a:t>
            </a:r>
            <a:br>
              <a:rPr lang="pt-BR" dirty="0" smtClean="0"/>
            </a:br>
            <a:r>
              <a:rPr lang="pt-BR" dirty="0" err="1" smtClean="0"/>
              <a:t>isteis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ieron</a:t>
            </a:r>
            <a:endParaRPr lang="es-ES" dirty="0"/>
          </a:p>
        </p:txBody>
      </p:sp>
      <p:sp>
        <p:nvSpPr>
          <p:cNvPr id="28" name="27 Rectángulo"/>
          <p:cNvSpPr/>
          <p:nvPr/>
        </p:nvSpPr>
        <p:spPr>
          <a:xfrm>
            <a:off x="3228535" y="4814391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í</a:t>
            </a:r>
            <a:br>
              <a:rPr lang="pt-BR" dirty="0" smtClean="0"/>
            </a:br>
            <a:r>
              <a:rPr lang="pt-BR" dirty="0" err="1" smtClean="0"/>
              <a:t>iste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ió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imos</a:t>
            </a:r>
            <a:br>
              <a:rPr lang="pt-BR" dirty="0" smtClean="0"/>
            </a:br>
            <a:r>
              <a:rPr lang="pt-BR" dirty="0" err="1" smtClean="0"/>
              <a:t>isteis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ieron</a:t>
            </a:r>
            <a:endParaRPr lang="es-ES" dirty="0"/>
          </a:p>
        </p:txBody>
      </p:sp>
      <p:sp>
        <p:nvSpPr>
          <p:cNvPr id="29" name="28 Más"/>
          <p:cNvSpPr/>
          <p:nvPr/>
        </p:nvSpPr>
        <p:spPr>
          <a:xfrm>
            <a:off x="393896" y="5064369"/>
            <a:ext cx="450166" cy="436099"/>
          </a:xfrm>
          <a:prstGeom prst="math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>
            <a:off x="4436011" y="4896451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I</a:t>
            </a:r>
            <a:br>
              <a:rPr lang="pt-BR" b="1" dirty="0" smtClean="0"/>
            </a:br>
            <a:r>
              <a:rPr lang="pt-BR" b="1" dirty="0" err="1" smtClean="0"/>
              <a:t>you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He</a:t>
            </a:r>
            <a:br>
              <a:rPr lang="pt-BR" b="1" dirty="0" smtClean="0"/>
            </a:br>
            <a:r>
              <a:rPr lang="pt-BR" b="1" dirty="0" err="1" smtClean="0"/>
              <a:t>We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err="1" smtClean="0"/>
              <a:t>You</a:t>
            </a:r>
            <a:r>
              <a:rPr lang="pt-BR" b="1" dirty="0" smtClean="0"/>
              <a:t> (</a:t>
            </a:r>
            <a:r>
              <a:rPr lang="pt-BR" b="1" dirty="0" err="1" smtClean="0"/>
              <a:t>pl</a:t>
            </a:r>
            <a:r>
              <a:rPr lang="pt-BR" b="1" dirty="0" smtClean="0"/>
              <a:t>)</a:t>
            </a:r>
            <a:br>
              <a:rPr lang="pt-BR" b="1" dirty="0" smtClean="0"/>
            </a:br>
            <a:r>
              <a:rPr lang="pt-BR" b="1" dirty="0" err="1" smtClean="0"/>
              <a:t>They</a:t>
            </a:r>
            <a:endParaRPr lang="es-ES" b="1" dirty="0"/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4205674" y="1345027"/>
            <a:ext cx="3223825" cy="2308324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TO START (EMPEZAR)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Empec</a:t>
            </a:r>
            <a:r>
              <a:rPr lang="en-GB" b="1" dirty="0" err="1" smtClean="0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é</a:t>
            </a:r>
            <a:r>
              <a:rPr lang="en-GB" b="1" dirty="0" smtClean="0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 (I used)</a:t>
            </a:r>
            <a:r>
              <a:rPr lang="pt-BR" dirty="0" smtClean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Empez</a:t>
            </a:r>
            <a:r>
              <a:rPr lang="pt-BR" b="1" dirty="0" err="1" smtClean="0">
                <a:solidFill>
                  <a:srgbClr val="00B050"/>
                </a:solidFill>
                <a:latin typeface="Comic Sans MS" pitchFamily="66" charset="0"/>
              </a:rPr>
              <a:t>aste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u="sng" dirty="0" err="1" smtClean="0">
                <a:latin typeface="Comic Sans MS" pitchFamily="66" charset="0"/>
                <a:cs typeface="Arial" panose="020B0604020202020204" pitchFamily="34" charset="0"/>
              </a:rPr>
              <a:t>Empez</a:t>
            </a:r>
            <a:r>
              <a:rPr lang="pt-BR" b="1" u="sng" dirty="0" smtClean="0">
                <a:solidFill>
                  <a:srgbClr val="00B050"/>
                </a:solidFill>
                <a:latin typeface="Comic Sans MS" pitchFamily="66" charset="0"/>
              </a:rPr>
              <a:t>ó (it </a:t>
            </a:r>
            <a:r>
              <a:rPr lang="pt-BR" b="1" u="sng" dirty="0" err="1" smtClean="0">
                <a:solidFill>
                  <a:srgbClr val="00B050"/>
                </a:solidFill>
                <a:latin typeface="Comic Sans MS" pitchFamily="66" charset="0"/>
              </a:rPr>
              <a:t>started</a:t>
            </a:r>
            <a:r>
              <a:rPr lang="pt-BR" b="1" u="sng" dirty="0" smtClean="0">
                <a:solidFill>
                  <a:srgbClr val="00B050"/>
                </a:solidFill>
                <a:latin typeface="Comic Sans MS" pitchFamily="66" charset="0"/>
              </a:rPr>
              <a:t>)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Empez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amos</a:t>
            </a:r>
            <a:b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Empez</a:t>
            </a:r>
            <a:r>
              <a:rPr lang="pt-BR" b="1" dirty="0" err="1" smtClean="0">
                <a:solidFill>
                  <a:srgbClr val="00B050"/>
                </a:solidFill>
                <a:latin typeface="Comic Sans MS" pitchFamily="66" charset="0"/>
              </a:rPr>
              <a:t>asteis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Empez</a:t>
            </a:r>
            <a:r>
              <a:rPr lang="pt-BR" b="1" dirty="0" err="1" smtClean="0">
                <a:solidFill>
                  <a:srgbClr val="00B050"/>
                </a:solidFill>
                <a:latin typeface="Comic Sans MS" pitchFamily="66" charset="0"/>
              </a:rPr>
              <a:t>aron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32" name="Oval 21"/>
          <p:cNvSpPr/>
          <p:nvPr/>
        </p:nvSpPr>
        <p:spPr>
          <a:xfrm>
            <a:off x="6938640" y="192238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5777153" y="4862374"/>
            <a:ext cx="287290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Cuando…</a:t>
            </a:r>
          </a:p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s-E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When</a:t>
            </a:r>
            <a:r>
              <a:rPr lang="es-E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…</a:t>
            </a:r>
            <a:endParaRPr lang="es-E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533400" y="33274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>
                <a:solidFill>
                  <a:srgbClr val="00B050"/>
                </a:solidFill>
              </a:rPr>
              <a:t>Sentence</a:t>
            </a:r>
            <a:r>
              <a:rPr lang="es-ES" sz="2400" b="1" dirty="0" smtClean="0">
                <a:solidFill>
                  <a:srgbClr val="00B050"/>
                </a:solidFill>
              </a:rPr>
              <a:t> in </a:t>
            </a:r>
            <a:r>
              <a:rPr lang="es-ES" sz="2400" b="1" dirty="0" err="1" smtClean="0">
                <a:solidFill>
                  <a:srgbClr val="00B050"/>
                </a:solidFill>
              </a:rPr>
              <a:t>the</a:t>
            </a:r>
            <a:r>
              <a:rPr lang="es-ES" sz="2400" b="1" dirty="0" smtClean="0">
                <a:solidFill>
                  <a:srgbClr val="00B050"/>
                </a:solidFill>
              </a:rPr>
              <a:t> </a:t>
            </a:r>
            <a:r>
              <a:rPr lang="es-ES" sz="2400" b="1" dirty="0" err="1" smtClean="0">
                <a:solidFill>
                  <a:srgbClr val="00B050"/>
                </a:solidFill>
              </a:rPr>
              <a:t>past</a:t>
            </a:r>
            <a:endParaRPr lang="es-E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39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Elipse"/>
          <p:cNvSpPr/>
          <p:nvPr/>
        </p:nvSpPr>
        <p:spPr>
          <a:xfrm>
            <a:off x="508000" y="236818"/>
            <a:ext cx="2921000" cy="202378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00FF"/>
                </a:solidFill>
                <a:latin typeface="Comic Sans MS" pitchFamily="66" charset="0"/>
              </a:rPr>
              <a:t>La fiesta</a:t>
            </a:r>
          </a:p>
          <a:p>
            <a:pPr algn="ctr"/>
            <a:r>
              <a:rPr lang="es-ES" dirty="0" smtClean="0">
                <a:solidFill>
                  <a:srgbClr val="0000FF"/>
                </a:solidFill>
                <a:latin typeface="Comic Sans MS" pitchFamily="66" charset="0"/>
              </a:rPr>
              <a:t>La celebración </a:t>
            </a:r>
          </a:p>
          <a:p>
            <a:pPr algn="ctr"/>
            <a:r>
              <a:rPr lang="es-ES" dirty="0" smtClean="0">
                <a:solidFill>
                  <a:srgbClr val="0000FF"/>
                </a:solidFill>
                <a:latin typeface="Comic Sans MS" pitchFamily="66" charset="0"/>
              </a:rPr>
              <a:t>El festival</a:t>
            </a:r>
          </a:p>
          <a:p>
            <a:pPr algn="ctr"/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festival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or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exact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name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. </a:t>
            </a:r>
          </a:p>
          <a:p>
            <a:pPr algn="ctr"/>
            <a:endParaRPr lang="es-ES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012" y="235788"/>
            <a:ext cx="10883153" cy="869399"/>
          </a:xfrm>
        </p:spPr>
        <p:txBody>
          <a:bodyPr>
            <a:noAutofit/>
          </a:bodyPr>
          <a:lstStyle/>
          <a:p>
            <a:r>
              <a:rPr lang="en-GB" sz="2800" dirty="0">
                <a:latin typeface="Britannic Bold" pitchFamily="34" charset="0"/>
              </a:rPr>
              <a:t/>
            </a:r>
            <a:br>
              <a:rPr lang="en-GB" sz="2800" dirty="0">
                <a:latin typeface="Britannic Bold" pitchFamily="34" charset="0"/>
              </a:rPr>
            </a:br>
            <a:r>
              <a:rPr lang="en-GB" sz="4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¿Como </a:t>
            </a:r>
            <a:r>
              <a:rPr lang="en-GB" sz="4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empezó</a:t>
            </a:r>
            <a:r>
              <a:rPr lang="en-GB" sz="4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36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36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3600" dirty="0" smtClean="0">
                <a:solidFill>
                  <a:srgbClr val="FF0000"/>
                </a:solidFill>
                <a:latin typeface="Britannic Bold" pitchFamily="34" charset="0"/>
              </a:rPr>
              <a:t>How did it start?</a:t>
            </a:r>
            <a:endParaRPr lang="en-GB" sz="28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1152965" y="39401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949394" y="3826411"/>
            <a:ext cx="3425657" cy="2862322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PAST TENSE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-AR	  -ER        -IR	</a:t>
            </a: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836948" y="86937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7" name="Oval 21"/>
          <p:cNvSpPr/>
          <p:nvPr/>
        </p:nvSpPr>
        <p:spPr>
          <a:xfrm>
            <a:off x="11525416" y="159588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7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965981" y="4775981"/>
            <a:ext cx="9612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é</a:t>
            </a:r>
            <a:br>
              <a:rPr lang="pt-BR" dirty="0" smtClean="0"/>
            </a:br>
            <a:r>
              <a:rPr lang="pt-BR" dirty="0" err="1" smtClean="0"/>
              <a:t>aste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ó</a:t>
            </a:r>
            <a:br>
              <a:rPr lang="pt-BR" dirty="0" smtClean="0"/>
            </a:br>
            <a:r>
              <a:rPr lang="pt-BR" dirty="0" smtClean="0"/>
              <a:t>amos</a:t>
            </a:r>
            <a:br>
              <a:rPr lang="pt-BR" dirty="0" smtClean="0"/>
            </a:br>
            <a:r>
              <a:rPr lang="pt-BR" dirty="0" err="1" smtClean="0"/>
              <a:t>asteis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aron</a:t>
            </a:r>
            <a:endParaRPr lang="es-ES" dirty="0"/>
          </a:p>
        </p:txBody>
      </p:sp>
      <p:sp>
        <p:nvSpPr>
          <p:cNvPr id="23" name="22 Rectángulo"/>
          <p:cNvSpPr/>
          <p:nvPr/>
        </p:nvSpPr>
        <p:spPr>
          <a:xfrm>
            <a:off x="2077329" y="4774533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í</a:t>
            </a:r>
            <a:br>
              <a:rPr lang="pt-BR" dirty="0" smtClean="0"/>
            </a:br>
            <a:r>
              <a:rPr lang="pt-BR" dirty="0" err="1" smtClean="0"/>
              <a:t>iste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ió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imos</a:t>
            </a:r>
            <a:br>
              <a:rPr lang="pt-BR" dirty="0" smtClean="0"/>
            </a:br>
            <a:r>
              <a:rPr lang="pt-BR" dirty="0" err="1" smtClean="0"/>
              <a:t>isteis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ieron</a:t>
            </a:r>
            <a:endParaRPr lang="es-ES" dirty="0"/>
          </a:p>
        </p:txBody>
      </p:sp>
      <p:sp>
        <p:nvSpPr>
          <p:cNvPr id="28" name="27 Rectángulo"/>
          <p:cNvSpPr/>
          <p:nvPr/>
        </p:nvSpPr>
        <p:spPr>
          <a:xfrm>
            <a:off x="3228535" y="4814391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í</a:t>
            </a:r>
            <a:br>
              <a:rPr lang="pt-BR" dirty="0" smtClean="0"/>
            </a:br>
            <a:r>
              <a:rPr lang="pt-BR" dirty="0" err="1" smtClean="0"/>
              <a:t>iste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ió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imos</a:t>
            </a:r>
            <a:br>
              <a:rPr lang="pt-BR" dirty="0" smtClean="0"/>
            </a:br>
            <a:r>
              <a:rPr lang="pt-BR" dirty="0" err="1" smtClean="0"/>
              <a:t>isteis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ieron</a:t>
            </a:r>
            <a:endParaRPr lang="es-ES" dirty="0"/>
          </a:p>
        </p:txBody>
      </p:sp>
      <p:sp>
        <p:nvSpPr>
          <p:cNvPr id="29" name="28 Más"/>
          <p:cNvSpPr/>
          <p:nvPr/>
        </p:nvSpPr>
        <p:spPr>
          <a:xfrm>
            <a:off x="393896" y="5064369"/>
            <a:ext cx="450166" cy="436099"/>
          </a:xfrm>
          <a:prstGeom prst="math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>
            <a:off x="4436011" y="4896451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I</a:t>
            </a:r>
            <a:br>
              <a:rPr lang="pt-BR" b="1" dirty="0" smtClean="0"/>
            </a:br>
            <a:r>
              <a:rPr lang="pt-BR" b="1" dirty="0" err="1" smtClean="0"/>
              <a:t>you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He</a:t>
            </a:r>
            <a:br>
              <a:rPr lang="pt-BR" b="1" dirty="0" smtClean="0"/>
            </a:br>
            <a:r>
              <a:rPr lang="pt-BR" b="1" dirty="0" err="1" smtClean="0"/>
              <a:t>We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err="1" smtClean="0"/>
              <a:t>You</a:t>
            </a:r>
            <a:r>
              <a:rPr lang="pt-BR" b="1" dirty="0" smtClean="0"/>
              <a:t> (</a:t>
            </a:r>
            <a:r>
              <a:rPr lang="pt-BR" b="1" dirty="0" err="1" smtClean="0"/>
              <a:t>pl</a:t>
            </a:r>
            <a:r>
              <a:rPr lang="pt-BR" b="1" dirty="0" smtClean="0"/>
              <a:t>)</a:t>
            </a:r>
            <a:br>
              <a:rPr lang="pt-BR" b="1" dirty="0" smtClean="0"/>
            </a:br>
            <a:r>
              <a:rPr lang="pt-BR" b="1" dirty="0" err="1" smtClean="0"/>
              <a:t>They</a:t>
            </a:r>
            <a:endParaRPr lang="es-ES" b="1" dirty="0"/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4205674" y="1345027"/>
            <a:ext cx="3223825" cy="2308324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TO START (EMPEZAR)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Empec</a:t>
            </a:r>
            <a:r>
              <a:rPr lang="en-GB" b="1" dirty="0" err="1" smtClean="0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é</a:t>
            </a:r>
            <a:r>
              <a:rPr lang="en-GB" b="1" dirty="0" smtClean="0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 (I used)</a:t>
            </a:r>
            <a:r>
              <a:rPr lang="pt-BR" dirty="0" smtClean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Empez</a:t>
            </a:r>
            <a:r>
              <a:rPr lang="pt-BR" b="1" dirty="0" err="1" smtClean="0">
                <a:solidFill>
                  <a:srgbClr val="00B050"/>
                </a:solidFill>
                <a:latin typeface="Comic Sans MS" pitchFamily="66" charset="0"/>
              </a:rPr>
              <a:t>aste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u="sng" dirty="0" err="1" smtClean="0">
                <a:latin typeface="Comic Sans MS" pitchFamily="66" charset="0"/>
                <a:cs typeface="Arial" panose="020B0604020202020204" pitchFamily="34" charset="0"/>
              </a:rPr>
              <a:t>Empez</a:t>
            </a:r>
            <a:r>
              <a:rPr lang="pt-BR" b="1" u="sng" dirty="0" smtClean="0">
                <a:solidFill>
                  <a:srgbClr val="00B050"/>
                </a:solidFill>
                <a:latin typeface="Comic Sans MS" pitchFamily="66" charset="0"/>
              </a:rPr>
              <a:t>ó (it </a:t>
            </a:r>
            <a:r>
              <a:rPr lang="pt-BR" b="1" u="sng" dirty="0" err="1" smtClean="0">
                <a:solidFill>
                  <a:srgbClr val="00B050"/>
                </a:solidFill>
                <a:latin typeface="Comic Sans MS" pitchFamily="66" charset="0"/>
              </a:rPr>
              <a:t>started</a:t>
            </a:r>
            <a:r>
              <a:rPr lang="pt-BR" b="1" u="sng" dirty="0" smtClean="0">
                <a:solidFill>
                  <a:srgbClr val="00B050"/>
                </a:solidFill>
                <a:latin typeface="Comic Sans MS" pitchFamily="66" charset="0"/>
              </a:rPr>
              <a:t>)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Empez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amos</a:t>
            </a:r>
            <a:b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Empez</a:t>
            </a:r>
            <a:r>
              <a:rPr lang="pt-BR" b="1" dirty="0" err="1" smtClean="0">
                <a:solidFill>
                  <a:srgbClr val="00B050"/>
                </a:solidFill>
                <a:latin typeface="Comic Sans MS" pitchFamily="66" charset="0"/>
              </a:rPr>
              <a:t>asteis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Empez</a:t>
            </a:r>
            <a:r>
              <a:rPr lang="pt-BR" b="1" dirty="0" err="1" smtClean="0">
                <a:solidFill>
                  <a:srgbClr val="00B050"/>
                </a:solidFill>
                <a:latin typeface="Comic Sans MS" pitchFamily="66" charset="0"/>
              </a:rPr>
              <a:t>aron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32" name="Oval 21"/>
          <p:cNvSpPr/>
          <p:nvPr/>
        </p:nvSpPr>
        <p:spPr>
          <a:xfrm>
            <a:off x="6938640" y="192238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8660053" y="1014274"/>
            <a:ext cx="287290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Cuando…</a:t>
            </a:r>
          </a:p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s-E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When</a:t>
            </a:r>
            <a:r>
              <a:rPr lang="es-E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…</a:t>
            </a:r>
            <a:endParaRPr lang="es-E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533400" y="33274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>
                <a:solidFill>
                  <a:srgbClr val="00B050"/>
                </a:solidFill>
              </a:rPr>
              <a:t>Sentence</a:t>
            </a:r>
            <a:r>
              <a:rPr lang="es-ES" sz="2400" b="1" dirty="0" smtClean="0">
                <a:solidFill>
                  <a:srgbClr val="00B050"/>
                </a:solidFill>
              </a:rPr>
              <a:t> in </a:t>
            </a:r>
            <a:r>
              <a:rPr lang="es-ES" sz="2400" b="1" dirty="0" err="1" smtClean="0">
                <a:solidFill>
                  <a:srgbClr val="00B050"/>
                </a:solidFill>
              </a:rPr>
              <a:t>the</a:t>
            </a:r>
            <a:r>
              <a:rPr lang="es-ES" sz="2400" b="1" dirty="0" smtClean="0">
                <a:solidFill>
                  <a:srgbClr val="00B050"/>
                </a:solidFill>
              </a:rPr>
              <a:t> </a:t>
            </a:r>
            <a:r>
              <a:rPr lang="es-ES" sz="2400" b="1" dirty="0" err="1" smtClean="0">
                <a:solidFill>
                  <a:srgbClr val="00B050"/>
                </a:solidFill>
              </a:rPr>
              <a:t>past</a:t>
            </a:r>
            <a:endParaRPr lang="es-ES" sz="2400" b="1" dirty="0">
              <a:solidFill>
                <a:srgbClr val="00B050"/>
              </a:solidFill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5943600" y="3713286"/>
            <a:ext cx="6007100" cy="2923877"/>
          </a:xfrm>
          <a:prstGeom prst="rect">
            <a:avLst/>
          </a:prstGeom>
          <a:noFill/>
          <a:ln w="57150">
            <a:solidFill>
              <a:srgbClr val="92D05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Unos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niños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Some children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Unos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jovenes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Some young people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Los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habitantes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The inhabitants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Los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vecinos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The neighbours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Los hombres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The men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La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mujeres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The women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Los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animales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The animals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Los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chicos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The boys and girls</a:t>
            </a:r>
          </a:p>
        </p:txBody>
      </p:sp>
      <p:sp>
        <p:nvSpPr>
          <p:cNvPr id="33" name="Oval 21"/>
          <p:cNvSpPr/>
          <p:nvPr/>
        </p:nvSpPr>
        <p:spPr>
          <a:xfrm>
            <a:off x="3850465" y="39655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9739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10657665" y="13493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7543800" y="2979674"/>
            <a:ext cx="4210050" cy="3277820"/>
          </a:xfrm>
          <a:prstGeom prst="rect">
            <a:avLst/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PODER = To be able to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(PRESENT TENSE)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PUED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O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PUED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ES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PUED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E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POD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EMOS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POD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EIS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PUED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EN</a:t>
            </a:r>
          </a:p>
        </p:txBody>
      </p:sp>
      <p:sp>
        <p:nvSpPr>
          <p:cNvPr id="9" name="Oval 21"/>
          <p:cNvSpPr/>
          <p:nvPr/>
        </p:nvSpPr>
        <p:spPr>
          <a:xfrm>
            <a:off x="10841815" y="34448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628650" y="1219200"/>
            <a:ext cx="3295650" cy="131445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rgbClr val="0000FF"/>
                </a:solidFill>
                <a:latin typeface="Comic Sans MS" pitchFamily="66" charset="0"/>
              </a:rPr>
              <a:t>En esta fiesta</a:t>
            </a:r>
          </a:p>
          <a:p>
            <a:pPr algn="ctr"/>
            <a:r>
              <a:rPr lang="es-ES" sz="2000" i="1" dirty="0" smtClean="0">
                <a:solidFill>
                  <a:srgbClr val="FF0000"/>
                </a:solidFill>
                <a:latin typeface="Comic Sans MS" pitchFamily="66" charset="0"/>
              </a:rPr>
              <a:t>At </a:t>
            </a:r>
            <a:r>
              <a:rPr lang="es-ES" sz="2000" i="1" dirty="0" err="1" smtClean="0">
                <a:solidFill>
                  <a:srgbClr val="FF0000"/>
                </a:solidFill>
                <a:latin typeface="Comic Sans MS" pitchFamily="66" charset="0"/>
              </a:rPr>
              <a:t>this</a:t>
            </a:r>
            <a:r>
              <a:rPr lang="es-ES" sz="2000" i="1" dirty="0" smtClean="0">
                <a:solidFill>
                  <a:srgbClr val="FF0000"/>
                </a:solidFill>
                <a:latin typeface="Comic Sans MS" pitchFamily="66" charset="0"/>
              </a:rPr>
              <a:t> festival</a:t>
            </a:r>
            <a:endParaRPr lang="es-ES" sz="20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Oval 21"/>
          <p:cNvSpPr/>
          <p:nvPr/>
        </p:nvSpPr>
        <p:spPr>
          <a:xfrm>
            <a:off x="2269315" y="10445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4343400" y="1760474"/>
            <a:ext cx="4210050" cy="784830"/>
          </a:xfrm>
          <a:prstGeom prst="rect">
            <a:avLst/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 SE PUED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E....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ONE CAN....</a:t>
            </a:r>
          </a:p>
        </p:txBody>
      </p:sp>
      <p:sp>
        <p:nvSpPr>
          <p:cNvPr id="19" name="Oval 21"/>
          <p:cNvSpPr/>
          <p:nvPr/>
        </p:nvSpPr>
        <p:spPr>
          <a:xfrm>
            <a:off x="8098615" y="19589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514850" y="4103624"/>
            <a:ext cx="2552700" cy="784830"/>
          </a:xfrm>
          <a:prstGeom prst="rect">
            <a:avLst/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 SUEL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O....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usually....</a:t>
            </a:r>
          </a:p>
        </p:txBody>
      </p:sp>
      <p:sp>
        <p:nvSpPr>
          <p:cNvPr id="21" name="Oval 21"/>
          <p:cNvSpPr/>
          <p:nvPr/>
        </p:nvSpPr>
        <p:spPr>
          <a:xfrm>
            <a:off x="6555565" y="376871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3" name="22 Estrella de 5 puntas"/>
          <p:cNvSpPr/>
          <p:nvPr/>
        </p:nvSpPr>
        <p:spPr>
          <a:xfrm>
            <a:off x="6969662" y="1969184"/>
            <a:ext cx="323557" cy="323557"/>
          </a:xfrm>
          <a:prstGeom prst="star5">
            <a:avLst/>
          </a:prstGeom>
          <a:solidFill>
            <a:srgbClr val="FF66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Estrella de 5 puntas"/>
          <p:cNvSpPr/>
          <p:nvPr/>
        </p:nvSpPr>
        <p:spPr>
          <a:xfrm>
            <a:off x="11179712" y="3169334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Estrella de 5 puntas"/>
          <p:cNvSpPr/>
          <p:nvPr/>
        </p:nvSpPr>
        <p:spPr>
          <a:xfrm>
            <a:off x="6645812" y="4312334"/>
            <a:ext cx="323557" cy="323557"/>
          </a:xfrm>
          <a:prstGeom prst="star5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8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089212" y="152400"/>
            <a:ext cx="10883153" cy="869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/>
            </a:r>
            <a:b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</a:b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¿</a:t>
            </a:r>
            <a:r>
              <a:rPr kumimoji="0" lang="en-GB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Qué</a:t>
            </a:r>
            <a:r>
              <a:rPr kumimoji="0" lang="en-GB" sz="36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se </a:t>
            </a:r>
            <a:r>
              <a:rPr kumimoji="0" lang="en-GB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puede</a:t>
            </a:r>
            <a:r>
              <a:rPr kumimoji="0" lang="en-GB" sz="36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</a:t>
            </a:r>
            <a:r>
              <a:rPr kumimoji="0" lang="en-GB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hacer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?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/>
            </a:r>
            <a:b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</a:br>
            <a:r>
              <a:rPr lang="en-GB" sz="2800" i="1" dirty="0" smtClean="0">
                <a:solidFill>
                  <a:srgbClr val="FF0000"/>
                </a:solidFill>
                <a:latin typeface="Britannic Bold" pitchFamily="34" charset="0"/>
                <a:ea typeface="+mj-ea"/>
                <a:cs typeface="+mj-cs"/>
              </a:rPr>
              <a:t>What can you do</a:t>
            </a:r>
            <a:r>
              <a:rPr kumimoji="0" lang="en-GB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?</a:t>
            </a:r>
            <a:endParaRPr kumimoji="0" lang="en-GB" sz="2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8868692" y="952608"/>
            <a:ext cx="3001021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GB" altLang="es-ES" sz="2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ea typeface="+mn-ea"/>
              </a:rPr>
              <a:t>celebraciones</a:t>
            </a:r>
            <a:endParaRPr lang="es-ES" sz="2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455084" y="5341939"/>
            <a:ext cx="4578349" cy="954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s-ES" sz="1400" b="1" dirty="0">
                <a:solidFill>
                  <a:srgbClr val="FF6600"/>
                </a:solidFill>
                <a:latin typeface="Comic Sans MS" pitchFamily="66" charset="0"/>
                <a:cs typeface="Arial" charset="0"/>
              </a:rPr>
              <a:t>Es </a:t>
            </a:r>
            <a:r>
              <a:rPr lang="en-GB" altLang="es-ES" sz="1400" b="1" dirty="0" err="1">
                <a:latin typeface="Comic Sans MS" pitchFamily="66" charset="0"/>
                <a:cs typeface="Arial" charset="0"/>
              </a:rPr>
              <a:t>interesante</a:t>
            </a:r>
            <a:r>
              <a:rPr lang="en-GB" altLang="es-ES" sz="1400" b="1" dirty="0">
                <a:latin typeface="Comic Sans MS" pitchFamily="66" charset="0"/>
                <a:cs typeface="Arial" charset="0"/>
              </a:rPr>
              <a:t> </a:t>
            </a:r>
            <a:r>
              <a:rPr lang="en-GB" altLang="es-ES" sz="1400" b="1" i="1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it´s interesting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s-ES" sz="1400" b="1" dirty="0">
                <a:solidFill>
                  <a:srgbClr val="FF6600"/>
                </a:solidFill>
                <a:latin typeface="Comic Sans MS" pitchFamily="66" charset="0"/>
                <a:cs typeface="Arial" charset="0"/>
              </a:rPr>
              <a:t>Es </a:t>
            </a:r>
            <a:r>
              <a:rPr lang="en-GB" altLang="es-ES" sz="1400" b="1" dirty="0" err="1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recomendable</a:t>
            </a:r>
            <a:r>
              <a:rPr lang="en-GB" altLang="es-ES" sz="1400" b="1" dirty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GB" altLang="es-ES" sz="1400" b="1" i="1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it´s </a:t>
            </a:r>
            <a:r>
              <a:rPr lang="en-GB" altLang="es-ES" sz="1400" b="1" i="1" dirty="0" err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recomendable</a:t>
            </a:r>
            <a:endParaRPr lang="en-GB" altLang="es-ES" sz="1400" b="1" i="1" dirty="0">
              <a:solidFill>
                <a:srgbClr val="FF0000"/>
              </a:solidFill>
              <a:latin typeface="Comic Sans MS" pitchFamily="66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s-ES" sz="1400" b="1" dirty="0">
                <a:solidFill>
                  <a:srgbClr val="FF6600"/>
                </a:solidFill>
                <a:latin typeface="Comic Sans MS" pitchFamily="66" charset="0"/>
                <a:cs typeface="Arial" charset="0"/>
              </a:rPr>
              <a:t>Es </a:t>
            </a:r>
            <a:r>
              <a:rPr lang="en-GB" altLang="es-ES" sz="1400" b="1" dirty="0" err="1">
                <a:latin typeface="Comic Sans MS" pitchFamily="66" charset="0"/>
                <a:cs typeface="Arial" charset="0"/>
              </a:rPr>
              <a:t>aconsejable</a:t>
            </a:r>
            <a:r>
              <a:rPr lang="en-GB" altLang="es-ES" sz="1400" b="1" dirty="0">
                <a:latin typeface="Comic Sans MS" pitchFamily="66" charset="0"/>
                <a:cs typeface="Arial" charset="0"/>
              </a:rPr>
              <a:t> </a:t>
            </a:r>
            <a:r>
              <a:rPr lang="en-GB" altLang="es-ES" sz="1400" b="1" i="1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it´s advisable</a:t>
            </a:r>
          </a:p>
        </p:txBody>
      </p:sp>
      <p:sp>
        <p:nvSpPr>
          <p:cNvPr id="31" name="Oval 21"/>
          <p:cNvSpPr/>
          <p:nvPr/>
        </p:nvSpPr>
        <p:spPr>
          <a:xfrm>
            <a:off x="2199465" y="30257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2" name="31 Redondear rectángulo de esquina diagonal"/>
          <p:cNvSpPr/>
          <p:nvPr/>
        </p:nvSpPr>
        <p:spPr>
          <a:xfrm>
            <a:off x="2540000" y="2895600"/>
            <a:ext cx="2311400" cy="685800"/>
          </a:xfrm>
          <a:prstGeom prst="round2Diag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err="1" smtClean="0">
                <a:solidFill>
                  <a:schemeClr val="tx1"/>
                </a:solidFill>
                <a:latin typeface="Agency FB" pitchFamily="34" charset="0"/>
              </a:rPr>
              <a:t>Tambien</a:t>
            </a:r>
            <a:r>
              <a:rPr lang="es-ES" sz="2800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  <a:latin typeface="Agency FB" pitchFamily="34" charset="0"/>
              </a:rPr>
              <a:t>also</a:t>
            </a:r>
            <a:endParaRPr lang="es-ES" sz="2800" dirty="0" smtClean="0">
              <a:solidFill>
                <a:srgbClr val="FF0000"/>
              </a:solidFill>
              <a:latin typeface="Agency FB" pitchFamily="34" charset="0"/>
            </a:endParaRPr>
          </a:p>
          <a:p>
            <a:pPr algn="ctr"/>
            <a:r>
              <a:rPr lang="es-ES" sz="2800" dirty="0" smtClean="0">
                <a:solidFill>
                  <a:schemeClr val="tx1"/>
                </a:solidFill>
                <a:latin typeface="Agency FB" pitchFamily="34" charset="0"/>
              </a:rPr>
              <a:t>Además </a:t>
            </a:r>
            <a:r>
              <a:rPr lang="es-ES" sz="2800" dirty="0" err="1" smtClean="0">
                <a:solidFill>
                  <a:srgbClr val="FF0000"/>
                </a:solidFill>
                <a:latin typeface="Agency FB" pitchFamily="34" charset="0"/>
              </a:rPr>
              <a:t>also</a:t>
            </a:r>
            <a:endParaRPr lang="es-ES" sz="2800" dirty="0">
              <a:solidFill>
                <a:srgbClr val="FF0000"/>
              </a:solidFill>
              <a:latin typeface="Agency FB" pitchFamily="34" charset="0"/>
            </a:endParaRPr>
          </a:p>
        </p:txBody>
      </p:sp>
      <p:sp>
        <p:nvSpPr>
          <p:cNvPr id="33" name="Oval 21"/>
          <p:cNvSpPr/>
          <p:nvPr/>
        </p:nvSpPr>
        <p:spPr>
          <a:xfrm>
            <a:off x="1627965" y="50323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4" name="Oval 21"/>
          <p:cNvSpPr/>
          <p:nvPr/>
        </p:nvSpPr>
        <p:spPr>
          <a:xfrm>
            <a:off x="11165665" y="14509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7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301" y="295408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Arial Rounded MT Bold" panose="020F0704030504030204" pitchFamily="34" charset="0"/>
                <a:ea typeface="Adobe Gothic Std B" panose="020B0800000000000000" pitchFamily="34" charset="-128"/>
              </a:rPr>
              <a:t>Buenos días señores y señoras.</a:t>
            </a:r>
            <a:br>
              <a:rPr lang="es-ES" dirty="0" smtClean="0">
                <a:latin typeface="Arial Rounded MT Bold" panose="020F0704030504030204" pitchFamily="34" charset="0"/>
                <a:ea typeface="Adobe Gothic Std B" panose="020B0800000000000000" pitchFamily="34" charset="-128"/>
              </a:rPr>
            </a:br>
            <a:r>
              <a:rPr lang="es-ES" dirty="0" smtClean="0">
                <a:latin typeface="Arial Rounded MT Bold" panose="020F0704030504030204" pitchFamily="34" charset="0"/>
                <a:ea typeface="Adobe Gothic Std B" panose="020B0800000000000000" pitchFamily="34" charset="-128"/>
              </a:rPr>
              <a:t/>
            </a:r>
            <a:br>
              <a:rPr lang="es-ES" dirty="0" smtClean="0">
                <a:latin typeface="Arial Rounded MT Bold" panose="020F0704030504030204" pitchFamily="34" charset="0"/>
                <a:ea typeface="Adobe Gothic Std B" panose="020B0800000000000000" pitchFamily="34" charset="-128"/>
              </a:rPr>
            </a:br>
            <a:r>
              <a:rPr lang="es-ES" dirty="0" smtClean="0">
                <a:latin typeface="Arial Rounded MT Bold" panose="020F0704030504030204" pitchFamily="34" charset="0"/>
                <a:ea typeface="Adobe Gothic Std B" panose="020B0800000000000000" pitchFamily="34" charset="-128"/>
              </a:rPr>
              <a:t>Bienvenidos al telediario.</a:t>
            </a:r>
            <a:br>
              <a:rPr lang="es-ES" dirty="0" smtClean="0">
                <a:latin typeface="Arial Rounded MT Bold" panose="020F0704030504030204" pitchFamily="34" charset="0"/>
                <a:ea typeface="Adobe Gothic Std B" panose="020B0800000000000000" pitchFamily="34" charset="-128"/>
              </a:rPr>
            </a:br>
            <a:r>
              <a:rPr lang="es-ES" dirty="0">
                <a:latin typeface="Arial Rounded MT Bold" panose="020F0704030504030204" pitchFamily="34" charset="0"/>
                <a:ea typeface="Adobe Gothic Std B" panose="020B0800000000000000" pitchFamily="34" charset="-128"/>
              </a:rPr>
              <a:t/>
            </a:r>
            <a:br>
              <a:rPr lang="es-ES" dirty="0">
                <a:latin typeface="Arial Rounded MT Bold" panose="020F0704030504030204" pitchFamily="34" charset="0"/>
                <a:ea typeface="Adobe Gothic Std B" panose="020B0800000000000000" pitchFamily="34" charset="-128"/>
              </a:rPr>
            </a:br>
            <a:r>
              <a:rPr lang="es-ES" dirty="0" smtClean="0">
                <a:latin typeface="Arial Rounded MT Bold" panose="020F0704030504030204" pitchFamily="34" charset="0"/>
                <a:ea typeface="Adobe Gothic Std B" panose="020B0800000000000000" pitchFamily="34" charset="-128"/>
              </a:rPr>
              <a:t>Hoy vamos a hablar de las fiestas españolas.</a:t>
            </a:r>
            <a:br>
              <a:rPr lang="es-ES" dirty="0" smtClean="0">
                <a:latin typeface="Arial Rounded MT Bold" panose="020F0704030504030204" pitchFamily="34" charset="0"/>
                <a:ea typeface="Adobe Gothic Std B" panose="020B0800000000000000" pitchFamily="34" charset="-128"/>
              </a:rPr>
            </a:br>
            <a:r>
              <a:rPr lang="es-ES" dirty="0" smtClean="0">
                <a:latin typeface="Arial Rounded MT Bold" panose="020F0704030504030204" pitchFamily="34" charset="0"/>
                <a:ea typeface="Adobe Gothic Std B" panose="020B0800000000000000" pitchFamily="34" charset="-128"/>
              </a:rPr>
              <a:t/>
            </a:r>
            <a:br>
              <a:rPr lang="es-ES" dirty="0" smtClean="0">
                <a:latin typeface="Arial Rounded MT Bold" panose="020F0704030504030204" pitchFamily="34" charset="0"/>
                <a:ea typeface="Adobe Gothic Std B" panose="020B0800000000000000" pitchFamily="34" charset="-128"/>
              </a:rPr>
            </a:br>
            <a:r>
              <a:rPr lang="es-ES" dirty="0" smtClean="0">
                <a:latin typeface="Arial Rounded MT Bold" panose="020F0704030504030204" pitchFamily="34" charset="0"/>
                <a:ea typeface="Adobe Gothic Std B" panose="020B0800000000000000" pitchFamily="34" charset="-128"/>
              </a:rPr>
              <a:t>Tenemos un experto en tradiciones en el estudio.</a:t>
            </a:r>
            <a:br>
              <a:rPr lang="es-ES" dirty="0" smtClean="0">
                <a:latin typeface="Arial Rounded MT Bold" panose="020F0704030504030204" pitchFamily="34" charset="0"/>
                <a:ea typeface="Adobe Gothic Std B" panose="020B0800000000000000" pitchFamily="34" charset="-128"/>
              </a:rPr>
            </a:br>
            <a:endParaRPr lang="en-GB" dirty="0">
              <a:latin typeface="Arial Rounded MT Bold" panose="020F0704030504030204" pitchFamily="34" charset="0"/>
              <a:ea typeface="Adobe Gothic Std B" panose="020B0800000000000000" pitchFamily="34" charset="-128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4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372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2901" y="258201"/>
            <a:ext cx="8226582" cy="869399"/>
          </a:xfrm>
        </p:spPr>
        <p:txBody>
          <a:bodyPr>
            <a:normAutofit fontScale="90000"/>
          </a:bodyPr>
          <a:lstStyle/>
          <a:p>
            <a:r>
              <a:rPr lang="en-GB" sz="2400" dirty="0">
                <a:latin typeface="Comic Sans MS" pitchFamily="66" charset="0"/>
              </a:rPr>
              <a:t/>
            </a:r>
            <a:br>
              <a:rPr lang="en-GB" sz="2400" dirty="0">
                <a:latin typeface="Comic Sans MS" pitchFamily="66" charset="0"/>
              </a:rPr>
            </a:b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40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40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opinas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de </a:t>
            </a:r>
            <a:r>
              <a:rPr lang="en-GB" sz="40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esta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fiesta? </a:t>
            </a:r>
            <a:r>
              <a:rPr lang="en-GB" sz="31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31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3100" dirty="0" smtClean="0">
                <a:solidFill>
                  <a:srgbClr val="FF0000"/>
                </a:solidFill>
                <a:latin typeface="Britannic Bold" pitchFamily="34" charset="0"/>
              </a:rPr>
              <a:t>What do you think about this festival?</a:t>
            </a:r>
            <a:endParaRPr lang="en-GB" sz="31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33" name="Oval 18"/>
          <p:cNvSpPr/>
          <p:nvPr/>
        </p:nvSpPr>
        <p:spPr>
          <a:xfrm>
            <a:off x="268893" y="119090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1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648450" y="1195655"/>
            <a:ext cx="3810000" cy="475514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chifla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love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encanta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love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like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No 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don’t like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No 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nada</a:t>
            </a:r>
            <a:r>
              <a:rPr lang="en-GB" altLang="es-ES" sz="16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16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don’t </a:t>
            </a:r>
            <a:r>
              <a:rPr lang="en-GB" altLang="es-ES" sz="1600" b="1" i="1" dirty="0" err="1">
                <a:solidFill>
                  <a:srgbClr val="FF0000"/>
                </a:solidFill>
                <a:latin typeface="Comic Sans MS" pitchFamily="66" charset="0"/>
                <a:ea typeface="+mn-ea"/>
              </a:rPr>
              <a:t>like..at</a:t>
            </a:r>
            <a:r>
              <a:rPr lang="en-GB" altLang="es-ES" sz="16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 all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</a:rPr>
              <a:t>mola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</a:rPr>
              <a:t>It´s cool</a:t>
            </a:r>
            <a:endParaRPr lang="en-GB" altLang="es-ES" sz="2000" b="1" i="1" dirty="0">
              <a:solidFill>
                <a:srgbClr val="FF0000"/>
              </a:solidFill>
              <a:latin typeface="Comic Sans MS" pitchFamily="66" charset="0"/>
              <a:ea typeface="+mn-ea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Detesto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hate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Odio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hate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Prefiero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prefer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GB" altLang="es-ES" sz="1600" b="1" i="1" dirty="0">
              <a:solidFill>
                <a:srgbClr val="FF0000"/>
              </a:solidFill>
              <a:latin typeface="Comic Sans MS" pitchFamily="66" charset="0"/>
              <a:ea typeface="+mn-ea"/>
            </a:endParaRPr>
          </a:p>
        </p:txBody>
      </p:sp>
      <p:sp>
        <p:nvSpPr>
          <p:cNvPr id="39" name="38 Más"/>
          <p:cNvSpPr/>
          <p:nvPr/>
        </p:nvSpPr>
        <p:spPr bwMode="auto">
          <a:xfrm>
            <a:off x="10813440" y="2477967"/>
            <a:ext cx="914400" cy="914400"/>
          </a:xfrm>
          <a:prstGeom prst="mathPlus">
            <a:avLst/>
          </a:prstGeom>
          <a:solidFill>
            <a:srgbClr val="FF0000"/>
          </a:solidFill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s-ES" sz="2400">
              <a:solidFill>
                <a:srgbClr val="0033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42" name="Oval 18"/>
          <p:cNvSpPr/>
          <p:nvPr/>
        </p:nvSpPr>
        <p:spPr>
          <a:xfrm>
            <a:off x="9698643" y="136235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3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9" name="TextBox 3"/>
          <p:cNvSpPr txBox="1"/>
          <p:nvPr/>
        </p:nvSpPr>
        <p:spPr>
          <a:xfrm>
            <a:off x="304800" y="3333750"/>
            <a:ext cx="6248400" cy="2862322"/>
          </a:xfrm>
          <a:prstGeom prst="rect">
            <a:avLst/>
          </a:prstGeom>
          <a:solidFill>
            <a:srgbClr val="CC99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Creo</a:t>
            </a:r>
            <a:r>
              <a:rPr lang="es-ES" sz="2000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think</a:t>
            </a:r>
            <a:endParaRPr lang="es-ES" sz="2000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Pienso</a:t>
            </a:r>
            <a:r>
              <a:rPr lang="es-ES" sz="2000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think</a:t>
            </a:r>
            <a:endParaRPr lang="es-ES" sz="2000" b="1" kern="0" dirty="0">
              <a:solidFill>
                <a:sysClr val="windowText" lastClr="00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Me </a:t>
            </a:r>
            <a:r>
              <a:rPr lang="es-ES" sz="2000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parece</a:t>
            </a:r>
            <a:r>
              <a:rPr lang="es-ES" sz="2000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It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seems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to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me</a:t>
            </a:r>
            <a:endParaRPr lang="es-ES" sz="2000" b="1" kern="0" dirty="0">
              <a:solidFill>
                <a:sysClr val="windowText" lastClr="00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En mi opinión 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s-ES" sz="2000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opinion</a:t>
            </a:r>
            <a:endParaRPr lang="es-ES" sz="2000" b="1" i="1" kern="0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 smtClean="0">
                <a:latin typeface="Comic Sans MS" pitchFamily="66" charset="0"/>
                <a:cs typeface="Arial" panose="020B0604020202020204" pitchFamily="34" charset="0"/>
              </a:rPr>
              <a:t>Desde mi punto de vista </a:t>
            </a:r>
            <a:r>
              <a:rPr lang="es-ES" sz="2000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From</a:t>
            </a:r>
            <a:r>
              <a:rPr lang="es-ES" sz="2000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my </a:t>
            </a:r>
            <a:r>
              <a:rPr lang="es-ES" sz="2000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point</a:t>
            </a:r>
            <a:r>
              <a:rPr lang="es-ES" sz="2000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of </a:t>
            </a:r>
            <a:r>
              <a:rPr lang="es-ES" sz="2000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view</a:t>
            </a:r>
            <a:endParaRPr lang="es-ES" sz="2000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Es</a:t>
            </a:r>
            <a:r>
              <a:rPr lang="es-ES" sz="2000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verdad que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It´s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true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s-ES" sz="2000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Admito</a:t>
            </a:r>
            <a:r>
              <a:rPr lang="es-ES" sz="2000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admit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s-ES" sz="2000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Se </a:t>
            </a:r>
            <a:r>
              <a:rPr lang="es-ES" sz="2000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puede</a:t>
            </a:r>
            <a:r>
              <a:rPr lang="es-ES" sz="2000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decir que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It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can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be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2000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said</a:t>
            </a:r>
            <a:r>
              <a:rPr lang="es-ES" sz="2000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2000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s-ES" sz="2000" b="1" i="1" kern="0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 smtClean="0">
                <a:solidFill>
                  <a:srgbClr val="FF0066"/>
                </a:solidFill>
                <a:latin typeface="Comic Sans MS" pitchFamily="66" charset="0"/>
                <a:cs typeface="Arial" panose="020B0604020202020204" pitchFamily="34" charset="0"/>
              </a:rPr>
              <a:t>Diría</a:t>
            </a:r>
            <a:r>
              <a:rPr lang="es-ES" sz="2000" b="1" kern="0" dirty="0" smtClean="0"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sz="2000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sz="2000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would</a:t>
            </a:r>
            <a:r>
              <a:rPr lang="es-ES" sz="2000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2000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say</a:t>
            </a:r>
            <a:r>
              <a:rPr lang="es-ES" sz="2000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2000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n-GB" sz="2000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09600" y="1213672"/>
            <a:ext cx="5448299" cy="178510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general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general…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Honestamente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honestly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Sinceramente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sincerely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pocas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palabras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a few words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2" name="Oval 7"/>
          <p:cNvSpPr/>
          <p:nvPr/>
        </p:nvSpPr>
        <p:spPr>
          <a:xfrm>
            <a:off x="5273217" y="353420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6" name="Oval 18"/>
          <p:cNvSpPr/>
          <p:nvPr/>
        </p:nvSpPr>
        <p:spPr>
          <a:xfrm>
            <a:off x="11317893" y="220055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4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9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10388600" y="3797408"/>
            <a:ext cx="1803399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GB" altLang="es-ES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ea typeface="+mn-ea"/>
              </a:rPr>
              <a:t>celebraciones</a:t>
            </a:r>
            <a:endParaRPr lang="es-ES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871" y="182001"/>
            <a:ext cx="10703858" cy="869399"/>
          </a:xfrm>
        </p:spPr>
        <p:txBody>
          <a:bodyPr>
            <a:noAutofit/>
          </a:bodyPr>
          <a:lstStyle/>
          <a:p>
            <a:r>
              <a:rPr lang="en-GB" sz="2800" dirty="0">
                <a:latin typeface="Britannic Bold" pitchFamily="34" charset="0"/>
              </a:rPr>
              <a:t/>
            </a:r>
            <a:br>
              <a:rPr lang="en-GB" sz="2800" dirty="0">
                <a:latin typeface="Britannic Bold" pitchFamily="34" charset="0"/>
              </a:rPr>
            </a:b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ventajas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o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desventajas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tiene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la fiesta?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advantages or disadvantages has the festival got ?</a:t>
            </a:r>
            <a:endParaRPr lang="en-GB" sz="28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1660965" y="11588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5903259" y="3183622"/>
            <a:ext cx="4826654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Esta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fiesta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This festival</a:t>
            </a:r>
            <a:endParaRPr lang="en-GB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Esta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tradición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This tradition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Esta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celebración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This celebration</a:t>
            </a:r>
          </a:p>
        </p:txBody>
      </p:sp>
      <p:sp>
        <p:nvSpPr>
          <p:cNvPr id="12" name="11 Elipse"/>
          <p:cNvSpPr/>
          <p:nvPr/>
        </p:nvSpPr>
        <p:spPr>
          <a:xfrm>
            <a:off x="1004046" y="5125572"/>
            <a:ext cx="2223247" cy="100628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rgbClr val="0000FF"/>
                </a:solidFill>
                <a:latin typeface="Comic Sans MS" pitchFamily="66" charset="0"/>
              </a:rPr>
              <a:t>es que</a:t>
            </a:r>
          </a:p>
          <a:p>
            <a:pPr algn="ctr"/>
            <a:r>
              <a:rPr lang="es-ES" sz="2800" i="1" dirty="0" err="1" smtClean="0">
                <a:solidFill>
                  <a:srgbClr val="FF0000"/>
                </a:solidFill>
                <a:latin typeface="Comic Sans MS" pitchFamily="66" charset="0"/>
              </a:rPr>
              <a:t>is</a:t>
            </a:r>
            <a:r>
              <a:rPr lang="es-ES" sz="28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800" i="1" dirty="0" err="1" smtClean="0">
                <a:solidFill>
                  <a:srgbClr val="FF0000"/>
                </a:solidFill>
                <a:latin typeface="Comic Sans MS" pitchFamily="66" charset="0"/>
              </a:rPr>
              <a:t>that</a:t>
            </a:r>
            <a:endParaRPr lang="es-ES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Oval 21"/>
          <p:cNvSpPr/>
          <p:nvPr/>
        </p:nvSpPr>
        <p:spPr>
          <a:xfrm>
            <a:off x="2956235" y="545295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96302" y="1410634"/>
            <a:ext cx="5602473" cy="32316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bueno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</a:rPr>
              <a:t>de </a:t>
            </a:r>
            <a:r>
              <a:rPr lang="en-GB" sz="2400" b="1" i="1" dirty="0" smtClean="0">
                <a:solidFill>
                  <a:srgbClr val="FF0000"/>
                </a:solidFill>
              </a:rPr>
              <a:t>The good thing</a:t>
            </a:r>
            <a:endParaRPr lang="en-GB" sz="2400" b="1" i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malo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</a:rPr>
              <a:t>de</a:t>
            </a:r>
            <a:r>
              <a:rPr lang="en-GB" sz="2400" b="1" i="1" dirty="0" smtClean="0">
                <a:solidFill>
                  <a:srgbClr val="FF0000"/>
                </a:solidFill>
              </a:rPr>
              <a:t> The bad thing</a:t>
            </a:r>
            <a:endParaRPr lang="en-GB" sz="24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positivo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</a:rPr>
              <a:t>de </a:t>
            </a:r>
            <a:r>
              <a:rPr lang="en-GB" sz="2400" b="1" i="1" dirty="0" smtClean="0">
                <a:solidFill>
                  <a:srgbClr val="FF0000"/>
                </a:solidFill>
              </a:rPr>
              <a:t>The </a:t>
            </a:r>
            <a:r>
              <a:rPr lang="en-GB" sz="2400" b="1" i="1" dirty="0" err="1" smtClean="0">
                <a:solidFill>
                  <a:srgbClr val="FF0000"/>
                </a:solidFill>
              </a:rPr>
              <a:t>positve</a:t>
            </a:r>
            <a:r>
              <a:rPr lang="en-GB" sz="2400" b="1" i="1" dirty="0" smtClean="0">
                <a:solidFill>
                  <a:srgbClr val="FF0000"/>
                </a:solidFill>
              </a:rPr>
              <a:t> thing</a:t>
            </a:r>
            <a:endParaRPr lang="en-GB" sz="24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negativo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</a:rPr>
              <a:t>de </a:t>
            </a:r>
            <a:r>
              <a:rPr lang="en-GB" sz="2400" b="1" i="1" dirty="0" smtClean="0">
                <a:solidFill>
                  <a:srgbClr val="FF0000"/>
                </a:solidFill>
              </a:rPr>
              <a:t>The negative thing</a:t>
            </a:r>
            <a:endParaRPr lang="en-GB" sz="24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mejor</a:t>
            </a:r>
            <a:r>
              <a:rPr lang="en-GB" sz="2400" b="1" dirty="0">
                <a:solidFill>
                  <a:srgbClr val="000000"/>
                </a:solidFill>
              </a:rPr>
              <a:t> de </a:t>
            </a:r>
            <a:r>
              <a:rPr lang="en-GB" sz="2400" b="1" i="1" dirty="0" smtClean="0">
                <a:solidFill>
                  <a:srgbClr val="FF0000"/>
                </a:solidFill>
              </a:rPr>
              <a:t>The best thing</a:t>
            </a:r>
            <a:endParaRPr lang="en-GB" sz="24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peor</a:t>
            </a:r>
            <a:r>
              <a:rPr lang="en-GB" sz="2400" b="1" dirty="0">
                <a:solidFill>
                  <a:srgbClr val="000000"/>
                </a:solidFill>
              </a:rPr>
              <a:t> de </a:t>
            </a:r>
            <a:r>
              <a:rPr lang="en-GB" sz="2400" b="1" i="1" dirty="0" smtClean="0">
                <a:solidFill>
                  <a:srgbClr val="FF0000"/>
                </a:solidFill>
              </a:rPr>
              <a:t>The worst thing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4" name="Oval 21"/>
          <p:cNvSpPr/>
          <p:nvPr/>
        </p:nvSpPr>
        <p:spPr>
          <a:xfrm>
            <a:off x="5561603" y="1297813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Oval 21"/>
          <p:cNvSpPr/>
          <p:nvPr/>
        </p:nvSpPr>
        <p:spPr>
          <a:xfrm>
            <a:off x="9154770" y="290109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9789459" y="1014134"/>
            <a:ext cx="2079812" cy="156966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00B050"/>
                </a:solidFill>
                <a:latin typeface="AR DARLING" pitchFamily="2" charset="0"/>
              </a:rPr>
              <a:t>Positivo</a:t>
            </a:r>
            <a:r>
              <a:rPr lang="es-ES" sz="3200" dirty="0" smtClean="0">
                <a:latin typeface="AR DARLING" pitchFamily="2" charset="0"/>
              </a:rPr>
              <a:t>  </a:t>
            </a:r>
          </a:p>
          <a:p>
            <a:pPr algn="ctr"/>
            <a:r>
              <a:rPr lang="es-ES" sz="3200" dirty="0" smtClean="0">
                <a:latin typeface="AR DARLING" pitchFamily="2" charset="0"/>
              </a:rPr>
              <a:t>o </a:t>
            </a:r>
          </a:p>
          <a:p>
            <a:pPr algn="ctr"/>
            <a:r>
              <a:rPr lang="es-ES" sz="3200" dirty="0" smtClean="0">
                <a:solidFill>
                  <a:srgbClr val="FF0000"/>
                </a:solidFill>
                <a:latin typeface="AR DARLING" pitchFamily="2" charset="0"/>
              </a:rPr>
              <a:t>Negativo</a:t>
            </a:r>
            <a:endParaRPr lang="es-ES" sz="3200" dirty="0">
              <a:solidFill>
                <a:srgbClr val="FF0000"/>
              </a:solidFill>
              <a:latin typeface="AR DARLING" pitchFamily="2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9789458" y="4429686"/>
            <a:ext cx="1721224" cy="64633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 Rounded MT Bold" pitchFamily="34" charset="0"/>
              </a:rPr>
              <a:t>Es…</a:t>
            </a:r>
            <a:r>
              <a:rPr lang="es-ES" i="1" dirty="0" err="1" smtClean="0">
                <a:solidFill>
                  <a:srgbClr val="FF0000"/>
                </a:solidFill>
                <a:latin typeface="Arial Rounded MT Bold" pitchFamily="34" charset="0"/>
              </a:rPr>
              <a:t>is</a:t>
            </a:r>
            <a:endParaRPr lang="es-ES" i="1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dirty="0" smtClean="0">
                <a:latin typeface="Arial Rounded MT Bold" pitchFamily="34" charset="0"/>
              </a:rPr>
              <a:t>No es…</a:t>
            </a:r>
            <a:r>
              <a:rPr lang="es-ES" i="1" dirty="0" err="1" smtClean="0">
                <a:solidFill>
                  <a:srgbClr val="FF0000"/>
                </a:solidFill>
                <a:latin typeface="Arial Rounded MT Bold" pitchFamily="34" charset="0"/>
              </a:rPr>
              <a:t>is</a:t>
            </a:r>
            <a:r>
              <a:rPr lang="es-ES" i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Arial Rounded MT Bold" pitchFamily="34" charset="0"/>
              </a:rPr>
              <a:t>not</a:t>
            </a:r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6" name="Oval 21"/>
          <p:cNvSpPr/>
          <p:nvPr/>
        </p:nvSpPr>
        <p:spPr>
          <a:xfrm>
            <a:off x="11257553" y="432340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ectangle 5"/>
          <p:cNvSpPr/>
          <p:nvPr/>
        </p:nvSpPr>
        <p:spPr>
          <a:xfrm>
            <a:off x="9687516" y="5717424"/>
            <a:ext cx="25044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ADJETIVOS</a:t>
            </a:r>
            <a:endParaRPr lang="en-GB" sz="2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17 Más"/>
          <p:cNvSpPr/>
          <p:nvPr/>
        </p:nvSpPr>
        <p:spPr>
          <a:xfrm>
            <a:off x="10592207" y="5201322"/>
            <a:ext cx="559887" cy="589878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11315700" y="274265"/>
            <a:ext cx="655907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10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4677834" y="5245318"/>
            <a:ext cx="4275666" cy="13234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un </a:t>
            </a:r>
            <a:r>
              <a:rPr lang="en-GB" sz="2000" dirty="0" err="1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poco</a:t>
            </a:r>
            <a:r>
              <a:rPr lang="en-GB" sz="2000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 </a:t>
            </a:r>
            <a:r>
              <a:rPr lang="en-GB" sz="2000" i="1" dirty="0" smtClean="0">
                <a:solidFill>
                  <a:srgbClr val="FF0000"/>
                </a:solidFill>
                <a:cs typeface="Arial" panose="020B0604020202020204" pitchFamily="34" charset="0"/>
              </a:rPr>
              <a:t>a little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err="1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Bastante</a:t>
            </a:r>
            <a:r>
              <a:rPr lang="en-GB" sz="2000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 </a:t>
            </a:r>
            <a:r>
              <a:rPr lang="en-GB" sz="2000" i="1" dirty="0" smtClean="0">
                <a:solidFill>
                  <a:srgbClr val="FF0000"/>
                </a:solidFill>
                <a:cs typeface="Arial" panose="020B0604020202020204" pitchFamily="34" charset="0"/>
              </a:rPr>
              <a:t>quite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err="1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Muy</a:t>
            </a:r>
            <a:r>
              <a:rPr lang="en-GB" sz="2000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 </a:t>
            </a:r>
            <a:r>
              <a:rPr lang="en-GB" sz="2000" i="1" dirty="0" smtClean="0">
                <a:solidFill>
                  <a:srgbClr val="FF0000"/>
                </a:solidFill>
                <a:cs typeface="Arial" panose="020B0604020202020204" pitchFamily="34" charset="0"/>
              </a:rPr>
              <a:t>very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err="1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Demasiado</a:t>
            </a:r>
            <a:r>
              <a:rPr lang="en-GB" sz="2000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  </a:t>
            </a:r>
            <a:r>
              <a:rPr lang="en-GB" sz="2000" i="1" dirty="0" smtClean="0">
                <a:solidFill>
                  <a:srgbClr val="FF0000"/>
                </a:solidFill>
                <a:cs typeface="Arial" panose="020B0604020202020204" pitchFamily="34" charset="0"/>
              </a:rPr>
              <a:t>too</a:t>
            </a:r>
            <a:endParaRPr lang="en-GB" sz="2000" i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0" name="Oval 21"/>
          <p:cNvSpPr/>
          <p:nvPr/>
        </p:nvSpPr>
        <p:spPr>
          <a:xfrm>
            <a:off x="8695328" y="489014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5" name="Oval 21"/>
          <p:cNvSpPr/>
          <p:nvPr/>
        </p:nvSpPr>
        <p:spPr>
          <a:xfrm>
            <a:off x="11552828" y="5647377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70591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5"/>
          <p:cNvSpPr txBox="1"/>
          <p:nvPr/>
        </p:nvSpPr>
        <p:spPr>
          <a:xfrm>
            <a:off x="215153" y="1308849"/>
            <a:ext cx="5755341" cy="2554545"/>
          </a:xfrm>
          <a:prstGeom prst="rect">
            <a:avLst/>
          </a:prstGeom>
          <a:solidFill>
            <a:srgbClr val="CC99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kern="0" dirty="0" err="1" smtClean="0">
                <a:solidFill>
                  <a:sysClr val="windowText" lastClr="000000"/>
                </a:solidFill>
                <a:latin typeface="Comic Sans MS" pitchFamily="66" charset="0"/>
              </a:rPr>
              <a:t>Mañana</a:t>
            </a:r>
            <a:r>
              <a:rPr lang="en-GB" sz="2000" b="1" kern="0" dirty="0" smtClean="0">
                <a:solidFill>
                  <a:sysClr val="windowText" lastClr="000000"/>
                </a:solidFill>
                <a:latin typeface="Comic Sans MS" pitchFamily="66" charset="0"/>
              </a:rPr>
              <a:t> </a:t>
            </a:r>
            <a:r>
              <a:rPr lang="en-GB" sz="2000" b="1" kern="0" dirty="0" smtClean="0">
                <a:solidFill>
                  <a:srgbClr val="FF0000"/>
                </a:solidFill>
                <a:latin typeface="Comic Sans MS" pitchFamily="66" charset="0"/>
              </a:rPr>
              <a:t>Tomorrow</a:t>
            </a:r>
            <a:endParaRPr lang="en-GB" sz="2000" b="1" kern="0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en-GB" sz="2000" b="1" kern="0" dirty="0" smtClean="0">
                <a:solidFill>
                  <a:srgbClr val="000000"/>
                </a:solidFill>
                <a:latin typeface="Comic Sans MS" pitchFamily="66" charset="0"/>
              </a:rPr>
              <a:t>El fin de </a:t>
            </a:r>
            <a:r>
              <a:rPr lang="en-GB" sz="2000" b="1" kern="0" dirty="0" err="1" smtClean="0">
                <a:solidFill>
                  <a:srgbClr val="000000"/>
                </a:solidFill>
                <a:latin typeface="Comic Sans MS" pitchFamily="66" charset="0"/>
              </a:rPr>
              <a:t>semana</a:t>
            </a:r>
            <a:r>
              <a:rPr lang="en-GB" sz="2000" b="1" kern="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b="1" kern="0" dirty="0" err="1" smtClean="0">
                <a:solidFill>
                  <a:srgbClr val="000000"/>
                </a:solidFill>
                <a:latin typeface="Comic Sans MS" pitchFamily="66" charset="0"/>
              </a:rPr>
              <a:t>próximo</a:t>
            </a:r>
            <a:r>
              <a:rPr lang="en-GB" sz="2000" b="1" kern="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b="1" kern="0" dirty="0" smtClean="0">
                <a:solidFill>
                  <a:srgbClr val="FF0000"/>
                </a:solidFill>
                <a:latin typeface="Comic Sans MS" pitchFamily="66" charset="0"/>
              </a:rPr>
              <a:t>Next weekend</a:t>
            </a:r>
            <a:endParaRPr lang="en-GB" sz="2000" b="1" kern="0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en-GB" sz="2000" b="1" kern="0" dirty="0" smtClean="0">
                <a:solidFill>
                  <a:sysClr val="windowText" lastClr="000000"/>
                </a:solidFill>
                <a:latin typeface="Comic Sans MS" pitchFamily="66" charset="0"/>
              </a:rPr>
              <a:t>El </a:t>
            </a:r>
            <a:r>
              <a:rPr lang="en-GB" sz="2000" b="1" kern="0" dirty="0" err="1" smtClean="0">
                <a:solidFill>
                  <a:sysClr val="windowText" lastClr="000000"/>
                </a:solidFill>
                <a:latin typeface="Comic Sans MS" pitchFamily="66" charset="0"/>
              </a:rPr>
              <a:t>domingo</a:t>
            </a:r>
            <a:r>
              <a:rPr lang="en-GB" sz="2000" b="1" kern="0" dirty="0" smtClean="0">
                <a:solidFill>
                  <a:sysClr val="windowText" lastClr="000000"/>
                </a:solidFill>
                <a:latin typeface="Comic Sans MS" pitchFamily="66" charset="0"/>
              </a:rPr>
              <a:t> </a:t>
            </a:r>
            <a:r>
              <a:rPr lang="en-GB" sz="2000" b="1" kern="0" dirty="0" err="1">
                <a:solidFill>
                  <a:srgbClr val="000000"/>
                </a:solidFill>
                <a:latin typeface="Comic Sans MS" pitchFamily="66" charset="0"/>
              </a:rPr>
              <a:t>próximo</a:t>
            </a:r>
            <a:r>
              <a:rPr lang="en-GB" sz="2000" b="1" kern="0" dirty="0" smtClean="0">
                <a:solidFill>
                  <a:sysClr val="windowText" lastClr="000000"/>
                </a:solidFill>
                <a:latin typeface="Comic Sans MS" pitchFamily="66" charset="0"/>
              </a:rPr>
              <a:t> </a:t>
            </a:r>
            <a:r>
              <a:rPr lang="en-GB" sz="2000" b="1" kern="0" dirty="0" smtClean="0">
                <a:solidFill>
                  <a:srgbClr val="FF0000"/>
                </a:solidFill>
                <a:latin typeface="Comic Sans MS" pitchFamily="66" charset="0"/>
              </a:rPr>
              <a:t>Next </a:t>
            </a:r>
            <a:r>
              <a:rPr lang="en-GB" sz="2000" b="1" kern="0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GB" sz="2000" b="1" kern="0" dirty="0" smtClean="0">
                <a:solidFill>
                  <a:srgbClr val="FF0000"/>
                </a:solidFill>
                <a:latin typeface="Comic Sans MS" pitchFamily="66" charset="0"/>
              </a:rPr>
              <a:t>unday</a:t>
            </a:r>
            <a:endParaRPr lang="en-GB" sz="2000" b="1" kern="0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en-GB" sz="2000" b="1" kern="0" dirty="0" smtClean="0">
                <a:solidFill>
                  <a:srgbClr val="000000"/>
                </a:solidFill>
                <a:latin typeface="Comic Sans MS" pitchFamily="66" charset="0"/>
              </a:rPr>
              <a:t>En </a:t>
            </a:r>
            <a:r>
              <a:rPr lang="en-GB" sz="2000" b="1" kern="0" dirty="0" err="1" smtClean="0">
                <a:solidFill>
                  <a:srgbClr val="000000"/>
                </a:solidFill>
                <a:latin typeface="Comic Sans MS" pitchFamily="66" charset="0"/>
              </a:rPr>
              <a:t>tres</a:t>
            </a:r>
            <a:r>
              <a:rPr lang="en-GB" sz="2000" b="1" kern="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b="1" kern="0" dirty="0" err="1" smtClean="0">
                <a:solidFill>
                  <a:srgbClr val="000000"/>
                </a:solidFill>
                <a:latin typeface="Comic Sans MS" pitchFamily="66" charset="0"/>
              </a:rPr>
              <a:t>dias</a:t>
            </a:r>
            <a:r>
              <a:rPr lang="en-GB" sz="2000" b="1" kern="0" dirty="0" smtClean="0">
                <a:solidFill>
                  <a:srgbClr val="000000"/>
                </a:solidFill>
                <a:latin typeface="Comic Sans MS" pitchFamily="66" charset="0"/>
              </a:rPr>
              <a:t> In </a:t>
            </a:r>
            <a:r>
              <a:rPr lang="en-GB" sz="2000" b="1" kern="0" dirty="0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en-GB" sz="2000" b="1" kern="0" dirty="0" smtClean="0">
                <a:solidFill>
                  <a:srgbClr val="FF0000"/>
                </a:solidFill>
                <a:latin typeface="Comic Sans MS" pitchFamily="66" charset="0"/>
              </a:rPr>
              <a:t>hree days </a:t>
            </a:r>
          </a:p>
          <a:p>
            <a:pPr>
              <a:defRPr/>
            </a:pPr>
            <a:r>
              <a:rPr lang="en-GB" sz="2000" b="1" kern="0" dirty="0" err="1" smtClean="0">
                <a:solidFill>
                  <a:sysClr val="windowText" lastClr="000000"/>
                </a:solidFill>
                <a:latin typeface="Comic Sans MS" pitchFamily="66" charset="0"/>
              </a:rPr>
              <a:t>Mañana</a:t>
            </a:r>
            <a:r>
              <a:rPr lang="en-GB" sz="2000" b="1" kern="0" dirty="0" smtClean="0">
                <a:solidFill>
                  <a:sysClr val="windowText" lastClr="000000"/>
                </a:solidFill>
                <a:latin typeface="Comic Sans MS" pitchFamily="66" charset="0"/>
              </a:rPr>
              <a:t> </a:t>
            </a:r>
            <a:r>
              <a:rPr lang="en-GB" sz="2000" b="1" kern="0" dirty="0" err="1" smtClean="0">
                <a:solidFill>
                  <a:sysClr val="windowText" lastClr="000000"/>
                </a:solidFill>
                <a:latin typeface="Comic Sans MS" pitchFamily="66" charset="0"/>
              </a:rPr>
              <a:t>por</a:t>
            </a:r>
            <a:r>
              <a:rPr lang="en-GB" sz="2000" b="1" kern="0" dirty="0" smtClean="0">
                <a:solidFill>
                  <a:sysClr val="windowText" lastClr="000000"/>
                </a:solidFill>
                <a:latin typeface="Comic Sans MS" pitchFamily="66" charset="0"/>
              </a:rPr>
              <a:t> la </a:t>
            </a:r>
            <a:r>
              <a:rPr lang="en-GB" sz="2000" b="1" kern="0" dirty="0" err="1" smtClean="0">
                <a:solidFill>
                  <a:sysClr val="windowText" lastClr="000000"/>
                </a:solidFill>
                <a:latin typeface="Comic Sans MS" pitchFamily="66" charset="0"/>
              </a:rPr>
              <a:t>noche</a:t>
            </a:r>
            <a:r>
              <a:rPr lang="en-GB" sz="2000" b="1" kern="0" dirty="0" smtClean="0">
                <a:solidFill>
                  <a:srgbClr val="FF0000"/>
                </a:solidFill>
                <a:latin typeface="Comic Sans MS" pitchFamily="66" charset="0"/>
              </a:rPr>
              <a:t> Tomorrow night</a:t>
            </a:r>
          </a:p>
          <a:p>
            <a:pPr>
              <a:defRPr/>
            </a:pPr>
            <a:r>
              <a:rPr lang="en-GB" sz="2000" b="1" kern="0" dirty="0" smtClean="0">
                <a:latin typeface="Comic Sans MS" pitchFamily="66" charset="0"/>
              </a:rPr>
              <a:t>La </a:t>
            </a:r>
            <a:r>
              <a:rPr lang="en-GB" sz="2000" b="1" kern="0" dirty="0" err="1" smtClean="0">
                <a:latin typeface="Comic Sans MS" pitchFamily="66" charset="0"/>
              </a:rPr>
              <a:t>semana</a:t>
            </a:r>
            <a:r>
              <a:rPr lang="en-GB" sz="2000" b="1" kern="0" dirty="0" smtClean="0">
                <a:latin typeface="Comic Sans MS" pitchFamily="66" charset="0"/>
              </a:rPr>
              <a:t> </a:t>
            </a:r>
            <a:r>
              <a:rPr lang="en-GB" sz="2000" b="1" kern="0" dirty="0" err="1" smtClean="0">
                <a:latin typeface="Comic Sans MS" pitchFamily="66" charset="0"/>
              </a:rPr>
              <a:t>próxima</a:t>
            </a:r>
            <a:r>
              <a:rPr lang="en-GB" sz="2000" b="1" kern="0" dirty="0" smtClean="0">
                <a:latin typeface="Comic Sans MS" pitchFamily="66" charset="0"/>
              </a:rPr>
              <a:t> </a:t>
            </a:r>
            <a:r>
              <a:rPr lang="en-GB" sz="2000" b="1" kern="0" dirty="0" smtClean="0">
                <a:solidFill>
                  <a:srgbClr val="FF0000"/>
                </a:solidFill>
                <a:latin typeface="Comic Sans MS" pitchFamily="66" charset="0"/>
              </a:rPr>
              <a:t>Next week</a:t>
            </a:r>
          </a:p>
          <a:p>
            <a:pPr>
              <a:defRPr/>
            </a:pPr>
            <a:r>
              <a:rPr lang="en-GB" sz="2000" b="1" kern="0" dirty="0" smtClean="0">
                <a:latin typeface="Comic Sans MS" pitchFamily="66" charset="0"/>
              </a:rPr>
              <a:t>En el </a:t>
            </a:r>
            <a:r>
              <a:rPr lang="en-GB" sz="2000" b="1" kern="0" dirty="0" err="1" smtClean="0">
                <a:latin typeface="Comic Sans MS" pitchFamily="66" charset="0"/>
              </a:rPr>
              <a:t>futuro</a:t>
            </a:r>
            <a:r>
              <a:rPr lang="en-GB" sz="2000" b="1" kern="0" dirty="0" smtClean="0">
                <a:latin typeface="Comic Sans MS" pitchFamily="66" charset="0"/>
              </a:rPr>
              <a:t> </a:t>
            </a:r>
            <a:r>
              <a:rPr lang="en-GB" sz="2000" b="1" kern="0" dirty="0" smtClean="0">
                <a:solidFill>
                  <a:srgbClr val="FF0000"/>
                </a:solidFill>
                <a:latin typeface="Comic Sans MS" pitchFamily="66" charset="0"/>
              </a:rPr>
              <a:t>In the future</a:t>
            </a:r>
          </a:p>
          <a:p>
            <a:pPr>
              <a:defRPr/>
            </a:pPr>
            <a:r>
              <a:rPr lang="en-GB" sz="2000" b="1" kern="0" dirty="0" smtClean="0">
                <a:latin typeface="Comic Sans MS" pitchFamily="66" charset="0"/>
              </a:rPr>
              <a:t>El </a:t>
            </a:r>
            <a:r>
              <a:rPr lang="en-GB" sz="2000" b="1" kern="0" dirty="0" err="1" smtClean="0">
                <a:latin typeface="Comic Sans MS" pitchFamily="66" charset="0"/>
              </a:rPr>
              <a:t>próximo</a:t>
            </a:r>
            <a:r>
              <a:rPr lang="en-GB" sz="2000" b="1" kern="0" dirty="0" smtClean="0">
                <a:latin typeface="Comic Sans MS" pitchFamily="66" charset="0"/>
              </a:rPr>
              <a:t> </a:t>
            </a:r>
            <a:r>
              <a:rPr lang="en-GB" sz="2000" b="1" kern="0" dirty="0" err="1" smtClean="0">
                <a:latin typeface="Comic Sans MS" pitchFamily="66" charset="0"/>
              </a:rPr>
              <a:t>año</a:t>
            </a:r>
            <a:r>
              <a:rPr lang="en-GB" sz="2000" b="1" kern="0" dirty="0" smtClean="0">
                <a:latin typeface="Comic Sans MS" pitchFamily="66" charset="0"/>
              </a:rPr>
              <a:t> </a:t>
            </a:r>
            <a:r>
              <a:rPr lang="en-GB" sz="2000" b="1" kern="0" dirty="0" smtClean="0">
                <a:solidFill>
                  <a:srgbClr val="FF0000"/>
                </a:solidFill>
                <a:latin typeface="Comic Sans MS" pitchFamily="66" charset="0"/>
              </a:rPr>
              <a:t>Next year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012" y="235788"/>
            <a:ext cx="10883153" cy="869399"/>
          </a:xfrm>
        </p:spPr>
        <p:txBody>
          <a:bodyPr>
            <a:noAutofit/>
          </a:bodyPr>
          <a:lstStyle/>
          <a:p>
            <a:r>
              <a:rPr lang="en-GB" sz="2800" dirty="0">
                <a:latin typeface="Britannic Bold" pitchFamily="34" charset="0"/>
              </a:rPr>
              <a:t/>
            </a:r>
            <a:br>
              <a:rPr lang="en-GB" sz="2800" dirty="0">
                <a:latin typeface="Britannic Bold" pitchFamily="34" charset="0"/>
              </a:rPr>
            </a:b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¿Vas a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celebrar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esta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fiesta en el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futuro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Are you going to celebrate this festival in the future?</a:t>
            </a:r>
            <a:endParaRPr lang="en-GB" sz="28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1660965" y="11588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1019733" y="4872347"/>
            <a:ext cx="4052329" cy="1671328"/>
          </a:xfrm>
          <a:prstGeom prst="rect">
            <a:avLst/>
          </a:prstGeom>
          <a:noFill/>
          <a:ln w="5715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FUTURE TENSE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solidFill>
                  <a:srgbClr val="7030A0"/>
                </a:solidFill>
                <a:latin typeface="Comic Sans MS" pitchFamily="66" charset="0"/>
                <a:cs typeface="Arial" panose="020B0604020202020204" pitchFamily="34" charset="0"/>
              </a:rPr>
              <a:t>CelebrARé</a:t>
            </a:r>
            <a:r>
              <a:rPr lang="en-GB" b="1" i="1" dirty="0" smtClean="0">
                <a:solidFill>
                  <a:srgbClr val="7030A0"/>
                </a:solidFill>
                <a:latin typeface="Comic Sans MS" pitchFamily="66" charset="0"/>
                <a:cs typeface="Arial" panose="020B0604020202020204" pitchFamily="34" charset="0"/>
              </a:rPr>
              <a:t> (I)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....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solidFill>
                  <a:srgbClr val="7030A0"/>
                </a:solidFill>
                <a:latin typeface="Comic Sans MS" pitchFamily="66" charset="0"/>
                <a:cs typeface="Arial" panose="020B0604020202020204" pitchFamily="34" charset="0"/>
              </a:rPr>
              <a:t>VOY A </a:t>
            </a:r>
            <a:r>
              <a:rPr lang="en-GB" b="1" i="1" dirty="0" err="1" smtClean="0">
                <a:solidFill>
                  <a:srgbClr val="7030A0"/>
                </a:solidFill>
                <a:latin typeface="Comic Sans MS" pitchFamily="66" charset="0"/>
                <a:cs typeface="Arial" panose="020B0604020202020204" pitchFamily="34" charset="0"/>
              </a:rPr>
              <a:t>celebrar</a:t>
            </a:r>
            <a:endParaRPr lang="en-GB" b="1" i="1" dirty="0" smtClean="0">
              <a:solidFill>
                <a:srgbClr val="7030A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7586102" y="1568264"/>
            <a:ext cx="1577788" cy="100628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rgbClr val="0000FF"/>
                </a:solidFill>
                <a:latin typeface="Comic Sans MS" pitchFamily="66" charset="0"/>
              </a:rPr>
              <a:t>PARA</a:t>
            </a:r>
          </a:p>
          <a:p>
            <a:pPr algn="ctr"/>
            <a:r>
              <a:rPr lang="es-ES" sz="2800" i="1" dirty="0" smtClean="0">
                <a:solidFill>
                  <a:srgbClr val="FF0000"/>
                </a:solidFill>
                <a:latin typeface="Comic Sans MS" pitchFamily="66" charset="0"/>
              </a:rPr>
              <a:t>TO</a:t>
            </a:r>
            <a:endParaRPr lang="es-ES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948665" y="310575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Oval 21"/>
          <p:cNvSpPr/>
          <p:nvPr/>
        </p:nvSpPr>
        <p:spPr>
          <a:xfrm>
            <a:off x="3022350" y="4868007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0" name="Oval 21"/>
          <p:cNvSpPr/>
          <p:nvPr/>
        </p:nvSpPr>
        <p:spPr>
          <a:xfrm>
            <a:off x="9667439" y="3592777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1" name="Oval 21"/>
          <p:cNvSpPr/>
          <p:nvPr/>
        </p:nvSpPr>
        <p:spPr>
          <a:xfrm>
            <a:off x="8535084" y="2388987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5" name="Oval 21"/>
          <p:cNvSpPr/>
          <p:nvPr/>
        </p:nvSpPr>
        <p:spPr>
          <a:xfrm>
            <a:off x="2618938" y="5343137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6" name="Oval 21"/>
          <p:cNvSpPr/>
          <p:nvPr/>
        </p:nvSpPr>
        <p:spPr>
          <a:xfrm>
            <a:off x="2789268" y="612306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7" name="Oval 21"/>
          <p:cNvSpPr/>
          <p:nvPr/>
        </p:nvSpPr>
        <p:spPr>
          <a:xfrm>
            <a:off x="11525416" y="159588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1258550" y="274265"/>
            <a:ext cx="713057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11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17 Elipse"/>
          <p:cNvSpPr/>
          <p:nvPr/>
        </p:nvSpPr>
        <p:spPr>
          <a:xfrm>
            <a:off x="6637337" y="2894293"/>
            <a:ext cx="2921000" cy="202378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00FF"/>
                </a:solidFill>
                <a:latin typeface="Comic Sans MS" pitchFamily="66" charset="0"/>
              </a:rPr>
              <a:t>La fiesta</a:t>
            </a:r>
          </a:p>
          <a:p>
            <a:pPr algn="ctr"/>
            <a:r>
              <a:rPr lang="es-ES" dirty="0" smtClean="0">
                <a:solidFill>
                  <a:srgbClr val="0000FF"/>
                </a:solidFill>
                <a:latin typeface="Comic Sans MS" pitchFamily="66" charset="0"/>
              </a:rPr>
              <a:t>La celebración </a:t>
            </a:r>
          </a:p>
          <a:p>
            <a:pPr algn="ctr"/>
            <a:r>
              <a:rPr lang="es-ES" dirty="0" smtClean="0">
                <a:solidFill>
                  <a:srgbClr val="0000FF"/>
                </a:solidFill>
                <a:latin typeface="Comic Sans MS" pitchFamily="66" charset="0"/>
              </a:rPr>
              <a:t>El festival</a:t>
            </a:r>
          </a:p>
          <a:p>
            <a:pPr algn="ctr"/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festival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or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exact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name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. </a:t>
            </a:r>
          </a:p>
          <a:p>
            <a:pPr algn="ctr"/>
            <a:endParaRPr lang="es-ES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9190979" y="1152633"/>
            <a:ext cx="3001021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GB" altLang="es-ES" sz="2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ea typeface="+mn-ea"/>
              </a:rPr>
              <a:t>celebraciones</a:t>
            </a:r>
            <a:endParaRPr lang="es-ES" sz="2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9739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los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videojuegos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comprar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chatear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con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mis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amigos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consultar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las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redes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sociales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facebook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películas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la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Wii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navegar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escuchar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música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los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deberes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en el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portatil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bajar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subir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compartir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mandar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mensajes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diseñar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paginas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web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buscar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información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pasar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quedarme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casa ...ANDO/...IENDO 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TextBox 18"/>
          <p:cNvSpPr txBox="1"/>
          <p:nvPr/>
        </p:nvSpPr>
        <p:spPr>
          <a:xfrm>
            <a:off x="4677862" y="36270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play video games</a:t>
            </a:r>
          </a:p>
        </p:txBody>
      </p:sp>
      <p:sp>
        <p:nvSpPr>
          <p:cNvPr id="7" name="TextBox 18"/>
          <p:cNvSpPr txBox="1"/>
          <p:nvPr/>
        </p:nvSpPr>
        <p:spPr>
          <a:xfrm>
            <a:off x="4509049" y="71439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buy online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Box 18"/>
          <p:cNvSpPr txBox="1"/>
          <p:nvPr/>
        </p:nvSpPr>
        <p:spPr>
          <a:xfrm>
            <a:off x="4703652" y="1077813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chat with my friends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TextBox 18"/>
          <p:cNvSpPr txBox="1"/>
          <p:nvPr/>
        </p:nvSpPr>
        <p:spPr>
          <a:xfrm>
            <a:off x="6194827" y="1443574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check the social networks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TextBox 18"/>
          <p:cNvSpPr txBox="1"/>
          <p:nvPr/>
        </p:nvSpPr>
        <p:spPr>
          <a:xfrm>
            <a:off x="4968593" y="180698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watch movies online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Box 18"/>
          <p:cNvSpPr txBox="1"/>
          <p:nvPr/>
        </p:nvSpPr>
        <p:spPr>
          <a:xfrm>
            <a:off x="4079984" y="2212607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play with the WII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8"/>
          <p:cNvSpPr txBox="1"/>
          <p:nvPr/>
        </p:nvSpPr>
        <p:spPr>
          <a:xfrm>
            <a:off x="4586421" y="2536165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surfing the internet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TextBox 18"/>
          <p:cNvSpPr txBox="1"/>
          <p:nvPr/>
        </p:nvSpPr>
        <p:spPr>
          <a:xfrm>
            <a:off x="4136254" y="2915992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listen to music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Box 18"/>
          <p:cNvSpPr txBox="1"/>
          <p:nvPr/>
        </p:nvSpPr>
        <p:spPr>
          <a:xfrm>
            <a:off x="5275736" y="3239550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do homework in the laptop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Box 18"/>
          <p:cNvSpPr txBox="1"/>
          <p:nvPr/>
        </p:nvSpPr>
        <p:spPr>
          <a:xfrm>
            <a:off x="3866622" y="3602965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download files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TextBox 18"/>
          <p:cNvSpPr txBox="1"/>
          <p:nvPr/>
        </p:nvSpPr>
        <p:spPr>
          <a:xfrm>
            <a:off x="3866622" y="3968725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upload files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4342579" y="434620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share files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59699" y="4697900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send files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TextBox 18"/>
          <p:cNvSpPr txBox="1"/>
          <p:nvPr/>
        </p:nvSpPr>
        <p:spPr>
          <a:xfrm>
            <a:off x="4384782" y="5035525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design web pages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TextBox 18"/>
          <p:cNvSpPr txBox="1"/>
          <p:nvPr/>
        </p:nvSpPr>
        <p:spPr>
          <a:xfrm>
            <a:off x="4314444" y="5415353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look for information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Box 18"/>
          <p:cNvSpPr txBox="1"/>
          <p:nvPr/>
        </p:nvSpPr>
        <p:spPr>
          <a:xfrm>
            <a:off x="5761072" y="5792836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spend time.....ING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TextBox 18"/>
          <p:cNvSpPr txBox="1"/>
          <p:nvPr/>
        </p:nvSpPr>
        <p:spPr>
          <a:xfrm>
            <a:off x="6237029" y="611404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stay at home.....ING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81089" y="249701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50610" y="17772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76400" y="214063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45920" y="139270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92812" y="290263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92812" y="322619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92812" y="357788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80" y="39155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Estrella de 5 puntas"/>
          <p:cNvSpPr/>
          <p:nvPr/>
        </p:nvSpPr>
        <p:spPr>
          <a:xfrm>
            <a:off x="1650609" y="432347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strella de 5 puntas"/>
          <p:cNvSpPr/>
          <p:nvPr/>
        </p:nvSpPr>
        <p:spPr>
          <a:xfrm>
            <a:off x="1678744" y="464702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strella de 5 puntas"/>
          <p:cNvSpPr/>
          <p:nvPr/>
        </p:nvSpPr>
        <p:spPr>
          <a:xfrm>
            <a:off x="1706879" y="505499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Estrella de 5 puntas"/>
          <p:cNvSpPr/>
          <p:nvPr/>
        </p:nvSpPr>
        <p:spPr>
          <a:xfrm>
            <a:off x="1706880" y="5758375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Estrella de 5 puntas"/>
          <p:cNvSpPr/>
          <p:nvPr/>
        </p:nvSpPr>
        <p:spPr>
          <a:xfrm>
            <a:off x="1690467" y="540433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Estrella de 5 puntas"/>
          <p:cNvSpPr/>
          <p:nvPr/>
        </p:nvSpPr>
        <p:spPr>
          <a:xfrm>
            <a:off x="1720947" y="6180406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 redondeado"/>
          <p:cNvSpPr/>
          <p:nvPr/>
        </p:nvSpPr>
        <p:spPr>
          <a:xfrm>
            <a:off x="182880" y="211016"/>
            <a:ext cx="11746523" cy="647113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CuadroTexto"/>
          <p:cNvSpPr txBox="1"/>
          <p:nvPr/>
        </p:nvSpPr>
        <p:spPr>
          <a:xfrm>
            <a:off x="1645921" y="998806"/>
            <a:ext cx="934094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Comic Sans MS" pitchFamily="66" charset="0"/>
              </a:rPr>
              <a:t>1. Lee las frases rápidamente.</a:t>
            </a:r>
          </a:p>
          <a:p>
            <a:pPr algn="ctr"/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Read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sentence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quickly</a:t>
            </a:r>
            <a:endParaRPr lang="es-ES" sz="2400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endParaRPr lang="es-ES" sz="3200" dirty="0" smtClean="0">
              <a:latin typeface="Comic Sans MS" pitchFamily="66" charset="0"/>
            </a:endParaRPr>
          </a:p>
          <a:p>
            <a:pPr algn="ctr"/>
            <a:r>
              <a:rPr lang="es-ES" sz="3200" dirty="0" smtClean="0">
                <a:latin typeface="Comic Sans MS" pitchFamily="66" charset="0"/>
              </a:rPr>
              <a:t>2.Colorea las estrellas dependiendo de su dificultad.</a:t>
            </a:r>
          </a:p>
          <a:p>
            <a:pPr algn="ctr"/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Colour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stars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depending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on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level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difficulty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endParaRPr lang="es-ES" sz="3200" dirty="0">
              <a:latin typeface="Comic Sans MS" pitchFamily="66" charset="0"/>
            </a:endParaRPr>
          </a:p>
        </p:txBody>
      </p:sp>
      <p:sp>
        <p:nvSpPr>
          <p:cNvPr id="46" name="45 Estrella de 5 puntas"/>
          <p:cNvSpPr/>
          <p:nvPr/>
        </p:nvSpPr>
        <p:spPr>
          <a:xfrm>
            <a:off x="1732670" y="4897901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Estrella de 5 puntas"/>
          <p:cNvSpPr/>
          <p:nvPr/>
        </p:nvSpPr>
        <p:spPr>
          <a:xfrm>
            <a:off x="4600135" y="4881489"/>
            <a:ext cx="323557" cy="323557"/>
          </a:xfrm>
          <a:prstGeom prst="star5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Estrella de 5 puntas"/>
          <p:cNvSpPr/>
          <p:nvPr/>
        </p:nvSpPr>
        <p:spPr>
          <a:xfrm>
            <a:off x="7469943" y="4839286"/>
            <a:ext cx="323557" cy="323557"/>
          </a:xfrm>
          <a:prstGeom prst="star5">
            <a:avLst/>
          </a:prstGeom>
          <a:solidFill>
            <a:srgbClr val="FF66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CuadroTexto"/>
          <p:cNvSpPr txBox="1"/>
          <p:nvPr/>
        </p:nvSpPr>
        <p:spPr>
          <a:xfrm>
            <a:off x="2363372" y="4867422"/>
            <a:ext cx="1772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Convergence" pitchFamily="34" charset="0"/>
              </a:rPr>
              <a:t>Difícil</a:t>
            </a:r>
            <a:endParaRPr lang="es-ES" sz="2400" dirty="0">
              <a:latin typeface="Convergence" pitchFamily="34" charset="0"/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4977618" y="4865077"/>
            <a:ext cx="2168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Convergence" pitchFamily="34" charset="0"/>
              </a:rPr>
              <a:t>Pichi-picha</a:t>
            </a:r>
            <a:endParaRPr lang="es-ES" sz="2400" dirty="0">
              <a:latin typeface="Convergence" pitchFamily="34" charset="0"/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7999827" y="4834598"/>
            <a:ext cx="2168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Convergence" pitchFamily="34" charset="0"/>
              </a:rPr>
              <a:t>Fácil</a:t>
            </a:r>
            <a:endParaRPr lang="es-ES" sz="2400" dirty="0">
              <a:latin typeface="Convergence" pitchFamily="34" charset="0"/>
            </a:endParaRPr>
          </a:p>
        </p:txBody>
      </p:sp>
      <p:sp>
        <p:nvSpPr>
          <p:cNvPr id="52" name="51 Rectángulo redondeado"/>
          <p:cNvSpPr/>
          <p:nvPr/>
        </p:nvSpPr>
        <p:spPr>
          <a:xfrm>
            <a:off x="152400" y="152400"/>
            <a:ext cx="11833274" cy="67056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215" y="432736"/>
            <a:ext cx="10883153" cy="869399"/>
          </a:xfrm>
        </p:spPr>
        <p:txBody>
          <a:bodyPr>
            <a:noAutofit/>
          </a:bodyPr>
          <a:lstStyle/>
          <a:p>
            <a:r>
              <a:rPr lang="en-GB" sz="2800" dirty="0">
                <a:latin typeface="Britannic Bold" pitchFamily="34" charset="0"/>
              </a:rPr>
              <a:t/>
            </a:r>
            <a:br>
              <a:rPr lang="en-GB" sz="2800" dirty="0">
                <a:latin typeface="Britannic Bold" pitchFamily="34" charset="0"/>
              </a:rPr>
            </a:br>
            <a:r>
              <a:rPr lang="en-GB" sz="2800" dirty="0" smtClean="0">
                <a:latin typeface="Britannic Bold" pitchFamily="34" charset="0"/>
              </a:rPr>
              <a:t>Si </a:t>
            </a:r>
            <a:r>
              <a:rPr lang="en-GB" sz="2800" dirty="0" err="1" smtClean="0">
                <a:latin typeface="Britannic Bold" pitchFamily="34" charset="0"/>
              </a:rPr>
              <a:t>tuvieras</a:t>
            </a:r>
            <a:r>
              <a:rPr lang="en-GB" sz="2800" dirty="0" smtClean="0">
                <a:latin typeface="Britannic Bold" pitchFamily="34" charset="0"/>
              </a:rPr>
              <a:t> la </a:t>
            </a:r>
            <a:r>
              <a:rPr lang="en-GB" sz="2800" dirty="0" err="1" smtClean="0">
                <a:latin typeface="Britannic Bold" pitchFamily="34" charset="0"/>
              </a:rPr>
              <a:t>oportunidad</a:t>
            </a:r>
            <a:r>
              <a:rPr lang="en-GB" sz="2800" dirty="0" smtClean="0">
                <a:latin typeface="Britannic Bold" pitchFamily="34" charset="0"/>
              </a:rPr>
              <a:t>...</a:t>
            </a:r>
            <a:br>
              <a:rPr lang="en-GB" sz="2800" dirty="0" smtClean="0">
                <a:latin typeface="Britannic Bold" pitchFamily="34" charset="0"/>
              </a:rPr>
            </a:b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fiesta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celebrarías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festival would you celebrate?</a:t>
            </a:r>
            <a:endParaRPr lang="en-GB" sz="28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1660965" y="11588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949394" y="3826411"/>
            <a:ext cx="3425657" cy="2862322"/>
          </a:xfrm>
          <a:prstGeom prst="rect">
            <a:avLst/>
          </a:prstGeom>
          <a:noFill/>
          <a:ln w="57150">
            <a:solidFill>
              <a:srgbClr val="FF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CONDITIONAL TENSE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-AR	  -ER        -IR	</a:t>
            </a: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9643502" y="1954026"/>
            <a:ext cx="1577788" cy="100628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rgbClr val="0000FF"/>
                </a:solidFill>
                <a:latin typeface="Comic Sans MS" pitchFamily="66" charset="0"/>
              </a:rPr>
              <a:t>PARA</a:t>
            </a:r>
          </a:p>
          <a:p>
            <a:pPr algn="ctr"/>
            <a:r>
              <a:rPr lang="es-ES" sz="2800" i="1" dirty="0" smtClean="0">
                <a:solidFill>
                  <a:srgbClr val="FF0000"/>
                </a:solidFill>
                <a:latin typeface="Comic Sans MS" pitchFamily="66" charset="0"/>
              </a:rPr>
              <a:t>TO</a:t>
            </a:r>
            <a:endParaRPr lang="es-ES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59348" y="165677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Oval 21"/>
          <p:cNvSpPr/>
          <p:nvPr/>
        </p:nvSpPr>
        <p:spPr>
          <a:xfrm>
            <a:off x="4372849" y="3897337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1" name="Oval 21"/>
          <p:cNvSpPr/>
          <p:nvPr/>
        </p:nvSpPr>
        <p:spPr>
          <a:xfrm>
            <a:off x="10792509" y="240327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7" name="Oval 21"/>
          <p:cNvSpPr/>
          <p:nvPr/>
        </p:nvSpPr>
        <p:spPr>
          <a:xfrm>
            <a:off x="11268241" y="101010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1329988" y="274265"/>
            <a:ext cx="641619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12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TextBox 4"/>
          <p:cNvSpPr txBox="1"/>
          <p:nvPr/>
        </p:nvSpPr>
        <p:spPr>
          <a:xfrm>
            <a:off x="314325" y="1460628"/>
            <a:ext cx="5129213" cy="1969770"/>
          </a:xfrm>
          <a:prstGeom prst="rect">
            <a:avLst/>
          </a:prstGeom>
          <a:solidFill>
            <a:srgbClr val="FFCC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Si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tuviera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la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oportunidad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..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If I had the opportunity</a:t>
            </a:r>
          </a:p>
          <a:p>
            <a:pPr>
              <a:defRPr/>
            </a:pP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Si 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fuera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tu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If I were you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En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mis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sueños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In my dreams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Idealmente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Ideally</a:t>
            </a:r>
          </a:p>
          <a:p>
            <a:pPr>
              <a:defRPr/>
            </a:pPr>
            <a:r>
              <a:rPr lang="en-GB" b="1" kern="0" dirty="0" smtClean="0">
                <a:latin typeface="Calibri"/>
              </a:rPr>
              <a:t>En un </a:t>
            </a:r>
            <a:r>
              <a:rPr lang="en-GB" b="1" kern="0" dirty="0" err="1" smtClean="0">
                <a:latin typeface="Calibri"/>
              </a:rPr>
              <a:t>mundo</a:t>
            </a:r>
            <a:r>
              <a:rPr lang="en-GB" b="1" kern="0" dirty="0" smtClean="0">
                <a:latin typeface="Calibri"/>
              </a:rPr>
              <a:t> ideal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 In an ideal world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965981" y="4775981"/>
            <a:ext cx="9612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íamos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íais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ían</a:t>
            </a:r>
            <a:endParaRPr lang="es-ES" dirty="0"/>
          </a:p>
        </p:txBody>
      </p:sp>
      <p:sp>
        <p:nvSpPr>
          <p:cNvPr id="23" name="22 Rectángulo"/>
          <p:cNvSpPr/>
          <p:nvPr/>
        </p:nvSpPr>
        <p:spPr>
          <a:xfrm>
            <a:off x="2077329" y="4774533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íamos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íais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ían</a:t>
            </a:r>
            <a:endParaRPr lang="es-ES" dirty="0"/>
          </a:p>
        </p:txBody>
      </p:sp>
      <p:sp>
        <p:nvSpPr>
          <p:cNvPr id="28" name="27 Rectángulo"/>
          <p:cNvSpPr/>
          <p:nvPr/>
        </p:nvSpPr>
        <p:spPr>
          <a:xfrm>
            <a:off x="3228535" y="4814391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íamos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íais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ían</a:t>
            </a:r>
            <a:endParaRPr lang="es-ES" dirty="0"/>
          </a:p>
        </p:txBody>
      </p:sp>
      <p:sp>
        <p:nvSpPr>
          <p:cNvPr id="29" name="28 Más"/>
          <p:cNvSpPr/>
          <p:nvPr/>
        </p:nvSpPr>
        <p:spPr>
          <a:xfrm>
            <a:off x="393896" y="5064369"/>
            <a:ext cx="450166" cy="436099"/>
          </a:xfrm>
          <a:prstGeom prst="mathPlus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>
            <a:off x="4450079" y="4812045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I</a:t>
            </a:r>
            <a:br>
              <a:rPr lang="pt-BR" b="1" dirty="0" smtClean="0"/>
            </a:br>
            <a:r>
              <a:rPr lang="pt-BR" b="1" dirty="0" err="1" smtClean="0"/>
              <a:t>you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He</a:t>
            </a:r>
            <a:br>
              <a:rPr lang="pt-BR" b="1" dirty="0" smtClean="0"/>
            </a:br>
            <a:r>
              <a:rPr lang="pt-BR" b="1" dirty="0" err="1" smtClean="0"/>
              <a:t>We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err="1" smtClean="0"/>
              <a:t>You</a:t>
            </a:r>
            <a:r>
              <a:rPr lang="pt-BR" b="1" dirty="0" smtClean="0"/>
              <a:t> (</a:t>
            </a:r>
            <a:r>
              <a:rPr lang="pt-BR" b="1" dirty="0" err="1" smtClean="0"/>
              <a:t>pl</a:t>
            </a:r>
            <a:r>
              <a:rPr lang="pt-BR" b="1" dirty="0" smtClean="0"/>
              <a:t>)</a:t>
            </a:r>
            <a:br>
              <a:rPr lang="pt-BR" b="1" dirty="0" smtClean="0"/>
            </a:br>
            <a:r>
              <a:rPr lang="pt-BR" b="1" dirty="0" err="1" smtClean="0"/>
              <a:t>They</a:t>
            </a:r>
            <a:endParaRPr lang="es-ES" b="1" dirty="0"/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5513775" y="1532352"/>
            <a:ext cx="3673088" cy="2308324"/>
          </a:xfrm>
          <a:prstGeom prst="rect">
            <a:avLst/>
          </a:prstGeom>
          <a:noFill/>
          <a:ln w="57150">
            <a:solidFill>
              <a:srgbClr val="FF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TO CELEBRATE (CELEBRAR)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CELEBR</a:t>
            </a:r>
            <a:r>
              <a:rPr lang="en-GB" b="1" dirty="0" err="1" smtClean="0">
                <a:solidFill>
                  <a:srgbClr val="FF66FF"/>
                </a:solidFill>
                <a:latin typeface="Comic Sans MS" pitchFamily="66" charset="0"/>
                <a:cs typeface="Arial" panose="020B0604020202020204" pitchFamily="34" charset="0"/>
              </a:rPr>
              <a:t>aría</a:t>
            </a:r>
            <a:r>
              <a:rPr lang="en-GB" b="1" dirty="0" smtClean="0">
                <a:solidFill>
                  <a:srgbClr val="FF66FF"/>
                </a:solidFill>
                <a:latin typeface="Comic Sans MS" pitchFamily="66" charset="0"/>
                <a:cs typeface="Arial" panose="020B0604020202020204" pitchFamily="34" charset="0"/>
              </a:rPr>
              <a:t> (I would USE)</a:t>
            </a:r>
            <a:r>
              <a:rPr lang="pt-BR" dirty="0" smtClean="0">
                <a:solidFill>
                  <a:srgbClr val="FF66FF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CELEBR</a:t>
            </a:r>
            <a:r>
              <a:rPr lang="pt-BR" b="1" dirty="0" err="1" smtClean="0">
                <a:solidFill>
                  <a:srgbClr val="FF66FF"/>
                </a:solidFill>
                <a:latin typeface="Comic Sans MS" pitchFamily="66" charset="0"/>
              </a:rPr>
              <a:t>arías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CELEBR</a:t>
            </a:r>
            <a:r>
              <a:rPr lang="pt-BR" b="1" dirty="0" err="1" smtClean="0">
                <a:solidFill>
                  <a:srgbClr val="FF66FF"/>
                </a:solidFill>
                <a:latin typeface="Comic Sans MS" pitchFamily="66" charset="0"/>
              </a:rPr>
              <a:t>aría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CELEBR</a:t>
            </a:r>
            <a:r>
              <a:rPr lang="pt-BR" b="1" dirty="0" err="1" smtClean="0">
                <a:solidFill>
                  <a:srgbClr val="FF66FF"/>
                </a:solidFill>
                <a:latin typeface="Comic Sans MS" pitchFamily="66" charset="0"/>
              </a:rPr>
              <a:t>aríamos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CELEBR</a:t>
            </a:r>
            <a:r>
              <a:rPr lang="pt-BR" b="1" dirty="0" err="1" smtClean="0">
                <a:solidFill>
                  <a:srgbClr val="FF66FF"/>
                </a:solidFill>
                <a:latin typeface="Comic Sans MS" pitchFamily="66" charset="0"/>
              </a:rPr>
              <a:t>aríais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CELEBR</a:t>
            </a:r>
            <a:r>
              <a:rPr lang="pt-BR" b="1" dirty="0" err="1" smtClean="0">
                <a:solidFill>
                  <a:srgbClr val="FF66FF"/>
                </a:solidFill>
                <a:latin typeface="Comic Sans MS" pitchFamily="66" charset="0"/>
              </a:rPr>
              <a:t>arían</a:t>
            </a:r>
            <a:r>
              <a:rPr lang="pt-BR" b="1" dirty="0" smtClean="0">
                <a:solidFill>
                  <a:srgbClr val="FF66FF"/>
                </a:solidFill>
                <a:latin typeface="Comic Sans MS" pitchFamily="66" charset="0"/>
              </a:rPr>
              <a:t> 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32" name="Oval 21"/>
          <p:cNvSpPr/>
          <p:nvPr/>
        </p:nvSpPr>
        <p:spPr>
          <a:xfrm>
            <a:off x="7141840" y="110958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5336170" y="4360985"/>
            <a:ext cx="2105639" cy="784830"/>
          </a:xfrm>
          <a:prstGeom prst="rect">
            <a:avLst/>
          </a:prstGeom>
          <a:noFill/>
          <a:ln w="57150">
            <a:solidFill>
              <a:srgbClr val="FF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Me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gust</a:t>
            </a:r>
            <a:r>
              <a:rPr lang="en-GB" b="1" dirty="0" err="1" smtClean="0">
                <a:solidFill>
                  <a:srgbClr val="FF66FF"/>
                </a:solidFill>
                <a:latin typeface="Comic Sans MS" pitchFamily="66" charset="0"/>
                <a:cs typeface="Arial" panose="020B0604020202020204" pitchFamily="34" charset="0"/>
              </a:rPr>
              <a:t>aría</a:t>
            </a:r>
            <a:endParaRPr lang="en-GB" b="1" dirty="0" smtClean="0">
              <a:solidFill>
                <a:srgbClr val="FF66FF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would like</a:t>
            </a:r>
          </a:p>
        </p:txBody>
      </p:sp>
      <p:sp>
        <p:nvSpPr>
          <p:cNvPr id="25" name="Oval 21"/>
          <p:cNvSpPr/>
          <p:nvPr/>
        </p:nvSpPr>
        <p:spPr>
          <a:xfrm>
            <a:off x="7071501" y="396533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6" name="25 Flecha derecha"/>
          <p:cNvSpPr/>
          <p:nvPr/>
        </p:nvSpPr>
        <p:spPr>
          <a:xfrm rot="2491905">
            <a:off x="7898641" y="2778957"/>
            <a:ext cx="1594711" cy="2835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Flecha derecha"/>
          <p:cNvSpPr/>
          <p:nvPr/>
        </p:nvSpPr>
        <p:spPr>
          <a:xfrm rot="14470740" flipV="1">
            <a:off x="9506794" y="3031133"/>
            <a:ext cx="1306711" cy="1170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Oval 21"/>
          <p:cNvSpPr/>
          <p:nvPr/>
        </p:nvSpPr>
        <p:spPr>
          <a:xfrm>
            <a:off x="11470375" y="1475003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8" name="37 Elipse"/>
          <p:cNvSpPr/>
          <p:nvPr/>
        </p:nvSpPr>
        <p:spPr>
          <a:xfrm>
            <a:off x="8308974" y="3408642"/>
            <a:ext cx="2921000" cy="202378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00FF"/>
                </a:solidFill>
                <a:latin typeface="Comic Sans MS" pitchFamily="66" charset="0"/>
              </a:rPr>
              <a:t>La fiesta</a:t>
            </a:r>
          </a:p>
          <a:p>
            <a:pPr algn="ctr"/>
            <a:r>
              <a:rPr lang="es-ES" dirty="0" smtClean="0">
                <a:solidFill>
                  <a:srgbClr val="0000FF"/>
                </a:solidFill>
                <a:latin typeface="Comic Sans MS" pitchFamily="66" charset="0"/>
              </a:rPr>
              <a:t>La celebración </a:t>
            </a:r>
          </a:p>
          <a:p>
            <a:pPr algn="ctr"/>
            <a:r>
              <a:rPr lang="es-ES" dirty="0" smtClean="0">
                <a:solidFill>
                  <a:srgbClr val="0000FF"/>
                </a:solidFill>
                <a:latin typeface="Comic Sans MS" pitchFamily="66" charset="0"/>
              </a:rPr>
              <a:t>El festival</a:t>
            </a:r>
          </a:p>
          <a:p>
            <a:pPr algn="ctr"/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festival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or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exact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name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. </a:t>
            </a:r>
          </a:p>
          <a:p>
            <a:pPr algn="ctr"/>
            <a:endParaRPr lang="es-ES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" name="Oval 21"/>
          <p:cNvSpPr/>
          <p:nvPr/>
        </p:nvSpPr>
        <p:spPr>
          <a:xfrm>
            <a:off x="290679" y="1019627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9190979" y="666858"/>
            <a:ext cx="3001021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GB" altLang="es-ES" sz="2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000" b="1" i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ea typeface="+mn-ea"/>
              </a:rPr>
              <a:t>celebraciones</a:t>
            </a:r>
            <a:endParaRPr lang="es-ES" sz="2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0" name="Oval 21"/>
          <p:cNvSpPr/>
          <p:nvPr/>
        </p:nvSpPr>
        <p:spPr>
          <a:xfrm>
            <a:off x="10753289" y="419285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1" name="40 Flecha derecha"/>
          <p:cNvSpPr/>
          <p:nvPr/>
        </p:nvSpPr>
        <p:spPr>
          <a:xfrm rot="18202946">
            <a:off x="10981381" y="1897976"/>
            <a:ext cx="627649" cy="385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739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336086" y="1391822"/>
            <a:ext cx="8226582" cy="8693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/>
            </a:r>
            <a:b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</a:b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67284" y="829994"/>
            <a:ext cx="11705641" cy="574225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Cómo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 llama la fiesta? 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What´s the festival called? 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Cuando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celebra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la fiesta? 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When is the festival celebrated? 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Dónde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celebra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la fiesta? 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Where is the festival celebrated?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¿Con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frecuencia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celebra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la fiesta? 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How often is the festival celebrated?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Cuanto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dura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la fiesta? 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How long does the festival last?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Cuando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empezó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When did it start? 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¿Como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empezó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How did it start?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puede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i="1" dirty="0" smtClean="0">
                <a:solidFill>
                  <a:srgbClr val="FF0000"/>
                </a:solidFill>
                <a:latin typeface="Britannic Bold" pitchFamily="34" charset="0"/>
              </a:rPr>
              <a:t>What can you do?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opinas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de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esta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fiesta? 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What do you think about this festival?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ventajas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o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desventajas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tiene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la fiesta? 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What advantages or disadvantages has the festival got ?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¿Vas a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celebrar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esta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fiesta en el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futuro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Are you going to celebrate this festival in the future?</a:t>
            </a:r>
          </a:p>
          <a:p>
            <a:pPr marL="342900" indent="-342900">
              <a:buAutoNum type="arabicPeriod"/>
            </a:pPr>
            <a:r>
              <a:rPr lang="en-GB" dirty="0" smtClean="0">
                <a:latin typeface="Britannic Bold" pitchFamily="34" charset="0"/>
              </a:rPr>
              <a:t>Si </a:t>
            </a:r>
            <a:r>
              <a:rPr lang="en-GB" dirty="0" err="1" smtClean="0">
                <a:latin typeface="Britannic Bold" pitchFamily="34" charset="0"/>
              </a:rPr>
              <a:t>tuvieras</a:t>
            </a:r>
            <a:r>
              <a:rPr lang="en-GB" dirty="0" smtClean="0">
                <a:latin typeface="Britannic Bold" pitchFamily="34" charset="0"/>
              </a:rPr>
              <a:t> la </a:t>
            </a:r>
            <a:r>
              <a:rPr lang="en-GB" dirty="0" err="1" smtClean="0">
                <a:latin typeface="Britannic Bold" pitchFamily="34" charset="0"/>
              </a:rPr>
              <a:t>oportunidad</a:t>
            </a:r>
            <a:r>
              <a:rPr lang="en-GB" dirty="0" smtClean="0">
                <a:latin typeface="Britannic Bold" pitchFamily="34" charset="0"/>
              </a:rPr>
              <a:t>...If you had the </a:t>
            </a:r>
            <a:r>
              <a:rPr lang="en-GB" dirty="0" err="1" smtClean="0">
                <a:latin typeface="Britannic Bold" pitchFamily="34" charset="0"/>
              </a:rPr>
              <a:t>oportunity</a:t>
            </a:r>
            <a:r>
              <a:rPr lang="en-GB" dirty="0" smtClean="0">
                <a:latin typeface="Britannic Bold" pitchFamily="34" charset="0"/>
              </a:rPr>
              <a:t>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fiesta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celebrarías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What festival would you celebrate?</a:t>
            </a:r>
          </a:p>
          <a:p>
            <a:pPr marL="342900" indent="-342900">
              <a:buAutoNum type="arabicPeriod"/>
            </a:pPr>
            <a:endParaRPr lang="en-GB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3502855" y="225083"/>
            <a:ext cx="5233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PREGUNTAS </a:t>
            </a:r>
            <a:r>
              <a:rPr lang="en-GB" sz="2800" u="sng" dirty="0" smtClean="0">
                <a:solidFill>
                  <a:srgbClr val="FF0000"/>
                </a:solidFill>
                <a:latin typeface="Britannic Bold" pitchFamily="34" charset="0"/>
              </a:rPr>
              <a:t>QUESTIONS</a:t>
            </a:r>
            <a:endParaRPr lang="es-ES" sz="28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8827329" cy="65076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Disfrazarse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(de)...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Bailar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Cantar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Comer....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Participar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concursos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Organizar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una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comparsa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Participar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un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pasacalles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Desfilar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las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calles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...ANDO/...IENDO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Tocar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instrumentos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Visitar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Peregrinar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un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concierto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Tocar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la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banda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Actuar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pasar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juntarSE</a:t>
            </a:r>
            <a:endParaRPr lang="en-GB" sz="16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s-ES" altLang="es-ES" sz="1600" b="1" dirty="0" smtClean="0">
                <a:latin typeface="Comic Sans MS" pitchFamily="66" charset="0"/>
                <a:cs typeface="Arial" charset="0"/>
              </a:rPr>
              <a:t>Tomar un café en la plaza mayor</a:t>
            </a:r>
            <a:endParaRPr lang="en-GB" altLang="es-ES" sz="1600" b="1" i="1" dirty="0" smtClean="0">
              <a:solidFill>
                <a:srgbClr val="FF0000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s-ES" altLang="es-ES" sz="16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Hacer muchas cosas</a:t>
            </a:r>
            <a:endParaRPr lang="es-ES" altLang="es-ES" sz="1600" b="1" i="1" dirty="0" smtClean="0">
              <a:solidFill>
                <a:srgbClr val="FF0000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endParaRPr lang="en-GB" sz="16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81089" y="249701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50610" y="17772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76400" y="214063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45920" y="139270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92812" y="322619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92812" y="357788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80" y="39155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Estrella de 5 puntas"/>
          <p:cNvSpPr/>
          <p:nvPr/>
        </p:nvSpPr>
        <p:spPr>
          <a:xfrm>
            <a:off x="1650609" y="432347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strella de 5 puntas"/>
          <p:cNvSpPr/>
          <p:nvPr/>
        </p:nvSpPr>
        <p:spPr>
          <a:xfrm>
            <a:off x="1678744" y="464702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strella de 5 puntas"/>
          <p:cNvSpPr/>
          <p:nvPr/>
        </p:nvSpPr>
        <p:spPr>
          <a:xfrm>
            <a:off x="1706879" y="505499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Estrella de 5 puntas"/>
          <p:cNvSpPr/>
          <p:nvPr/>
        </p:nvSpPr>
        <p:spPr>
          <a:xfrm>
            <a:off x="1692812" y="5406683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Estrella de 5 puntas"/>
          <p:cNvSpPr/>
          <p:nvPr/>
        </p:nvSpPr>
        <p:spPr>
          <a:xfrm>
            <a:off x="1678744" y="2860431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7609829" y="2900006"/>
            <a:ext cx="3001021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GB" altLang="es-ES" sz="32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32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3200" b="1" i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ea typeface="+mn-ea"/>
              </a:rPr>
              <a:t>celebraciones</a:t>
            </a:r>
            <a:endParaRPr lang="es-ES" sz="3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2" name="21 Estrella de 5 puntas"/>
          <p:cNvSpPr/>
          <p:nvPr/>
        </p:nvSpPr>
        <p:spPr>
          <a:xfrm>
            <a:off x="1705512" y="5787683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ubtitle 2"/>
          <p:cNvSpPr txBox="1">
            <a:spLocks/>
          </p:cNvSpPr>
          <p:nvPr/>
        </p:nvSpPr>
        <p:spPr>
          <a:xfrm>
            <a:off x="447711" y="271596"/>
            <a:ext cx="7807568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Disfrazarse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(de)...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Bailar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Cantar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Comer....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Participar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concursos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Organizar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una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comparsa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Participar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un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pasacalles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Desfilar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las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calles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...ANDO/...IENDO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Tocar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instrumentos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Visitar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Peregrinar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un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concierto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Tocar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la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banda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Actuar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pasar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Juntarse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altLang="es-ES" sz="1600" b="1" dirty="0" smtClean="0">
                <a:latin typeface="Comic Sans MS" pitchFamily="66" charset="0"/>
                <a:cs typeface="Arial" charset="0"/>
              </a:rPr>
              <a:t>Tomar un café en la plaza mayor </a:t>
            </a:r>
            <a:r>
              <a:rPr lang="es-ES" altLang="es-ES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have</a:t>
            </a:r>
            <a:r>
              <a:rPr lang="es-ES" altLang="es-ES" sz="1600" b="1" i="1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a </a:t>
            </a:r>
            <a:r>
              <a:rPr lang="es-ES" altLang="es-ES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coffee</a:t>
            </a:r>
            <a:r>
              <a:rPr lang="es-ES" altLang="es-ES" sz="1600" b="1" i="1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in </a:t>
            </a:r>
            <a:r>
              <a:rPr lang="es-ES" altLang="es-ES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the</a:t>
            </a:r>
            <a:r>
              <a:rPr lang="es-ES" altLang="es-ES" sz="1600" b="1" i="1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s-ES" altLang="es-ES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main</a:t>
            </a:r>
            <a:r>
              <a:rPr lang="es-ES" altLang="es-ES" sz="1600" b="1" i="1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s-ES" altLang="es-ES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square</a:t>
            </a:r>
            <a:endParaRPr lang="en-GB" altLang="es-ES" sz="1600" b="1" i="1" dirty="0" smtClean="0">
              <a:solidFill>
                <a:srgbClr val="FF0000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s-ES" altLang="es-ES" sz="16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Hacer muchas cosas  </a:t>
            </a:r>
            <a:r>
              <a:rPr lang="es-ES" altLang="es-ES" sz="1600" b="1" i="1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Do</a:t>
            </a:r>
            <a:r>
              <a:rPr lang="es-ES" altLang="es-ES" sz="1600" b="1" i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s-ES" altLang="es-ES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lots</a:t>
            </a:r>
            <a:r>
              <a:rPr lang="es-ES" altLang="es-ES" sz="1600" b="1" i="1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of </a:t>
            </a:r>
            <a:r>
              <a:rPr lang="es-ES" altLang="es-ES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things</a:t>
            </a:r>
            <a:endParaRPr lang="es-ES" altLang="es-ES" sz="1600" b="1" i="1" dirty="0" smtClean="0">
              <a:solidFill>
                <a:srgbClr val="FF0000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grpSp>
        <p:nvGrpSpPr>
          <p:cNvPr id="23" name="22 Grupo"/>
          <p:cNvGrpSpPr/>
          <p:nvPr/>
        </p:nvGrpSpPr>
        <p:grpSpPr>
          <a:xfrm>
            <a:off x="1539982" y="295422"/>
            <a:ext cx="7432079" cy="5388482"/>
            <a:chOff x="1725988" y="418979"/>
            <a:chExt cx="7432079" cy="5116836"/>
          </a:xfrm>
        </p:grpSpPr>
        <p:sp>
          <p:nvSpPr>
            <p:cNvPr id="6" name="TextBox 18"/>
            <p:cNvSpPr txBox="1"/>
            <p:nvPr/>
          </p:nvSpPr>
          <p:spPr>
            <a:xfrm>
              <a:off x="3031942" y="418979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Dress up (as)</a:t>
              </a:r>
            </a:p>
          </p:txBody>
        </p:sp>
        <p:sp>
          <p:nvSpPr>
            <p:cNvPr id="7" name="TextBox 18"/>
            <p:cNvSpPr txBox="1"/>
            <p:nvPr/>
          </p:nvSpPr>
          <p:spPr>
            <a:xfrm>
              <a:off x="1765849" y="757311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Dance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8" name="TextBox 18"/>
            <p:cNvSpPr txBox="1"/>
            <p:nvPr/>
          </p:nvSpPr>
          <p:spPr>
            <a:xfrm>
              <a:off x="1791640" y="1067292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Sing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9" name="TextBox 18"/>
            <p:cNvSpPr txBox="1"/>
            <p:nvPr/>
          </p:nvSpPr>
          <p:spPr>
            <a:xfrm>
              <a:off x="1974520" y="1392977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Eat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0" name="TextBox 18"/>
            <p:cNvSpPr txBox="1"/>
            <p:nvPr/>
          </p:nvSpPr>
          <p:spPr>
            <a:xfrm>
              <a:off x="3407078" y="1796467"/>
              <a:ext cx="57509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Participate in competitions/contest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1" name="TextBox 18"/>
            <p:cNvSpPr txBox="1"/>
            <p:nvPr/>
          </p:nvSpPr>
          <p:spPr>
            <a:xfrm>
              <a:off x="3418803" y="2121935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Organise a social group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2" name="TextBox 18"/>
            <p:cNvSpPr txBox="1"/>
            <p:nvPr/>
          </p:nvSpPr>
          <p:spPr>
            <a:xfrm>
              <a:off x="3812698" y="2485568"/>
              <a:ext cx="3885456" cy="321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Participate in street parades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3" name="TextBox 18"/>
            <p:cNvSpPr txBox="1"/>
            <p:nvPr/>
          </p:nvSpPr>
          <p:spPr>
            <a:xfrm>
              <a:off x="5360143" y="2838677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Parade through street   ....ING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" name="TextBox 18"/>
            <p:cNvSpPr txBox="1"/>
            <p:nvPr/>
          </p:nvSpPr>
          <p:spPr>
            <a:xfrm>
              <a:off x="2870161" y="3135520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Play instruments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6" name="TextBox 18"/>
            <p:cNvSpPr txBox="1"/>
            <p:nvPr/>
          </p:nvSpPr>
          <p:spPr>
            <a:xfrm>
              <a:off x="1812740" y="3472217"/>
              <a:ext cx="3240360" cy="321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Visit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7" name="TextBox 18"/>
            <p:cNvSpPr txBox="1"/>
            <p:nvPr/>
          </p:nvSpPr>
          <p:spPr>
            <a:xfrm>
              <a:off x="2164432" y="3864695"/>
              <a:ext cx="3240360" cy="321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Go on pilgrimage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2766997" y="4175385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Go to a concert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07674" y="4513717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Play in a band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0" name="TextBox 18"/>
            <p:cNvSpPr txBox="1"/>
            <p:nvPr/>
          </p:nvSpPr>
          <p:spPr>
            <a:xfrm>
              <a:off x="1725988" y="4864702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Act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2" name="TextBox 18"/>
            <p:cNvSpPr txBox="1"/>
            <p:nvPr/>
          </p:nvSpPr>
          <p:spPr>
            <a:xfrm>
              <a:off x="4466844" y="5197261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spend time.....ING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sp>
        <p:nvSpPr>
          <p:cNvPr id="27" name="26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1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8932192" y="2463908"/>
            <a:ext cx="3001021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GB" altLang="es-ES" sz="32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32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3200" b="1" i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ea typeface="+mn-ea"/>
              </a:rPr>
              <a:t>celebraciones</a:t>
            </a:r>
            <a:endParaRPr lang="es-ES" sz="3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30" name="29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TextBox 18"/>
          <p:cNvSpPr txBox="1"/>
          <p:nvPr/>
        </p:nvSpPr>
        <p:spPr>
          <a:xfrm>
            <a:off x="2007538" y="5746477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gather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graphicFrame>
        <p:nvGraphicFramePr>
          <p:cNvPr id="22" name="21 Tabla"/>
          <p:cNvGraphicFramePr>
            <a:graphicFrameLocks noGrp="1"/>
          </p:cNvGraphicFramePr>
          <p:nvPr/>
        </p:nvGraphicFramePr>
        <p:xfrm>
          <a:off x="281354" y="353906"/>
          <a:ext cx="11366694" cy="621570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83347"/>
                <a:gridCol w="5683347"/>
              </a:tblGrid>
              <a:tr h="679894">
                <a:tc>
                  <a:txBody>
                    <a:bodyPr/>
                    <a:lstStyle/>
                    <a:p>
                      <a:r>
                        <a:rPr lang="es-ES" dirty="0" smtClean="0"/>
                        <a:t>Nombre de la</a:t>
                      </a:r>
                      <a:r>
                        <a:rPr lang="es-ES" baseline="0" dirty="0" smtClean="0"/>
                        <a:t> fiesta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79894">
                <a:tc>
                  <a:txBody>
                    <a:bodyPr/>
                    <a:lstStyle/>
                    <a:p>
                      <a:r>
                        <a:rPr lang="es-ES" dirty="0" smtClean="0"/>
                        <a:t>¿Dónde se celebra?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679894">
                <a:tc>
                  <a:txBody>
                    <a:bodyPr/>
                    <a:lstStyle/>
                    <a:p>
                      <a:r>
                        <a:rPr lang="es-ES" dirty="0" smtClean="0"/>
                        <a:t>¿Cuándo se celebra?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79894">
                <a:tc>
                  <a:txBody>
                    <a:bodyPr/>
                    <a:lstStyle/>
                    <a:p>
                      <a:r>
                        <a:rPr lang="es-ES" dirty="0" smtClean="0"/>
                        <a:t>¿Con que frecuencia se celebra?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679894">
                <a:tc>
                  <a:txBody>
                    <a:bodyPr/>
                    <a:lstStyle/>
                    <a:p>
                      <a:r>
                        <a:rPr lang="es-ES" dirty="0" smtClean="0"/>
                        <a:t>¿Cuánto</a:t>
                      </a:r>
                      <a:r>
                        <a:rPr lang="es-ES" baseline="0" dirty="0" smtClean="0"/>
                        <a:t> tiempo dura?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28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¿Cuándo</a:t>
                      </a:r>
                      <a:r>
                        <a:rPr lang="es-ES" baseline="0" dirty="0" smtClean="0"/>
                        <a:t> empezó?</a:t>
                      </a:r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28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¿Cómo empezó?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79894">
                <a:tc>
                  <a:txBody>
                    <a:bodyPr/>
                    <a:lstStyle/>
                    <a:p>
                      <a:r>
                        <a:rPr lang="es-ES" dirty="0" smtClean="0"/>
                        <a:t>Tipo de celebraciones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679894">
                <a:tc>
                  <a:txBody>
                    <a:bodyPr/>
                    <a:lstStyle/>
                    <a:p>
                      <a:r>
                        <a:rPr lang="es-ES" dirty="0" smtClean="0"/>
                        <a:t>Tipo de comida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33047" y="316249"/>
            <a:ext cx="11113476" cy="5878532"/>
          </a:xfrm>
          <a:prstGeom prst="rect">
            <a:avLst/>
          </a:prstGeom>
          <a:ln w="76200">
            <a:solidFill>
              <a:srgbClr val="FFC000"/>
            </a:solidFill>
            <a:prstDash val="lgDashDot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3200" b="1" u="sng" dirty="0" smtClean="0">
                <a:latin typeface="Comic Sans MS" pitchFamily="66" charset="0"/>
              </a:rPr>
              <a:t>REASONS</a:t>
            </a:r>
            <a:endParaRPr lang="es-ES" sz="3200" dirty="0" smtClean="0">
              <a:latin typeface="Comic Sans MS" pitchFamily="66" charset="0"/>
            </a:endParaRPr>
          </a:p>
          <a:p>
            <a:r>
              <a:rPr lang="en-GB" sz="3200" b="1" dirty="0" smtClean="0">
                <a:latin typeface="Comic Sans MS" pitchFamily="66" charset="0"/>
              </a:rPr>
              <a:t> </a:t>
            </a:r>
            <a:endParaRPr lang="es-ES" sz="3200" dirty="0" smtClean="0">
              <a:latin typeface="Comic Sans MS" pitchFamily="66" charset="0"/>
            </a:endParaRPr>
          </a:p>
          <a:p>
            <a:endParaRPr lang="en-GB" sz="2400" b="1" dirty="0" smtClean="0">
              <a:latin typeface="Comic Sans MS" pitchFamily="66" charset="0"/>
            </a:endParaRPr>
          </a:p>
          <a:p>
            <a:endParaRPr lang="en-GB" sz="2400" b="1" dirty="0" smtClean="0">
              <a:latin typeface="Comic Sans MS" pitchFamily="66" charset="0"/>
            </a:endParaRPr>
          </a:p>
          <a:p>
            <a:endParaRPr lang="en-GB" sz="2400" b="1" dirty="0" smtClean="0">
              <a:latin typeface="Comic Sans MS" pitchFamily="66" charset="0"/>
            </a:endParaRPr>
          </a:p>
          <a:p>
            <a:endParaRPr lang="en-GB" sz="2400" b="1" dirty="0" smtClean="0">
              <a:latin typeface="Comic Sans MS" pitchFamily="66" charset="0"/>
            </a:endParaRPr>
          </a:p>
          <a:p>
            <a:r>
              <a:rPr lang="en-GB" sz="2400" b="1" dirty="0" err="1" smtClean="0">
                <a:latin typeface="Comic Sans MS" pitchFamily="66" charset="0"/>
              </a:rPr>
              <a:t>Porque</a:t>
            </a:r>
            <a:r>
              <a:rPr lang="en-GB" sz="2400" b="1" dirty="0" smtClean="0">
                <a:latin typeface="Comic Sans MS" pitchFamily="66" charset="0"/>
              </a:rPr>
              <a:t>                            </a:t>
            </a:r>
            <a:r>
              <a:rPr lang="en-GB" sz="2400" i="1" dirty="0" smtClean="0">
                <a:latin typeface="Comic Sans MS" pitchFamily="66" charset="0"/>
              </a:rPr>
              <a:t>because</a:t>
            </a:r>
          </a:p>
          <a:p>
            <a:r>
              <a:rPr lang="en-GB" sz="2400" b="1" dirty="0" err="1" smtClean="0">
                <a:latin typeface="Comic Sans MS" pitchFamily="66" charset="0"/>
              </a:rPr>
              <a:t>Por</a:t>
            </a:r>
            <a:r>
              <a:rPr lang="en-GB" sz="2400" b="1" dirty="0" smtClean="0">
                <a:latin typeface="Comic Sans MS" pitchFamily="66" charset="0"/>
              </a:rPr>
              <a:t> </a:t>
            </a:r>
            <a:r>
              <a:rPr lang="en-GB" sz="2400" b="1" dirty="0" err="1" smtClean="0">
                <a:latin typeface="Comic Sans MS" pitchFamily="66" charset="0"/>
              </a:rPr>
              <a:t>esta</a:t>
            </a:r>
            <a:r>
              <a:rPr lang="en-GB" sz="2400" b="1" dirty="0" smtClean="0">
                <a:latin typeface="Comic Sans MS" pitchFamily="66" charset="0"/>
              </a:rPr>
              <a:t> </a:t>
            </a:r>
            <a:r>
              <a:rPr lang="en-GB" sz="2400" b="1" dirty="0" err="1" smtClean="0">
                <a:latin typeface="Comic Sans MS" pitchFamily="66" charset="0"/>
              </a:rPr>
              <a:t>razón</a:t>
            </a:r>
            <a:r>
              <a:rPr lang="en-GB" sz="2400" b="1" dirty="0" smtClean="0">
                <a:latin typeface="Comic Sans MS" pitchFamily="66" charset="0"/>
              </a:rPr>
              <a:t>                   </a:t>
            </a:r>
            <a:r>
              <a:rPr lang="en-GB" sz="2400" i="1" dirty="0" smtClean="0">
                <a:latin typeface="Comic Sans MS" pitchFamily="66" charset="0"/>
              </a:rPr>
              <a:t>for this reason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s-ES" sz="2400" b="1" dirty="0" smtClean="0">
                <a:latin typeface="Comic Sans MS" pitchFamily="66" charset="0"/>
              </a:rPr>
              <a:t>Puesto que                        </a:t>
            </a:r>
            <a:r>
              <a:rPr lang="es-ES" sz="2400" i="1" dirty="0" err="1" smtClean="0">
                <a:latin typeface="Comic Sans MS" pitchFamily="66" charset="0"/>
              </a:rPr>
              <a:t>because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s-ES" sz="2400" b="1" dirty="0" smtClean="0">
                <a:latin typeface="Comic Sans MS" pitchFamily="66" charset="0"/>
              </a:rPr>
              <a:t>Ya que                            </a:t>
            </a:r>
            <a:r>
              <a:rPr lang="es-ES" sz="2400" i="1" dirty="0" err="1" smtClean="0">
                <a:latin typeface="Comic Sans MS" pitchFamily="66" charset="0"/>
              </a:rPr>
              <a:t>because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n-GB" sz="2400" b="1" dirty="0" err="1" smtClean="0">
                <a:latin typeface="Comic Sans MS" pitchFamily="66" charset="0"/>
              </a:rPr>
              <a:t>Por</a:t>
            </a:r>
            <a:r>
              <a:rPr lang="en-GB" sz="2400" b="1" dirty="0" smtClean="0">
                <a:latin typeface="Comic Sans MS" pitchFamily="66" charset="0"/>
              </a:rPr>
              <a:t> </a:t>
            </a:r>
            <a:r>
              <a:rPr lang="en-GB" sz="2400" b="1" dirty="0" err="1" smtClean="0">
                <a:latin typeface="Comic Sans MS" pitchFamily="66" charset="0"/>
              </a:rPr>
              <a:t>eso</a:t>
            </a:r>
            <a:r>
              <a:rPr lang="en-GB" sz="2400" b="1" dirty="0" smtClean="0">
                <a:latin typeface="Comic Sans MS" pitchFamily="66" charset="0"/>
              </a:rPr>
              <a:t>                           </a:t>
            </a:r>
            <a:r>
              <a:rPr lang="en-GB" sz="2400" i="1" dirty="0" smtClean="0">
                <a:latin typeface="Comic Sans MS" pitchFamily="66" charset="0"/>
              </a:rPr>
              <a:t>That´s why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n-GB" sz="2400" b="1" dirty="0" smtClean="0">
                <a:latin typeface="Comic Sans MS" pitchFamily="66" charset="0"/>
              </a:rPr>
              <a:t>A </a:t>
            </a:r>
            <a:r>
              <a:rPr lang="en-GB" sz="2400" b="1" dirty="0" err="1" smtClean="0">
                <a:latin typeface="Comic Sans MS" pitchFamily="66" charset="0"/>
              </a:rPr>
              <a:t>causa</a:t>
            </a:r>
            <a:r>
              <a:rPr lang="en-GB" sz="2400" b="1" dirty="0" smtClean="0">
                <a:latin typeface="Comic Sans MS" pitchFamily="66" charset="0"/>
              </a:rPr>
              <a:t> de </a:t>
            </a:r>
            <a:r>
              <a:rPr lang="en-GB" sz="2400" b="1" dirty="0" err="1" smtClean="0">
                <a:latin typeface="Comic Sans MS" pitchFamily="66" charset="0"/>
              </a:rPr>
              <a:t>que</a:t>
            </a:r>
            <a:r>
              <a:rPr lang="en-GB" sz="2400" b="1" dirty="0" smtClean="0">
                <a:latin typeface="Comic Sans MS" pitchFamily="66" charset="0"/>
              </a:rPr>
              <a:t>                  </a:t>
            </a:r>
            <a:r>
              <a:rPr lang="en-GB" sz="2400" i="1" dirty="0" smtClean="0">
                <a:latin typeface="Comic Sans MS" pitchFamily="66" charset="0"/>
              </a:rPr>
              <a:t>Due to the fact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s-ES" sz="2400" b="1" dirty="0" smtClean="0">
                <a:latin typeface="Comic Sans MS" pitchFamily="66" charset="0"/>
              </a:rPr>
              <a:t>Debido al hecho de que         </a:t>
            </a:r>
            <a:r>
              <a:rPr lang="es-ES" sz="2400" i="1" dirty="0" err="1" smtClean="0">
                <a:latin typeface="Comic Sans MS" pitchFamily="66" charset="0"/>
              </a:rPr>
              <a:t>Due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to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the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fact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s-ES" sz="2400" b="1" dirty="0" smtClean="0">
                <a:latin typeface="Comic Sans MS" pitchFamily="66" charset="0"/>
              </a:rPr>
              <a:t>Esto indica que                  </a:t>
            </a:r>
            <a:r>
              <a:rPr lang="es-ES" sz="2400" i="1" dirty="0" err="1" smtClean="0">
                <a:latin typeface="Comic Sans MS" pitchFamily="66" charset="0"/>
              </a:rPr>
              <a:t>This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indicates</a:t>
            </a:r>
            <a:endParaRPr lang="es-ES" sz="2400" i="1" dirty="0" smtClean="0">
              <a:latin typeface="Comic Sans MS" pitchFamily="66" charset="0"/>
            </a:endParaRPr>
          </a:p>
          <a:p>
            <a:r>
              <a:rPr lang="es-ES" sz="2400" b="1" i="1" dirty="0" smtClean="0">
                <a:latin typeface="Comic Sans MS" pitchFamily="66" charset="0"/>
              </a:rPr>
              <a:t>Por eso</a:t>
            </a:r>
            <a:r>
              <a:rPr lang="es-ES" sz="2400" i="1" dirty="0" smtClean="0">
                <a:latin typeface="Comic Sans MS" pitchFamily="66" charset="0"/>
              </a:rPr>
              <a:t>			          </a:t>
            </a:r>
            <a:r>
              <a:rPr lang="es-ES" sz="2400" i="1" dirty="0" err="1" smtClean="0">
                <a:latin typeface="Comic Sans MS" pitchFamily="66" charset="0"/>
              </a:rPr>
              <a:t>That´s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why</a:t>
            </a:r>
            <a:endParaRPr lang="es-ES" sz="2400" dirty="0" smtClean="0">
              <a:latin typeface="Comic Sans MS" pitchFamily="66" charset="0"/>
            </a:endParaRPr>
          </a:p>
        </p:txBody>
      </p:sp>
      <p:sp>
        <p:nvSpPr>
          <p:cNvPr id="7" name="6 Más"/>
          <p:cNvSpPr/>
          <p:nvPr/>
        </p:nvSpPr>
        <p:spPr>
          <a:xfrm>
            <a:off x="8004517" y="2644727"/>
            <a:ext cx="1280160" cy="113948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9158069" y="2729131"/>
            <a:ext cx="22789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smtClean="0">
                <a:solidFill>
                  <a:srgbClr val="FF0000"/>
                </a:solidFill>
              </a:rPr>
              <a:t>Frase</a:t>
            </a:r>
          </a:p>
          <a:p>
            <a:r>
              <a:rPr lang="es-ES" sz="2800" b="1" dirty="0" smtClean="0">
                <a:solidFill>
                  <a:srgbClr val="FF0000"/>
                </a:solidFill>
              </a:rPr>
              <a:t>Es….</a:t>
            </a:r>
          </a:p>
          <a:p>
            <a:r>
              <a:rPr lang="es-ES" sz="2800" b="1" dirty="0" smtClean="0">
                <a:solidFill>
                  <a:srgbClr val="FF0000"/>
                </a:solidFill>
              </a:rPr>
              <a:t>Son….</a:t>
            </a:r>
            <a:endParaRPr lang="es-ES" sz="2800" b="1" dirty="0">
              <a:solidFill>
                <a:srgbClr val="FF0000"/>
              </a:solidFill>
            </a:endParaRPr>
          </a:p>
        </p:txBody>
      </p:sp>
      <p:sp>
        <p:nvSpPr>
          <p:cNvPr id="9" name="8 Botón de acción: Ayuda">
            <a:hlinkClick r:id="" action="ppaction://noaction" highlightClick="1"/>
          </p:cNvPr>
          <p:cNvSpPr/>
          <p:nvPr/>
        </p:nvSpPr>
        <p:spPr>
          <a:xfrm>
            <a:off x="9214338" y="604911"/>
            <a:ext cx="2180493" cy="1730326"/>
          </a:xfrm>
          <a:prstGeom prst="actionButtonHelp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2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3937000" y="723900"/>
            <a:ext cx="3695700" cy="1803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err="1" smtClean="0">
                <a:solidFill>
                  <a:schemeClr val="tx1"/>
                </a:solidFill>
                <a:latin typeface="Comic Sans MS" pitchFamily="66" charset="0"/>
              </a:rPr>
              <a:t>Especialmente</a:t>
            </a:r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 Especially </a:t>
            </a:r>
          </a:p>
          <a:p>
            <a:r>
              <a:rPr lang="en-GB" b="1" dirty="0" err="1" smtClean="0">
                <a:solidFill>
                  <a:schemeClr val="tx1"/>
                </a:solidFill>
                <a:latin typeface="Comic Sans MS" pitchFamily="66" charset="0"/>
              </a:rPr>
              <a:t>Especificamente</a:t>
            </a:r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 Specifically</a:t>
            </a:r>
          </a:p>
          <a:p>
            <a:r>
              <a:rPr lang="en-GB" b="1" dirty="0" err="1" smtClean="0">
                <a:solidFill>
                  <a:schemeClr val="tx1"/>
                </a:solidFill>
                <a:latin typeface="Comic Sans MS" pitchFamily="66" charset="0"/>
              </a:rPr>
              <a:t>Concretamente</a:t>
            </a:r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 Concretely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75845" y="87588"/>
            <a:ext cx="56431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ADJETIVOS</a:t>
            </a:r>
            <a:endParaRPr lang="en-GB" sz="72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2791" y="1076937"/>
            <a:ext cx="11629209" cy="717119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sz="2000" dirty="0" err="1" smtClean="0"/>
              <a:t>Anticuad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 </a:t>
            </a:r>
            <a:r>
              <a:rPr lang="en-GB" sz="2000" i="1" dirty="0" smtClean="0"/>
              <a:t>Old fashion</a:t>
            </a:r>
          </a:p>
          <a:p>
            <a:r>
              <a:rPr lang="en-GB" sz="2000" dirty="0" err="1" smtClean="0"/>
              <a:t>Barat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/>
              <a:t>Cheap</a:t>
            </a:r>
            <a:endParaRPr lang="en-GB" sz="2000" dirty="0">
              <a:solidFill>
                <a:srgbClr val="F927FE"/>
              </a:solidFill>
            </a:endParaRPr>
          </a:p>
          <a:p>
            <a:pPr lvl="0"/>
            <a:r>
              <a:rPr lang="en-GB" sz="2000" dirty="0" smtClean="0"/>
              <a:t>Car</a:t>
            </a:r>
            <a:r>
              <a:rPr lang="en-GB" sz="2000" dirty="0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prstClr val="black"/>
                </a:solidFill>
              </a:rPr>
              <a:t>Expensive</a:t>
            </a:r>
            <a:endParaRPr lang="en-GB" sz="2000" dirty="0">
              <a:solidFill>
                <a:srgbClr val="F927FE"/>
              </a:solidFill>
            </a:endParaRPr>
          </a:p>
          <a:p>
            <a:r>
              <a:rPr lang="en-GB" sz="2000" dirty="0" err="1" smtClean="0"/>
              <a:t>Cómod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/>
              <a:t>C</a:t>
            </a:r>
            <a:r>
              <a:rPr lang="en-GB" sz="2000" i="1" dirty="0" smtClean="0"/>
              <a:t>omfortable</a:t>
            </a:r>
            <a:endParaRPr lang="en-GB" sz="2000" i="1" dirty="0"/>
          </a:p>
          <a:p>
            <a:r>
              <a:rPr lang="en-GB" sz="2000" dirty="0" err="1" smtClean="0"/>
              <a:t>Incómod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/>
              <a:t>Uncomfortable</a:t>
            </a:r>
            <a:endParaRPr lang="en-GB" sz="2000" dirty="0">
              <a:solidFill>
                <a:srgbClr val="F927FE"/>
              </a:solidFill>
            </a:endParaRPr>
          </a:p>
          <a:p>
            <a:r>
              <a:rPr lang="en-GB" sz="2000" dirty="0" smtClean="0"/>
              <a:t>Bonit</a:t>
            </a:r>
            <a:r>
              <a:rPr lang="en-GB" sz="2000" dirty="0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/>
              <a:t>Beautiful</a:t>
            </a:r>
            <a:endParaRPr lang="en-GB" sz="2000" dirty="0" smtClean="0"/>
          </a:p>
          <a:p>
            <a:r>
              <a:rPr lang="en-GB" sz="2000" dirty="0" err="1" smtClean="0"/>
              <a:t>Fe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/>
              <a:t>Ugly</a:t>
            </a:r>
            <a:endParaRPr lang="en-GB" sz="2000" dirty="0">
              <a:solidFill>
                <a:srgbClr val="F927FE"/>
              </a:solidFill>
            </a:endParaRPr>
          </a:p>
          <a:p>
            <a:r>
              <a:rPr lang="en-GB" sz="2000" dirty="0" err="1" smtClean="0"/>
              <a:t>Modern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err="1" smtClean="0"/>
              <a:t>Moderno</a:t>
            </a:r>
            <a:endParaRPr lang="en-GB" sz="2000" dirty="0">
              <a:solidFill>
                <a:srgbClr val="F927FE"/>
              </a:solidFill>
            </a:endParaRPr>
          </a:p>
          <a:p>
            <a:r>
              <a:rPr lang="en-GB" sz="2000" dirty="0" err="1" smtClean="0"/>
              <a:t>Guay</a:t>
            </a:r>
            <a:r>
              <a:rPr lang="en-GB" sz="2000" dirty="0" smtClean="0"/>
              <a:t> </a:t>
            </a:r>
            <a:r>
              <a:rPr lang="en-GB" sz="2000" i="1" dirty="0" smtClean="0"/>
              <a:t>Sound!</a:t>
            </a:r>
          </a:p>
          <a:p>
            <a:r>
              <a:rPr lang="en-GB" sz="2000" dirty="0" smtClean="0"/>
              <a:t>Grande/s </a:t>
            </a:r>
            <a:r>
              <a:rPr lang="en-GB" sz="2000" i="1" dirty="0" smtClean="0"/>
              <a:t>Big</a:t>
            </a:r>
          </a:p>
          <a:p>
            <a:r>
              <a:rPr lang="en-GB" sz="2000" dirty="0" err="1" smtClean="0"/>
              <a:t>Pequeñ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/>
              <a:t>Small</a:t>
            </a:r>
          </a:p>
          <a:p>
            <a:r>
              <a:rPr lang="en-GB" sz="2000" dirty="0" smtClean="0"/>
              <a:t>Lent</a:t>
            </a:r>
            <a:r>
              <a:rPr lang="en-GB" sz="2000" dirty="0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dirty="0" smtClean="0"/>
              <a:t>Slow</a:t>
            </a:r>
          </a:p>
          <a:p>
            <a:r>
              <a:rPr lang="en-GB" sz="2000" dirty="0" err="1" smtClean="0"/>
              <a:t>Rápid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/>
              <a:t>Fast</a:t>
            </a:r>
          </a:p>
          <a:p>
            <a:r>
              <a:rPr lang="en-GB" sz="2000" dirty="0" err="1" smtClean="0"/>
              <a:t>Aburrid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/>
              <a:t>Boring</a:t>
            </a:r>
          </a:p>
          <a:p>
            <a:r>
              <a:rPr lang="en-GB" sz="2000" dirty="0" err="1" smtClean="0"/>
              <a:t>Divertid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/>
              <a:t>Fun</a:t>
            </a:r>
          </a:p>
          <a:p>
            <a:r>
              <a:rPr lang="en-GB" sz="2000" dirty="0" err="1" smtClean="0"/>
              <a:t>Entretenid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err="1" smtClean="0"/>
              <a:t>Entretaining</a:t>
            </a:r>
            <a:endParaRPr lang="en-GB" sz="2000" i="1" dirty="0" smtClean="0"/>
          </a:p>
          <a:p>
            <a:r>
              <a:rPr lang="en-GB" sz="2000" dirty="0" smtClean="0"/>
              <a:t>Un </a:t>
            </a:r>
            <a:r>
              <a:rPr lang="en-GB" sz="2000" dirty="0" err="1" smtClean="0"/>
              <a:t>rollo</a:t>
            </a:r>
            <a:r>
              <a:rPr lang="en-GB" sz="2000" dirty="0" smtClean="0"/>
              <a:t> </a:t>
            </a:r>
            <a:r>
              <a:rPr lang="en-GB" sz="2000" i="1" dirty="0" smtClean="0"/>
              <a:t>It’s </a:t>
            </a:r>
            <a:r>
              <a:rPr lang="en-GB" sz="2000" i="1" dirty="0" err="1" smtClean="0"/>
              <a:t>boooring</a:t>
            </a:r>
            <a:endParaRPr lang="en-GB" sz="2000" i="1" dirty="0" smtClean="0"/>
          </a:p>
          <a:p>
            <a:r>
              <a:rPr lang="en-GB" sz="2000" dirty="0" err="1" smtClean="0"/>
              <a:t>Ariesgado</a:t>
            </a:r>
            <a:r>
              <a:rPr lang="en-GB" sz="2000" i="1" dirty="0" smtClean="0"/>
              <a:t> Risky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err="1" smtClean="0"/>
              <a:t>Seguro</a:t>
            </a:r>
            <a:r>
              <a:rPr lang="en-GB" sz="2000" i="1" dirty="0" smtClean="0"/>
              <a:t> Safe</a:t>
            </a:r>
          </a:p>
          <a:p>
            <a:r>
              <a:rPr lang="en-GB" sz="2000" i="1" dirty="0" smtClean="0"/>
              <a:t>Legal </a:t>
            </a:r>
            <a:r>
              <a:rPr lang="en-GB" sz="2000" i="1" dirty="0" err="1" smtClean="0"/>
              <a:t>legal</a:t>
            </a:r>
            <a:endParaRPr lang="en-GB" sz="2000" i="1" dirty="0" smtClean="0"/>
          </a:p>
          <a:p>
            <a:r>
              <a:rPr lang="en-GB" sz="2000" i="1" dirty="0" err="1" smtClean="0"/>
              <a:t>Ilegal</a:t>
            </a:r>
            <a:r>
              <a:rPr lang="en-GB" sz="2000" i="1" dirty="0" smtClean="0"/>
              <a:t> Illegal</a:t>
            </a:r>
          </a:p>
          <a:p>
            <a:r>
              <a:rPr lang="en-GB" sz="2000" i="1" dirty="0" err="1" smtClean="0"/>
              <a:t>Util</a:t>
            </a:r>
            <a:r>
              <a:rPr lang="en-GB" sz="2000" i="1" dirty="0" smtClean="0"/>
              <a:t> Useful</a:t>
            </a:r>
          </a:p>
          <a:p>
            <a:r>
              <a:rPr lang="en-GB" sz="2000" i="1" dirty="0" err="1" smtClean="0"/>
              <a:t>Inutil</a:t>
            </a:r>
            <a:r>
              <a:rPr lang="en-GB" sz="2000" i="1" dirty="0" smtClean="0"/>
              <a:t> Useless</a:t>
            </a:r>
          </a:p>
          <a:p>
            <a:r>
              <a:rPr lang="en-GB" sz="2000" i="1" dirty="0" err="1" smtClean="0"/>
              <a:t>Practic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/>
              <a:t>Practical</a:t>
            </a:r>
          </a:p>
          <a:p>
            <a:r>
              <a:rPr lang="en-GB" sz="2000" i="1" dirty="0" err="1" smtClean="0"/>
              <a:t>Impractic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/>
              <a:t>Impractical</a:t>
            </a:r>
          </a:p>
          <a:p>
            <a:r>
              <a:rPr lang="en-GB" sz="2000" i="1" dirty="0" err="1" smtClean="0"/>
              <a:t>Obsolet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/>
              <a:t>Obsolete</a:t>
            </a:r>
          </a:p>
          <a:p>
            <a:r>
              <a:rPr lang="en-GB" sz="2000" i="1" dirty="0" err="1" smtClean="0"/>
              <a:t>Curios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/>
              <a:t>Curious</a:t>
            </a:r>
          </a:p>
          <a:p>
            <a:r>
              <a:rPr lang="en-GB" sz="2000" i="1" dirty="0" err="1" smtClean="0"/>
              <a:t>Renombrad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err="1" smtClean="0"/>
              <a:t>Renouned</a:t>
            </a:r>
            <a:endParaRPr lang="en-GB" sz="2000" i="1" dirty="0" smtClean="0"/>
          </a:p>
          <a:p>
            <a:r>
              <a:rPr lang="en-GB" sz="2000" i="1" dirty="0" err="1" smtClean="0"/>
              <a:t>Famos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/>
              <a:t>Famous</a:t>
            </a:r>
          </a:p>
          <a:p>
            <a:r>
              <a:rPr lang="en-GB" sz="2000" i="1" dirty="0" err="1" smtClean="0"/>
              <a:t>Impactante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s </a:t>
            </a:r>
            <a:r>
              <a:rPr lang="en-GB" sz="2000" i="1" dirty="0" smtClean="0"/>
              <a:t>Shocking (positive/negative)</a:t>
            </a:r>
          </a:p>
          <a:p>
            <a:r>
              <a:rPr lang="en-GB" sz="2000" i="1" dirty="0" smtClean="0"/>
              <a:t>Local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F927FE"/>
                </a:solidFill>
              </a:rPr>
              <a:t>es</a:t>
            </a:r>
            <a:endParaRPr lang="en-GB" sz="2000" i="1" dirty="0" smtClean="0"/>
          </a:p>
          <a:p>
            <a:endParaRPr lang="en-GB" sz="2000" i="1" dirty="0" smtClean="0"/>
          </a:p>
          <a:p>
            <a:endParaRPr lang="en-GB" sz="2000" i="1" dirty="0" smtClean="0"/>
          </a:p>
          <a:p>
            <a:endParaRPr lang="en-GB" sz="2000" i="1" dirty="0" smtClean="0"/>
          </a:p>
          <a:p>
            <a:endParaRPr lang="en-GB" sz="2000" dirty="0">
              <a:solidFill>
                <a:srgbClr val="F927FE"/>
              </a:solidFill>
            </a:endParaRPr>
          </a:p>
          <a:p>
            <a:endParaRPr lang="en-GB" sz="2000" dirty="0" smtClean="0">
              <a:solidFill>
                <a:srgbClr val="F927FE"/>
              </a:solidFill>
            </a:endParaRPr>
          </a:p>
          <a:p>
            <a:endParaRPr lang="en-GB" sz="2400" i="1" dirty="0" smtClean="0"/>
          </a:p>
          <a:p>
            <a:endParaRPr lang="en-GB" sz="2400" dirty="0" smtClean="0">
              <a:solidFill>
                <a:srgbClr val="F927FE"/>
              </a:solidFill>
            </a:endParaRPr>
          </a:p>
          <a:p>
            <a:endParaRPr lang="en-GB" sz="2400" dirty="0" smtClean="0"/>
          </a:p>
          <a:p>
            <a:endParaRPr lang="en-GB" sz="2400" i="1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3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4677834" y="5245318"/>
            <a:ext cx="4275666" cy="13234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un </a:t>
            </a:r>
            <a:r>
              <a:rPr lang="en-GB" sz="2000" dirty="0" err="1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poco</a:t>
            </a:r>
            <a:r>
              <a:rPr lang="en-GB" sz="2000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 </a:t>
            </a:r>
            <a:r>
              <a:rPr lang="en-GB" sz="2000" i="1" dirty="0" smtClean="0">
                <a:solidFill>
                  <a:srgbClr val="FF0000"/>
                </a:solidFill>
                <a:cs typeface="Arial" panose="020B0604020202020204" pitchFamily="34" charset="0"/>
              </a:rPr>
              <a:t>a little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err="1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Bastante</a:t>
            </a:r>
            <a:r>
              <a:rPr lang="en-GB" sz="2000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 </a:t>
            </a:r>
            <a:r>
              <a:rPr lang="en-GB" sz="2000" i="1" dirty="0" smtClean="0">
                <a:solidFill>
                  <a:srgbClr val="FF0000"/>
                </a:solidFill>
                <a:cs typeface="Arial" panose="020B0604020202020204" pitchFamily="34" charset="0"/>
              </a:rPr>
              <a:t>quite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err="1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Muy</a:t>
            </a:r>
            <a:r>
              <a:rPr lang="en-GB" sz="2000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 </a:t>
            </a:r>
            <a:r>
              <a:rPr lang="en-GB" sz="2000" i="1" dirty="0" smtClean="0">
                <a:solidFill>
                  <a:srgbClr val="FF0000"/>
                </a:solidFill>
                <a:cs typeface="Arial" panose="020B0604020202020204" pitchFamily="34" charset="0"/>
              </a:rPr>
              <a:t>very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err="1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Demasiado</a:t>
            </a:r>
            <a:r>
              <a:rPr lang="en-GB" sz="2000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  </a:t>
            </a:r>
            <a:r>
              <a:rPr lang="en-GB" sz="2000" i="1" dirty="0" smtClean="0">
                <a:solidFill>
                  <a:srgbClr val="FF0000"/>
                </a:solidFill>
                <a:cs typeface="Arial" panose="020B0604020202020204" pitchFamily="34" charset="0"/>
              </a:rPr>
              <a:t>too</a:t>
            </a:r>
            <a:endParaRPr lang="en-GB" sz="2000" i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8" name="7 Más"/>
          <p:cNvSpPr/>
          <p:nvPr/>
        </p:nvSpPr>
        <p:spPr>
          <a:xfrm>
            <a:off x="8902700" y="5562600"/>
            <a:ext cx="736600" cy="7493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9190674" y="5695434"/>
            <a:ext cx="24933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ADJETIVOS</a:t>
            </a:r>
            <a:endParaRPr lang="en-GB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44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101" y="182001"/>
            <a:ext cx="8226582" cy="869399"/>
          </a:xfrm>
        </p:spPr>
        <p:txBody>
          <a:bodyPr>
            <a:noAutofit/>
          </a:bodyPr>
          <a:lstStyle/>
          <a:p>
            <a:r>
              <a:rPr lang="en-GB" sz="2800" dirty="0">
                <a:latin typeface="Britannic Bold" pitchFamily="34" charset="0"/>
              </a:rPr>
              <a:t/>
            </a:r>
            <a:br>
              <a:rPr lang="en-GB" sz="2800" dirty="0">
                <a:latin typeface="Britannic Bold" pitchFamily="34" charset="0"/>
              </a:rPr>
            </a:b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Cómo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 llama la fiesta?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What´s the festival called?</a:t>
            </a:r>
            <a:endParaRPr lang="en-GB" sz="28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8013700" y="843086"/>
            <a:ext cx="3741617" cy="7848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que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significa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...en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inglés</a:t>
            </a: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which means...in English</a:t>
            </a:r>
            <a:endParaRPr lang="en-GB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4551828" y="3007688"/>
            <a:ext cx="3449171" cy="3139321"/>
          </a:xfrm>
          <a:prstGeom prst="rect">
            <a:avLst/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LLAMARSE = To be called (PRESENT TENSE)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ME </a:t>
            </a: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llam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O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(I)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TE </a:t>
            </a: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llam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AS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(You)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SE </a:t>
            </a: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llam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(He)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u="sng" dirty="0" smtClean="0">
                <a:latin typeface="Comic Sans MS" pitchFamily="66" charset="0"/>
                <a:cs typeface="Arial" panose="020B0604020202020204" pitchFamily="34" charset="0"/>
              </a:rPr>
              <a:t>NOS </a:t>
            </a:r>
            <a:r>
              <a:rPr lang="en-GB" b="1" i="1" u="sng" dirty="0" err="1" smtClean="0">
                <a:latin typeface="Comic Sans MS" pitchFamily="66" charset="0"/>
                <a:cs typeface="Arial" panose="020B0604020202020204" pitchFamily="34" charset="0"/>
              </a:rPr>
              <a:t>llama</a:t>
            </a:r>
            <a:r>
              <a:rPr lang="en-GB" b="1" i="1" u="sng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AMOS</a:t>
            </a:r>
            <a:r>
              <a:rPr lang="en-GB" b="1" i="1" u="sng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(We)</a:t>
            </a:r>
            <a:endParaRPr lang="en-GB" b="1" i="1" u="sng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OS </a:t>
            </a: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llam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AIS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(You all)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SE </a:t>
            </a: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llam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AN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(They)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1" name="Oval 21"/>
          <p:cNvSpPr/>
          <p:nvPr/>
        </p:nvSpPr>
        <p:spPr>
          <a:xfrm>
            <a:off x="11171268" y="905607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2" name="11 Elipse"/>
          <p:cNvSpPr/>
          <p:nvPr/>
        </p:nvSpPr>
        <p:spPr>
          <a:xfrm>
            <a:off x="5533465" y="1260289"/>
            <a:ext cx="1577788" cy="100628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i="1" dirty="0" smtClean="0">
                <a:solidFill>
                  <a:srgbClr val="FF0000"/>
                </a:solidFill>
                <a:latin typeface="Comic Sans MS" pitchFamily="66" charset="0"/>
              </a:rPr>
              <a:t>“……”</a:t>
            </a:r>
            <a:endParaRPr lang="es-ES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16 Elipse"/>
          <p:cNvSpPr/>
          <p:nvPr/>
        </p:nvSpPr>
        <p:spPr>
          <a:xfrm>
            <a:off x="406400" y="1417918"/>
            <a:ext cx="4191000" cy="202378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rgbClr val="0000FF"/>
                </a:solidFill>
                <a:latin typeface="Comic Sans MS" pitchFamily="66" charset="0"/>
              </a:rPr>
              <a:t>La fiesta</a:t>
            </a:r>
          </a:p>
          <a:p>
            <a:pPr algn="ctr"/>
            <a:r>
              <a:rPr lang="es-ES" sz="2400" dirty="0" smtClean="0">
                <a:solidFill>
                  <a:srgbClr val="0000FF"/>
                </a:solidFill>
                <a:latin typeface="Comic Sans MS" pitchFamily="66" charset="0"/>
              </a:rPr>
              <a:t>La celebración </a:t>
            </a:r>
          </a:p>
          <a:p>
            <a:pPr algn="ctr"/>
            <a:r>
              <a:rPr lang="es-ES" sz="2400" dirty="0" smtClean="0">
                <a:solidFill>
                  <a:srgbClr val="0000FF"/>
                </a:solidFill>
                <a:latin typeface="Comic Sans MS" pitchFamily="66" charset="0"/>
              </a:rPr>
              <a:t>El festival</a:t>
            </a:r>
          </a:p>
          <a:p>
            <a:pPr algn="ctr"/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festival </a:t>
            </a:r>
          </a:p>
          <a:p>
            <a:pPr algn="ctr"/>
            <a:endParaRPr lang="es-ES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793089" y="104387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Oval 21"/>
          <p:cNvSpPr/>
          <p:nvPr/>
        </p:nvSpPr>
        <p:spPr>
          <a:xfrm>
            <a:off x="7648138" y="3143795"/>
            <a:ext cx="325925" cy="307817"/>
          </a:xfrm>
          <a:prstGeom prst="teardrop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4410635" y="4554071"/>
            <a:ext cx="1936377" cy="322729"/>
          </a:xfrm>
          <a:prstGeom prst="rect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"/>
          <p:cNvSpPr/>
          <p:nvPr/>
        </p:nvSpPr>
        <p:spPr>
          <a:xfrm>
            <a:off x="4473388" y="5764306"/>
            <a:ext cx="1936377" cy="322729"/>
          </a:xfrm>
          <a:prstGeom prst="rect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Oval 21"/>
          <p:cNvSpPr/>
          <p:nvPr/>
        </p:nvSpPr>
        <p:spPr>
          <a:xfrm>
            <a:off x="7243980" y="146814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1" name="Oval 21"/>
          <p:cNvSpPr/>
          <p:nvPr/>
        </p:nvSpPr>
        <p:spPr>
          <a:xfrm>
            <a:off x="9249459" y="197464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4" name="23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1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24 Lágrima"/>
          <p:cNvSpPr/>
          <p:nvPr/>
        </p:nvSpPr>
        <p:spPr>
          <a:xfrm>
            <a:off x="8962465" y="2377889"/>
            <a:ext cx="1577788" cy="1006287"/>
          </a:xfrm>
          <a:prstGeom prst="teardrop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i="1" dirty="0" smtClean="0">
                <a:solidFill>
                  <a:srgbClr val="FF0000"/>
                </a:solidFill>
                <a:latin typeface="Comic Sans MS" pitchFamily="66" charset="0"/>
              </a:rPr>
              <a:t>“……”</a:t>
            </a:r>
            <a:endParaRPr lang="es-ES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101" y="182001"/>
            <a:ext cx="8226582" cy="869399"/>
          </a:xfrm>
        </p:spPr>
        <p:txBody>
          <a:bodyPr>
            <a:noAutofit/>
          </a:bodyPr>
          <a:lstStyle/>
          <a:p>
            <a:r>
              <a:rPr lang="en-GB" sz="2800" dirty="0">
                <a:latin typeface="Britannic Bold" pitchFamily="34" charset="0"/>
              </a:rPr>
              <a:t/>
            </a:r>
            <a:br>
              <a:rPr lang="en-GB" sz="2800" dirty="0">
                <a:latin typeface="Britannic Bold" pitchFamily="34" charset="0"/>
              </a:rPr>
            </a:b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Cuando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celebra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la fiesta?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When is the festival celebrated?</a:t>
            </a:r>
            <a:endParaRPr lang="en-GB" sz="28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4889500" y="1046286"/>
            <a:ext cx="6972300" cy="46474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En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enero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January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En primavera/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verano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/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otoño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/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invierno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Spring/Summer/</a:t>
            </a: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Automn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/Winter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La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primera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semana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de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enero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The first week in January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El primer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dia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de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enero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The first day in January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La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segunda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semana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de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enero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The second week in January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Antes de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Before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Despues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de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After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La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primera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luna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llena</a:t>
            </a: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The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first full moon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La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última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cosecha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The last crop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Cada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año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Every year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Cada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dos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años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Every two years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Cada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año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bisiesto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Every leap year</a:t>
            </a:r>
          </a:p>
        </p:txBody>
      </p:sp>
      <p:sp>
        <p:nvSpPr>
          <p:cNvPr id="17" name="16 Elipse"/>
          <p:cNvSpPr/>
          <p:nvPr/>
        </p:nvSpPr>
        <p:spPr>
          <a:xfrm>
            <a:off x="190500" y="325718"/>
            <a:ext cx="2730500" cy="169358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00FF"/>
                </a:solidFill>
                <a:latin typeface="Comic Sans MS" pitchFamily="66" charset="0"/>
              </a:rPr>
              <a:t>La fiesta</a:t>
            </a:r>
          </a:p>
          <a:p>
            <a:pPr algn="ctr"/>
            <a:r>
              <a:rPr lang="es-ES" dirty="0" smtClean="0">
                <a:solidFill>
                  <a:srgbClr val="0000FF"/>
                </a:solidFill>
                <a:latin typeface="Comic Sans MS" pitchFamily="66" charset="0"/>
              </a:rPr>
              <a:t>La celebración </a:t>
            </a:r>
          </a:p>
          <a:p>
            <a:pPr algn="ctr"/>
            <a:r>
              <a:rPr lang="es-ES" dirty="0" smtClean="0">
                <a:solidFill>
                  <a:srgbClr val="0000FF"/>
                </a:solidFill>
                <a:latin typeface="Comic Sans MS" pitchFamily="66" charset="0"/>
              </a:rPr>
              <a:t>El festival</a:t>
            </a:r>
          </a:p>
          <a:p>
            <a:pPr algn="ctr"/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festival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or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exact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name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. </a:t>
            </a:r>
          </a:p>
          <a:p>
            <a:pPr algn="ctr"/>
            <a:endParaRPr lang="es-ES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669389" y="91687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221128" y="3710156"/>
            <a:ext cx="4452472" cy="2970044"/>
          </a:xfrm>
          <a:prstGeom prst="rect">
            <a:avLst/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celebrar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= To celebrate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(PRESENT TENSE)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celebr</a:t>
            </a:r>
            <a:r>
              <a:rPr lang="en-GB" sz="1600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O</a:t>
            </a:r>
            <a:r>
              <a:rPr lang="en-GB" sz="1600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(I)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celebr</a:t>
            </a:r>
            <a:r>
              <a:rPr lang="en-GB" sz="1600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AS</a:t>
            </a:r>
            <a:r>
              <a:rPr lang="en-GB" sz="1600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(You)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celebr</a:t>
            </a:r>
            <a:r>
              <a:rPr lang="en-GB" sz="1600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</a:t>
            </a:r>
            <a:r>
              <a:rPr lang="en-GB" sz="1600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(He)</a:t>
            </a:r>
            <a:endParaRPr lang="en-GB" sz="1600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celebr</a:t>
            </a:r>
            <a:r>
              <a:rPr lang="en-GB" sz="1600" b="1" i="1" u="sng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AMOS</a:t>
            </a:r>
            <a:r>
              <a:rPr lang="en-GB" sz="1600" b="1" i="1" u="sng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(We)</a:t>
            </a:r>
            <a:endParaRPr lang="en-GB" sz="1600" b="1" i="1" u="sng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celebr</a:t>
            </a:r>
            <a:r>
              <a:rPr lang="en-GB" sz="1600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AIS</a:t>
            </a:r>
            <a:r>
              <a:rPr lang="en-GB" sz="1600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(You all)</a:t>
            </a:r>
            <a:endParaRPr lang="en-GB" sz="1600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celebr</a:t>
            </a:r>
            <a:r>
              <a:rPr lang="en-GB" sz="1600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AN</a:t>
            </a:r>
            <a:r>
              <a:rPr lang="en-GB" sz="1600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(They)</a:t>
            </a:r>
            <a:endParaRPr lang="en-GB" sz="1600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21" name="Oval 21"/>
          <p:cNvSpPr/>
          <p:nvPr/>
        </p:nvSpPr>
        <p:spPr>
          <a:xfrm>
            <a:off x="11484659" y="125074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4" name="23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2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3" name="25 Grupo"/>
          <p:cNvGrpSpPr/>
          <p:nvPr/>
        </p:nvGrpSpPr>
        <p:grpSpPr>
          <a:xfrm>
            <a:off x="335428" y="2271088"/>
            <a:ext cx="4211172" cy="1323439"/>
            <a:chOff x="4578683" y="1973860"/>
            <a:chExt cx="4452472" cy="1436438"/>
          </a:xfrm>
        </p:grpSpPr>
        <p:sp>
          <p:nvSpPr>
            <p:cNvPr id="27" name="Text Box 9"/>
            <p:cNvSpPr txBox="1">
              <a:spLocks noChangeArrowheads="1"/>
            </p:cNvSpPr>
            <p:nvPr/>
          </p:nvSpPr>
          <p:spPr bwMode="auto">
            <a:xfrm>
              <a:off x="4578683" y="1973860"/>
              <a:ext cx="4452472" cy="1436438"/>
            </a:xfrm>
            <a:prstGeom prst="rect">
              <a:avLst/>
            </a:prstGeom>
            <a:noFill/>
            <a:ln w="57150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celebrarSE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= To be celebrated (PRESENT TENSE)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sz="1600" b="1" i="1" dirty="0" smtClean="0">
                  <a:latin typeface="Comic Sans MS" pitchFamily="66" charset="0"/>
                  <a:cs typeface="Arial" panose="020B0604020202020204" pitchFamily="34" charset="0"/>
                </a:rPr>
                <a:t>SE </a:t>
              </a:r>
              <a:r>
                <a:rPr lang="en-GB" sz="1600" b="1" i="1" dirty="0" err="1" smtClean="0">
                  <a:latin typeface="Comic Sans MS" pitchFamily="66" charset="0"/>
                  <a:cs typeface="Arial" panose="020B0604020202020204" pitchFamily="34" charset="0"/>
                </a:rPr>
                <a:t>lcelebr</a:t>
              </a:r>
              <a:r>
                <a:rPr lang="en-GB" sz="1600" b="1" i="1" dirty="0" err="1" smtClean="0">
                  <a:solidFill>
                    <a:srgbClr val="FF6600"/>
                  </a:solidFill>
                  <a:latin typeface="Comic Sans MS" pitchFamily="66" charset="0"/>
                  <a:cs typeface="Arial" panose="020B0604020202020204" pitchFamily="34" charset="0"/>
                </a:rPr>
                <a:t>A</a:t>
              </a:r>
              <a:r>
                <a:rPr lang="en-GB" sz="1600" b="1" i="1" dirty="0" smtClean="0">
                  <a:solidFill>
                    <a:srgbClr val="FF6600"/>
                  </a:solidFill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i="1" dirty="0" smtClean="0">
                  <a:latin typeface="Comic Sans MS" pitchFamily="66" charset="0"/>
                  <a:cs typeface="Arial" panose="020B0604020202020204" pitchFamily="34" charset="0"/>
                </a:rPr>
                <a:t>(It is celebrated)</a:t>
              </a:r>
              <a:endParaRPr lang="en-GB" sz="1600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GB" sz="1600" b="1" i="1" dirty="0" smtClean="0">
                  <a:latin typeface="Comic Sans MS" pitchFamily="66" charset="0"/>
                  <a:cs typeface="Arial" panose="020B0604020202020204" pitchFamily="34" charset="0"/>
                </a:rPr>
                <a:t>SE </a:t>
              </a:r>
              <a:r>
                <a:rPr lang="en-GB" sz="1600" b="1" i="1" dirty="0" err="1" smtClean="0">
                  <a:latin typeface="Comic Sans MS" pitchFamily="66" charset="0"/>
                  <a:cs typeface="Arial" panose="020B0604020202020204" pitchFamily="34" charset="0"/>
                </a:rPr>
                <a:t>celebr</a:t>
              </a:r>
              <a:r>
                <a:rPr lang="en-GB" sz="1600" b="1" i="1" dirty="0" err="1" smtClean="0">
                  <a:solidFill>
                    <a:srgbClr val="FF6600"/>
                  </a:solidFill>
                  <a:latin typeface="Comic Sans MS" pitchFamily="66" charset="0"/>
                  <a:cs typeface="Arial" panose="020B0604020202020204" pitchFamily="34" charset="0"/>
                </a:rPr>
                <a:t>AN</a:t>
              </a:r>
              <a:r>
                <a:rPr lang="en-GB" sz="1600" b="1" i="1" dirty="0" smtClean="0">
                  <a:solidFill>
                    <a:srgbClr val="FF6600"/>
                  </a:solidFill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i="1" dirty="0" smtClean="0">
                  <a:latin typeface="Comic Sans MS" pitchFamily="66" charset="0"/>
                  <a:cs typeface="Arial" panose="020B0604020202020204" pitchFamily="34" charset="0"/>
                </a:rPr>
                <a:t>(They are celebrated)</a:t>
              </a:r>
              <a:endParaRPr lang="en-GB" sz="1600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28" name="Oval 21"/>
            <p:cNvSpPr/>
            <p:nvPr/>
          </p:nvSpPr>
          <p:spPr>
            <a:xfrm>
              <a:off x="8636953" y="2097267"/>
              <a:ext cx="325925" cy="307817"/>
            </a:xfrm>
            <a:prstGeom prst="teardrop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2</a:t>
              </a:r>
              <a:endPara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31" name="30 Flecha abajo"/>
          <p:cNvSpPr/>
          <p:nvPr/>
        </p:nvSpPr>
        <p:spPr>
          <a:xfrm>
            <a:off x="292100" y="1841500"/>
            <a:ext cx="647700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Flecha abajo"/>
          <p:cNvSpPr/>
          <p:nvPr/>
        </p:nvSpPr>
        <p:spPr>
          <a:xfrm rot="9607894">
            <a:off x="4010667" y="1388848"/>
            <a:ext cx="217469" cy="3201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Oval 15"/>
          <p:cNvSpPr/>
          <p:nvPr/>
        </p:nvSpPr>
        <p:spPr>
          <a:xfrm>
            <a:off x="3253589" y="124707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</TotalTime>
  <Words>1745</Words>
  <Application>Microsoft Office PowerPoint</Application>
  <PresentationFormat>Widescreen</PresentationFormat>
  <Paragraphs>641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5" baseType="lpstr">
      <vt:lpstr>Adobe Gothic Std B</vt:lpstr>
      <vt:lpstr>Agency FB</vt:lpstr>
      <vt:lpstr>AR DARLING</vt:lpstr>
      <vt:lpstr>Arial</vt:lpstr>
      <vt:lpstr>Arial Rounded MT Bold</vt:lpstr>
      <vt:lpstr>Britannic Bold</vt:lpstr>
      <vt:lpstr>Calibri</vt:lpstr>
      <vt:lpstr>Calibri Light</vt:lpstr>
      <vt:lpstr>Comic Sans MS</vt:lpstr>
      <vt:lpstr>Convergence</vt:lpstr>
      <vt:lpstr>Snap ITC</vt:lpstr>
      <vt:lpstr>Stencil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¿Cómo se llama la fiesta?  What´s the festival called?</vt:lpstr>
      <vt:lpstr> ¿Cuando se celebra la fiesta?  When is the festival celebrated?</vt:lpstr>
      <vt:lpstr> ¿Dónde se celebra la fiesta?  Where is the festival celebrated?</vt:lpstr>
      <vt:lpstr> ¿Con qué frecuencia se celebra la fiesta?  How often is the festival celebrated?</vt:lpstr>
      <vt:lpstr> ¿Cuanto tiempo dura la fiesta?  How long does the festival last?</vt:lpstr>
      <vt:lpstr>  ¿Cuando empezó?  When did it start?</vt:lpstr>
      <vt:lpstr>  ¿Como empezó?  How did it start?</vt:lpstr>
      <vt:lpstr>PowerPoint Presentation</vt:lpstr>
      <vt:lpstr>Buenos días señores y señoras.  Bienvenidos al telediario.  Hoy vamos a hablar de las fiestas españolas.  Tenemos un experto en tradiciones en el estudio. </vt:lpstr>
      <vt:lpstr> ¿Qué opinas de esta fiesta?  What do you think about this festival?</vt:lpstr>
      <vt:lpstr> ¿Qué ventajas o desventajas tiene la fiesta?  What advantages or disadvantages has the festival got ?</vt:lpstr>
      <vt:lpstr> ¿Vas a celebrar esta fiesta en el futuro?  Are you going to celebrate this festival in the future?</vt:lpstr>
      <vt:lpstr> Si tuvieras la oportunidad... ¿Qué fiesta celebrarías?  What festival would you celebrate?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haces normalmente en tu tiempo libre?  What do you do in your free time?</dc:title>
  <dc:creator>Sarah Mallo</dc:creator>
  <cp:lastModifiedBy>Sarah Mallo</cp:lastModifiedBy>
  <cp:revision>109</cp:revision>
  <cp:lastPrinted>2017-01-31T13:27:47Z</cp:lastPrinted>
  <dcterms:created xsi:type="dcterms:W3CDTF">2014-04-01T13:09:24Z</dcterms:created>
  <dcterms:modified xsi:type="dcterms:W3CDTF">2017-02-28T09:08:33Z</dcterms:modified>
</cp:coreProperties>
</file>