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660"/>
  </p:normalViewPr>
  <p:slideViewPr>
    <p:cSldViewPr>
      <p:cViewPr>
        <p:scale>
          <a:sx n="59" d="100"/>
          <a:sy n="59" d="100"/>
        </p:scale>
        <p:origin x="-185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51" cy="496094"/>
          </a:xfrm>
          <a:prstGeom prst="rect">
            <a:avLst/>
          </a:prstGeom>
        </p:spPr>
        <p:txBody>
          <a:bodyPr vert="horz" lIns="91537" tIns="45769" rIns="91537" bIns="4576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728" y="1"/>
            <a:ext cx="2946351" cy="496094"/>
          </a:xfrm>
          <a:prstGeom prst="rect">
            <a:avLst/>
          </a:prstGeom>
        </p:spPr>
        <p:txBody>
          <a:bodyPr vert="horz" lIns="91537" tIns="45769" rIns="91537" bIns="45769" rtlCol="0"/>
          <a:lstStyle>
            <a:lvl1pPr algn="r">
              <a:defRPr sz="1200"/>
            </a:lvl1pPr>
          </a:lstStyle>
          <a:p>
            <a:fld id="{B314A332-90B4-4C69-BD70-F9E1BD57379E}" type="datetimeFigureOut">
              <a:rPr lang="en-GB" smtClean="0"/>
              <a:t>26/06/2014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960"/>
            <a:ext cx="2946351" cy="496093"/>
          </a:xfrm>
          <a:prstGeom prst="rect">
            <a:avLst/>
          </a:prstGeom>
        </p:spPr>
        <p:txBody>
          <a:bodyPr vert="horz" lIns="91537" tIns="45769" rIns="91537" bIns="4576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728" y="9428960"/>
            <a:ext cx="2946351" cy="496093"/>
          </a:xfrm>
          <a:prstGeom prst="rect">
            <a:avLst/>
          </a:prstGeom>
        </p:spPr>
        <p:txBody>
          <a:bodyPr vert="horz" lIns="91537" tIns="45769" rIns="91537" bIns="45769" rtlCol="0" anchor="b"/>
          <a:lstStyle>
            <a:lvl1pPr algn="r">
              <a:defRPr sz="1200"/>
            </a:lvl1pPr>
          </a:lstStyle>
          <a:p>
            <a:fld id="{ACA1EF5C-9CC9-42F9-8879-1A525AEC7D4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055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537" tIns="45769" rIns="91537" bIns="4576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537" tIns="45769" rIns="91537" bIns="45769" rtlCol="0"/>
          <a:lstStyle>
            <a:lvl1pPr algn="r">
              <a:defRPr sz="1200"/>
            </a:lvl1pPr>
          </a:lstStyle>
          <a:p>
            <a:fld id="{29FD93D0-D906-40E7-A187-BF04DF279ACE}" type="datetimeFigureOut">
              <a:rPr lang="en-GB" smtClean="0"/>
              <a:t>26/06/2014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37" tIns="45769" rIns="91537" bIns="4576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537" tIns="45769" rIns="91537" bIns="4576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537" tIns="45769" rIns="91537" bIns="4576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537" tIns="45769" rIns="91537" bIns="45769" rtlCol="0" anchor="b"/>
          <a:lstStyle>
            <a:lvl1pPr algn="r">
              <a:defRPr sz="1200"/>
            </a:lvl1pPr>
          </a:lstStyle>
          <a:p>
            <a:fld id="{0AABEBC4-1DBE-4542-AE03-300B9D8E173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819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26/06/2014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26/06/2014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974093"/>
              </p:ext>
            </p:extLst>
          </p:nvPr>
        </p:nvGraphicFramePr>
        <p:xfrm>
          <a:off x="611560" y="877351"/>
          <a:ext cx="7992887" cy="55477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2488"/>
                <a:gridCol w="1004419"/>
                <a:gridCol w="1008352"/>
                <a:gridCol w="1587628"/>
              </a:tblGrid>
              <a:tr h="549022">
                <a:tc>
                  <a:txBody>
                    <a:bodyPr/>
                    <a:lstStyle/>
                    <a:p>
                      <a:endParaRPr lang="es-ES" sz="1600" b="1" cap="none" spc="0" dirty="0">
                        <a:ln/>
                        <a:pattFill prst="dkUpDiag">
                          <a:fgClr>
                            <a:schemeClr val="bg1">
                              <a:lumMod val="50000"/>
                            </a:schemeClr>
                          </a:fgClr>
                          <a:bgClr>
                            <a:schemeClr val="tx1">
                              <a:lumMod val="75000"/>
                              <a:lumOff val="25000"/>
                            </a:schemeClr>
                          </a:bgClr>
                        </a:pattFill>
                        <a:effectLst>
                          <a:outerShdw blurRad="38100" dist="19050" dir="2700000" algn="tl" rotWithShape="0">
                            <a:schemeClr val="dk1">
                              <a:lumMod val="50000"/>
                              <a:alpha val="40000"/>
                            </a:scheme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FECHA </a:t>
                      </a:r>
                    </a:p>
                    <a:p>
                      <a:r>
                        <a:rPr lang="es-ES" sz="1400" dirty="0" smtClean="0"/>
                        <a:t>Asignado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FECHA </a:t>
                      </a:r>
                    </a:p>
                    <a:p>
                      <a:r>
                        <a:rPr lang="es-ES" sz="1400" dirty="0" smtClean="0"/>
                        <a:t>Limite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ENTREGADO A TIEMPO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6751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gency FB" panose="020B0503020202020204" pitchFamily="34" charset="0"/>
                        </a:rPr>
                        <a:t>Revise </a:t>
                      </a:r>
                      <a:r>
                        <a:rPr lang="es-ES" sz="1400" dirty="0" err="1" smtClean="0">
                          <a:latin typeface="Agency FB" panose="020B0503020202020204" pitchFamily="34" charset="0"/>
                        </a:rPr>
                        <a:t>for</a:t>
                      </a:r>
                      <a:r>
                        <a:rPr lang="es-ES" sz="1400" dirty="0" smtClean="0"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ES" sz="1400" dirty="0" err="1" smtClean="0">
                          <a:latin typeface="Agency FB" panose="020B0503020202020204" pitchFamily="34" charset="0"/>
                        </a:rPr>
                        <a:t>your</a:t>
                      </a:r>
                      <a:r>
                        <a:rPr lang="es-ES" sz="1400" dirty="0" smtClean="0"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ES" sz="1400" dirty="0" err="1" smtClean="0">
                          <a:latin typeface="Agency FB" panose="020B0503020202020204" pitchFamily="34" charset="0"/>
                        </a:rPr>
                        <a:t>Written</a:t>
                      </a:r>
                      <a:r>
                        <a:rPr lang="es-ES" sz="1400" dirty="0" smtClean="0"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ES" sz="1400" dirty="0" err="1" smtClean="0">
                          <a:latin typeface="Agency FB" panose="020B0503020202020204" pitchFamily="34" charset="0"/>
                        </a:rPr>
                        <a:t>Exam</a:t>
                      </a:r>
                      <a:r>
                        <a:rPr lang="es-ES" sz="1400" dirty="0" smtClean="0">
                          <a:latin typeface="Agency FB" panose="020B0503020202020204" pitchFamily="34" charset="0"/>
                        </a:rPr>
                        <a:t> and </a:t>
                      </a:r>
                      <a:r>
                        <a:rPr lang="es-ES" sz="1400" dirty="0" err="1" smtClean="0">
                          <a:latin typeface="Agency FB" panose="020B0503020202020204" pitchFamily="34" charset="0"/>
                        </a:rPr>
                        <a:t>bring</a:t>
                      </a:r>
                      <a:r>
                        <a:rPr lang="es-ES" sz="1400" dirty="0" smtClean="0">
                          <a:latin typeface="Agency FB" panose="020B0503020202020204" pitchFamily="34" charset="0"/>
                        </a:rPr>
                        <a:t> back Plan </a:t>
                      </a:r>
                      <a:r>
                        <a:rPr lang="es-ES" sz="1400" dirty="0" err="1" smtClean="0">
                          <a:latin typeface="Agency FB" panose="020B0503020202020204" pitchFamily="34" charset="0"/>
                        </a:rPr>
                        <a:t>Form</a:t>
                      </a:r>
                      <a:endParaRPr lang="es-ES" sz="1400" dirty="0">
                        <a:latin typeface="Agency FB" panose="020B05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 err="1" smtClean="0"/>
                        <a:t>Week</a:t>
                      </a:r>
                      <a:r>
                        <a:rPr lang="es-ES" sz="1200" dirty="0" smtClean="0"/>
                        <a:t> 21/04</a:t>
                      </a:r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Week</a:t>
                      </a:r>
                      <a:r>
                        <a:rPr kumimoji="0" lang="es-E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28/04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67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Revise </a:t>
                      </a:r>
                      <a:r>
                        <a:rPr kumimoji="0" lang="es-E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for</a:t>
                      </a:r>
                      <a:r>
                        <a:rPr kumimoji="0" lang="es-E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 </a:t>
                      </a:r>
                      <a:r>
                        <a:rPr kumimoji="0" lang="es-E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your</a:t>
                      </a:r>
                      <a:r>
                        <a:rPr kumimoji="0" lang="es-E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 </a:t>
                      </a:r>
                      <a:r>
                        <a:rPr kumimoji="0" lang="es-E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Written</a:t>
                      </a:r>
                      <a:r>
                        <a:rPr kumimoji="0" lang="es-E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 </a:t>
                      </a:r>
                      <a:r>
                        <a:rPr kumimoji="0" lang="es-E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Exam</a:t>
                      </a:r>
                      <a:r>
                        <a:rPr kumimoji="0" lang="es-E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.</a:t>
                      </a:r>
                      <a:endParaRPr kumimoji="0" lang="es-E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gency FB" panose="020B05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 err="1" smtClean="0"/>
                        <a:t>Week</a:t>
                      </a:r>
                      <a:r>
                        <a:rPr lang="es-ES" sz="1200" dirty="0" smtClean="0"/>
                        <a:t> 28/04</a:t>
                      </a:r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Week</a:t>
                      </a:r>
                      <a:r>
                        <a:rPr kumimoji="0" lang="es-E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05/05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1231">
                <a:tc>
                  <a:txBody>
                    <a:bodyPr/>
                    <a:lstStyle/>
                    <a:p>
                      <a:r>
                        <a:rPr lang="es-ES" sz="1400" dirty="0" err="1" smtClean="0">
                          <a:latin typeface="Agency FB" panose="020B0503020202020204" pitchFamily="34" charset="0"/>
                        </a:rPr>
                        <a:t>Practice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ES" sz="1400" baseline="0" dirty="0" err="1" smtClean="0">
                          <a:latin typeface="Agency FB" panose="020B0503020202020204" pitchFamily="34" charset="0"/>
                        </a:rPr>
                        <a:t>Linguascope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ES" sz="1400" baseline="0" dirty="0" err="1" smtClean="0">
                          <a:latin typeface="Agency FB" panose="020B0503020202020204" pitchFamily="34" charset="0"/>
                        </a:rPr>
                        <a:t>Intermediate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ES" sz="1400" i="1" u="sng" baseline="0" dirty="0" smtClean="0">
                          <a:latin typeface="Agency FB" panose="020B0503020202020204" pitchFamily="34" charset="0"/>
                        </a:rPr>
                        <a:t>Donde vivo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.</a:t>
                      </a:r>
                    </a:p>
                    <a:p>
                      <a:r>
                        <a:rPr lang="es-ES" sz="1400" baseline="0" dirty="0" err="1" smtClean="0">
                          <a:latin typeface="Agency FB" panose="020B0503020202020204" pitchFamily="34" charset="0"/>
                        </a:rPr>
                        <a:t>Copy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 in English &amp; </a:t>
                      </a:r>
                      <a:r>
                        <a:rPr lang="es-ES" sz="1400" baseline="0" dirty="0" err="1" smtClean="0">
                          <a:latin typeface="Agency FB" panose="020B0503020202020204" pitchFamily="34" charset="0"/>
                        </a:rPr>
                        <a:t>Spanish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 5-10 </a:t>
                      </a:r>
                      <a:r>
                        <a:rPr lang="es-ES" sz="1400" baseline="0" dirty="0" err="1" smtClean="0">
                          <a:latin typeface="Agency FB" panose="020B0503020202020204" pitchFamily="34" charset="0"/>
                        </a:rPr>
                        <a:t>sentences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ES" sz="1400" baseline="0" dirty="0" err="1" smtClean="0">
                          <a:latin typeface="Agency FB" panose="020B0503020202020204" pitchFamily="34" charset="0"/>
                        </a:rPr>
                        <a:t>from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ES" sz="1400" baseline="0" dirty="0" err="1" smtClean="0">
                          <a:latin typeface="Agency FB" panose="020B0503020202020204" pitchFamily="34" charset="0"/>
                        </a:rPr>
                        <a:t>vocab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ES" sz="1400" baseline="0" dirty="0" err="1" smtClean="0">
                          <a:latin typeface="Agency FB" panose="020B0503020202020204" pitchFamily="34" charset="0"/>
                        </a:rPr>
                        <a:t>or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ES" sz="1400" baseline="0" dirty="0" err="1" smtClean="0">
                          <a:latin typeface="Agency FB" panose="020B0503020202020204" pitchFamily="34" charset="0"/>
                        </a:rPr>
                        <a:t>adapt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ES" sz="1400" baseline="0" dirty="0" err="1" smtClean="0">
                          <a:latin typeface="Agency FB" panose="020B0503020202020204" pitchFamily="34" charset="0"/>
                        </a:rPr>
                        <a:t>them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.</a:t>
                      </a:r>
                      <a:endParaRPr lang="es-ES" sz="1400" dirty="0">
                        <a:latin typeface="Agency FB" panose="020B05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 err="1" smtClean="0"/>
                        <a:t>Week</a:t>
                      </a:r>
                      <a:r>
                        <a:rPr lang="es-ES" sz="1200" dirty="0" smtClean="0"/>
                        <a:t> 05/05</a:t>
                      </a:r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Week</a:t>
                      </a:r>
                      <a:r>
                        <a:rPr kumimoji="0" lang="es-E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12/05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6751">
                <a:tc>
                  <a:txBody>
                    <a:bodyPr/>
                    <a:lstStyle/>
                    <a:p>
                      <a:r>
                        <a:rPr lang="es-ES" sz="1400" dirty="0" err="1" smtClean="0">
                          <a:latin typeface="Agency FB" panose="020B0503020202020204" pitchFamily="34" charset="0"/>
                        </a:rPr>
                        <a:t>Cover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 and </a:t>
                      </a:r>
                      <a:r>
                        <a:rPr lang="es-ES" sz="1400" baseline="0" dirty="0" err="1" smtClean="0">
                          <a:latin typeface="Agency FB" panose="020B0503020202020204" pitchFamily="34" charset="0"/>
                        </a:rPr>
                        <a:t>Chapter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 1 of Mi portafolio viajero</a:t>
                      </a:r>
                      <a:endParaRPr lang="es-ES" sz="1400" dirty="0">
                        <a:latin typeface="Agency FB" panose="020B05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Week</a:t>
                      </a:r>
                      <a:r>
                        <a:rPr kumimoji="0" lang="es-E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12/05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Week</a:t>
                      </a:r>
                      <a:r>
                        <a:rPr kumimoji="0" lang="es-E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19/05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6751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gency FB" panose="020B0503020202020204" pitchFamily="34" charset="0"/>
                        </a:rPr>
                        <a:t>Mi portafolio viajero </a:t>
                      </a:r>
                      <a:r>
                        <a:rPr lang="es-ES" sz="1400" dirty="0" err="1" smtClean="0">
                          <a:latin typeface="Agency FB" panose="020B0503020202020204" pitchFamily="34" charset="0"/>
                        </a:rPr>
                        <a:t>Chapter</a:t>
                      </a:r>
                      <a:r>
                        <a:rPr lang="es-ES" sz="1400" dirty="0" smtClean="0">
                          <a:latin typeface="Agency FB" panose="020B0503020202020204" pitchFamily="34" charset="0"/>
                        </a:rPr>
                        <a:t> 2</a:t>
                      </a:r>
                      <a:endParaRPr lang="es-ES" sz="1400" dirty="0">
                        <a:latin typeface="Agency FB" panose="020B05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Week</a:t>
                      </a:r>
                      <a:r>
                        <a:rPr kumimoji="0" lang="es-E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19/05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Week</a:t>
                      </a:r>
                      <a:r>
                        <a:rPr kumimoji="0" lang="es-E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02/06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6751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gency FB" panose="020B0503020202020204" pitchFamily="34" charset="0"/>
                        </a:rPr>
                        <a:t>Mi portafolio viajero </a:t>
                      </a:r>
                      <a:r>
                        <a:rPr lang="es-ES" sz="1400" dirty="0" err="1" smtClean="0">
                          <a:latin typeface="Agency FB" panose="020B0503020202020204" pitchFamily="34" charset="0"/>
                        </a:rPr>
                        <a:t>Chapter</a:t>
                      </a:r>
                      <a:r>
                        <a:rPr lang="es-ES" sz="1400" dirty="0" smtClean="0">
                          <a:latin typeface="Agency FB" panose="020B0503020202020204" pitchFamily="34" charset="0"/>
                        </a:rPr>
                        <a:t> 3</a:t>
                      </a:r>
                      <a:endParaRPr lang="es-ES" sz="1400" dirty="0">
                        <a:latin typeface="Agency FB" panose="020B05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Week</a:t>
                      </a:r>
                      <a:r>
                        <a:rPr kumimoji="0" lang="es-E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02/06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Week</a:t>
                      </a:r>
                      <a:r>
                        <a:rPr kumimoji="0" lang="es-E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09/06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1231">
                <a:tc>
                  <a:txBody>
                    <a:bodyPr/>
                    <a:lstStyle/>
                    <a:p>
                      <a:r>
                        <a:rPr lang="es-ES" sz="1400" dirty="0" err="1" smtClean="0">
                          <a:latin typeface="Agency FB" panose="020B0503020202020204" pitchFamily="34" charset="0"/>
                        </a:rPr>
                        <a:t>Practice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ES" sz="1400" baseline="0" dirty="0" err="1" smtClean="0">
                          <a:latin typeface="Agency FB" panose="020B0503020202020204" pitchFamily="34" charset="0"/>
                        </a:rPr>
                        <a:t>Linguascope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ES" sz="1400" baseline="0" dirty="0" err="1" smtClean="0">
                          <a:latin typeface="Agency FB" panose="020B0503020202020204" pitchFamily="34" charset="0"/>
                        </a:rPr>
                        <a:t>Intermediate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ES" sz="1400" i="1" u="sng" baseline="0" dirty="0" smtClean="0">
                          <a:latin typeface="Agency FB" panose="020B0503020202020204" pitchFamily="34" charset="0"/>
                        </a:rPr>
                        <a:t>El tiempo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.</a:t>
                      </a:r>
                    </a:p>
                    <a:p>
                      <a:r>
                        <a:rPr lang="es-ES" sz="1400" baseline="0" dirty="0" err="1" smtClean="0">
                          <a:latin typeface="Agency FB" panose="020B0503020202020204" pitchFamily="34" charset="0"/>
                        </a:rPr>
                        <a:t>Copy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 in English &amp; </a:t>
                      </a:r>
                      <a:r>
                        <a:rPr lang="es-ES" sz="1400" baseline="0" dirty="0" err="1" smtClean="0">
                          <a:latin typeface="Agency FB" panose="020B0503020202020204" pitchFamily="34" charset="0"/>
                        </a:rPr>
                        <a:t>Spanish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 5-10 </a:t>
                      </a:r>
                      <a:r>
                        <a:rPr lang="es-ES" sz="1400" baseline="0" dirty="0" err="1" smtClean="0">
                          <a:latin typeface="Agency FB" panose="020B0503020202020204" pitchFamily="34" charset="0"/>
                        </a:rPr>
                        <a:t>sentences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ES" sz="1400" baseline="0" dirty="0" err="1" smtClean="0">
                          <a:latin typeface="Agency FB" panose="020B0503020202020204" pitchFamily="34" charset="0"/>
                        </a:rPr>
                        <a:t>from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ES" sz="1400" baseline="0" dirty="0" err="1" smtClean="0">
                          <a:latin typeface="Agency FB" panose="020B0503020202020204" pitchFamily="34" charset="0"/>
                        </a:rPr>
                        <a:t>vocab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ES" sz="1400" baseline="0" dirty="0" err="1" smtClean="0">
                          <a:latin typeface="Agency FB" panose="020B0503020202020204" pitchFamily="34" charset="0"/>
                        </a:rPr>
                        <a:t>or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ES" sz="1400" baseline="0" dirty="0" err="1" smtClean="0">
                          <a:latin typeface="Agency FB" panose="020B0503020202020204" pitchFamily="34" charset="0"/>
                        </a:rPr>
                        <a:t>adapt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ES" sz="1400" baseline="0" dirty="0" err="1" smtClean="0">
                          <a:latin typeface="Agency FB" panose="020B0503020202020204" pitchFamily="34" charset="0"/>
                        </a:rPr>
                        <a:t>them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.</a:t>
                      </a:r>
                      <a:endParaRPr lang="es-ES" sz="1400" dirty="0" smtClean="0">
                        <a:latin typeface="Agency FB" panose="020B05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Week</a:t>
                      </a:r>
                      <a:r>
                        <a:rPr kumimoji="0" lang="es-E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09/06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Week</a:t>
                      </a:r>
                      <a:r>
                        <a:rPr kumimoji="0" lang="es-E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16/06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6751">
                <a:tc>
                  <a:txBody>
                    <a:bodyPr/>
                    <a:lstStyle/>
                    <a:p>
                      <a:r>
                        <a:rPr lang="es-ES" sz="1400" dirty="0" smtClean="0">
                          <a:latin typeface="Agency FB" panose="020B0503020202020204" pitchFamily="34" charset="0"/>
                        </a:rPr>
                        <a:t>Mi portafolio Viajero </a:t>
                      </a:r>
                      <a:r>
                        <a:rPr lang="es-ES" sz="1400" dirty="0" err="1" smtClean="0">
                          <a:latin typeface="Agency FB" panose="020B0503020202020204" pitchFamily="34" charset="0"/>
                        </a:rPr>
                        <a:t>Chapter</a:t>
                      </a:r>
                      <a:r>
                        <a:rPr lang="es-ES" sz="1400" dirty="0" smtClean="0">
                          <a:latin typeface="Agency FB" panose="020B0503020202020204" pitchFamily="34" charset="0"/>
                        </a:rPr>
                        <a:t> 4</a:t>
                      </a:r>
                      <a:endParaRPr lang="es-ES" sz="1400" dirty="0">
                        <a:latin typeface="Agency FB" panose="020B05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Week</a:t>
                      </a:r>
                      <a:r>
                        <a:rPr kumimoji="0" lang="es-E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16/06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Week</a:t>
                      </a:r>
                      <a:r>
                        <a:rPr kumimoji="0" lang="es-E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23/06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1231">
                <a:tc>
                  <a:txBody>
                    <a:bodyPr/>
                    <a:lstStyle/>
                    <a:p>
                      <a:r>
                        <a:rPr lang="es-ES" sz="1400" dirty="0" err="1" smtClean="0">
                          <a:latin typeface="Agency FB" panose="020B0503020202020204" pitchFamily="34" charset="0"/>
                        </a:rPr>
                        <a:t>Practice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ES" sz="1400" baseline="0" dirty="0" err="1" smtClean="0">
                          <a:latin typeface="Agency FB" panose="020B0503020202020204" pitchFamily="34" charset="0"/>
                        </a:rPr>
                        <a:t>Linguascope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ES" sz="1400" baseline="0" dirty="0" err="1" smtClean="0">
                          <a:latin typeface="Agency FB" panose="020B0503020202020204" pitchFamily="34" charset="0"/>
                        </a:rPr>
                        <a:t>Intermediate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ES" sz="1400" i="1" u="sng" baseline="0" dirty="0" smtClean="0">
                          <a:latin typeface="Agency FB" panose="020B0503020202020204" pitchFamily="34" charset="0"/>
                        </a:rPr>
                        <a:t>De viaje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.</a:t>
                      </a:r>
                    </a:p>
                    <a:p>
                      <a:r>
                        <a:rPr lang="es-ES" sz="1400" baseline="0" dirty="0" err="1" smtClean="0">
                          <a:latin typeface="Agency FB" panose="020B0503020202020204" pitchFamily="34" charset="0"/>
                        </a:rPr>
                        <a:t>Copy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 in English &amp; </a:t>
                      </a:r>
                      <a:r>
                        <a:rPr lang="es-ES" sz="1400" baseline="0" dirty="0" err="1" smtClean="0">
                          <a:latin typeface="Agency FB" panose="020B0503020202020204" pitchFamily="34" charset="0"/>
                        </a:rPr>
                        <a:t>Spanish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 10 </a:t>
                      </a:r>
                      <a:r>
                        <a:rPr lang="es-ES" sz="1400" baseline="0" dirty="0" err="1" smtClean="0">
                          <a:latin typeface="Agency FB" panose="020B0503020202020204" pitchFamily="34" charset="0"/>
                        </a:rPr>
                        <a:t>sentences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ES" sz="1400" baseline="0" dirty="0" err="1" smtClean="0">
                          <a:latin typeface="Agency FB" panose="020B0503020202020204" pitchFamily="34" charset="0"/>
                        </a:rPr>
                        <a:t>from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ES" sz="1400" baseline="0" dirty="0" err="1" smtClean="0">
                          <a:latin typeface="Agency FB" panose="020B0503020202020204" pitchFamily="34" charset="0"/>
                        </a:rPr>
                        <a:t>vocab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ES" sz="1400" baseline="0" dirty="0" err="1" smtClean="0">
                          <a:latin typeface="Agency FB" panose="020B0503020202020204" pitchFamily="34" charset="0"/>
                        </a:rPr>
                        <a:t>or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ES" sz="1400" baseline="0" dirty="0" err="1" smtClean="0">
                          <a:latin typeface="Agency FB" panose="020B0503020202020204" pitchFamily="34" charset="0"/>
                        </a:rPr>
                        <a:t>adapt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 </a:t>
                      </a:r>
                      <a:r>
                        <a:rPr lang="es-ES" sz="1400" baseline="0" dirty="0" err="1" smtClean="0">
                          <a:latin typeface="Agency FB" panose="020B0503020202020204" pitchFamily="34" charset="0"/>
                        </a:rPr>
                        <a:t>them</a:t>
                      </a:r>
                      <a:r>
                        <a:rPr lang="es-ES" sz="1400" baseline="0" dirty="0" smtClean="0">
                          <a:latin typeface="Agency FB" panose="020B0503020202020204" pitchFamily="34" charset="0"/>
                        </a:rPr>
                        <a:t>.</a:t>
                      </a:r>
                      <a:endParaRPr lang="es-ES" sz="1400" dirty="0" smtClean="0">
                        <a:latin typeface="Agency FB" panose="020B0503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Week</a:t>
                      </a:r>
                      <a:r>
                        <a:rPr kumimoji="0" lang="es-E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23/06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Week</a:t>
                      </a:r>
                      <a:r>
                        <a:rPr kumimoji="0" lang="es-E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30/06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67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Mi portafolio Viajero </a:t>
                      </a:r>
                      <a:r>
                        <a:rPr kumimoji="0" lang="es-E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Chapter</a:t>
                      </a:r>
                      <a:r>
                        <a:rPr kumimoji="0" lang="es-E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Week</a:t>
                      </a:r>
                      <a:r>
                        <a:rPr kumimoji="0" lang="es-E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30/06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Week</a:t>
                      </a:r>
                      <a:r>
                        <a:rPr kumimoji="0" lang="es-E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07/07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12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Practice</a:t>
                      </a:r>
                      <a:r>
                        <a:rPr kumimoji="0" lang="es-E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 </a:t>
                      </a:r>
                      <a:r>
                        <a:rPr kumimoji="0" lang="es-E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Linguascope</a:t>
                      </a:r>
                      <a:r>
                        <a:rPr kumimoji="0" lang="es-E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 </a:t>
                      </a:r>
                      <a:r>
                        <a:rPr kumimoji="0" lang="es-E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Intermediate</a:t>
                      </a:r>
                      <a:r>
                        <a:rPr kumimoji="0" lang="es-E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 </a:t>
                      </a:r>
                      <a:r>
                        <a:rPr kumimoji="0" lang="es-ES" sz="1400" b="0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Las vacaciones</a:t>
                      </a:r>
                      <a:r>
                        <a:rPr kumimoji="0" lang="es-E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Copy</a:t>
                      </a:r>
                      <a:r>
                        <a:rPr kumimoji="0" lang="es-E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 in English &amp; </a:t>
                      </a:r>
                      <a:r>
                        <a:rPr kumimoji="0" lang="es-E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Spanish</a:t>
                      </a:r>
                      <a:r>
                        <a:rPr kumimoji="0" lang="es-E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 10 </a:t>
                      </a:r>
                      <a:r>
                        <a:rPr kumimoji="0" lang="es-E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sentences</a:t>
                      </a:r>
                      <a:r>
                        <a:rPr kumimoji="0" lang="es-E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 </a:t>
                      </a:r>
                      <a:r>
                        <a:rPr kumimoji="0" lang="es-E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from</a:t>
                      </a:r>
                      <a:r>
                        <a:rPr kumimoji="0" lang="es-E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 </a:t>
                      </a:r>
                      <a:r>
                        <a:rPr kumimoji="0" lang="es-E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vocab</a:t>
                      </a:r>
                      <a:r>
                        <a:rPr kumimoji="0" lang="es-E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 </a:t>
                      </a:r>
                      <a:r>
                        <a:rPr kumimoji="0" lang="es-E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or</a:t>
                      </a:r>
                      <a:r>
                        <a:rPr kumimoji="0" lang="es-E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 </a:t>
                      </a:r>
                      <a:r>
                        <a:rPr kumimoji="0" lang="es-E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adapt</a:t>
                      </a:r>
                      <a:r>
                        <a:rPr kumimoji="0" lang="es-E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 </a:t>
                      </a:r>
                      <a:r>
                        <a:rPr kumimoji="0" lang="es-E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them</a:t>
                      </a:r>
                      <a:r>
                        <a:rPr kumimoji="0" lang="es-E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Week</a:t>
                      </a:r>
                      <a:r>
                        <a:rPr kumimoji="0" lang="es-E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07/07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Week</a:t>
                      </a:r>
                      <a:r>
                        <a:rPr kumimoji="0" lang="es-E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14/07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467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Mi portafolio Viajero </a:t>
                      </a:r>
                      <a:r>
                        <a:rPr kumimoji="0" lang="es-E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Chapter</a:t>
                      </a:r>
                      <a:r>
                        <a:rPr kumimoji="0" lang="es-E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gency FB" panose="020B0503020202020204" pitchFamily="34" charset="0"/>
                        </a:rPr>
                        <a:t> 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Week</a:t>
                      </a:r>
                      <a:r>
                        <a:rPr kumimoji="0" lang="es-E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14/07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Week</a:t>
                      </a:r>
                      <a:r>
                        <a:rPr kumimoji="0" lang="es-ES" sz="12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 14/07</a:t>
                      </a:r>
                      <a:endParaRPr kumimoji="0" lang="es-E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274755"/>
            <a:ext cx="585548" cy="489949"/>
          </a:xfrm>
          <a:prstGeom prst="rect">
            <a:avLst/>
          </a:prstGeom>
        </p:spPr>
      </p:pic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79512" y="94726"/>
            <a:ext cx="8928992" cy="6646642"/>
          </a:xfrm>
          <a:prstGeom prst="roundRect">
            <a:avLst>
              <a:gd name="adj" fmla="val 2616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243875"/>
              </p:ext>
            </p:extLst>
          </p:nvPr>
        </p:nvGraphicFramePr>
        <p:xfrm>
          <a:off x="1975812" y="546503"/>
          <a:ext cx="6484620" cy="213360"/>
        </p:xfrm>
        <a:graphic>
          <a:graphicData uri="http://schemas.openxmlformats.org/drawingml/2006/table">
            <a:tbl>
              <a:tblPr/>
              <a:tblGrid>
                <a:gridCol w="900430"/>
                <a:gridCol w="2790190"/>
                <a:gridCol w="723900"/>
                <a:gridCol w="629920"/>
                <a:gridCol w="540385"/>
                <a:gridCol w="899795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Name: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Form: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Set: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Oval 3"/>
          <p:cNvSpPr>
            <a:spLocks noChangeArrowheads="1"/>
          </p:cNvSpPr>
          <p:nvPr/>
        </p:nvSpPr>
        <p:spPr bwMode="auto">
          <a:xfrm>
            <a:off x="251521" y="207373"/>
            <a:ext cx="1584176" cy="557331"/>
          </a:xfrm>
          <a:prstGeom prst="ellipse">
            <a:avLst/>
          </a:prstGeom>
          <a:solidFill>
            <a:srgbClr val="000000"/>
          </a:solidFill>
          <a:ln w="38100">
            <a:solidFill>
              <a:srgbClr val="FF0000"/>
            </a:solidFill>
            <a:round/>
            <a:headEnd/>
            <a:tailEnd/>
          </a:ln>
          <a:effectLst>
            <a:outerShdw dist="28398" dir="3806097" algn="ctr" rotWithShape="0">
              <a:srgbClr val="7F7F7F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" sz="1600" b="1" dirty="0" err="1" smtClean="0">
                <a:solidFill>
                  <a:schemeClr val="bg1"/>
                </a:solidFill>
              </a:rPr>
              <a:t>Homework</a:t>
            </a:r>
            <a:endParaRPr lang="en-GB" sz="1600" b="1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980728"/>
            <a:ext cx="720080" cy="3834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403648" y="880049"/>
            <a:ext cx="242760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Deberes</a:t>
            </a:r>
            <a:endParaRPr lang="en-GB" sz="3200" b="1" dirty="0">
              <a:ln w="66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22" r="-3410" b="18825"/>
          <a:stretch/>
        </p:blipFill>
        <p:spPr>
          <a:xfrm>
            <a:off x="7884368" y="1145456"/>
            <a:ext cx="576064" cy="25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69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3407</TotalTime>
  <Words>188</Words>
  <Application>Microsoft Office PowerPoint</Application>
  <PresentationFormat>Presentación en pantalla (4:3)</PresentationFormat>
  <Paragraphs>53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Sara</dc:creator>
  <cp:lastModifiedBy>Sara</cp:lastModifiedBy>
  <cp:revision>102</cp:revision>
  <cp:lastPrinted>2014-04-29T12:47:10Z</cp:lastPrinted>
  <dcterms:created xsi:type="dcterms:W3CDTF">2013-09-09T17:17:29Z</dcterms:created>
  <dcterms:modified xsi:type="dcterms:W3CDTF">2014-06-26T06:35:44Z</dcterms:modified>
</cp:coreProperties>
</file>