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644" r:id="rId2"/>
    <p:sldId id="651" r:id="rId3"/>
    <p:sldId id="650" r:id="rId4"/>
    <p:sldId id="652" r:id="rId5"/>
    <p:sldId id="657" r:id="rId6"/>
    <p:sldId id="656" r:id="rId7"/>
    <p:sldId id="658" r:id="rId8"/>
    <p:sldId id="653" r:id="rId9"/>
    <p:sldId id="659" r:id="rId10"/>
    <p:sldId id="660" r:id="rId11"/>
    <p:sldId id="661" r:id="rId12"/>
    <p:sldId id="662" r:id="rId13"/>
    <p:sldId id="663" r:id="rId14"/>
    <p:sldId id="655" r:id="rId15"/>
  </p:sldIdLst>
  <p:sldSz cx="9144000" cy="6858000" type="screen4x3"/>
  <p:notesSz cx="6797675" cy="9926638"/>
  <p:defaultTextStyle>
    <a:defPPr>
      <a:defRPr lang="en-GB"/>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93"/>
    <a:srgbClr val="FF5B5B"/>
    <a:srgbClr val="FF2121"/>
    <a:srgbClr val="FF9797"/>
    <a:srgbClr val="FF8585"/>
    <a:srgbClr val="FFE5E5"/>
    <a:srgbClr val="FFD1D1"/>
    <a:srgbClr val="FFBDBD"/>
    <a:srgbClr val="E7F3F4"/>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76" autoAdjust="0"/>
  </p:normalViewPr>
  <p:slideViewPr>
    <p:cSldViewPr>
      <p:cViewPr varScale="1">
        <p:scale>
          <a:sx n="106" d="100"/>
          <a:sy n="106" d="100"/>
        </p:scale>
        <p:origin x="1218" y="120"/>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444"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1747" name="Rectangle 3"/>
          <p:cNvSpPr>
            <a:spLocks noGrp="1" noChangeArrowheads="1"/>
          </p:cNvSpPr>
          <p:nvPr>
            <p:ph type="dt" sz="quarter" idx="1"/>
          </p:nvPr>
        </p:nvSpPr>
        <p:spPr bwMode="auto">
          <a:xfrm>
            <a:off x="3851275"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1748" name="Rectangle 4"/>
          <p:cNvSpPr>
            <a:spLocks noGrp="1" noChangeArrowheads="1"/>
          </p:cNvSpPr>
          <p:nvPr>
            <p:ph type="ftr" sz="quarter" idx="2"/>
          </p:nvPr>
        </p:nvSpPr>
        <p:spPr bwMode="auto">
          <a:xfrm>
            <a:off x="0" y="942816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1749" name="Rectangle 5"/>
          <p:cNvSpPr>
            <a:spLocks noGrp="1" noChangeArrowheads="1"/>
          </p:cNvSpPr>
          <p:nvPr>
            <p:ph type="sldNum" sz="quarter" idx="3"/>
          </p:nvPr>
        </p:nvSpPr>
        <p:spPr bwMode="auto">
          <a:xfrm>
            <a:off x="3851275" y="942816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FF475063-CB3C-4F36-9FD7-F34EF2DB724B}" type="slidenum">
              <a:rPr lang="en-GB"/>
              <a:pPr>
                <a:defRPr/>
              </a:pPr>
              <a:t>‹#›</a:t>
            </a:fld>
            <a:endParaRPr lang="en-GB"/>
          </a:p>
        </p:txBody>
      </p:sp>
    </p:spTree>
    <p:extLst>
      <p:ext uri="{BB962C8B-B14F-4D97-AF65-F5344CB8AC3E}">
        <p14:creationId xmlns:p14="http://schemas.microsoft.com/office/powerpoint/2010/main" val="2081118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51275"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816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51275" y="942816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9EE1EB4A-69C5-4445-A3AD-F0FE77FAF5C7}" type="slidenum">
              <a:rPr lang="en-GB"/>
              <a:pPr>
                <a:defRPr/>
              </a:pPr>
              <a:t>‹#›</a:t>
            </a:fld>
            <a:endParaRPr lang="en-GB"/>
          </a:p>
        </p:txBody>
      </p:sp>
    </p:spTree>
    <p:extLst>
      <p:ext uri="{BB962C8B-B14F-4D97-AF65-F5344CB8AC3E}">
        <p14:creationId xmlns:p14="http://schemas.microsoft.com/office/powerpoint/2010/main" val="42186164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68538" y="260350"/>
            <a:ext cx="6418262" cy="703263"/>
          </a:xfrm>
          <a:prstGeom prst="rect">
            <a:avLst/>
          </a:prstGeom>
        </p:spPr>
        <p:txBody>
          <a:bodyPr/>
          <a:lstStyle/>
          <a:p>
            <a:r>
              <a:rPr lang="en-US" smtClean="0"/>
              <a:t>Click to edit Master title style</a:t>
            </a:r>
            <a:endParaRPr lang="en-GB" dirty="0"/>
          </a:p>
        </p:txBody>
      </p:sp>
      <p:sp>
        <p:nvSpPr>
          <p:cNvPr id="3" name="Content Placeholder 2"/>
          <p:cNvSpPr>
            <a:spLocks noGrp="1"/>
          </p:cNvSpPr>
          <p:nvPr>
            <p:ph idx="1"/>
          </p:nvPr>
        </p:nvSpPr>
        <p:spPr>
          <a:xfrm>
            <a:off x="2268538" y="1125538"/>
            <a:ext cx="6418262" cy="55435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fld id="{D541CD0E-E668-4644-8993-83BD6BA77B3D}" type="datetime4">
              <a:rPr lang="en-GB"/>
              <a:pPr>
                <a:defRPr/>
              </a:pPr>
              <a:t>17 March 2015</a:t>
            </a:fld>
            <a:endParaRPr lang="en-GB"/>
          </a:p>
        </p:txBody>
      </p:sp>
    </p:spTree>
    <p:extLst>
      <p:ext uri="{BB962C8B-B14F-4D97-AF65-F5344CB8AC3E}">
        <p14:creationId xmlns:p14="http://schemas.microsoft.com/office/powerpoint/2010/main" val="25298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3425" y="260350"/>
            <a:ext cx="1603375" cy="640873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68538" y="260350"/>
            <a:ext cx="4662487" cy="64087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306B315-49AC-45CF-A032-0E813012A46E}" type="datetime4">
              <a:rPr lang="en-GB"/>
              <a:pPr>
                <a:defRPr/>
              </a:pPr>
              <a:t>17 March 2015</a:t>
            </a:fld>
            <a:endParaRPr lang="en-GB"/>
          </a:p>
        </p:txBody>
      </p:sp>
    </p:spTree>
    <p:extLst>
      <p:ext uri="{BB962C8B-B14F-4D97-AF65-F5344CB8AC3E}">
        <p14:creationId xmlns:p14="http://schemas.microsoft.com/office/powerpoint/2010/main" val="336881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EFDA603-D4CA-4C31-BA4E-C71A56E37263}" type="datetime4">
              <a:rPr lang="en-GB"/>
              <a:pPr>
                <a:defRPr/>
              </a:pPr>
              <a:t>17 March 2015</a:t>
            </a:fld>
            <a:endParaRPr lang="en-GB"/>
          </a:p>
        </p:txBody>
      </p:sp>
    </p:spTree>
    <p:extLst>
      <p:ext uri="{BB962C8B-B14F-4D97-AF65-F5344CB8AC3E}">
        <p14:creationId xmlns:p14="http://schemas.microsoft.com/office/powerpoint/2010/main" val="227832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68538" y="260350"/>
            <a:ext cx="6418262" cy="703263"/>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68538" y="1125538"/>
            <a:ext cx="3132137" cy="55435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53075" y="1125538"/>
            <a:ext cx="3133725" cy="55435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5938FC91-F957-49DE-971C-5626428DD799}" type="datetime4">
              <a:rPr lang="en-GB"/>
              <a:pPr>
                <a:defRPr/>
              </a:pPr>
              <a:t>17 March 2015</a:t>
            </a:fld>
            <a:endParaRPr lang="en-GB"/>
          </a:p>
        </p:txBody>
      </p:sp>
    </p:spTree>
    <p:extLst>
      <p:ext uri="{BB962C8B-B14F-4D97-AF65-F5344CB8AC3E}">
        <p14:creationId xmlns:p14="http://schemas.microsoft.com/office/powerpoint/2010/main" val="69296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90BD9D9A-004F-4DCD-89DF-3FD2EA4D8F23}" type="datetime4">
              <a:rPr lang="en-GB"/>
              <a:pPr>
                <a:defRPr/>
              </a:pPr>
              <a:t>17 March 2015</a:t>
            </a:fld>
            <a:endParaRPr lang="en-GB"/>
          </a:p>
        </p:txBody>
      </p:sp>
    </p:spTree>
    <p:extLst>
      <p:ext uri="{BB962C8B-B14F-4D97-AF65-F5344CB8AC3E}">
        <p14:creationId xmlns:p14="http://schemas.microsoft.com/office/powerpoint/2010/main" val="32084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68538" y="260350"/>
            <a:ext cx="6418262" cy="703263"/>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00F3E767-8CCE-4713-8EA1-42D33CB89C01}" type="datetime4">
              <a:rPr lang="en-GB"/>
              <a:pPr>
                <a:defRPr/>
              </a:pPr>
              <a:t>17 March 2015</a:t>
            </a:fld>
            <a:endParaRPr lang="en-GB"/>
          </a:p>
        </p:txBody>
      </p:sp>
    </p:spTree>
    <p:extLst>
      <p:ext uri="{BB962C8B-B14F-4D97-AF65-F5344CB8AC3E}">
        <p14:creationId xmlns:p14="http://schemas.microsoft.com/office/powerpoint/2010/main" val="30368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927408E-5679-41A1-A2EA-143C1EC2BD1E}" type="datetime4">
              <a:rPr lang="en-GB"/>
              <a:pPr>
                <a:defRPr/>
              </a:pPr>
              <a:t>17 March 2015</a:t>
            </a:fld>
            <a:endParaRPr lang="en-GB"/>
          </a:p>
        </p:txBody>
      </p:sp>
    </p:spTree>
    <p:extLst>
      <p:ext uri="{BB962C8B-B14F-4D97-AF65-F5344CB8AC3E}">
        <p14:creationId xmlns:p14="http://schemas.microsoft.com/office/powerpoint/2010/main" val="256261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B9F1221-948D-4BCD-A05B-C5E574B1210E}" type="datetime4">
              <a:rPr lang="en-GB"/>
              <a:pPr>
                <a:defRPr/>
              </a:pPr>
              <a:t>17 March 2015</a:t>
            </a:fld>
            <a:endParaRPr lang="en-GB"/>
          </a:p>
        </p:txBody>
      </p:sp>
    </p:spTree>
    <p:extLst>
      <p:ext uri="{BB962C8B-B14F-4D97-AF65-F5344CB8AC3E}">
        <p14:creationId xmlns:p14="http://schemas.microsoft.com/office/powerpoint/2010/main" val="297647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FFE35B2-FB86-4AB3-B1CD-4A79BC25FB2B}" type="datetime4">
              <a:rPr lang="en-GB"/>
              <a:pPr>
                <a:defRPr/>
              </a:pPr>
              <a:t>17 March 2015</a:t>
            </a:fld>
            <a:endParaRPr lang="en-GB"/>
          </a:p>
        </p:txBody>
      </p:sp>
    </p:spTree>
    <p:extLst>
      <p:ext uri="{BB962C8B-B14F-4D97-AF65-F5344CB8AC3E}">
        <p14:creationId xmlns:p14="http://schemas.microsoft.com/office/powerpoint/2010/main" val="268460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68538" y="260350"/>
            <a:ext cx="6418262" cy="703263"/>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68538" y="1125538"/>
            <a:ext cx="6418262" cy="55435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0482AC1E-BC94-4053-93C8-C3341AD397BB}" type="datetime4">
              <a:rPr lang="en-GB"/>
              <a:pPr>
                <a:defRPr/>
              </a:pPr>
              <a:t>17 March 2015</a:t>
            </a:fld>
            <a:endParaRPr lang="en-GB"/>
          </a:p>
        </p:txBody>
      </p:sp>
    </p:spTree>
    <p:extLst>
      <p:ext uri="{BB962C8B-B14F-4D97-AF65-F5344CB8AC3E}">
        <p14:creationId xmlns:p14="http://schemas.microsoft.com/office/powerpoint/2010/main" val="316745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descr="Slide Borders copy 5"/>
          <p:cNvPicPr>
            <a:picLocks noChangeAspect="1" noChangeArrowheads="1"/>
          </p:cNvPicPr>
          <p:nvPr/>
        </p:nvPicPr>
        <p:blipFill>
          <a:blip r:embed="rId12" cstate="print">
            <a:duotone>
              <a:prstClr val="black"/>
              <a:srgbClr val="FF0000">
                <a:tint val="45000"/>
                <a:satMod val="400000"/>
              </a:srgbClr>
            </a:duotone>
            <a:extLst>
              <a:ext uri="{BEBA8EAE-BF5A-486C-A8C5-ECC9F3942E4B}">
                <a14:imgProps xmlns:a14="http://schemas.microsoft.com/office/drawing/2010/main">
                  <a14:imgLayer r:embed="rId1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875" y="233363"/>
            <a:ext cx="8972550" cy="643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2"/>
          </p:nvPr>
        </p:nvSpPr>
        <p:spPr bwMode="auto">
          <a:xfrm>
            <a:off x="1042988" y="233363"/>
            <a:ext cx="1054100" cy="819150"/>
          </a:xfrm>
          <a:prstGeom prst="rect">
            <a:avLst/>
          </a:prstGeom>
          <a:noFill/>
          <a:ln>
            <a:noFill/>
          </a:ln>
          <a:effectLst/>
          <a:extLst/>
        </p:spPr>
        <p:txBody>
          <a:bodyPr vert="horz" wrap="square" lIns="54000" tIns="45720" rIns="54000" bIns="45720" numCol="1" anchor="ctr" anchorCtr="0" compatLnSpc="1">
            <a:prstTxWarp prst="textNoShape">
              <a:avLst/>
            </a:prstTxWarp>
          </a:bodyPr>
          <a:lstStyle>
            <a:lvl1pPr algn="ctr">
              <a:defRPr sz="1000">
                <a:solidFill>
                  <a:srgbClr val="FFFFFF"/>
                </a:solidFill>
                <a:latin typeface="Trebuchet MS" pitchFamily="34" charset="0"/>
                <a:cs typeface="Arial" charset="0"/>
              </a:defRPr>
            </a:lvl1pPr>
          </a:lstStyle>
          <a:p>
            <a:pPr>
              <a:defRPr/>
            </a:pPr>
            <a:fld id="{87FC6019-2815-45CA-B009-F3F2EA1E32FC}" type="datetime4">
              <a:rPr lang="en-GB"/>
              <a:pPr>
                <a:defRPr/>
              </a:pPr>
              <a:t>17 March 2015</a:t>
            </a:fld>
            <a:endParaRPr lang="en-GB"/>
          </a:p>
        </p:txBody>
      </p:sp>
      <p:pic>
        <p:nvPicPr>
          <p:cNvPr id="5" name="Picture 4"/>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19287022">
            <a:off x="2708" y="351916"/>
            <a:ext cx="1442398" cy="371358"/>
          </a:xfrm>
          <a:prstGeom prst="rect">
            <a:avLst/>
          </a:prstGeom>
          <a:noFill/>
        </p:spPr>
      </p:pic>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Lst>
  <p:timing>
    <p:tnLst>
      <p:par>
        <p:cTn id="1" dur="indefinite" restart="never" nodeType="tmRoot"/>
      </p:par>
    </p:tnLst>
  </p:timing>
  <p:hf sldNum="0" hdr="0" ftr="0"/>
  <p:txStyles>
    <p:titleStyle>
      <a:lvl1pPr algn="l" rtl="0" eaLnBrk="1" fontAlgn="base" hangingPunct="1">
        <a:spcBef>
          <a:spcPct val="0"/>
        </a:spcBef>
        <a:spcAft>
          <a:spcPct val="0"/>
        </a:spcAft>
        <a:defRPr sz="4000" b="1">
          <a:solidFill>
            <a:schemeClr val="bg1"/>
          </a:solidFill>
          <a:latin typeface="+mj-lt"/>
          <a:ea typeface="+mj-ea"/>
          <a:cs typeface="+mj-cs"/>
        </a:defRPr>
      </a:lvl1pPr>
      <a:lvl2pPr algn="l" rtl="0" eaLnBrk="1" fontAlgn="base" hangingPunct="1">
        <a:spcBef>
          <a:spcPct val="0"/>
        </a:spcBef>
        <a:spcAft>
          <a:spcPct val="0"/>
        </a:spcAft>
        <a:defRPr sz="4000" b="1">
          <a:solidFill>
            <a:schemeClr val="bg1"/>
          </a:solidFill>
          <a:latin typeface="Trebuchet MS" pitchFamily="34" charset="0"/>
        </a:defRPr>
      </a:lvl2pPr>
      <a:lvl3pPr algn="l" rtl="0" eaLnBrk="1" fontAlgn="base" hangingPunct="1">
        <a:spcBef>
          <a:spcPct val="0"/>
        </a:spcBef>
        <a:spcAft>
          <a:spcPct val="0"/>
        </a:spcAft>
        <a:defRPr sz="4000" b="1">
          <a:solidFill>
            <a:schemeClr val="bg1"/>
          </a:solidFill>
          <a:latin typeface="Trebuchet MS" pitchFamily="34" charset="0"/>
        </a:defRPr>
      </a:lvl3pPr>
      <a:lvl4pPr algn="l" rtl="0" eaLnBrk="1" fontAlgn="base" hangingPunct="1">
        <a:spcBef>
          <a:spcPct val="0"/>
        </a:spcBef>
        <a:spcAft>
          <a:spcPct val="0"/>
        </a:spcAft>
        <a:defRPr sz="4000" b="1">
          <a:solidFill>
            <a:schemeClr val="bg1"/>
          </a:solidFill>
          <a:latin typeface="Trebuchet MS" pitchFamily="34" charset="0"/>
        </a:defRPr>
      </a:lvl4pPr>
      <a:lvl5pPr algn="l" rtl="0" eaLnBrk="1" fontAlgn="base" hangingPunct="1">
        <a:spcBef>
          <a:spcPct val="0"/>
        </a:spcBef>
        <a:spcAft>
          <a:spcPct val="0"/>
        </a:spcAft>
        <a:defRPr sz="4000" b="1">
          <a:solidFill>
            <a:schemeClr val="bg1"/>
          </a:solidFill>
          <a:latin typeface="Trebuchet MS" pitchFamily="34" charset="0"/>
        </a:defRPr>
      </a:lvl5pPr>
      <a:lvl6pPr marL="457200" algn="l" rtl="0" eaLnBrk="1" fontAlgn="base" hangingPunct="1">
        <a:spcBef>
          <a:spcPct val="0"/>
        </a:spcBef>
        <a:spcAft>
          <a:spcPct val="0"/>
        </a:spcAft>
        <a:defRPr sz="4000" b="1">
          <a:solidFill>
            <a:schemeClr val="bg1"/>
          </a:solidFill>
          <a:latin typeface="Trebuchet MS" pitchFamily="34" charset="0"/>
        </a:defRPr>
      </a:lvl6pPr>
      <a:lvl7pPr marL="914400" algn="l" rtl="0" eaLnBrk="1" fontAlgn="base" hangingPunct="1">
        <a:spcBef>
          <a:spcPct val="0"/>
        </a:spcBef>
        <a:spcAft>
          <a:spcPct val="0"/>
        </a:spcAft>
        <a:defRPr sz="4000" b="1">
          <a:solidFill>
            <a:schemeClr val="bg1"/>
          </a:solidFill>
          <a:latin typeface="Trebuchet MS" pitchFamily="34" charset="0"/>
        </a:defRPr>
      </a:lvl7pPr>
      <a:lvl8pPr marL="1371600" algn="l" rtl="0" eaLnBrk="1" fontAlgn="base" hangingPunct="1">
        <a:spcBef>
          <a:spcPct val="0"/>
        </a:spcBef>
        <a:spcAft>
          <a:spcPct val="0"/>
        </a:spcAft>
        <a:defRPr sz="4000" b="1">
          <a:solidFill>
            <a:schemeClr val="bg1"/>
          </a:solidFill>
          <a:latin typeface="Trebuchet MS" pitchFamily="34" charset="0"/>
        </a:defRPr>
      </a:lvl8pPr>
      <a:lvl9pPr marL="1828800" algn="l" rtl="0" eaLnBrk="1" fontAlgn="base" hangingPunct="1">
        <a:spcBef>
          <a:spcPct val="0"/>
        </a:spcBef>
        <a:spcAft>
          <a:spcPct val="0"/>
        </a:spcAft>
        <a:defRPr sz="4000" b="1">
          <a:solidFill>
            <a:schemeClr val="bg1"/>
          </a:solidFill>
          <a:latin typeface="Trebuchet MS"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j-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j-lt"/>
        </a:defRPr>
      </a:lvl2pPr>
      <a:lvl3pPr marL="1143000" indent="-228600" algn="l" rtl="0" eaLnBrk="1" fontAlgn="base" hangingPunct="1">
        <a:spcBef>
          <a:spcPct val="20000"/>
        </a:spcBef>
        <a:spcAft>
          <a:spcPct val="0"/>
        </a:spcAft>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 Id="rId5" Type="http://schemas.openxmlformats.org/officeDocument/2006/relationships/hyperlink" Target="http://www.brainbashers.com/" TargetMode="External"/><Relationship Id="rId4" Type="http://schemas.openxmlformats.org/officeDocument/2006/relationships/hyperlink" Target="http://www.folj.com/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grpSp>
        <p:nvGrpSpPr>
          <p:cNvPr id="7" name="Group 8"/>
          <p:cNvGrpSpPr>
            <a:grpSpLocks/>
          </p:cNvGrpSpPr>
          <p:nvPr/>
        </p:nvGrpSpPr>
        <p:grpSpPr bwMode="auto">
          <a:xfrm rot="-854236">
            <a:off x="2574925" y="769938"/>
            <a:ext cx="5218113" cy="5492750"/>
            <a:chOff x="1686" y="771"/>
            <a:chExt cx="1796" cy="1933"/>
          </a:xfrm>
        </p:grpSpPr>
        <p:pic>
          <p:nvPicPr>
            <p:cNvPr id="8" name="Picture 9" descr="postit"/>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pic>
        <p:nvPicPr>
          <p:cNvPr id="11" name="Picture 3" descr="ani_thinkingcap"/>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0"/>
          <p:cNvSpPr txBox="1">
            <a:spLocks noChangeArrowheads="1"/>
          </p:cNvSpPr>
          <p:nvPr/>
        </p:nvSpPr>
        <p:spPr bwMode="auto">
          <a:xfrm rot="20745764">
            <a:off x="2866477" y="1807937"/>
            <a:ext cx="4744531" cy="4299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4400" b="1" dirty="0" smtClean="0">
                <a:solidFill>
                  <a:srgbClr val="000000"/>
                </a:solidFill>
                <a:latin typeface="Comic Sans MS" pitchFamily="66" charset="0"/>
              </a:rPr>
              <a:t>Introducing </a:t>
            </a:r>
          </a:p>
          <a:p>
            <a:pPr algn="ctr" eaLnBrk="1" hangingPunct="1">
              <a:spcAft>
                <a:spcPct val="20000"/>
              </a:spcAft>
            </a:pPr>
            <a:r>
              <a:rPr lang="en-GB" sz="4400" b="1" dirty="0" smtClean="0">
                <a:solidFill>
                  <a:srgbClr val="000000"/>
                </a:solidFill>
                <a:latin typeface="Comic Sans MS" pitchFamily="66" charset="0"/>
              </a:rPr>
              <a:t>A Challenge Box</a:t>
            </a:r>
          </a:p>
          <a:p>
            <a:pPr algn="ctr" eaLnBrk="1" hangingPunct="1">
              <a:spcAft>
                <a:spcPct val="20000"/>
              </a:spcAft>
            </a:pPr>
            <a:endParaRPr lang="en-GB" sz="2000" b="1" dirty="0">
              <a:solidFill>
                <a:srgbClr val="000000"/>
              </a:solidFill>
              <a:latin typeface="Comic Sans MS" pitchFamily="66" charset="0"/>
            </a:endParaRPr>
          </a:p>
          <a:p>
            <a:pPr algn="ctr" eaLnBrk="1" hangingPunct="1">
              <a:spcAft>
                <a:spcPct val="20000"/>
              </a:spcAft>
            </a:pPr>
            <a:endParaRPr lang="en-GB" sz="2000" b="1" dirty="0">
              <a:solidFill>
                <a:srgbClr val="000000"/>
              </a:solidFill>
              <a:latin typeface="Comic Sans MS" pitchFamily="66" charset="0"/>
            </a:endParaRPr>
          </a:p>
          <a:p>
            <a:pPr algn="ctr" eaLnBrk="1" hangingPunct="1">
              <a:spcAft>
                <a:spcPct val="20000"/>
              </a:spcAft>
            </a:pPr>
            <a:endParaRPr lang="en-GB" sz="2000" b="1" dirty="0">
              <a:solidFill>
                <a:srgbClr val="000000"/>
              </a:solidFill>
              <a:latin typeface="Comic Sans MS" pitchFamily="66" charset="0"/>
            </a:endParaRPr>
          </a:p>
          <a:p>
            <a:pPr algn="ctr" eaLnBrk="1" hangingPunct="1">
              <a:spcAft>
                <a:spcPct val="20000"/>
              </a:spcAft>
            </a:pPr>
            <a:endParaRPr lang="en-GB" sz="2000" b="1" dirty="0">
              <a:solidFill>
                <a:srgbClr val="000000"/>
              </a:solidFill>
              <a:latin typeface="Comic Sans MS" pitchFamily="66" charset="0"/>
            </a:endParaRPr>
          </a:p>
          <a:p>
            <a:pPr algn="ctr" eaLnBrk="1" hangingPunct="1">
              <a:spcAft>
                <a:spcPct val="20000"/>
              </a:spcAft>
            </a:pPr>
            <a:endParaRPr lang="en-GB" sz="2000" b="1" dirty="0">
              <a:solidFill>
                <a:srgbClr val="000000"/>
              </a:solidFill>
              <a:latin typeface="Comic Sans MS" pitchFamily="66" charset="0"/>
            </a:endParaRPr>
          </a:p>
          <a:p>
            <a:pPr algn="ctr" eaLnBrk="1" hangingPunct="1">
              <a:spcAft>
                <a:spcPct val="20000"/>
              </a:spcAft>
            </a:pPr>
            <a:r>
              <a:rPr lang="en-GB" sz="2000" b="1" dirty="0">
                <a:solidFill>
                  <a:srgbClr val="000000"/>
                </a:solidFill>
                <a:latin typeface="Comic Sans MS" pitchFamily="66" charset="0"/>
              </a:rPr>
              <a:t> </a:t>
            </a:r>
            <a:endParaRPr lang="en-GB" sz="2000" dirty="0">
              <a:solidFill>
                <a:srgbClr val="000000"/>
              </a:solidFill>
              <a:latin typeface="Comic Sans MS" pitchFamily="66" charset="0"/>
            </a:endParaRPr>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19531" t="7217" r="22520" b="17003"/>
          <a:stretch/>
        </p:blipFill>
        <p:spPr>
          <a:xfrm>
            <a:off x="3948071" y="3612767"/>
            <a:ext cx="2352121" cy="2297420"/>
          </a:xfrm>
          <a:prstGeom prst="rect">
            <a:avLst/>
          </a:prstGeom>
        </p:spPr>
      </p:pic>
    </p:spTree>
    <p:extLst>
      <p:ext uri="{BB962C8B-B14F-4D97-AF65-F5344CB8AC3E}">
        <p14:creationId xmlns:p14="http://schemas.microsoft.com/office/powerpoint/2010/main" val="34753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2" name="11 Rectángulo"/>
          <p:cNvSpPr/>
          <p:nvPr/>
        </p:nvSpPr>
        <p:spPr>
          <a:xfrm>
            <a:off x="2483768" y="2828003"/>
            <a:ext cx="4572000" cy="830997"/>
          </a:xfrm>
          <a:prstGeom prst="rect">
            <a:avLst/>
          </a:prstGeom>
        </p:spPr>
        <p:txBody>
          <a:bodyPr>
            <a:spAutoFit/>
          </a:bodyPr>
          <a:lstStyle/>
          <a:p>
            <a:r>
              <a:rPr lang="en-US" sz="2400" dirty="0">
                <a:latin typeface="Century Gothic" panose="020B0502020202020204" pitchFamily="34" charset="0"/>
              </a:rPr>
              <a:t>How can you make 100 using nines only?</a:t>
            </a:r>
            <a:endParaRPr lang="es-ES" sz="2400" dirty="0">
              <a:latin typeface="Century Gothic" panose="020B0502020202020204" pitchFamily="34" charset="0"/>
            </a:endParaRPr>
          </a:p>
        </p:txBody>
      </p:sp>
    </p:spTree>
    <p:extLst>
      <p:ext uri="{BB962C8B-B14F-4D97-AF65-F5344CB8AC3E}">
        <p14:creationId xmlns:p14="http://schemas.microsoft.com/office/powerpoint/2010/main" val="3436066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422452">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r>
              <a:rPr lang="es-ES" sz="2000" dirty="0" err="1" smtClean="0">
                <a:latin typeface="+mn-lt"/>
              </a:rPr>
              <a:t>Answer</a:t>
            </a:r>
            <a:endParaRPr lang="es-ES" sz="2000" dirty="0" smtClean="0">
              <a:latin typeface="+mn-lt"/>
            </a:endParaRPr>
          </a:p>
          <a:p>
            <a:r>
              <a:rPr lang="es-ES" sz="2000" dirty="0" smtClean="0">
                <a:latin typeface="+mn-lt"/>
              </a:rPr>
              <a:t>99</a:t>
            </a:r>
            <a:r>
              <a:rPr lang="es-ES" sz="2000" dirty="0">
                <a:latin typeface="+mn-lt"/>
              </a:rPr>
              <a:t>+(99/99)=100</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2" name="11 Rectángulo"/>
          <p:cNvSpPr/>
          <p:nvPr/>
        </p:nvSpPr>
        <p:spPr>
          <a:xfrm>
            <a:off x="2483768" y="2828003"/>
            <a:ext cx="4572000" cy="830997"/>
          </a:xfrm>
          <a:prstGeom prst="rect">
            <a:avLst/>
          </a:prstGeom>
        </p:spPr>
        <p:txBody>
          <a:bodyPr>
            <a:spAutoFit/>
          </a:bodyPr>
          <a:lstStyle/>
          <a:p>
            <a:r>
              <a:rPr lang="en-US" sz="2400" dirty="0">
                <a:latin typeface="Century Gothic" panose="020B0502020202020204" pitchFamily="34" charset="0"/>
              </a:rPr>
              <a:t>How can you make 100 using nines only?</a:t>
            </a:r>
            <a:endParaRPr lang="es-ES" sz="2400" dirty="0">
              <a:latin typeface="Century Gothic" panose="020B0502020202020204" pitchFamily="34" charset="0"/>
            </a:endParaRPr>
          </a:p>
        </p:txBody>
      </p:sp>
    </p:spTree>
    <p:extLst>
      <p:ext uri="{BB962C8B-B14F-4D97-AF65-F5344CB8AC3E}">
        <p14:creationId xmlns:p14="http://schemas.microsoft.com/office/powerpoint/2010/main" val="2070006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2" name="11 Rectángulo"/>
          <p:cNvSpPr/>
          <p:nvPr/>
        </p:nvSpPr>
        <p:spPr>
          <a:xfrm>
            <a:off x="2483768" y="2828003"/>
            <a:ext cx="5112568" cy="1200329"/>
          </a:xfrm>
          <a:prstGeom prst="rect">
            <a:avLst/>
          </a:prstGeom>
        </p:spPr>
        <p:txBody>
          <a:bodyPr wrap="square">
            <a:spAutoFit/>
          </a:bodyPr>
          <a:lstStyle/>
          <a:p>
            <a:r>
              <a:rPr lang="en-US" sz="2400" dirty="0" smtClean="0">
                <a:latin typeface="Century Gothic" panose="020B0502020202020204" pitchFamily="34" charset="0"/>
              </a:rPr>
              <a:t>In five years time, I will be three times as old as I was three years ago, how old am I now?</a:t>
            </a:r>
            <a:endParaRPr lang="es-ES" sz="2400" dirty="0">
              <a:latin typeface="Century Gothic" panose="020B0502020202020204" pitchFamily="34" charset="0"/>
            </a:endParaRPr>
          </a:p>
        </p:txBody>
      </p:sp>
    </p:spTree>
    <p:extLst>
      <p:ext uri="{BB962C8B-B14F-4D97-AF65-F5344CB8AC3E}">
        <p14:creationId xmlns:p14="http://schemas.microsoft.com/office/powerpoint/2010/main" val="4059986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70922">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Seven</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2" name="11 Rectángulo"/>
          <p:cNvSpPr/>
          <p:nvPr/>
        </p:nvSpPr>
        <p:spPr>
          <a:xfrm>
            <a:off x="2483768" y="2828003"/>
            <a:ext cx="5112568" cy="1200329"/>
          </a:xfrm>
          <a:prstGeom prst="rect">
            <a:avLst/>
          </a:prstGeom>
        </p:spPr>
        <p:txBody>
          <a:bodyPr wrap="square">
            <a:spAutoFit/>
          </a:bodyPr>
          <a:lstStyle/>
          <a:p>
            <a:r>
              <a:rPr lang="en-US" sz="2400" dirty="0" smtClean="0">
                <a:latin typeface="Century Gothic" panose="020B0502020202020204" pitchFamily="34" charset="0"/>
              </a:rPr>
              <a:t>In five years time, I will be three times as old as I was three years ago, how old am I now?</a:t>
            </a:r>
            <a:endParaRPr lang="es-ES" sz="2400" dirty="0">
              <a:latin typeface="Century Gothic" panose="020B0502020202020204" pitchFamily="34" charset="0"/>
            </a:endParaRPr>
          </a:p>
        </p:txBody>
      </p:sp>
    </p:spTree>
    <p:extLst>
      <p:ext uri="{BB962C8B-B14F-4D97-AF65-F5344CB8AC3E}">
        <p14:creationId xmlns:p14="http://schemas.microsoft.com/office/powerpoint/2010/main" val="3320591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3" name="Rectangle 2"/>
          <p:cNvSpPr/>
          <p:nvPr/>
        </p:nvSpPr>
        <p:spPr>
          <a:xfrm>
            <a:off x="2754323" y="2061145"/>
            <a:ext cx="5791778" cy="4493538"/>
          </a:xfrm>
          <a:prstGeom prst="rect">
            <a:avLst/>
          </a:prstGeom>
        </p:spPr>
        <p:txBody>
          <a:bodyPr wrap="none">
            <a:spAutoFit/>
          </a:bodyPr>
          <a:lstStyle/>
          <a:p>
            <a:pPr lvl="0">
              <a:lnSpc>
                <a:spcPct val="90000"/>
              </a:lnSpc>
              <a:spcBef>
                <a:spcPct val="20000"/>
              </a:spcBef>
              <a:defRPr/>
            </a:pPr>
            <a:r>
              <a:rPr lang="en-US" sz="4400" kern="0" dirty="0" smtClean="0">
                <a:solidFill>
                  <a:srgbClr val="FF0000"/>
                </a:solidFill>
              </a:rPr>
              <a:t>Useful links:</a:t>
            </a:r>
          </a:p>
          <a:p>
            <a:pPr lvl="0">
              <a:lnSpc>
                <a:spcPct val="90000"/>
              </a:lnSpc>
              <a:spcBef>
                <a:spcPct val="20000"/>
              </a:spcBef>
              <a:defRPr/>
            </a:pPr>
            <a:endParaRPr lang="en-US" sz="4400" kern="0" dirty="0" smtClean="0">
              <a:solidFill>
                <a:srgbClr val="FF0000"/>
              </a:solidFill>
            </a:endParaRPr>
          </a:p>
          <a:p>
            <a:pPr marL="342900" indent="-342900">
              <a:lnSpc>
                <a:spcPct val="90000"/>
              </a:lnSpc>
              <a:spcBef>
                <a:spcPct val="20000"/>
              </a:spcBef>
              <a:buFontTx/>
              <a:buChar char="•"/>
              <a:defRPr/>
            </a:pPr>
            <a:r>
              <a:rPr lang="en-GB" sz="3200" dirty="0">
                <a:solidFill>
                  <a:schemeClr val="accent1">
                    <a:lumMod val="50000"/>
                  </a:schemeClr>
                </a:solidFill>
                <a:hlinkClick r:id="rId4"/>
              </a:rPr>
              <a:t>http://</a:t>
            </a:r>
            <a:r>
              <a:rPr lang="en-GB" sz="3200" dirty="0" smtClean="0">
                <a:solidFill>
                  <a:schemeClr val="accent1">
                    <a:lumMod val="50000"/>
                  </a:schemeClr>
                </a:solidFill>
                <a:hlinkClick r:id="rId4"/>
              </a:rPr>
              <a:t>www.folj.com/lateral/</a:t>
            </a:r>
            <a:endParaRPr lang="en-GB" sz="3200" dirty="0">
              <a:solidFill>
                <a:schemeClr val="accent1">
                  <a:lumMod val="50000"/>
                </a:schemeClr>
              </a:solidFill>
            </a:endParaRPr>
          </a:p>
          <a:p>
            <a:pPr marL="342900" indent="-342900">
              <a:lnSpc>
                <a:spcPct val="90000"/>
              </a:lnSpc>
              <a:spcBef>
                <a:spcPct val="20000"/>
              </a:spcBef>
              <a:buFontTx/>
              <a:buChar char="•"/>
              <a:defRPr/>
            </a:pPr>
            <a:r>
              <a:rPr lang="es-ES" sz="3200" dirty="0" smtClean="0">
                <a:solidFill>
                  <a:schemeClr val="accent1">
                    <a:lumMod val="50000"/>
                  </a:schemeClr>
                </a:solidFill>
                <a:hlinkClick r:id="rId5"/>
              </a:rPr>
              <a:t>http</a:t>
            </a:r>
            <a:r>
              <a:rPr lang="es-ES" sz="3200" dirty="0">
                <a:solidFill>
                  <a:schemeClr val="accent1">
                    <a:lumMod val="50000"/>
                  </a:schemeClr>
                </a:solidFill>
                <a:hlinkClick r:id="rId5"/>
              </a:rPr>
              <a:t>://</a:t>
            </a:r>
            <a:r>
              <a:rPr lang="es-ES" sz="3200" dirty="0" smtClean="0">
                <a:solidFill>
                  <a:schemeClr val="accent1">
                    <a:lumMod val="50000"/>
                  </a:schemeClr>
                </a:solidFill>
                <a:hlinkClick r:id="rId5"/>
              </a:rPr>
              <a:t>www.brainbashers.com</a:t>
            </a:r>
            <a:endParaRPr lang="es-ES" sz="3200" dirty="0">
              <a:solidFill>
                <a:schemeClr val="accent1">
                  <a:lumMod val="50000"/>
                </a:schemeClr>
              </a:solidFill>
            </a:endParaRPr>
          </a:p>
          <a:p>
            <a:pPr marL="342900" indent="-342900">
              <a:lnSpc>
                <a:spcPct val="90000"/>
              </a:lnSpc>
              <a:spcBef>
                <a:spcPct val="20000"/>
              </a:spcBef>
              <a:buFontTx/>
              <a:buChar char="•"/>
              <a:defRPr/>
            </a:pPr>
            <a:endParaRPr lang="en-GB" sz="3600" dirty="0" smtClean="0"/>
          </a:p>
          <a:p>
            <a:pPr marL="342900" indent="-342900">
              <a:lnSpc>
                <a:spcPct val="90000"/>
              </a:lnSpc>
              <a:spcBef>
                <a:spcPct val="20000"/>
              </a:spcBef>
              <a:buFontTx/>
              <a:buChar char="•"/>
              <a:defRPr/>
            </a:pPr>
            <a:endParaRPr lang="en-GB" sz="3600" dirty="0"/>
          </a:p>
          <a:p>
            <a:pPr marL="342900" lvl="0" indent="-342900">
              <a:lnSpc>
                <a:spcPct val="90000"/>
              </a:lnSpc>
              <a:spcBef>
                <a:spcPct val="20000"/>
              </a:spcBef>
              <a:buFontTx/>
              <a:buChar char="•"/>
              <a:defRPr/>
            </a:pPr>
            <a:endParaRPr lang="en-US" sz="4400" kern="0" dirty="0">
              <a:solidFill>
                <a:srgbClr val="FF0000"/>
              </a:solidFill>
            </a:endParaRPr>
          </a:p>
        </p:txBody>
      </p:sp>
    </p:spTree>
    <p:extLst>
      <p:ext uri="{BB962C8B-B14F-4D97-AF65-F5344CB8AC3E}">
        <p14:creationId xmlns:p14="http://schemas.microsoft.com/office/powerpoint/2010/main" val="4198864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txBox="1">
            <a:spLocks noChangeArrowheads="1"/>
          </p:cNvSpPr>
          <p:nvPr/>
        </p:nvSpPr>
        <p:spPr>
          <a:xfrm>
            <a:off x="2195736" y="2420888"/>
            <a:ext cx="6504211" cy="3637185"/>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rgbClr val="FF0000"/>
                </a:solidFill>
                <a:effectLst/>
                <a:uLnTx/>
                <a:uFillTx/>
                <a:latin typeface="+mj-lt"/>
                <a:ea typeface="+mn-ea"/>
                <a:cs typeface="+mn-cs"/>
              </a:rPr>
              <a:t>A physical Challenge box in every classroom.</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sz="2800" kern="0" dirty="0" smtClean="0">
                <a:solidFill>
                  <a:srgbClr val="FF0000"/>
                </a:solidFill>
                <a:latin typeface="+mj-lt"/>
                <a:cs typeface="+mn-cs"/>
              </a:rPr>
              <a:t>Challenges can be submitted by students as well.</a:t>
            </a:r>
            <a:endParaRPr kumimoji="0" lang="en-US" sz="2400" b="0" i="0" u="none" strike="noStrike" kern="0" cap="none" spc="0" normalizeH="0" baseline="0" noProof="0" dirty="0" smtClean="0">
              <a:ln>
                <a:noFill/>
              </a:ln>
              <a:solidFill>
                <a:schemeClr val="tx1"/>
              </a:solidFill>
              <a:effectLst/>
              <a:uLnTx/>
              <a:uFillTx/>
              <a:latin typeface="+mj-lt"/>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rgbClr val="FF0000"/>
                </a:solidFill>
                <a:effectLst/>
                <a:uLnTx/>
                <a:uFillTx/>
                <a:latin typeface="+mj-lt"/>
                <a:ea typeface="+mn-ea"/>
                <a:cs typeface="+mn-cs"/>
              </a:rPr>
              <a:t>Online Challenge Box.</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sz="2800" kern="0" dirty="0" smtClean="0">
                <a:solidFill>
                  <a:srgbClr val="FF0000"/>
                </a:solidFill>
                <a:latin typeface="+mj-lt"/>
                <a:cs typeface="+mn-cs"/>
              </a:rPr>
              <a:t>In time develop challenges into Projects across subjects.</a:t>
            </a:r>
            <a:endParaRPr kumimoji="0" lang="en-US" sz="2800" b="0" i="0" u="none" strike="noStrike" kern="0" cap="none" spc="0" normalizeH="0" baseline="0" noProof="0" dirty="0" smtClean="0">
              <a:ln>
                <a:noFill/>
              </a:ln>
              <a:solidFill>
                <a:srgbClr val="FF0000"/>
              </a:solidFill>
              <a:effectLst/>
              <a:uLnTx/>
              <a:uFillTx/>
              <a:latin typeface="+mj-lt"/>
              <a:ea typeface="+mn-ea"/>
              <a:cs typeface="+mn-cs"/>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j-lt"/>
            </a:endParaRPr>
          </a:p>
          <a:p>
            <a:pPr marL="742950" marR="0" lvl="1" indent="-28575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mj-lt"/>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chemeClr val="tx1"/>
              </a:solidFill>
              <a:effectLst/>
              <a:uLnTx/>
              <a:uFillTx/>
              <a:latin typeface="+mj-lt"/>
            </a:endParaRPr>
          </a:p>
        </p:txBody>
      </p:sp>
      <p:grpSp>
        <p:nvGrpSpPr>
          <p:cNvPr id="2" name="Group 8"/>
          <p:cNvGrpSpPr>
            <a:grpSpLocks/>
          </p:cNvGrpSpPr>
          <p:nvPr/>
        </p:nvGrpSpPr>
        <p:grpSpPr bwMode="auto">
          <a:xfrm rot="-854236">
            <a:off x="6450971" y="240703"/>
            <a:ext cx="2208640" cy="2011490"/>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Tree>
    <p:extLst>
      <p:ext uri="{BB962C8B-B14F-4D97-AF65-F5344CB8AC3E}">
        <p14:creationId xmlns:p14="http://schemas.microsoft.com/office/powerpoint/2010/main" val="4198864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txBox="1">
            <a:spLocks noChangeArrowheads="1"/>
          </p:cNvSpPr>
          <p:nvPr/>
        </p:nvSpPr>
        <p:spPr>
          <a:xfrm>
            <a:off x="1979712" y="2564904"/>
            <a:ext cx="6504211" cy="3637185"/>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rgbClr val="FF0000"/>
                </a:solidFill>
                <a:effectLst/>
                <a:uLnTx/>
                <a:uFillTx/>
                <a:latin typeface="+mj-lt"/>
                <a:ea typeface="+mn-ea"/>
                <a:cs typeface="+mn-cs"/>
              </a:rPr>
              <a:t>Some may be skeptical:</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j-lt"/>
              </a:rPr>
              <a:t>First step toward a loss of control. Independent thinkers</a:t>
            </a:r>
            <a:r>
              <a:rPr kumimoji="0" lang="en-US" sz="2400" b="0" i="0" u="none" strike="noStrike" kern="0" cap="none" spc="0" normalizeH="0" noProof="0" dirty="0" smtClean="0">
                <a:ln>
                  <a:noFill/>
                </a:ln>
                <a:solidFill>
                  <a:schemeClr val="tx1"/>
                </a:solidFill>
                <a:effectLst/>
                <a:uLnTx/>
                <a:uFillTx/>
                <a:latin typeface="+mj-lt"/>
              </a:rPr>
              <a:t> need to fly.</a:t>
            </a:r>
            <a:endParaRPr kumimoji="0" lang="en-US" sz="2400" b="0" i="0" u="none" strike="noStrike" kern="0" cap="none" spc="0" normalizeH="0" baseline="0" noProof="0" dirty="0" smtClean="0">
              <a:ln>
                <a:noFill/>
              </a:ln>
              <a:solidFill>
                <a:schemeClr val="tx1"/>
              </a:solidFill>
              <a:effectLst/>
              <a:uLnTx/>
              <a:uFillTx/>
              <a:latin typeface="+mj-lt"/>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j-lt"/>
              </a:rPr>
              <a:t>More work?....</a:t>
            </a:r>
            <a:r>
              <a:rPr kumimoji="0" lang="en-US" sz="2400" b="0" i="0" u="none" strike="noStrike" kern="0" cap="none" spc="0" normalizeH="0" noProof="0" dirty="0" smtClean="0">
                <a:ln>
                  <a:noFill/>
                </a:ln>
                <a:solidFill>
                  <a:schemeClr val="tx1"/>
                </a:solidFill>
                <a:effectLst/>
                <a:uLnTx/>
                <a:uFillTx/>
                <a:latin typeface="+mj-lt"/>
              </a:rPr>
              <a:t> Just another Challenge</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j-lt"/>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rgbClr val="FF0000"/>
                </a:solidFill>
                <a:effectLst/>
                <a:uLnTx/>
                <a:uFillTx/>
                <a:latin typeface="+mj-lt"/>
                <a:ea typeface="+mn-ea"/>
                <a:cs typeface="+mn-cs"/>
              </a:rPr>
              <a:t>Some may be supportive:</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j-lt"/>
              </a:rPr>
              <a:t>Fresh approach – innovative. </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j-lt"/>
              </a:rPr>
              <a:t>Path to accelerated growth or independent thinking.</a:t>
            </a: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j-lt"/>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j-lt"/>
            </a:endParaRPr>
          </a:p>
          <a:p>
            <a:pPr marL="742950" marR="0" lvl="1" indent="-28575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chemeClr val="tx1"/>
              </a:solidFill>
              <a:effectLst/>
              <a:uLnTx/>
              <a:uFillTx/>
              <a:latin typeface="+mj-lt"/>
            </a:endParaRPr>
          </a:p>
        </p:txBody>
      </p:sp>
      <p:grpSp>
        <p:nvGrpSpPr>
          <p:cNvPr id="14"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Tree>
    <p:extLst>
      <p:ext uri="{BB962C8B-B14F-4D97-AF65-F5344CB8AC3E}">
        <p14:creationId xmlns:p14="http://schemas.microsoft.com/office/powerpoint/2010/main" val="4198864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0" name="9 Rectángulo"/>
          <p:cNvSpPr/>
          <p:nvPr/>
        </p:nvSpPr>
        <p:spPr>
          <a:xfrm>
            <a:off x="2333376" y="2634311"/>
            <a:ext cx="4572000" cy="3416320"/>
          </a:xfrm>
          <a:prstGeom prst="rect">
            <a:avLst/>
          </a:prstGeom>
        </p:spPr>
        <p:txBody>
          <a:bodyPr>
            <a:spAutoFit/>
          </a:bodyPr>
          <a:lstStyle/>
          <a:p>
            <a:r>
              <a:rPr lang="en-GB" sz="1800" dirty="0">
                <a:latin typeface="Century Gothic" panose="020B0502020202020204" pitchFamily="34" charset="0"/>
              </a:rPr>
              <a:t>Billy is reading about Ancient Greece. One of his history books shows a picture of the remains of a temple in Corinth bearing the inscription 46BC. </a:t>
            </a:r>
            <a:endParaRPr lang="en-GB" sz="1800" dirty="0" smtClean="0">
              <a:latin typeface="Century Gothic" panose="020B0502020202020204" pitchFamily="34" charset="0"/>
            </a:endParaRPr>
          </a:p>
          <a:p>
            <a:endParaRPr lang="en-GB" sz="1800" dirty="0" smtClean="0">
              <a:latin typeface="Century Gothic" panose="020B0502020202020204" pitchFamily="34" charset="0"/>
            </a:endParaRPr>
          </a:p>
          <a:p>
            <a:r>
              <a:rPr lang="en-GB" sz="1800" dirty="0" smtClean="0">
                <a:latin typeface="Century Gothic" panose="020B0502020202020204" pitchFamily="34" charset="0"/>
              </a:rPr>
              <a:t>He </a:t>
            </a:r>
            <a:r>
              <a:rPr lang="en-GB" sz="1800" dirty="0">
                <a:latin typeface="Century Gothic" panose="020B0502020202020204" pitchFamily="34" charset="0"/>
              </a:rPr>
              <a:t>looks in another book and sees a picture of exactly the same temple, but on this one the inscription reads AD46. </a:t>
            </a:r>
            <a:endParaRPr lang="en-GB" sz="1800" dirty="0" smtClean="0">
              <a:latin typeface="Century Gothic" panose="020B0502020202020204" pitchFamily="34" charset="0"/>
            </a:endParaRPr>
          </a:p>
          <a:p>
            <a:endParaRPr lang="en-GB" sz="1800" dirty="0">
              <a:latin typeface="Century Gothic" panose="020B0502020202020204" pitchFamily="34" charset="0"/>
            </a:endParaRPr>
          </a:p>
          <a:p>
            <a:r>
              <a:rPr lang="en-GB" sz="1800" dirty="0" smtClean="0">
                <a:latin typeface="Century Gothic" panose="020B0502020202020204" pitchFamily="34" charset="0"/>
              </a:rPr>
              <a:t>How </a:t>
            </a:r>
            <a:r>
              <a:rPr lang="en-GB" sz="1800" dirty="0">
                <a:latin typeface="Century Gothic" panose="020B0502020202020204" pitchFamily="34" charset="0"/>
              </a:rPr>
              <a:t>does Billy know which date is accurate?</a:t>
            </a:r>
          </a:p>
        </p:txBody>
      </p:sp>
    </p:spTree>
    <p:extLst>
      <p:ext uri="{BB962C8B-B14F-4D97-AF65-F5344CB8AC3E}">
        <p14:creationId xmlns:p14="http://schemas.microsoft.com/office/powerpoint/2010/main" val="4198864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Answer: AD46 </a:t>
            </a:r>
          </a:p>
          <a:p>
            <a:pPr algn="ctr" eaLnBrk="1" hangingPunct="1">
              <a:spcAft>
                <a:spcPct val="20000"/>
              </a:spcAft>
            </a:pPr>
            <a:r>
              <a:rPr lang="es-ES" sz="1400" b="1" dirty="0" smtClean="0">
                <a:solidFill>
                  <a:srgbClr val="000000"/>
                </a:solidFill>
                <a:latin typeface="Comic Sans MS" pitchFamily="66" charset="0"/>
              </a:rPr>
              <a:t>As </a:t>
            </a:r>
            <a:r>
              <a:rPr lang="es-ES" sz="1400" b="1" dirty="0" err="1" smtClean="0">
                <a:solidFill>
                  <a:srgbClr val="000000"/>
                </a:solidFill>
                <a:latin typeface="Comic Sans MS" pitchFamily="66" charset="0"/>
              </a:rPr>
              <a:t>the</a:t>
            </a:r>
            <a:r>
              <a:rPr lang="es-ES" sz="1400" b="1" dirty="0" smtClean="0">
                <a:solidFill>
                  <a:srgbClr val="000000"/>
                </a:solidFill>
                <a:latin typeface="Comic Sans MS" pitchFamily="66" charset="0"/>
              </a:rPr>
              <a:t> Christian date </a:t>
            </a:r>
            <a:r>
              <a:rPr lang="es-ES" sz="1400" b="1" dirty="0" err="1" smtClean="0">
                <a:solidFill>
                  <a:srgbClr val="000000"/>
                </a:solidFill>
                <a:latin typeface="Comic Sans MS" pitchFamily="66" charset="0"/>
              </a:rPr>
              <a:t>system</a:t>
            </a:r>
            <a:r>
              <a:rPr lang="es-ES" sz="1400" b="1" dirty="0" smtClean="0">
                <a:solidFill>
                  <a:srgbClr val="000000"/>
                </a:solidFill>
                <a:latin typeface="Comic Sans MS" pitchFamily="66" charset="0"/>
              </a:rPr>
              <a:t> </a:t>
            </a:r>
            <a:r>
              <a:rPr lang="es-ES" sz="1400" b="1" dirty="0" err="1" smtClean="0">
                <a:solidFill>
                  <a:srgbClr val="000000"/>
                </a:solidFill>
                <a:latin typeface="Comic Sans MS" pitchFamily="66" charset="0"/>
              </a:rPr>
              <a:t>was</a:t>
            </a:r>
            <a:r>
              <a:rPr lang="es-ES" sz="1400" b="1" dirty="0" smtClean="0">
                <a:solidFill>
                  <a:srgbClr val="000000"/>
                </a:solidFill>
                <a:latin typeface="Comic Sans MS" pitchFamily="66" charset="0"/>
              </a:rPr>
              <a:t> </a:t>
            </a:r>
            <a:r>
              <a:rPr lang="es-ES" sz="1400" b="1" dirty="0" err="1" smtClean="0">
                <a:solidFill>
                  <a:srgbClr val="000000"/>
                </a:solidFill>
                <a:latin typeface="Comic Sans MS" pitchFamily="66" charset="0"/>
              </a:rPr>
              <a:t>not</a:t>
            </a:r>
            <a:r>
              <a:rPr lang="es-ES" sz="1400" b="1" dirty="0" smtClean="0">
                <a:solidFill>
                  <a:srgbClr val="000000"/>
                </a:solidFill>
                <a:latin typeface="Comic Sans MS" pitchFamily="66" charset="0"/>
              </a:rPr>
              <a:t> in use </a:t>
            </a:r>
            <a:r>
              <a:rPr lang="es-ES" sz="1400" b="1" dirty="0" err="1" smtClean="0">
                <a:solidFill>
                  <a:srgbClr val="000000"/>
                </a:solidFill>
                <a:latin typeface="Comic Sans MS" pitchFamily="66" charset="0"/>
              </a:rPr>
              <a:t>before</a:t>
            </a:r>
            <a:r>
              <a:rPr lang="es-ES" sz="1400" b="1" dirty="0" smtClean="0">
                <a:solidFill>
                  <a:srgbClr val="000000"/>
                </a:solidFill>
                <a:latin typeface="Comic Sans MS" pitchFamily="66" charset="0"/>
              </a:rPr>
              <a:t> </a:t>
            </a:r>
            <a:r>
              <a:rPr lang="es-ES" sz="1400" b="1" dirty="0" err="1" smtClean="0">
                <a:solidFill>
                  <a:srgbClr val="000000"/>
                </a:solidFill>
                <a:latin typeface="Comic Sans MS" pitchFamily="66" charset="0"/>
              </a:rPr>
              <a:t>the</a:t>
            </a:r>
            <a:r>
              <a:rPr lang="es-ES" sz="1400" b="1" dirty="0" smtClean="0">
                <a:solidFill>
                  <a:srgbClr val="000000"/>
                </a:solidFill>
                <a:latin typeface="Comic Sans MS" pitchFamily="66" charset="0"/>
              </a:rPr>
              <a:t> </a:t>
            </a:r>
            <a:r>
              <a:rPr lang="es-ES" sz="1400" b="1" dirty="0" err="1" smtClean="0">
                <a:solidFill>
                  <a:srgbClr val="000000"/>
                </a:solidFill>
                <a:latin typeface="Comic Sans MS" pitchFamily="66" charset="0"/>
              </a:rPr>
              <a:t>birth</a:t>
            </a:r>
            <a:r>
              <a:rPr lang="es-ES" sz="1400" b="1" dirty="0" smtClean="0">
                <a:solidFill>
                  <a:srgbClr val="000000"/>
                </a:solidFill>
                <a:latin typeface="Comic Sans MS" pitchFamily="66" charset="0"/>
              </a:rPr>
              <a:t> of </a:t>
            </a:r>
            <a:r>
              <a:rPr lang="es-ES" sz="1400" b="1" dirty="0" err="1" smtClean="0">
                <a:solidFill>
                  <a:srgbClr val="000000"/>
                </a:solidFill>
                <a:latin typeface="Comic Sans MS" pitchFamily="66" charset="0"/>
              </a:rPr>
              <a:t>Christ</a:t>
            </a:r>
            <a:r>
              <a:rPr lang="es-ES" sz="1400" b="1" dirty="0" smtClean="0">
                <a:solidFill>
                  <a:srgbClr val="000000"/>
                </a:solidFill>
                <a:latin typeface="Comic Sans MS" pitchFamily="66" charset="0"/>
              </a:rPr>
              <a:t>.</a:t>
            </a:r>
            <a:endParaRPr lang="en-GB" sz="140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0" name="9 Rectángulo"/>
          <p:cNvSpPr/>
          <p:nvPr/>
        </p:nvSpPr>
        <p:spPr>
          <a:xfrm>
            <a:off x="2356100" y="2886069"/>
            <a:ext cx="4572000" cy="3416320"/>
          </a:xfrm>
          <a:prstGeom prst="rect">
            <a:avLst/>
          </a:prstGeom>
        </p:spPr>
        <p:txBody>
          <a:bodyPr>
            <a:spAutoFit/>
          </a:bodyPr>
          <a:lstStyle/>
          <a:p>
            <a:r>
              <a:rPr lang="en-GB" sz="1800" dirty="0">
                <a:latin typeface="Century Gothic" panose="020B0502020202020204" pitchFamily="34" charset="0"/>
              </a:rPr>
              <a:t>Billy is reading about Ancient Greece. One of his history books shows a picture of the remains of a temple in Corinth bearing the inscription 46BC. </a:t>
            </a:r>
            <a:endParaRPr lang="en-GB" sz="1800" dirty="0" smtClean="0">
              <a:latin typeface="Century Gothic" panose="020B0502020202020204" pitchFamily="34" charset="0"/>
            </a:endParaRPr>
          </a:p>
          <a:p>
            <a:endParaRPr lang="en-GB" sz="1800" dirty="0" smtClean="0">
              <a:latin typeface="Century Gothic" panose="020B0502020202020204" pitchFamily="34" charset="0"/>
            </a:endParaRPr>
          </a:p>
          <a:p>
            <a:r>
              <a:rPr lang="en-GB" sz="1800" dirty="0" smtClean="0">
                <a:latin typeface="Century Gothic" panose="020B0502020202020204" pitchFamily="34" charset="0"/>
              </a:rPr>
              <a:t>He </a:t>
            </a:r>
            <a:r>
              <a:rPr lang="en-GB" sz="1800" dirty="0">
                <a:latin typeface="Century Gothic" panose="020B0502020202020204" pitchFamily="34" charset="0"/>
              </a:rPr>
              <a:t>looks in another book and sees a picture of exactly the same temple, but on this one the inscription reads AD46. </a:t>
            </a:r>
            <a:endParaRPr lang="en-GB" sz="1800" dirty="0" smtClean="0">
              <a:latin typeface="Century Gothic" panose="020B0502020202020204" pitchFamily="34" charset="0"/>
            </a:endParaRPr>
          </a:p>
          <a:p>
            <a:endParaRPr lang="en-GB" sz="1800" dirty="0">
              <a:latin typeface="Century Gothic" panose="020B0502020202020204" pitchFamily="34" charset="0"/>
            </a:endParaRPr>
          </a:p>
          <a:p>
            <a:r>
              <a:rPr lang="en-GB" sz="1800" dirty="0" smtClean="0">
                <a:latin typeface="Century Gothic" panose="020B0502020202020204" pitchFamily="34" charset="0"/>
              </a:rPr>
              <a:t>How </a:t>
            </a:r>
            <a:r>
              <a:rPr lang="en-GB" sz="1800" dirty="0">
                <a:latin typeface="Century Gothic" panose="020B0502020202020204" pitchFamily="34" charset="0"/>
              </a:rPr>
              <a:t>does Billy know which date is accurate?</a:t>
            </a:r>
          </a:p>
        </p:txBody>
      </p:sp>
    </p:spTree>
    <p:extLst>
      <p:ext uri="{BB962C8B-B14F-4D97-AF65-F5344CB8AC3E}">
        <p14:creationId xmlns:p14="http://schemas.microsoft.com/office/powerpoint/2010/main" val="3081094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0" name="9 Rectángulo"/>
          <p:cNvSpPr/>
          <p:nvPr/>
        </p:nvSpPr>
        <p:spPr>
          <a:xfrm>
            <a:off x="2299954" y="1732054"/>
            <a:ext cx="4572000" cy="4247317"/>
          </a:xfrm>
          <a:prstGeom prst="rect">
            <a:avLst/>
          </a:prstGeom>
        </p:spPr>
        <p:txBody>
          <a:bodyPr>
            <a:spAutoFit/>
          </a:bodyPr>
          <a:lstStyle/>
          <a:p>
            <a:r>
              <a:rPr lang="en-US" sz="1800" dirty="0" smtClean="0">
                <a:latin typeface="Century Gothic" panose="020B0502020202020204" pitchFamily="34" charset="0"/>
              </a:rPr>
              <a:t>A sailor needs to bring a wolf, a goat, and a cabbage across the river. </a:t>
            </a:r>
          </a:p>
          <a:p>
            <a:r>
              <a:rPr lang="en-US" sz="1800" dirty="0" smtClean="0">
                <a:latin typeface="Century Gothic" panose="020B0502020202020204" pitchFamily="34" charset="0"/>
              </a:rPr>
              <a:t/>
            </a:r>
            <a:br>
              <a:rPr lang="en-US" sz="1800" dirty="0" smtClean="0">
                <a:latin typeface="Century Gothic" panose="020B0502020202020204" pitchFamily="34" charset="0"/>
              </a:rPr>
            </a:br>
            <a:r>
              <a:rPr lang="en-US" sz="1800" dirty="0" smtClean="0">
                <a:latin typeface="Century Gothic" panose="020B0502020202020204" pitchFamily="34" charset="0"/>
              </a:rPr>
              <a:t>The boat is tiny and can only carry one passenger at a time. </a:t>
            </a:r>
          </a:p>
          <a:p>
            <a:r>
              <a:rPr lang="en-US" sz="1800" dirty="0" smtClean="0">
                <a:latin typeface="Century Gothic" panose="020B0502020202020204" pitchFamily="34" charset="0"/>
              </a:rPr>
              <a:t/>
            </a:r>
            <a:br>
              <a:rPr lang="en-US" sz="1800" dirty="0" smtClean="0">
                <a:latin typeface="Century Gothic" panose="020B0502020202020204" pitchFamily="34" charset="0"/>
              </a:rPr>
            </a:br>
            <a:r>
              <a:rPr lang="en-US" sz="1800" dirty="0" smtClean="0">
                <a:latin typeface="Century Gothic" panose="020B0502020202020204" pitchFamily="34" charset="0"/>
              </a:rPr>
              <a:t>If he leaves the wolf and the goat alone together, the wolf will eat the goat. </a:t>
            </a:r>
            <a:br>
              <a:rPr lang="en-US" sz="1800" dirty="0" smtClean="0">
                <a:latin typeface="Century Gothic" panose="020B0502020202020204" pitchFamily="34" charset="0"/>
              </a:rPr>
            </a:br>
            <a:r>
              <a:rPr lang="en-US" sz="1800" dirty="0" smtClean="0">
                <a:latin typeface="Century Gothic" panose="020B0502020202020204" pitchFamily="34" charset="0"/>
              </a:rPr>
              <a:t>If he leaves the goat and the cabbage alone together, the goat will eat the cabbage. </a:t>
            </a:r>
          </a:p>
          <a:p>
            <a:r>
              <a:rPr lang="en-US" sz="1800" dirty="0" smtClean="0">
                <a:latin typeface="Century Gothic" panose="020B0502020202020204" pitchFamily="34" charset="0"/>
              </a:rPr>
              <a:t/>
            </a:r>
            <a:br>
              <a:rPr lang="en-US" sz="1800" dirty="0" smtClean="0">
                <a:latin typeface="Century Gothic" panose="020B0502020202020204" pitchFamily="34" charset="0"/>
              </a:rPr>
            </a:br>
            <a:r>
              <a:rPr lang="en-US" sz="1800" dirty="0" smtClean="0">
                <a:latin typeface="Century Gothic" panose="020B0502020202020204" pitchFamily="34" charset="0"/>
              </a:rPr>
              <a:t>How can he bring all three safely across the river?</a:t>
            </a:r>
          </a:p>
        </p:txBody>
      </p:sp>
    </p:spTree>
    <p:extLst>
      <p:ext uri="{BB962C8B-B14F-4D97-AF65-F5344CB8AC3E}">
        <p14:creationId xmlns:p14="http://schemas.microsoft.com/office/powerpoint/2010/main" val="1243216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r>
              <a:rPr lang="en-US" dirty="0">
                <a:latin typeface="+mn-lt"/>
              </a:rPr>
              <a:t>Answer</a:t>
            </a:r>
          </a:p>
          <a:p>
            <a:r>
              <a:rPr lang="en-US" sz="1400" dirty="0">
                <a:latin typeface="+mn-lt"/>
              </a:rPr>
              <a:t>1- Goat   and  returns empty</a:t>
            </a:r>
          </a:p>
          <a:p>
            <a:r>
              <a:rPr lang="en-US" sz="1400" dirty="0">
                <a:latin typeface="+mn-lt"/>
              </a:rPr>
              <a:t>2-Wolf and returns  with  goat </a:t>
            </a:r>
          </a:p>
          <a:p>
            <a:r>
              <a:rPr lang="en-US" sz="1400" dirty="0">
                <a:latin typeface="+mn-lt"/>
              </a:rPr>
              <a:t>3- Cabbage and returns empty</a:t>
            </a:r>
          </a:p>
          <a:p>
            <a:r>
              <a:rPr lang="en-US" sz="1400" dirty="0">
                <a:latin typeface="+mn-lt"/>
              </a:rPr>
              <a:t>4-Goat again</a:t>
            </a:r>
          </a:p>
          <a:p>
            <a:pPr algn="ctr" eaLnBrk="1" hangingPunct="1">
              <a:spcAft>
                <a:spcPct val="20000"/>
              </a:spcAft>
            </a:pPr>
            <a:endParaRPr lang="en-GB" sz="12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0" name="9 Rectángulo"/>
          <p:cNvSpPr/>
          <p:nvPr/>
        </p:nvSpPr>
        <p:spPr>
          <a:xfrm>
            <a:off x="2299954" y="1732054"/>
            <a:ext cx="4572000" cy="4247317"/>
          </a:xfrm>
          <a:prstGeom prst="rect">
            <a:avLst/>
          </a:prstGeom>
        </p:spPr>
        <p:txBody>
          <a:bodyPr>
            <a:spAutoFit/>
          </a:bodyPr>
          <a:lstStyle/>
          <a:p>
            <a:r>
              <a:rPr lang="en-US" sz="1800" dirty="0" smtClean="0">
                <a:latin typeface="Century Gothic" panose="020B0502020202020204" pitchFamily="34" charset="0"/>
              </a:rPr>
              <a:t>A sailor needs to bring a wolf, a goat, and a cabbage across the river. </a:t>
            </a:r>
          </a:p>
          <a:p>
            <a:r>
              <a:rPr lang="en-US" sz="1800" dirty="0" smtClean="0">
                <a:latin typeface="Century Gothic" panose="020B0502020202020204" pitchFamily="34" charset="0"/>
              </a:rPr>
              <a:t/>
            </a:r>
            <a:br>
              <a:rPr lang="en-US" sz="1800" dirty="0" smtClean="0">
                <a:latin typeface="Century Gothic" panose="020B0502020202020204" pitchFamily="34" charset="0"/>
              </a:rPr>
            </a:br>
            <a:r>
              <a:rPr lang="en-US" sz="1800" dirty="0" smtClean="0">
                <a:latin typeface="Century Gothic" panose="020B0502020202020204" pitchFamily="34" charset="0"/>
              </a:rPr>
              <a:t>The boat is tiny and can only carry one passenger at a time. </a:t>
            </a:r>
          </a:p>
          <a:p>
            <a:r>
              <a:rPr lang="en-US" sz="1800" dirty="0" smtClean="0">
                <a:latin typeface="Century Gothic" panose="020B0502020202020204" pitchFamily="34" charset="0"/>
              </a:rPr>
              <a:t/>
            </a:r>
            <a:br>
              <a:rPr lang="en-US" sz="1800" dirty="0" smtClean="0">
                <a:latin typeface="Century Gothic" panose="020B0502020202020204" pitchFamily="34" charset="0"/>
              </a:rPr>
            </a:br>
            <a:r>
              <a:rPr lang="en-US" sz="1800" dirty="0" smtClean="0">
                <a:latin typeface="Century Gothic" panose="020B0502020202020204" pitchFamily="34" charset="0"/>
              </a:rPr>
              <a:t>If he leaves the wolf and the goat alone together, the wolf will eat the goat. </a:t>
            </a:r>
            <a:br>
              <a:rPr lang="en-US" sz="1800" dirty="0" smtClean="0">
                <a:latin typeface="Century Gothic" panose="020B0502020202020204" pitchFamily="34" charset="0"/>
              </a:rPr>
            </a:br>
            <a:r>
              <a:rPr lang="en-US" sz="1800" dirty="0" smtClean="0">
                <a:latin typeface="Century Gothic" panose="020B0502020202020204" pitchFamily="34" charset="0"/>
              </a:rPr>
              <a:t>If he leaves the goat and the cabbage alone together, the goat will eat the cabbage. </a:t>
            </a:r>
          </a:p>
          <a:p>
            <a:r>
              <a:rPr lang="en-US" sz="1800" dirty="0" smtClean="0">
                <a:latin typeface="Century Gothic" panose="020B0502020202020204" pitchFamily="34" charset="0"/>
              </a:rPr>
              <a:t/>
            </a:r>
            <a:br>
              <a:rPr lang="en-US" sz="1800" dirty="0" smtClean="0">
                <a:latin typeface="Century Gothic" panose="020B0502020202020204" pitchFamily="34" charset="0"/>
              </a:rPr>
            </a:br>
            <a:r>
              <a:rPr lang="en-US" sz="1800" dirty="0" smtClean="0">
                <a:latin typeface="Century Gothic" panose="020B0502020202020204" pitchFamily="34" charset="0"/>
              </a:rPr>
              <a:t>How can he bring all three safely across the river?</a:t>
            </a:r>
          </a:p>
        </p:txBody>
      </p:sp>
    </p:spTree>
    <p:extLst>
      <p:ext uri="{BB962C8B-B14F-4D97-AF65-F5344CB8AC3E}">
        <p14:creationId xmlns:p14="http://schemas.microsoft.com/office/powerpoint/2010/main" val="3412165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r>
              <a:rPr lang="en-GB" sz="2000" b="1" dirty="0" smtClean="0">
                <a:solidFill>
                  <a:srgbClr val="000000"/>
                </a:solidFill>
                <a:latin typeface="Comic Sans MS" pitchFamily="66" charset="0"/>
              </a:rPr>
              <a:t> </a:t>
            </a:r>
          </a:p>
          <a:p>
            <a:pPr algn="ctr" eaLnBrk="1" hangingPunct="1">
              <a:spcAft>
                <a:spcPct val="20000"/>
              </a:spcAft>
            </a:pPr>
            <a:r>
              <a:rPr lang="en-GB" sz="2000" b="1" dirty="0" smtClean="0">
                <a:solidFill>
                  <a:srgbClr val="000000"/>
                </a:solidFill>
                <a:latin typeface="Comic Sans MS" pitchFamily="66" charset="0"/>
              </a:rPr>
              <a:t>A Challenge Box.</a:t>
            </a:r>
          </a:p>
          <a:p>
            <a:pPr algn="ctr" eaLnBrk="1" hangingPunct="1">
              <a:spcAft>
                <a:spcPct val="20000"/>
              </a:spcAft>
            </a:pPr>
            <a:r>
              <a:rPr lang="en-GB" sz="2000" b="1" dirty="0" smtClean="0">
                <a:solidFill>
                  <a:srgbClr val="000000"/>
                </a:solidFill>
                <a:latin typeface="Comic Sans MS" pitchFamily="66" charset="0"/>
              </a:rPr>
              <a:t>More work???</a:t>
            </a:r>
          </a:p>
          <a:p>
            <a:pPr algn="ctr" eaLnBrk="1" hangingPunct="1">
              <a:spcAft>
                <a:spcPct val="20000"/>
              </a:spcAft>
            </a:pPr>
            <a:endParaRPr lang="en-GB" sz="2000" b="1" dirty="0" smtClean="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2" name="11 Rectángulo"/>
          <p:cNvSpPr/>
          <p:nvPr/>
        </p:nvSpPr>
        <p:spPr>
          <a:xfrm>
            <a:off x="2483768" y="2329317"/>
            <a:ext cx="4572000" cy="3293209"/>
          </a:xfrm>
          <a:prstGeom prst="rect">
            <a:avLst/>
          </a:prstGeom>
        </p:spPr>
        <p:txBody>
          <a:bodyPr>
            <a:spAutoFit/>
          </a:bodyPr>
          <a:lstStyle/>
          <a:p>
            <a:r>
              <a:rPr lang="en-US" dirty="0" smtClean="0">
                <a:latin typeface="Century Gothic" panose="020B0502020202020204" pitchFamily="34" charset="0"/>
              </a:rPr>
              <a:t>You are standing outside of a room. The door to the room is closed. Inside the room is a light bulb. Outside of the room there are 3 light switches. One turns on the bulb, the other two are useless. You can turn the switches on and off as many times as you like, but you can only enter the room once to check. You cannot see underneath the door or through a keyhole. The only way to see inside the room is by opening the door. </a:t>
            </a:r>
          </a:p>
          <a:p>
            <a:endParaRPr lang="en-US" dirty="0" smtClean="0">
              <a:latin typeface="Century Gothic" panose="020B0502020202020204" pitchFamily="34" charset="0"/>
            </a:endParaRPr>
          </a:p>
          <a:p>
            <a:r>
              <a:rPr lang="en-US" dirty="0" smtClean="0">
                <a:latin typeface="Century Gothic" panose="020B0502020202020204" pitchFamily="34" charset="0"/>
              </a:rPr>
              <a:t>How can you figure out which switch turns on the light bulb?</a:t>
            </a:r>
            <a:endParaRPr lang="es-ES" dirty="0">
              <a:latin typeface="Century Gothic" panose="020B0502020202020204" pitchFamily="34" charset="0"/>
            </a:endParaRPr>
          </a:p>
        </p:txBody>
      </p:sp>
    </p:spTree>
    <p:extLst>
      <p:ext uri="{BB962C8B-B14F-4D97-AF65-F5344CB8AC3E}">
        <p14:creationId xmlns:p14="http://schemas.microsoft.com/office/powerpoint/2010/main" val="4198864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dirty="0" smtClean="0"/>
              <a:t>G &amp; T</a:t>
            </a:r>
            <a:endParaRPr lang="en-GB" dirty="0"/>
          </a:p>
        </p:txBody>
      </p:sp>
      <p:sp>
        <p:nvSpPr>
          <p:cNvPr id="4" name="Date Placeholder 3"/>
          <p:cNvSpPr>
            <a:spLocks noGrp="1"/>
          </p:cNvSpPr>
          <p:nvPr>
            <p:ph type="dt" sz="half" idx="10"/>
          </p:nvPr>
        </p:nvSpPr>
        <p:spPr/>
        <p:txBody>
          <a:bodyPr/>
          <a:lstStyle/>
          <a:p>
            <a:pPr>
              <a:defRPr/>
            </a:pPr>
            <a:fld id="{2EFDA603-D4CA-4C31-BA4E-C71A56E37263}" type="datetime4">
              <a:rPr lang="en-GB" smtClean="0"/>
              <a:pPr>
                <a:defRPr/>
              </a:pPr>
              <a:t>17 March 2015</a:t>
            </a:fld>
            <a:endParaRPr lang="en-GB"/>
          </a:p>
        </p:txBody>
      </p:sp>
      <p:pic>
        <p:nvPicPr>
          <p:cNvPr id="11" name="Picture 3" descr="ani_thinkingca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3754" y="5085184"/>
            <a:ext cx="1210246" cy="177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
          <p:cNvGrpSpPr>
            <a:grpSpLocks/>
          </p:cNvGrpSpPr>
          <p:nvPr/>
        </p:nvGrpSpPr>
        <p:grpSpPr bwMode="auto">
          <a:xfrm rot="-854236">
            <a:off x="6459890" y="239589"/>
            <a:ext cx="2262810" cy="2517774"/>
            <a:chOff x="1686" y="771"/>
            <a:chExt cx="1796" cy="1933"/>
          </a:xfrm>
        </p:grpSpPr>
        <p:pic>
          <p:nvPicPr>
            <p:cNvPr id="15"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13" name="Text Box 10"/>
          <p:cNvSpPr txBox="1">
            <a:spLocks noChangeArrowheads="1"/>
          </p:cNvSpPr>
          <p:nvPr/>
        </p:nvSpPr>
        <p:spPr bwMode="auto">
          <a:xfrm rot="20745764">
            <a:off x="6697758" y="604981"/>
            <a:ext cx="1767827" cy="111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r>
              <a:rPr lang="en-US" sz="1400" dirty="0">
                <a:latin typeface="+mn-lt"/>
              </a:rPr>
              <a:t>Turn on the first switch. Leave it on for a minute, then turn it off. Turn on the second switch and then enter the room. If the light is on, the second switch controls the bulb. </a:t>
            </a:r>
            <a:endParaRPr lang="en-GB" sz="1400" b="1" dirty="0" smtClean="0">
              <a:solidFill>
                <a:srgbClr val="000000"/>
              </a:solidFill>
              <a:latin typeface="+mn-lt"/>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endParaRPr lang="en-GB" sz="1050" b="1" dirty="0">
              <a:solidFill>
                <a:srgbClr val="000000"/>
              </a:solidFill>
              <a:latin typeface="Comic Sans MS" pitchFamily="66" charset="0"/>
            </a:endParaRPr>
          </a:p>
          <a:p>
            <a:pPr algn="ctr" eaLnBrk="1" hangingPunct="1">
              <a:spcAft>
                <a:spcPct val="20000"/>
              </a:spcAft>
            </a:pPr>
            <a:r>
              <a:rPr lang="en-GB" sz="1050" b="1" dirty="0">
                <a:solidFill>
                  <a:srgbClr val="000000"/>
                </a:solidFill>
                <a:latin typeface="Comic Sans MS" pitchFamily="66" charset="0"/>
              </a:rPr>
              <a:t> </a:t>
            </a:r>
            <a:endParaRPr lang="en-GB" sz="1050" dirty="0">
              <a:solidFill>
                <a:srgbClr val="000000"/>
              </a:solidFill>
              <a:latin typeface="Comic Sans MS" pitchFamily="66" charset="0"/>
            </a:endParaRPr>
          </a:p>
        </p:txBody>
      </p:sp>
      <p:sp>
        <p:nvSpPr>
          <p:cNvPr id="12" name="11 Rectángulo"/>
          <p:cNvSpPr/>
          <p:nvPr/>
        </p:nvSpPr>
        <p:spPr>
          <a:xfrm>
            <a:off x="2572167" y="1169395"/>
            <a:ext cx="3561976" cy="5078313"/>
          </a:xfrm>
          <a:prstGeom prst="rect">
            <a:avLst/>
          </a:prstGeom>
        </p:spPr>
        <p:txBody>
          <a:bodyPr wrap="square">
            <a:spAutoFit/>
          </a:bodyPr>
          <a:lstStyle/>
          <a:p>
            <a:r>
              <a:rPr lang="en-US" sz="1800" dirty="0" smtClean="0">
                <a:latin typeface="Century Gothic" panose="020B0502020202020204" pitchFamily="34" charset="0"/>
              </a:rPr>
              <a:t>You are standing outside of a room. The door to the room is closed. Inside the room is a light bulb. Outside of the room there are 3 light switches. One turns on the bulb, the other two are useless. You can turn the switches on and off as many times as you like, but you can only enter the room once to check. You cannot see underneath the door or through a keyhole. The only way to see inside the room is by opening the door. </a:t>
            </a:r>
          </a:p>
          <a:p>
            <a:endParaRPr lang="en-US" sz="1800" dirty="0" smtClean="0">
              <a:latin typeface="Century Gothic" panose="020B0502020202020204" pitchFamily="34" charset="0"/>
            </a:endParaRPr>
          </a:p>
          <a:p>
            <a:r>
              <a:rPr lang="en-US" sz="1800" dirty="0" smtClean="0">
                <a:latin typeface="Century Gothic" panose="020B0502020202020204" pitchFamily="34" charset="0"/>
              </a:rPr>
              <a:t>How can you figure out which switch turns on the light bulb?</a:t>
            </a:r>
            <a:endParaRPr lang="es-ES" sz="1800" dirty="0">
              <a:latin typeface="Century Gothic" panose="020B0502020202020204" pitchFamily="34" charset="0"/>
            </a:endParaRPr>
          </a:p>
        </p:txBody>
      </p:sp>
      <p:grpSp>
        <p:nvGrpSpPr>
          <p:cNvPr id="10" name="Group 8"/>
          <p:cNvGrpSpPr>
            <a:grpSpLocks/>
          </p:cNvGrpSpPr>
          <p:nvPr/>
        </p:nvGrpSpPr>
        <p:grpSpPr bwMode="auto">
          <a:xfrm rot="-854236">
            <a:off x="6657221" y="2865163"/>
            <a:ext cx="2262810" cy="2517774"/>
            <a:chOff x="1686" y="771"/>
            <a:chExt cx="1796" cy="1933"/>
          </a:xfrm>
        </p:grpSpPr>
        <p:pic>
          <p:nvPicPr>
            <p:cNvPr id="14" name="Picture 9" descr="posti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6" y="771"/>
              <a:ext cx="1796" cy="1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10"/>
            <p:cNvSpPr txBox="1">
              <a:spLocks noChangeArrowheads="1"/>
            </p:cNvSpPr>
            <p:nvPr/>
          </p:nvSpPr>
          <p:spPr bwMode="auto">
            <a:xfrm>
              <a:off x="1746" y="1146"/>
              <a:ext cx="1633" cy="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endParaRPr lang="en-GB" sz="2400" b="1" dirty="0">
                <a:solidFill>
                  <a:srgbClr val="000000"/>
                </a:solidFill>
                <a:latin typeface="Comic Sans MS" pitchFamily="66" charset="0"/>
              </a:endParaRPr>
            </a:p>
            <a:p>
              <a:pPr algn="ctr" eaLnBrk="1" hangingPunct="1">
                <a:spcAft>
                  <a:spcPct val="20000"/>
                </a:spcAft>
              </a:pPr>
              <a:r>
                <a:rPr lang="en-GB" sz="2400" b="1" dirty="0">
                  <a:solidFill>
                    <a:srgbClr val="000000"/>
                  </a:solidFill>
                  <a:latin typeface="Comic Sans MS" pitchFamily="66" charset="0"/>
                </a:rPr>
                <a:t> </a:t>
              </a:r>
              <a:endParaRPr lang="en-GB" sz="2400" dirty="0">
                <a:solidFill>
                  <a:srgbClr val="000000"/>
                </a:solidFill>
                <a:latin typeface="Comic Sans MS" pitchFamily="66" charset="0"/>
              </a:endParaRPr>
            </a:p>
          </p:txBody>
        </p:sp>
      </p:grpSp>
      <p:sp>
        <p:nvSpPr>
          <p:cNvPr id="3" name="Rectangle 2"/>
          <p:cNvSpPr/>
          <p:nvPr/>
        </p:nvSpPr>
        <p:spPr>
          <a:xfrm rot="20684324">
            <a:off x="6724215" y="3391146"/>
            <a:ext cx="2209722" cy="1169551"/>
          </a:xfrm>
          <a:prstGeom prst="rect">
            <a:avLst/>
          </a:prstGeom>
        </p:spPr>
        <p:txBody>
          <a:bodyPr wrap="square">
            <a:spAutoFit/>
          </a:bodyPr>
          <a:lstStyle/>
          <a:p>
            <a:r>
              <a:rPr lang="en-US" sz="1400" dirty="0" smtClean="0">
                <a:latin typeface="+mn-lt"/>
              </a:rPr>
              <a:t>If </a:t>
            </a:r>
            <a:r>
              <a:rPr lang="en-US" sz="1400" dirty="0">
                <a:latin typeface="+mn-lt"/>
              </a:rPr>
              <a:t>it is off but the bulb is warm, it is the first switch. If it is off and the bulb is cool, it is the third switch.</a:t>
            </a:r>
            <a:endParaRPr lang="es-ES" sz="1400" dirty="0">
              <a:latin typeface="+mn-lt"/>
            </a:endParaRPr>
          </a:p>
        </p:txBody>
      </p:sp>
    </p:spTree>
    <p:extLst>
      <p:ext uri="{BB962C8B-B14F-4D97-AF65-F5344CB8AC3E}">
        <p14:creationId xmlns:p14="http://schemas.microsoft.com/office/powerpoint/2010/main" val="3657544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LLS UTC Lesson Slides - Accelerated Learning">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LLS UTC Lesson Slides - Accelerated Learning</Template>
  <TotalTime>1401</TotalTime>
  <Words>797</Words>
  <Application>Microsoft Office PowerPoint</Application>
  <PresentationFormat>On-screen Show (4:3)</PresentationFormat>
  <Paragraphs>296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Comic Sans MS</vt:lpstr>
      <vt:lpstr>Trebuchet MS</vt:lpstr>
      <vt:lpstr>LLS UTC Lesson Slides - Accelerated Learning</vt:lpstr>
      <vt:lpstr>G &amp; T</vt:lpstr>
      <vt:lpstr>G &amp; T</vt:lpstr>
      <vt:lpstr>G &amp; T</vt:lpstr>
      <vt:lpstr>G &amp; T</vt:lpstr>
      <vt:lpstr>G &amp; T</vt:lpstr>
      <vt:lpstr>G &amp; T</vt:lpstr>
      <vt:lpstr>G &amp; T</vt:lpstr>
      <vt:lpstr>G &amp; T</vt:lpstr>
      <vt:lpstr>G &amp; T</vt:lpstr>
      <vt:lpstr>G &amp; T</vt:lpstr>
      <vt:lpstr>G &amp; T</vt:lpstr>
      <vt:lpstr>G &amp; T</vt:lpstr>
      <vt:lpstr>G &amp; T</vt:lpstr>
      <vt:lpstr>G &amp; 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Sarah Mallo</cp:lastModifiedBy>
  <cp:revision>117</cp:revision>
  <cp:lastPrinted>2013-05-11T10:50:58Z</cp:lastPrinted>
  <dcterms:created xsi:type="dcterms:W3CDTF">2013-07-29T09:29:51Z</dcterms:created>
  <dcterms:modified xsi:type="dcterms:W3CDTF">2015-03-17T12:19:23Z</dcterms:modified>
</cp:coreProperties>
</file>