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63" r:id="rId2"/>
    <p:sldId id="315" r:id="rId3"/>
    <p:sldId id="316" r:id="rId4"/>
    <p:sldId id="317" r:id="rId5"/>
    <p:sldId id="365" r:id="rId6"/>
    <p:sldId id="348" r:id="rId7"/>
    <p:sldId id="359" r:id="rId8"/>
    <p:sldId id="352" r:id="rId9"/>
    <p:sldId id="351" r:id="rId10"/>
    <p:sldId id="350" r:id="rId11"/>
    <p:sldId id="357" r:id="rId12"/>
    <p:sldId id="366" r:id="rId13"/>
    <p:sldId id="349" r:id="rId14"/>
    <p:sldId id="353" r:id="rId15"/>
    <p:sldId id="367" r:id="rId16"/>
    <p:sldId id="354" r:id="rId17"/>
    <p:sldId id="368" r:id="rId18"/>
    <p:sldId id="369" r:id="rId19"/>
    <p:sldId id="360" r:id="rId20"/>
    <p:sldId id="355" r:id="rId21"/>
    <p:sldId id="356" r:id="rId22"/>
    <p:sldId id="361" r:id="rId23"/>
    <p:sldId id="358" r:id="rId24"/>
    <p:sldId id="362" r:id="rId25"/>
    <p:sldId id="363" r:id="rId26"/>
    <p:sldId id="364" r:id="rId27"/>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3AF"/>
    <a:srgbClr val="783C2D"/>
    <a:srgbClr val="DC7D28"/>
    <a:srgbClr val="6464A0"/>
    <a:srgbClr val="325F7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660"/>
  </p:normalViewPr>
  <p:slideViewPr>
    <p:cSldViewPr snapToGrid="0" snapToObjects="1" showGuides="1">
      <p:cViewPr>
        <p:scale>
          <a:sx n="84" d="100"/>
          <a:sy n="84" d="100"/>
        </p:scale>
        <p:origin x="-852" y="90"/>
      </p:cViewPr>
      <p:guideLst>
        <p:guide orient="horz" pos="2157"/>
        <p:guide pos="2878"/>
      </p:guideLst>
    </p:cSldViewPr>
  </p:slideViewPr>
  <p:notesTextViewPr>
    <p:cViewPr>
      <p:scale>
        <a:sx n="100" d="100"/>
        <a:sy n="100" d="100"/>
      </p:scale>
      <p:origin x="0" y="0"/>
    </p:cViewPr>
  </p:notesTextViewPr>
  <p:notesViewPr>
    <p:cSldViewPr snapToGrid="0" snapToObjects="1">
      <p:cViewPr varScale="1">
        <p:scale>
          <a:sx n="92" d="100"/>
          <a:sy n="92" d="100"/>
        </p:scale>
        <p:origin x="-822" y="-96"/>
      </p:cViewPr>
      <p:guideLst>
        <p:guide orient="horz" pos="3132"/>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ADA457E0-B7E6-E24E-BA12-0ABEC3185120}" type="datetimeFigureOut">
              <a:rPr lang="en-US" smtClean="0"/>
              <a:pPr/>
              <a:t>6/1/2017</a:t>
            </a:fld>
            <a:endParaRPr lang="en-US" dirty="0"/>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E188A59E-FE67-3043-A00A-EF9E0FCBDE40}" type="slidenum">
              <a:rPr lang="en-US" smtClean="0"/>
              <a:pPr/>
              <a:t>‹Nº›</a:t>
            </a:fld>
            <a:endParaRPr lang="en-US" dirty="0"/>
          </a:p>
        </p:txBody>
      </p:sp>
    </p:spTree>
    <p:extLst>
      <p:ext uri="{BB962C8B-B14F-4D97-AF65-F5344CB8AC3E}">
        <p14:creationId xmlns=""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38A8347-8DF1-B348-8F41-6E1345D82D34}" type="datetimeFigureOut">
              <a:rPr lang="en-US" smtClean="0"/>
              <a:pPr/>
              <a:t>6/1/2017</a:t>
            </a:fld>
            <a:endParaRPr lang="en-US"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3A5C70C-4F3D-A24C-BE6B-90E4410CB343}" type="slidenum">
              <a:rPr lang="en-US" smtClean="0"/>
              <a:pPr/>
              <a:t>‹Nº›</a:t>
            </a:fld>
            <a:endParaRPr lang="en-US" dirty="0"/>
          </a:p>
        </p:txBody>
      </p:sp>
    </p:spTree>
    <p:extLst>
      <p:ext uri="{BB962C8B-B14F-4D97-AF65-F5344CB8AC3E}">
        <p14:creationId xmlns=""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 xmlns:p14="http://schemas.microsoft.com/office/powerpoint/2010/main" val="18358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QA_New_logo_no_strapline_RGB_1.5cm_deep.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621960"/>
            <a:ext cx="1339600" cy="123246"/>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endParaRPr lang="en-US" dirty="0"/>
          </a:p>
        </p:txBody>
      </p:sp>
      <p:pic>
        <p:nvPicPr>
          <p:cNvPr id="8" name="Picture 7" descr="AQA_New_logo_20mm_no_strapline_RGB.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7866000" y="6487200"/>
            <a:ext cx="719352" cy="246896"/>
          </a:xfrm>
          <a:prstGeom prst="rect">
            <a:avLst/>
          </a:prstGeom>
        </p:spPr>
      </p:pic>
      <p:sp>
        <p:nvSpPr>
          <p:cNvPr id="11" name="TextBox 10"/>
          <p:cNvSpPr txBox="1"/>
          <p:nvPr/>
        </p:nvSpPr>
        <p:spPr>
          <a:xfrm>
            <a:off x="540000" y="6415200"/>
            <a:ext cx="1436438" cy="123111"/>
          </a:xfrm>
          <a:prstGeom prst="rect">
            <a:avLst/>
          </a:prstGeom>
          <a:noFill/>
        </p:spPr>
        <p:txBody>
          <a:bodyPr wrap="square" lIns="0" tIns="0" rIns="0" bIns="0" rtlCol="0">
            <a:spAutoFit/>
          </a:bodyPr>
          <a:lstStyle/>
          <a:p>
            <a:fld id="{80DAB091-367A-9141-A74C-3AA754BCBACD}" type="slidenum">
              <a:rPr lang="en-US" sz="800" smtClean="0"/>
              <a:pPr/>
              <a:t>‹Nº›</a:t>
            </a:fld>
            <a:endParaRPr lang="en-US" sz="800" dirty="0"/>
          </a:p>
        </p:txBody>
      </p:sp>
    </p:spTree>
    <p:extLst>
      <p:ext uri="{BB962C8B-B14F-4D97-AF65-F5344CB8AC3E}">
        <p14:creationId xmlns=""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aqa.org.uk/subjects/languages/gcse/german-8668/teaching-resources" TargetMode="External"/><Relationship Id="rId7" Type="http://schemas.openxmlformats.org/officeDocument/2006/relationships/hyperlink" Target="http://www.aqa.org.uk/subjects/languages/gcse/spanish-8698/assessment-resources" TargetMode="External"/><Relationship Id="rId2" Type="http://schemas.openxmlformats.org/officeDocument/2006/relationships/hyperlink" Target="http://www.aqa.org.uk/subjects/languages/gcse/french-8658/teaching-resources" TargetMode="External"/><Relationship Id="rId1" Type="http://schemas.openxmlformats.org/officeDocument/2006/relationships/slideLayout" Target="../slideLayouts/slideLayout6.xml"/><Relationship Id="rId6" Type="http://schemas.openxmlformats.org/officeDocument/2006/relationships/hyperlink" Target="http://www.aqa.org.uk/subjects/languages/gcse/german-8668/assessment-resources" TargetMode="External"/><Relationship Id="rId5" Type="http://schemas.openxmlformats.org/officeDocument/2006/relationships/hyperlink" Target="http://www.aqa.org.uk/subjects/languages/gcse/french-8658/assessment-resources" TargetMode="External"/><Relationship Id="rId4" Type="http://schemas.openxmlformats.org/officeDocument/2006/relationships/hyperlink" Target="http://www.aqa.org.uk/subjects/languages/gcse/spanish-8698/teaching-re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fl@aqa.org.uk"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46714" y="2481175"/>
            <a:ext cx="4968649" cy="38066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40000" y="1303334"/>
            <a:ext cx="7072083" cy="968675"/>
          </a:xfrm>
        </p:spPr>
        <p:txBody>
          <a:bodyPr/>
          <a:lstStyle/>
          <a:p>
            <a:r>
              <a:rPr lang="en-US" dirty="0" smtClean="0"/>
              <a:t>GCSE Languages, Paper 2: Speaking </a:t>
            </a:r>
            <a:br>
              <a:rPr lang="en-US" dirty="0" smtClean="0"/>
            </a:br>
            <a:r>
              <a:rPr lang="en-US" dirty="0" smtClean="0"/>
              <a:t>Conduct of the tests</a:t>
            </a:r>
            <a:endParaRPr lang="en-US" dirty="0"/>
          </a:p>
        </p:txBody>
      </p:sp>
      <p:sp>
        <p:nvSpPr>
          <p:cNvPr id="7" name="Footer Placeholder 3"/>
          <p:cNvSpPr>
            <a:spLocks noGrp="1"/>
          </p:cNvSpPr>
          <p:nvPr>
            <p:ph type="ftr" sz="quarter" idx="3"/>
          </p:nvPr>
        </p:nvSpPr>
        <p:spPr>
          <a:xfrm>
            <a:off x="1976438" y="6617829"/>
            <a:ext cx="2678400" cy="241200"/>
          </a:xfrm>
        </p:spPr>
        <p:txBody>
          <a:bodyPr/>
          <a:lstStyle/>
          <a:p>
            <a:r>
              <a:rPr lang="en-US" dirty="0" smtClean="0"/>
              <a:t>Copyright © AQA and its licensors. All rights reserved.</a:t>
            </a:r>
            <a:endParaRPr lang="en-US" dirty="0"/>
          </a:p>
        </p:txBody>
      </p:sp>
    </p:spTree>
    <p:extLst>
      <p:ext uri="{BB962C8B-B14F-4D97-AF65-F5344CB8AC3E}">
        <p14:creationId xmlns="" xmlns:p14="http://schemas.microsoft.com/office/powerpoint/2010/main" val="185534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Beginning the preparation period</a:t>
            </a:r>
            <a:endParaRPr lang="en-GB" dirty="0"/>
          </a:p>
        </p:txBody>
      </p:sp>
      <p:sp>
        <p:nvSpPr>
          <p:cNvPr id="5" name="Footer Placeholder 4"/>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sz="quarter" idx="12"/>
          </p:nvPr>
        </p:nvSpPr>
        <p:spPr/>
        <p:txBody>
          <a:bodyPr/>
          <a:lstStyle/>
          <a:p>
            <a:pPr marL="0" lvl="0" indent="0">
              <a:buNone/>
            </a:pPr>
            <a:r>
              <a:rPr lang="en-GB" b="1" dirty="0" smtClean="0"/>
              <a:t>Teacher:</a:t>
            </a:r>
          </a:p>
          <a:p>
            <a:pPr lvl="1">
              <a:buFont typeface="Arial" panose="020B0604020202020204" pitchFamily="34" charset="0"/>
              <a:buChar char="•"/>
            </a:pPr>
            <a:r>
              <a:rPr lang="en-GB" sz="1800" dirty="0" smtClean="0"/>
              <a:t>refers to student’s place in the sequence of students being tested. There is one separate Sequence Chart for Foundation students and one for Higher students. These are in the teacher’s booklet and show the role-play card and photo card that should be issued to each student, depending on their nominated theme for the general conversation </a:t>
            </a:r>
          </a:p>
          <a:p>
            <a:pPr lvl="1">
              <a:buFont typeface="Arial" panose="020B0604020202020204" pitchFamily="34" charset="0"/>
              <a:buChar char="•"/>
            </a:pPr>
            <a:r>
              <a:rPr lang="en-GB" sz="1800" dirty="0" smtClean="0"/>
              <a:t>hands the appropriate role-play card and photo card to the student to prepare.</a:t>
            </a:r>
          </a:p>
          <a:p>
            <a:pPr marL="0" lvl="0" indent="0">
              <a:buNone/>
            </a:pPr>
            <a:r>
              <a:rPr lang="en-GB" b="1" dirty="0" smtClean="0"/>
              <a:t>Student: </a:t>
            </a:r>
          </a:p>
          <a:p>
            <a:pPr lvl="1">
              <a:buFont typeface="Arial" panose="020B0604020202020204" pitchFamily="34" charset="0"/>
              <a:buChar char="•"/>
            </a:pPr>
            <a:r>
              <a:rPr lang="en-GB" sz="1800" dirty="0" smtClean="0"/>
              <a:t>prepares under supervision for 12 minutes</a:t>
            </a:r>
          </a:p>
          <a:p>
            <a:pPr lvl="1">
              <a:buFont typeface="Arial" panose="020B0604020202020204" pitchFamily="34" charset="0"/>
              <a:buChar char="•"/>
            </a:pPr>
            <a:r>
              <a:rPr lang="en-GB" sz="1800" dirty="0" smtClean="0"/>
              <a:t>may make unlimited notes on the MFL Additional Answer Sheets which can be used during the role play and photo card parts of the test. </a:t>
            </a:r>
          </a:p>
          <a:p>
            <a:pPr marL="0" lvl="1" indent="0">
              <a:buNone/>
            </a:pPr>
            <a:r>
              <a:rPr lang="en-GB" sz="1800" dirty="0" smtClean="0"/>
              <a:t>NB notes must be handed to the teacher before the start of the general conversation. </a:t>
            </a:r>
          </a:p>
        </p:txBody>
      </p:sp>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Preparation time for the student</a:t>
            </a:r>
            <a:endParaRPr lang="en-GB" dirty="0"/>
          </a:p>
        </p:txBody>
      </p:sp>
      <p:sp>
        <p:nvSpPr>
          <p:cNvPr id="3" name="Content Placeholder 2"/>
          <p:cNvSpPr>
            <a:spLocks noGrp="1"/>
          </p:cNvSpPr>
          <p:nvPr>
            <p:ph idx="1"/>
          </p:nvPr>
        </p:nvSpPr>
        <p:spPr/>
        <p:txBody>
          <a:bodyPr/>
          <a:lstStyle/>
          <a:p>
            <a:r>
              <a:rPr lang="en-GB" dirty="0" smtClean="0"/>
              <a:t>Make as many notes for the role-play and the photo card as you like in the  12 minutes.</a:t>
            </a:r>
          </a:p>
          <a:p>
            <a:r>
              <a:rPr lang="en-GB" dirty="0" smtClean="0"/>
              <a:t>For the role-play, give only the amount of information you are asked for (one detail, two details, </a:t>
            </a:r>
            <a:r>
              <a:rPr lang="en-GB" dirty="0" err="1" smtClean="0"/>
              <a:t>etc</a:t>
            </a:r>
            <a:r>
              <a:rPr lang="en-GB" dirty="0" smtClean="0"/>
              <a:t>).</a:t>
            </a:r>
          </a:p>
          <a:p>
            <a:r>
              <a:rPr lang="en-GB" dirty="0" smtClean="0"/>
              <a:t>For the photo card write answers/notes to the prepared questions that are developed well, but not so well that the maximum time may be exceeded. Most (</a:t>
            </a:r>
            <a:r>
              <a:rPr lang="en-GB" dirty="0" err="1" smtClean="0"/>
              <a:t>ie</a:t>
            </a:r>
            <a:r>
              <a:rPr lang="en-GB" dirty="0" smtClean="0"/>
              <a:t> three) of the five questions must be developed in order to score in the top band.</a:t>
            </a:r>
          </a:p>
          <a:p>
            <a:r>
              <a:rPr lang="en-GB" dirty="0" smtClean="0"/>
              <a:t>Written notes can be read verbatim during the test.</a:t>
            </a:r>
          </a:p>
          <a:p>
            <a:r>
              <a:rPr lang="en-GB" dirty="0" smtClean="0"/>
              <a:t>Be careful with pronunciation when reading from notes.</a:t>
            </a:r>
          </a:p>
          <a:p>
            <a:pPr lvl="0"/>
            <a:endParaRPr lang="en-GB" dirty="0" smtClean="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pic>
        <p:nvPicPr>
          <p:cNvPr id="9" name="Picture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 TIME for the student</a:t>
            </a:r>
            <a:endParaRPr lang="en-GB" dirty="0"/>
          </a:p>
        </p:txBody>
      </p:sp>
      <p:sp>
        <p:nvSpPr>
          <p:cNvPr id="3" name="Content Placeholder 2"/>
          <p:cNvSpPr>
            <a:spLocks noGrp="1"/>
          </p:cNvSpPr>
          <p:nvPr>
            <p:ph idx="1"/>
          </p:nvPr>
        </p:nvSpPr>
        <p:spPr/>
        <p:txBody>
          <a:bodyPr/>
          <a:lstStyle/>
          <a:p>
            <a:r>
              <a:rPr lang="en-GB" dirty="0" smtClean="0"/>
              <a:t>As many notes for the </a:t>
            </a:r>
            <a:r>
              <a:rPr lang="en-GB" dirty="0" smtClean="0">
                <a:solidFill>
                  <a:srgbClr val="FF0000"/>
                </a:solidFill>
              </a:rPr>
              <a:t>role-play</a:t>
            </a:r>
            <a:r>
              <a:rPr lang="en-GB" dirty="0" smtClean="0"/>
              <a:t> and the </a:t>
            </a:r>
            <a:r>
              <a:rPr lang="en-GB" dirty="0" smtClean="0">
                <a:solidFill>
                  <a:srgbClr val="00B0F0"/>
                </a:solidFill>
              </a:rPr>
              <a:t>photo card </a:t>
            </a:r>
            <a:r>
              <a:rPr lang="en-GB" dirty="0" smtClean="0"/>
              <a:t>in the  12 minutes.</a:t>
            </a:r>
          </a:p>
          <a:p>
            <a:pPr>
              <a:buNone/>
            </a:pPr>
            <a:endParaRPr lang="en-GB" dirty="0" smtClean="0"/>
          </a:p>
          <a:p>
            <a:r>
              <a:rPr lang="en-GB" dirty="0" smtClean="0"/>
              <a:t>For the </a:t>
            </a:r>
            <a:r>
              <a:rPr lang="en-GB" dirty="0" smtClean="0">
                <a:solidFill>
                  <a:srgbClr val="FF0000"/>
                </a:solidFill>
              </a:rPr>
              <a:t>role-play</a:t>
            </a:r>
            <a:r>
              <a:rPr lang="en-GB" dirty="0" smtClean="0"/>
              <a:t>, give only the information you are asked for (one detail, two details, etc).</a:t>
            </a:r>
          </a:p>
          <a:p>
            <a:endParaRPr lang="en-GB" dirty="0" smtClean="0"/>
          </a:p>
          <a:p>
            <a:r>
              <a:rPr lang="en-GB" dirty="0" err="1" smtClean="0">
                <a:solidFill>
                  <a:srgbClr val="FF0000"/>
                </a:solidFill>
              </a:rPr>
              <a:t>Roleplay</a:t>
            </a:r>
            <a:r>
              <a:rPr lang="en-GB" dirty="0" smtClean="0"/>
              <a:t> not limit time</a:t>
            </a:r>
          </a:p>
          <a:p>
            <a:r>
              <a:rPr lang="en-GB" dirty="0" smtClean="0"/>
              <a:t>For the </a:t>
            </a:r>
            <a:r>
              <a:rPr lang="en-GB" dirty="0" smtClean="0">
                <a:solidFill>
                  <a:srgbClr val="00B0F0"/>
                </a:solidFill>
              </a:rPr>
              <a:t>photo card </a:t>
            </a:r>
            <a:r>
              <a:rPr lang="en-GB" dirty="0" smtClean="0"/>
              <a:t>you must develop well. </a:t>
            </a:r>
          </a:p>
          <a:p>
            <a:pPr>
              <a:buNone/>
            </a:pPr>
            <a:r>
              <a:rPr lang="en-GB" dirty="0" smtClean="0"/>
              <a:t>(Develop Minimum 3 out of 5 questions)</a:t>
            </a:r>
          </a:p>
          <a:p>
            <a:pPr>
              <a:buNone/>
            </a:pPr>
            <a:endParaRPr lang="en-GB" dirty="0" smtClean="0"/>
          </a:p>
          <a:p>
            <a:pPr>
              <a:buNone/>
            </a:pPr>
            <a:r>
              <a:rPr lang="en-GB" dirty="0" smtClean="0"/>
              <a:t>Maximum length for 5 Qs 2 minutes Foundation</a:t>
            </a:r>
          </a:p>
          <a:p>
            <a:pPr>
              <a:buNone/>
            </a:pPr>
            <a:r>
              <a:rPr lang="en-GB" dirty="0" smtClean="0"/>
              <a:t>						     3 minutes Higher</a:t>
            </a:r>
          </a:p>
          <a:p>
            <a:r>
              <a:rPr lang="en-GB" dirty="0" smtClean="0"/>
              <a:t>Written notes can be read verbatim during the test.</a:t>
            </a:r>
          </a:p>
          <a:p>
            <a:r>
              <a:rPr lang="en-GB" dirty="0" smtClean="0"/>
              <a:t>Be careful with pronunciation when reading from notes.</a:t>
            </a:r>
          </a:p>
          <a:p>
            <a:pPr lvl="0"/>
            <a:endParaRPr lang="en-GB" dirty="0" smtClean="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pic>
        <p:nvPicPr>
          <p:cNvPr id="9" name="Picture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general</a:t>
            </a:r>
            <a:endParaRPr lang="en-GB" dirty="0"/>
          </a:p>
        </p:txBody>
      </p:sp>
      <p:sp>
        <p:nvSpPr>
          <p:cNvPr id="3" name="Content Placeholder 2"/>
          <p:cNvSpPr>
            <a:spLocks noGrp="1"/>
          </p:cNvSpPr>
          <p:nvPr>
            <p:ph idx="1"/>
          </p:nvPr>
        </p:nvSpPr>
        <p:spPr/>
        <p:txBody>
          <a:bodyPr/>
          <a:lstStyle/>
          <a:p>
            <a:r>
              <a:rPr lang="en-GB" dirty="0" smtClean="0"/>
              <a:t>The recording must </a:t>
            </a:r>
            <a:r>
              <a:rPr lang="en-GB" b="1" dirty="0" smtClean="0"/>
              <a:t>not</a:t>
            </a:r>
            <a:r>
              <a:rPr lang="en-GB" dirty="0" smtClean="0"/>
              <a:t> be stopped or paused at any time during the test.</a:t>
            </a:r>
          </a:p>
          <a:p>
            <a:r>
              <a:rPr lang="en-GB" dirty="0" smtClean="0"/>
              <a:t>Do not correct the student’s language in any part of the test.</a:t>
            </a:r>
          </a:p>
          <a:p>
            <a:r>
              <a:rPr lang="en-GB" dirty="0" smtClean="0"/>
              <a:t>Do not speak so quickly that the student will find it hard to follow what you are saying.</a:t>
            </a:r>
          </a:p>
          <a:p>
            <a:r>
              <a:rPr lang="en-GB" dirty="0" smtClean="0"/>
              <a:t>Announce the beginning of each section in the target language: ‘we will start with the role-play’, ‘and now the photo card’, ‘now the general conversation beginning with theme…’.</a:t>
            </a:r>
          </a:p>
          <a:p>
            <a:r>
              <a:rPr lang="en-GB" dirty="0"/>
              <a:t>Announce in the target language when you move to the second theme in the </a:t>
            </a:r>
            <a:r>
              <a:rPr lang="en-GB" dirty="0" smtClean="0"/>
              <a:t>general </a:t>
            </a:r>
            <a:r>
              <a:rPr lang="en-GB" dirty="0"/>
              <a:t>c</a:t>
            </a:r>
            <a:r>
              <a:rPr lang="en-GB" dirty="0" smtClean="0"/>
              <a:t>onversation</a:t>
            </a:r>
          </a:p>
          <a:p>
            <a:r>
              <a:rPr lang="en-GB" dirty="0" smtClean="0"/>
              <a:t>In the event of a technical malfunction, the student concerned should be re-tested within the allocated period using different cards. </a:t>
            </a:r>
          </a:p>
          <a:p>
            <a:r>
              <a:rPr lang="en-GB" dirty="0" smtClean="0"/>
              <a:t>Everything said by the teacher must be audible – nothing must be </a:t>
            </a:r>
            <a:br>
              <a:rPr lang="en-GB" dirty="0" smtClean="0"/>
            </a:br>
            <a:r>
              <a:rPr lang="en-GB" dirty="0" smtClean="0"/>
              <a:t>whispered.</a:t>
            </a:r>
            <a:endParaRPr lang="en-GB" dirty="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pic>
        <p:nvPicPr>
          <p:cNvPr id="9" name="Picture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role-play</a:t>
            </a:r>
            <a:endParaRPr lang="en-GB" dirty="0"/>
          </a:p>
        </p:txBody>
      </p:sp>
      <p:sp>
        <p:nvSpPr>
          <p:cNvPr id="3" name="Content Placeholder 2"/>
          <p:cNvSpPr>
            <a:spLocks noGrp="1"/>
          </p:cNvSpPr>
          <p:nvPr>
            <p:ph idx="1"/>
          </p:nvPr>
        </p:nvSpPr>
        <p:spPr>
          <a:xfrm>
            <a:off x="540000" y="1459570"/>
            <a:ext cx="8045200" cy="4788829"/>
          </a:xfrm>
        </p:spPr>
        <p:txBody>
          <a:bodyPr/>
          <a:lstStyle/>
          <a:p>
            <a:r>
              <a:rPr lang="en-GB" dirty="0"/>
              <a:t>Teacher must keep to the script – not doing so could disadvantage students</a:t>
            </a:r>
            <a:r>
              <a:rPr lang="en-GB" dirty="0" smtClean="0"/>
              <a:t>.</a:t>
            </a:r>
          </a:p>
          <a:p>
            <a:r>
              <a:rPr lang="en-GB" dirty="0" smtClean="0"/>
              <a:t>Repetition is okay if the student doesn’t reply but it is recommended that there is only one repetition of a given question as it may be off-putting to the student to have more.</a:t>
            </a:r>
          </a:p>
          <a:p>
            <a:r>
              <a:rPr lang="en-GB" dirty="0" smtClean="0"/>
              <a:t>If the student gives a complete but incorrect answer, the teacher cannot repeat the question.</a:t>
            </a:r>
          </a:p>
          <a:p>
            <a:r>
              <a:rPr lang="en-GB" dirty="0" smtClean="0"/>
              <a:t>If the student gives an incorrect answer, but then self-corrects, this is acceptable.</a:t>
            </a:r>
          </a:p>
          <a:p>
            <a:r>
              <a:rPr lang="en-GB" dirty="0" smtClean="0"/>
              <a:t>If more than one detail is requested, but the student only gives one, say </a:t>
            </a:r>
            <a:br>
              <a:rPr lang="en-GB" dirty="0" smtClean="0"/>
            </a:br>
            <a:r>
              <a:rPr lang="en-GB" dirty="0" smtClean="0"/>
              <a:t>‘And ...’ or ‘Anything else?’ in the target language.</a:t>
            </a:r>
          </a:p>
          <a:p>
            <a:r>
              <a:rPr lang="en-GB" dirty="0" smtClean="0"/>
              <a:t>In a two-part task, let the student answer the first part, then ask the second part (pause shown by ‘...’ in the teacher’s script).</a:t>
            </a:r>
          </a:p>
          <a:p>
            <a:r>
              <a:rPr lang="en-GB" dirty="0" smtClean="0"/>
              <a:t>If a student completes the task but is about to give more information, interrupt and move on.</a:t>
            </a:r>
          </a:p>
          <a:p>
            <a:r>
              <a:rPr lang="en-GB" dirty="0" smtClean="0"/>
              <a:t>When you are asked a question by the student, keep the reply brief.</a:t>
            </a:r>
          </a:p>
          <a:p>
            <a:r>
              <a:rPr lang="en-GB" dirty="0" smtClean="0"/>
              <a:t>No need to time the role-play.</a:t>
            </a:r>
          </a:p>
          <a:p>
            <a:endParaRPr lang="en-GB" dirty="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role-play</a:t>
            </a:r>
            <a:endParaRPr lang="en-GB" dirty="0"/>
          </a:p>
        </p:txBody>
      </p:sp>
      <p:sp>
        <p:nvSpPr>
          <p:cNvPr id="3" name="Content Placeholder 2"/>
          <p:cNvSpPr>
            <a:spLocks noGrp="1"/>
          </p:cNvSpPr>
          <p:nvPr>
            <p:ph idx="1"/>
          </p:nvPr>
        </p:nvSpPr>
        <p:spPr>
          <a:xfrm>
            <a:off x="540000" y="1459570"/>
            <a:ext cx="8045200" cy="4788829"/>
          </a:xfrm>
        </p:spPr>
        <p:txBody>
          <a:bodyPr/>
          <a:lstStyle/>
          <a:p>
            <a:r>
              <a:rPr lang="en-GB" dirty="0"/>
              <a:t>Teacher must keep to the script </a:t>
            </a:r>
            <a:endParaRPr lang="en-GB" dirty="0" smtClean="0"/>
          </a:p>
          <a:p>
            <a:endParaRPr lang="en-GB" dirty="0" smtClean="0"/>
          </a:p>
          <a:p>
            <a:r>
              <a:rPr lang="en-GB" dirty="0" smtClean="0"/>
              <a:t>Repetition is okay if the student doesn’t reply but it is recommended that there is only one repetition.</a:t>
            </a:r>
          </a:p>
          <a:p>
            <a:r>
              <a:rPr lang="en-GB" dirty="0" smtClean="0"/>
              <a:t>NOT paraphrase</a:t>
            </a:r>
          </a:p>
          <a:p>
            <a:r>
              <a:rPr lang="en-GB" dirty="0" smtClean="0"/>
              <a:t>incorrect answer cannot repeat the question.</a:t>
            </a:r>
          </a:p>
          <a:p>
            <a:r>
              <a:rPr lang="en-GB" dirty="0" smtClean="0"/>
              <a:t>incorrect answer, but then self-corrects, this is acceptable.</a:t>
            </a:r>
          </a:p>
          <a:p>
            <a:r>
              <a:rPr lang="en-GB" dirty="0" smtClean="0"/>
              <a:t>If more than one detail is requested, </a:t>
            </a:r>
            <a:br>
              <a:rPr lang="en-GB" dirty="0" smtClean="0"/>
            </a:br>
            <a:r>
              <a:rPr lang="en-GB" dirty="0" smtClean="0"/>
              <a:t>‘And ...’ or ‘Anything else?’</a:t>
            </a:r>
          </a:p>
          <a:p>
            <a:r>
              <a:rPr lang="en-GB" dirty="0" smtClean="0"/>
              <a:t>In a two-part task, let the student answer the first part, then ask the second part (pause shown by ‘...’ in the teacher’s script).</a:t>
            </a:r>
          </a:p>
          <a:p>
            <a:r>
              <a:rPr lang="en-GB" dirty="0" smtClean="0"/>
              <a:t>If a student completes the task but is about to give more information, interrupt and move on.</a:t>
            </a:r>
          </a:p>
          <a:p>
            <a:r>
              <a:rPr lang="en-GB" dirty="0" smtClean="0"/>
              <a:t>When you are asked a question by the student, keep the reply brief.</a:t>
            </a:r>
          </a:p>
          <a:p>
            <a:r>
              <a:rPr lang="en-GB" dirty="0" smtClean="0"/>
              <a:t>No need to time the role-play.</a:t>
            </a:r>
          </a:p>
          <a:p>
            <a:endParaRPr lang="en-GB" dirty="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photo card</a:t>
            </a:r>
            <a:endParaRPr lang="en-GB" dirty="0"/>
          </a:p>
        </p:txBody>
      </p:sp>
      <p:sp>
        <p:nvSpPr>
          <p:cNvPr id="3" name="Content Placeholder 2"/>
          <p:cNvSpPr>
            <a:spLocks noGrp="1"/>
          </p:cNvSpPr>
          <p:nvPr>
            <p:ph idx="1"/>
          </p:nvPr>
        </p:nvSpPr>
        <p:spPr/>
        <p:txBody>
          <a:bodyPr/>
          <a:lstStyle/>
          <a:p>
            <a:r>
              <a:rPr lang="en-GB" dirty="0" smtClean="0"/>
              <a:t>A question may be paraphrased but the same meaning must be maintained. </a:t>
            </a:r>
          </a:p>
          <a:p>
            <a:r>
              <a:rPr lang="en-GB" dirty="0" smtClean="0"/>
              <a:t>Look at the questions carefully in advance to see if you might want to change the wording of some. For instance, in Spanish </a:t>
            </a:r>
            <a:r>
              <a:rPr lang="en-GB" i="1" dirty="0" smtClean="0"/>
              <a:t>Internet</a:t>
            </a:r>
            <a:r>
              <a:rPr lang="en-GB" dirty="0" smtClean="0"/>
              <a:t> instead of </a:t>
            </a:r>
            <a:r>
              <a:rPr lang="en-GB" i="1" dirty="0" smtClean="0"/>
              <a:t>la Red </a:t>
            </a:r>
            <a:r>
              <a:rPr lang="en-GB" dirty="0" smtClean="0"/>
              <a:t>in French </a:t>
            </a:r>
            <a:r>
              <a:rPr lang="en-GB" i="1" dirty="0" err="1" smtClean="0"/>
              <a:t>ami</a:t>
            </a:r>
            <a:r>
              <a:rPr lang="en-GB" i="1" dirty="0" smtClean="0"/>
              <a:t>(e) </a:t>
            </a:r>
            <a:r>
              <a:rPr lang="en-GB" dirty="0" smtClean="0"/>
              <a:t>for </a:t>
            </a:r>
            <a:r>
              <a:rPr lang="en-GB" i="1" dirty="0" err="1" smtClean="0"/>
              <a:t>copain</a:t>
            </a:r>
            <a:r>
              <a:rPr lang="en-GB" i="1" dirty="0" smtClean="0"/>
              <a:t>/</a:t>
            </a:r>
            <a:r>
              <a:rPr lang="en-GB" i="1" dirty="0" err="1" smtClean="0"/>
              <a:t>copine</a:t>
            </a:r>
            <a:r>
              <a:rPr lang="en-GB" dirty="0" smtClean="0"/>
              <a:t>. In practice, this is likely to relate to the unprepared questions, as the student will have prepared answers to the first three questions in the preparation time. Paraphrasing one of the prepared questions may prove off-putting to the student.</a:t>
            </a:r>
          </a:p>
          <a:p>
            <a:r>
              <a:rPr lang="en-GB" dirty="0" smtClean="0"/>
              <a:t>Interrupt a student who may not be able to answer all five questions because the first answers are very long.</a:t>
            </a:r>
          </a:p>
          <a:p>
            <a:r>
              <a:rPr lang="en-GB" dirty="0" smtClean="0"/>
              <a:t>If a student has a long pause, it may be better to move on so more questions will be answered.</a:t>
            </a:r>
          </a:p>
          <a:p>
            <a:r>
              <a:rPr lang="en-GB" dirty="0" smtClean="0"/>
              <a:t>More able students may use conjecture about the photo (‘I think it’s hot because the people are wearing shorts’), which is acceptable.</a:t>
            </a:r>
          </a:p>
          <a:p>
            <a:r>
              <a:rPr lang="en-GB" dirty="0" smtClean="0"/>
              <a:t>‘I like the photo’ or a similar opinion will not be acceptable on its own.</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photo card</a:t>
            </a:r>
            <a:endParaRPr lang="en-GB" dirty="0"/>
          </a:p>
        </p:txBody>
      </p:sp>
      <p:sp>
        <p:nvSpPr>
          <p:cNvPr id="3" name="Content Placeholder 2"/>
          <p:cNvSpPr>
            <a:spLocks noGrp="1"/>
          </p:cNvSpPr>
          <p:nvPr>
            <p:ph idx="1"/>
          </p:nvPr>
        </p:nvSpPr>
        <p:spPr>
          <a:xfrm>
            <a:off x="540000" y="1381757"/>
            <a:ext cx="8045200" cy="4406804"/>
          </a:xfrm>
        </p:spPr>
        <p:txBody>
          <a:bodyPr/>
          <a:lstStyle/>
          <a:p>
            <a:r>
              <a:rPr lang="en-GB" dirty="0" smtClean="0"/>
              <a:t>Paraphrased</a:t>
            </a:r>
          </a:p>
          <a:p>
            <a:r>
              <a:rPr lang="en-GB" dirty="0" smtClean="0"/>
              <a:t>Interrupt a student who may not be able to answer all five questions because the first answers are very long.</a:t>
            </a:r>
          </a:p>
          <a:p>
            <a:r>
              <a:rPr lang="en-GB" dirty="0" smtClean="0"/>
              <a:t>If a student has a long pause, it may be better to move on so more questions will be answered.</a:t>
            </a:r>
          </a:p>
          <a:p>
            <a:r>
              <a:rPr lang="en-GB" dirty="0" smtClean="0"/>
              <a:t>More able students may use conjecture about the photo (‘I think it’s hot because the people are wearing shorts’), which is acceptable.</a:t>
            </a:r>
          </a:p>
          <a:p>
            <a:r>
              <a:rPr lang="en-GB" dirty="0" smtClean="0"/>
              <a:t>‘I like the photo’ or a similar opinion will not be acceptable on its own.</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Summary</a:t>
            </a:r>
            <a:endParaRPr lang="es-ES" dirty="0"/>
          </a:p>
        </p:txBody>
      </p:sp>
      <p:sp>
        <p:nvSpPr>
          <p:cNvPr id="4" name="3 Marcador de pie de página"/>
          <p:cNvSpPr>
            <a:spLocks noGrp="1"/>
          </p:cNvSpPr>
          <p:nvPr>
            <p:ph type="ftr" sz="quarter" idx="11"/>
          </p:nvPr>
        </p:nvSpPr>
        <p:spPr/>
        <p:txBody>
          <a:bodyPr/>
          <a:lstStyle/>
          <a:p>
            <a:r>
              <a:rPr lang="en-US" smtClean="0"/>
              <a:t>Copyright © AQA and its licensors. All rights reserved.</a:t>
            </a:r>
            <a:endParaRPr lang="en-US" dirty="0"/>
          </a:p>
        </p:txBody>
      </p:sp>
      <p:graphicFrame>
        <p:nvGraphicFramePr>
          <p:cNvPr id="5" name="4 Tabla"/>
          <p:cNvGraphicFramePr>
            <a:graphicFrameLocks noGrp="1"/>
          </p:cNvGraphicFramePr>
          <p:nvPr/>
        </p:nvGraphicFramePr>
        <p:xfrm>
          <a:off x="410215" y="399909"/>
          <a:ext cx="8489245" cy="4771012"/>
        </p:xfrm>
        <a:graphic>
          <a:graphicData uri="http://schemas.openxmlformats.org/drawingml/2006/table">
            <a:tbl>
              <a:tblPr firstRow="1" bandRow="1">
                <a:tableStyleId>{5C22544A-7EE6-4342-B048-85BDC9FD1C3A}</a:tableStyleId>
              </a:tblPr>
              <a:tblGrid>
                <a:gridCol w="1832211"/>
                <a:gridCol w="1268418"/>
                <a:gridCol w="1625600"/>
                <a:gridCol w="1117600"/>
                <a:gridCol w="813498"/>
                <a:gridCol w="993976"/>
                <a:gridCol w="837942"/>
              </a:tblGrid>
              <a:tr h="579140">
                <a:tc>
                  <a:txBody>
                    <a:bodyPr/>
                    <a:lstStyle/>
                    <a:p>
                      <a:endParaRPr lang="es-ES" sz="1200" dirty="0"/>
                    </a:p>
                  </a:txBody>
                  <a:tcPr/>
                </a:tc>
                <a:tc>
                  <a:txBody>
                    <a:bodyPr/>
                    <a:lstStyle/>
                    <a:p>
                      <a:r>
                        <a:rPr lang="es-ES" sz="1200" dirty="0" smtClean="0"/>
                        <a:t>Time</a:t>
                      </a:r>
                      <a:endParaRPr lang="es-ES" sz="1200" dirty="0"/>
                    </a:p>
                  </a:txBody>
                  <a:tcPr/>
                </a:tc>
                <a:tc>
                  <a:txBody>
                    <a:bodyPr/>
                    <a:lstStyle/>
                    <a:p>
                      <a:r>
                        <a:rPr lang="es-ES" sz="1200" dirty="0" smtClean="0"/>
                        <a:t>Notes</a:t>
                      </a:r>
                      <a:endParaRPr lang="es-ES" sz="1200" dirty="0"/>
                    </a:p>
                  </a:txBody>
                  <a:tcPr/>
                </a:tc>
                <a:tc>
                  <a:txBody>
                    <a:bodyPr/>
                    <a:lstStyle/>
                    <a:p>
                      <a:r>
                        <a:rPr lang="es-ES" sz="1200" dirty="0" err="1" smtClean="0"/>
                        <a:t>Extend</a:t>
                      </a:r>
                      <a:r>
                        <a:rPr lang="es-ES" sz="1200" dirty="0" smtClean="0"/>
                        <a:t> </a:t>
                      </a:r>
                      <a:r>
                        <a:rPr lang="es-ES" sz="1200" dirty="0" err="1" smtClean="0"/>
                        <a:t>answers</a:t>
                      </a:r>
                      <a:endParaRPr lang="es-ES" sz="1200" dirty="0"/>
                    </a:p>
                  </a:txBody>
                  <a:tcPr/>
                </a:tc>
                <a:tc>
                  <a:txBody>
                    <a:bodyPr/>
                    <a:lstStyle/>
                    <a:p>
                      <a:r>
                        <a:rPr lang="es-ES" sz="1200" dirty="0" err="1" smtClean="0"/>
                        <a:t>Repetition</a:t>
                      </a:r>
                      <a:endParaRPr lang="es-ES" sz="1200" dirty="0"/>
                    </a:p>
                  </a:txBody>
                  <a:tcPr/>
                </a:tc>
                <a:tc>
                  <a:txBody>
                    <a:bodyPr/>
                    <a:lstStyle/>
                    <a:p>
                      <a:r>
                        <a:rPr lang="es-ES" sz="1200" dirty="0" err="1" smtClean="0"/>
                        <a:t>Paraphrasing</a:t>
                      </a:r>
                      <a:endParaRPr lang="es-ES" sz="1200" dirty="0"/>
                    </a:p>
                  </a:txBody>
                  <a:tcPr/>
                </a:tc>
                <a:tc>
                  <a:txBody>
                    <a:bodyPr/>
                    <a:lstStyle/>
                    <a:p>
                      <a:r>
                        <a:rPr lang="es-ES" sz="1200" dirty="0" err="1" smtClean="0"/>
                        <a:t>Qs</a:t>
                      </a:r>
                      <a:endParaRPr lang="es-ES" sz="1200" dirty="0"/>
                    </a:p>
                  </a:txBody>
                  <a:tcPr/>
                </a:tc>
              </a:tr>
              <a:tr h="1075546">
                <a:tc>
                  <a:txBody>
                    <a:bodyPr/>
                    <a:lstStyle/>
                    <a:p>
                      <a:r>
                        <a:rPr lang="es-ES" sz="1200" dirty="0" smtClean="0"/>
                        <a:t>Role </a:t>
                      </a:r>
                      <a:r>
                        <a:rPr lang="es-ES" sz="1200" dirty="0" err="1" smtClean="0"/>
                        <a:t>play</a:t>
                      </a:r>
                      <a:endParaRPr lang="es-ES" sz="1200" dirty="0"/>
                    </a:p>
                  </a:txBody>
                  <a:tcPr/>
                </a:tc>
                <a:tc>
                  <a:txBody>
                    <a:bodyPr/>
                    <a:lstStyle/>
                    <a:p>
                      <a:r>
                        <a:rPr lang="es-ES" sz="1200" dirty="0" smtClean="0"/>
                        <a:t>No</a:t>
                      </a:r>
                      <a:endParaRPr lang="es-ES" sz="1200" dirty="0"/>
                    </a:p>
                  </a:txBody>
                  <a:tcPr/>
                </a:tc>
                <a:tc>
                  <a:txBody>
                    <a:bodyPr/>
                    <a:lstStyle/>
                    <a:p>
                      <a:r>
                        <a:rPr lang="es-ES" sz="1200" dirty="0" smtClean="0"/>
                        <a:t>Yes</a:t>
                      </a:r>
                    </a:p>
                    <a:p>
                      <a:r>
                        <a:rPr lang="es-ES" sz="1200" dirty="0" smtClean="0"/>
                        <a:t>(</a:t>
                      </a:r>
                      <a:r>
                        <a:rPr lang="es-ES" sz="1200" dirty="0" err="1" smtClean="0"/>
                        <a:t>from</a:t>
                      </a:r>
                      <a:r>
                        <a:rPr lang="es-ES" sz="1200" dirty="0" smtClean="0"/>
                        <a:t> 12 minutes PREP)</a:t>
                      </a:r>
                      <a:endParaRPr lang="es-ES" sz="1200" dirty="0"/>
                    </a:p>
                  </a:txBody>
                  <a:tcPr/>
                </a:tc>
                <a:tc>
                  <a:txBody>
                    <a:bodyPr/>
                    <a:lstStyle/>
                    <a:p>
                      <a:r>
                        <a:rPr lang="es-ES" sz="1200" dirty="0" smtClean="0"/>
                        <a:t>No</a:t>
                      </a:r>
                      <a:endParaRPr lang="es-ES" sz="1200" dirty="0"/>
                    </a:p>
                  </a:txBody>
                  <a:tcPr/>
                </a:tc>
                <a:tc>
                  <a:txBody>
                    <a:bodyPr/>
                    <a:lstStyle/>
                    <a:p>
                      <a:r>
                        <a:rPr lang="es-ES" sz="1200" dirty="0" smtClean="0"/>
                        <a:t>Yes</a:t>
                      </a:r>
                      <a:endParaRPr lang="es-ES" sz="1200" dirty="0"/>
                    </a:p>
                  </a:txBody>
                  <a:tcPr/>
                </a:tc>
                <a:tc>
                  <a:txBody>
                    <a:bodyPr/>
                    <a:lstStyle/>
                    <a:p>
                      <a:r>
                        <a:rPr lang="es-ES" sz="1200" dirty="0" smtClean="0"/>
                        <a:t>No</a:t>
                      </a:r>
                      <a:endParaRPr lang="es-ES" sz="1200" dirty="0"/>
                    </a:p>
                  </a:txBody>
                  <a:tcPr/>
                </a:tc>
                <a:tc>
                  <a:txBody>
                    <a:bodyPr/>
                    <a:lstStyle/>
                    <a:p>
                      <a:r>
                        <a:rPr lang="es-ES" sz="1200" dirty="0" smtClean="0"/>
                        <a:t>Script</a:t>
                      </a:r>
                      <a:endParaRPr lang="es-ES" sz="1200" dirty="0"/>
                    </a:p>
                  </a:txBody>
                  <a:tcPr/>
                </a:tc>
              </a:tr>
              <a:tr h="1323749">
                <a:tc>
                  <a:txBody>
                    <a:bodyPr/>
                    <a:lstStyle/>
                    <a:p>
                      <a:r>
                        <a:rPr lang="es-ES" sz="1200" dirty="0" err="1" smtClean="0"/>
                        <a:t>Photocard</a:t>
                      </a:r>
                      <a:endParaRPr lang="es-ES" sz="1200" dirty="0"/>
                    </a:p>
                  </a:txBody>
                  <a:tcPr/>
                </a:tc>
                <a:tc>
                  <a:txBody>
                    <a:bodyPr/>
                    <a:lstStyle/>
                    <a:p>
                      <a:r>
                        <a:rPr lang="es-ES" sz="1200" dirty="0" smtClean="0"/>
                        <a:t>F-2</a:t>
                      </a:r>
                    </a:p>
                    <a:p>
                      <a:r>
                        <a:rPr lang="es-ES" sz="1200" dirty="0" smtClean="0"/>
                        <a:t>H-3</a:t>
                      </a:r>
                      <a:endParaRPr lang="es-ES" sz="1200" dirty="0"/>
                    </a:p>
                  </a:txBody>
                  <a:tcPr/>
                </a:tc>
                <a:tc>
                  <a:txBody>
                    <a:bodyPr/>
                    <a:lstStyle/>
                    <a:p>
                      <a:r>
                        <a:rPr lang="es-ES" sz="1200" dirty="0" smtClean="0"/>
                        <a:t>Yes</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t>(</a:t>
                      </a:r>
                      <a:r>
                        <a:rPr lang="es-ES" sz="1200" dirty="0" err="1" smtClean="0"/>
                        <a:t>from</a:t>
                      </a:r>
                      <a:r>
                        <a:rPr lang="es-ES" sz="1200" dirty="0" smtClean="0"/>
                        <a:t> 12 minutes PREP)</a:t>
                      </a:r>
                    </a:p>
                    <a:p>
                      <a:endParaRPr lang="es-ES" sz="1200" dirty="0"/>
                    </a:p>
                  </a:txBody>
                  <a:tcPr/>
                </a:tc>
                <a:tc>
                  <a:txBody>
                    <a:bodyPr/>
                    <a:lstStyle/>
                    <a:p>
                      <a:r>
                        <a:rPr lang="es-ES" sz="1200" dirty="0" smtClean="0"/>
                        <a:t>Yes</a:t>
                      </a:r>
                      <a:endParaRPr lang="es-ES" sz="1200" dirty="0"/>
                    </a:p>
                  </a:txBody>
                  <a:tcPr/>
                </a:tc>
                <a:tc>
                  <a:txBody>
                    <a:bodyPr/>
                    <a:lstStyle/>
                    <a:p>
                      <a:r>
                        <a:rPr lang="es-ES" sz="1200" dirty="0" err="1" smtClean="0"/>
                        <a:t>Not</a:t>
                      </a:r>
                      <a:r>
                        <a:rPr lang="es-ES" sz="1200" dirty="0" smtClean="0"/>
                        <a:t> </a:t>
                      </a:r>
                      <a:r>
                        <a:rPr lang="es-ES" sz="1200" dirty="0" err="1" smtClean="0"/>
                        <a:t>needed</a:t>
                      </a:r>
                      <a:endParaRPr lang="es-ES" sz="1200" dirty="0"/>
                    </a:p>
                  </a:txBody>
                  <a:tcPr/>
                </a:tc>
                <a:tc>
                  <a:txBody>
                    <a:bodyPr/>
                    <a:lstStyle/>
                    <a:p>
                      <a:r>
                        <a:rPr lang="es-ES" sz="1200" dirty="0" smtClean="0"/>
                        <a:t>Yes</a:t>
                      </a:r>
                      <a:endParaRPr lang="es-ES" sz="1200" dirty="0"/>
                    </a:p>
                  </a:txBody>
                  <a:tcPr/>
                </a:tc>
                <a:tc>
                  <a:txBody>
                    <a:bodyPr/>
                    <a:lstStyle/>
                    <a:p>
                      <a:r>
                        <a:rPr lang="es-ES" sz="1200" dirty="0" smtClean="0"/>
                        <a:t>5 </a:t>
                      </a:r>
                      <a:r>
                        <a:rPr lang="es-ES" sz="1200" dirty="0" err="1" smtClean="0"/>
                        <a:t>Qs</a:t>
                      </a:r>
                      <a:endParaRPr lang="es-ES" sz="1200" dirty="0"/>
                    </a:p>
                  </a:txBody>
                  <a:tcPr/>
                </a:tc>
              </a:tr>
              <a:tr h="965234">
                <a:tc>
                  <a:txBody>
                    <a:bodyPr/>
                    <a:lstStyle/>
                    <a:p>
                      <a:r>
                        <a:rPr lang="es-ES" sz="1200" dirty="0" smtClean="0"/>
                        <a:t>General </a:t>
                      </a:r>
                      <a:r>
                        <a:rPr lang="es-ES" sz="1200" dirty="0" err="1" smtClean="0"/>
                        <a:t>Conversation</a:t>
                      </a:r>
                      <a:endParaRPr lang="es-ES" sz="1200" dirty="0"/>
                    </a:p>
                  </a:txBody>
                  <a:tcPr/>
                </a:tc>
                <a:tc>
                  <a:txBody>
                    <a:bodyPr/>
                    <a:lstStyle/>
                    <a:p>
                      <a:r>
                        <a:rPr lang="es-ES" sz="1200" dirty="0" smtClean="0"/>
                        <a:t>F- 3 </a:t>
                      </a:r>
                      <a:r>
                        <a:rPr lang="es-ES" sz="1200" dirty="0" err="1" smtClean="0"/>
                        <a:t>to</a:t>
                      </a:r>
                      <a:r>
                        <a:rPr lang="es-ES" sz="1200" dirty="0" smtClean="0"/>
                        <a:t> 5 </a:t>
                      </a:r>
                    </a:p>
                    <a:p>
                      <a:r>
                        <a:rPr lang="es-ES" sz="1200" dirty="0" smtClean="0"/>
                        <a:t>H- 5</a:t>
                      </a:r>
                      <a:r>
                        <a:rPr lang="es-ES" sz="1200" baseline="0" dirty="0" smtClean="0"/>
                        <a:t> </a:t>
                      </a:r>
                      <a:r>
                        <a:rPr lang="es-ES" sz="1200" baseline="0" dirty="0" err="1" smtClean="0"/>
                        <a:t>to</a:t>
                      </a:r>
                      <a:r>
                        <a:rPr lang="es-ES" sz="1200" baseline="0" dirty="0" smtClean="0"/>
                        <a:t> </a:t>
                      </a:r>
                      <a:r>
                        <a:rPr lang="es-ES" sz="1200" dirty="0" smtClean="0"/>
                        <a:t>7</a:t>
                      </a:r>
                    </a:p>
                    <a:p>
                      <a:r>
                        <a:rPr lang="es-ES" sz="1050" dirty="0" err="1" smtClean="0"/>
                        <a:t>Half</a:t>
                      </a:r>
                      <a:r>
                        <a:rPr lang="es-ES" sz="1050" dirty="0" smtClean="0"/>
                        <a:t> </a:t>
                      </a:r>
                      <a:r>
                        <a:rPr lang="es-ES" sz="1050" dirty="0" err="1" smtClean="0"/>
                        <a:t>for</a:t>
                      </a:r>
                      <a:r>
                        <a:rPr lang="es-ES" sz="1050" dirty="0" smtClean="0"/>
                        <a:t> </a:t>
                      </a:r>
                      <a:r>
                        <a:rPr lang="es-ES" sz="1050" dirty="0" err="1" smtClean="0"/>
                        <a:t>each</a:t>
                      </a:r>
                      <a:r>
                        <a:rPr lang="es-ES" sz="1050" dirty="0" smtClean="0"/>
                        <a:t> </a:t>
                      </a:r>
                      <a:r>
                        <a:rPr lang="es-ES" sz="1050" dirty="0" err="1" smtClean="0"/>
                        <a:t>theme</a:t>
                      </a:r>
                      <a:endParaRPr lang="es-ES" sz="1050" dirty="0"/>
                    </a:p>
                  </a:txBody>
                  <a:tcPr/>
                </a:tc>
                <a:tc>
                  <a:txBody>
                    <a:bodyPr/>
                    <a:lstStyle/>
                    <a:p>
                      <a:r>
                        <a:rPr lang="es-ES" sz="1200" dirty="0" smtClean="0"/>
                        <a:t>No</a:t>
                      </a:r>
                      <a:endParaRPr lang="es-ES" sz="1200" dirty="0"/>
                    </a:p>
                  </a:txBody>
                  <a:tcPr/>
                </a:tc>
                <a:tc>
                  <a:txBody>
                    <a:bodyPr/>
                    <a:lstStyle/>
                    <a:p>
                      <a:r>
                        <a:rPr lang="es-ES" sz="1200" dirty="0" smtClean="0"/>
                        <a:t>Yes</a:t>
                      </a:r>
                      <a:endParaRPr lang="es-ES" sz="1200" dirty="0"/>
                    </a:p>
                  </a:txBody>
                  <a:tcPr/>
                </a:tc>
                <a:tc>
                  <a:txBody>
                    <a:bodyPr/>
                    <a:lstStyle/>
                    <a:p>
                      <a:endParaRPr lang="es-ES" sz="1200" dirty="0"/>
                    </a:p>
                  </a:txBody>
                  <a:tcPr/>
                </a:tc>
                <a:tc>
                  <a:txBody>
                    <a:bodyPr/>
                    <a:lstStyle/>
                    <a:p>
                      <a:endParaRPr lang="es-ES" sz="1200"/>
                    </a:p>
                  </a:txBody>
                  <a:tcPr/>
                </a:tc>
                <a:tc>
                  <a:txBody>
                    <a:bodyPr/>
                    <a:lstStyle/>
                    <a:p>
                      <a:r>
                        <a:rPr lang="es-ES" sz="1200" dirty="0" smtClean="0"/>
                        <a:t>1</a:t>
                      </a:r>
                      <a:r>
                        <a:rPr lang="es-ES" sz="1200" baseline="0" dirty="0" smtClean="0"/>
                        <a:t> </a:t>
                      </a:r>
                      <a:r>
                        <a:rPr lang="es-ES" sz="1200" baseline="0" dirty="0" err="1" smtClean="0"/>
                        <a:t>Student</a:t>
                      </a:r>
                      <a:r>
                        <a:rPr lang="es-ES" sz="1200" baseline="0" dirty="0" smtClean="0"/>
                        <a:t> Q</a:t>
                      </a:r>
                      <a:endParaRPr lang="es-ES" sz="1200" dirty="0"/>
                    </a:p>
                  </a:txBody>
                  <a:tcPr/>
                </a:tc>
              </a:tr>
              <a:tr h="827343">
                <a:tc>
                  <a:txBody>
                    <a:bodyPr/>
                    <a:lstStyle/>
                    <a:p>
                      <a:endParaRPr lang="es-ES" sz="1200" dirty="0"/>
                    </a:p>
                  </a:txBody>
                  <a:tcPr/>
                </a:tc>
                <a:tc>
                  <a:txBody>
                    <a:bodyPr/>
                    <a:lstStyle/>
                    <a:p>
                      <a:r>
                        <a:rPr lang="es-ES" sz="1200" dirty="0" err="1" smtClean="0"/>
                        <a:t>Two</a:t>
                      </a:r>
                      <a:r>
                        <a:rPr lang="es-ES" sz="1200" dirty="0" smtClean="0"/>
                        <a:t> </a:t>
                      </a:r>
                      <a:r>
                        <a:rPr lang="es-ES" sz="1200" dirty="0" err="1" smtClean="0"/>
                        <a:t>themes</a:t>
                      </a:r>
                      <a:endParaRPr lang="es-ES" sz="1200" dirty="0"/>
                    </a:p>
                  </a:txBody>
                  <a:tcPr/>
                </a:tc>
                <a:tc>
                  <a:txBody>
                    <a:bodyPr/>
                    <a:lstStyle/>
                    <a:p>
                      <a:r>
                        <a:rPr lang="es-ES" sz="1200" dirty="0" smtClean="0"/>
                        <a:t>1 </a:t>
                      </a:r>
                      <a:r>
                        <a:rPr lang="es-ES" sz="1200" dirty="0" err="1" smtClean="0"/>
                        <a:t>nominated</a:t>
                      </a:r>
                      <a:endParaRPr lang="es-ES" sz="1200" dirty="0" smtClean="0"/>
                    </a:p>
                    <a:p>
                      <a:r>
                        <a:rPr lang="es-ES" sz="1200" dirty="0" smtClean="0"/>
                        <a:t>2nd </a:t>
                      </a:r>
                      <a:r>
                        <a:rPr lang="es-ES" sz="1200" dirty="0" err="1" smtClean="0"/>
                        <a:t>the</a:t>
                      </a:r>
                      <a:r>
                        <a:rPr lang="es-ES" sz="1200" dirty="0" smtClean="0"/>
                        <a:t> </a:t>
                      </a:r>
                      <a:r>
                        <a:rPr lang="es-ES" sz="1200" dirty="0" err="1" smtClean="0"/>
                        <a:t>remaining</a:t>
                      </a:r>
                      <a:endParaRPr lang="es-ES" sz="1200" dirty="0"/>
                    </a:p>
                  </a:txBody>
                  <a:tcPr/>
                </a:tc>
                <a:tc>
                  <a:txBody>
                    <a:bodyPr/>
                    <a:lstStyle/>
                    <a:p>
                      <a:endParaRPr lang="es-ES" sz="1200" dirty="0"/>
                    </a:p>
                  </a:txBody>
                  <a:tcPr/>
                </a:tc>
                <a:tc>
                  <a:txBody>
                    <a:bodyPr/>
                    <a:lstStyle/>
                    <a:p>
                      <a:endParaRPr lang="es-ES" sz="1200"/>
                    </a:p>
                  </a:txBody>
                  <a:tcPr/>
                </a:tc>
                <a:tc>
                  <a:txBody>
                    <a:bodyPr/>
                    <a:lstStyle/>
                    <a:p>
                      <a:endParaRPr lang="es-ES" sz="1200"/>
                    </a:p>
                  </a:txBody>
                  <a:tcPr/>
                </a:tc>
                <a:tc>
                  <a:txBody>
                    <a:bodyPr/>
                    <a:lstStyle/>
                    <a:p>
                      <a:endParaRPr lang="es-ES" sz="1200"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photo card (continued)</a:t>
            </a:r>
            <a:endParaRPr lang="en-GB" dirty="0"/>
          </a:p>
        </p:txBody>
      </p:sp>
      <p:sp>
        <p:nvSpPr>
          <p:cNvPr id="3" name="Content Placeholder 2"/>
          <p:cNvSpPr>
            <a:spLocks noGrp="1"/>
          </p:cNvSpPr>
          <p:nvPr>
            <p:ph idx="1"/>
          </p:nvPr>
        </p:nvSpPr>
        <p:spPr/>
        <p:txBody>
          <a:bodyPr/>
          <a:lstStyle/>
          <a:p>
            <a:r>
              <a:rPr lang="en-GB" dirty="0" smtClean="0"/>
              <a:t>Time the recording with a stopwatch. Timing begins as soon as you begin the question ‘What is there in the photo?’; two minutes maximum at Foundation, three minutes at Higher. If a question has been asked on 2 or 3 minutes, the student is allowed to complete their answer. </a:t>
            </a:r>
            <a:r>
              <a:rPr lang="en-GB" dirty="0"/>
              <a:t>If the student is speaking at this point, allow them to complete their answer.</a:t>
            </a:r>
          </a:p>
          <a:p>
            <a:r>
              <a:rPr lang="en-GB" dirty="0" smtClean="0"/>
              <a:t>Ask only the five questions in the teacher’s booklet, no follow-up questions.</a:t>
            </a:r>
          </a:p>
          <a:p>
            <a:r>
              <a:rPr lang="en-GB" dirty="0" smtClean="0"/>
              <a:t>Collect in the cards and notes before the start of the general conversation.</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pic>
        <p:nvPicPr>
          <p:cNvPr id="9" name="Picture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10734244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Session content</a:t>
            </a:r>
            <a:endParaRPr lang="en-GB" dirty="0"/>
          </a:p>
        </p:txBody>
      </p:sp>
      <p:sp>
        <p:nvSpPr>
          <p:cNvPr id="3" name="Content Placeholder 2"/>
          <p:cNvSpPr>
            <a:spLocks noGrp="1"/>
          </p:cNvSpPr>
          <p:nvPr>
            <p:ph idx="1"/>
          </p:nvPr>
        </p:nvSpPr>
        <p:spPr/>
        <p:txBody>
          <a:bodyPr/>
          <a:lstStyle/>
          <a:p>
            <a:r>
              <a:rPr lang="en-GB" dirty="0" smtClean="0"/>
              <a:t>Format of the tests</a:t>
            </a:r>
          </a:p>
          <a:p>
            <a:endParaRPr lang="en-GB" dirty="0" smtClean="0"/>
          </a:p>
          <a:p>
            <a:r>
              <a:rPr lang="en-GB" dirty="0" smtClean="0"/>
              <a:t>Keeping the tests secure</a:t>
            </a:r>
          </a:p>
          <a:p>
            <a:endParaRPr lang="en-GB" dirty="0" smtClean="0"/>
          </a:p>
          <a:p>
            <a:r>
              <a:rPr lang="en-GB" dirty="0" smtClean="0"/>
              <a:t>Teacher preparation and organisation</a:t>
            </a:r>
          </a:p>
          <a:p>
            <a:endParaRPr lang="en-GB" dirty="0" smtClean="0"/>
          </a:p>
          <a:p>
            <a:r>
              <a:rPr lang="en-GB" dirty="0" smtClean="0"/>
              <a:t>Student preparation time</a:t>
            </a:r>
          </a:p>
          <a:p>
            <a:endParaRPr lang="en-GB" dirty="0" smtClean="0"/>
          </a:p>
          <a:p>
            <a:r>
              <a:rPr lang="en-GB" dirty="0" smtClean="0"/>
              <a:t>Conducting the tests</a:t>
            </a:r>
          </a:p>
          <a:p>
            <a:pPr marL="0" indent="0">
              <a:buNone/>
            </a:pPr>
            <a:r>
              <a:rPr lang="en-GB" dirty="0" smtClean="0"/>
              <a:t> </a:t>
            </a:r>
          </a:p>
          <a:p>
            <a:endParaRPr lang="en-GB" dirty="0" smtClean="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pic>
        <p:nvPicPr>
          <p:cNvPr id="5" name="Content Placeholder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25332" y="4857008"/>
            <a:ext cx="2118667" cy="1493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77791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general conversation</a:t>
            </a:r>
            <a:endParaRPr lang="en-GB" dirty="0"/>
          </a:p>
        </p:txBody>
      </p:sp>
      <p:sp>
        <p:nvSpPr>
          <p:cNvPr id="3" name="Content Placeholder 2"/>
          <p:cNvSpPr>
            <a:spLocks noGrp="1"/>
          </p:cNvSpPr>
          <p:nvPr>
            <p:ph idx="1"/>
          </p:nvPr>
        </p:nvSpPr>
        <p:spPr/>
        <p:txBody>
          <a:bodyPr/>
          <a:lstStyle/>
          <a:p>
            <a:r>
              <a:rPr lang="en-GB" dirty="0" smtClean="0"/>
              <a:t>The general conversation must be on the two themes indicated in the speaking test sequence chart. The first one is the student’s nominated theme and the second one is the remaining theme (not the theme covered by the photo card).</a:t>
            </a:r>
          </a:p>
          <a:p>
            <a:r>
              <a:rPr lang="en-GB" dirty="0" smtClean="0"/>
              <a:t>Be clear about which topics and sub-topics are covered in each theme (see the specification, pages 10-11). The vocabulary lists in the specification also give further guidance on the scope of the sub-topics.</a:t>
            </a:r>
          </a:p>
          <a:p>
            <a:r>
              <a:rPr lang="en-GB" dirty="0" smtClean="0"/>
              <a:t>Coverage of the </a:t>
            </a:r>
            <a:r>
              <a:rPr lang="en-GB" dirty="0" smtClean="0">
                <a:solidFill>
                  <a:srgbClr val="FF0000"/>
                </a:solidFill>
              </a:rPr>
              <a:t>two themes should be of a similar amount of time </a:t>
            </a:r>
            <a:r>
              <a:rPr lang="en-GB" dirty="0" smtClean="0"/>
              <a:t>per theme.</a:t>
            </a:r>
          </a:p>
          <a:p>
            <a:r>
              <a:rPr lang="en-GB" dirty="0" smtClean="0"/>
              <a:t>Questions asked of each student should reflect his/her ability and interests.  Foundation students may not do so well if they are asked lots of questions in different tenses. However, in order to score in the top band for range and accuracy of language, </a:t>
            </a:r>
            <a:r>
              <a:rPr lang="en-GB" dirty="0" smtClean="0">
                <a:solidFill>
                  <a:srgbClr val="FF0000"/>
                </a:solidFill>
              </a:rPr>
              <a:t>Foundation</a:t>
            </a:r>
            <a:r>
              <a:rPr lang="en-GB" dirty="0" smtClean="0"/>
              <a:t> students need to make successful reference to </a:t>
            </a:r>
            <a:r>
              <a:rPr lang="en-GB" dirty="0" smtClean="0">
                <a:solidFill>
                  <a:srgbClr val="FF0000"/>
                </a:solidFill>
              </a:rPr>
              <a:t>all three time frames.</a:t>
            </a:r>
          </a:p>
          <a:p>
            <a:pPr marL="0" indent="0">
              <a:buNone/>
            </a:pP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general conversation (continued)</a:t>
            </a:r>
            <a:endParaRPr lang="en-GB" dirty="0"/>
          </a:p>
        </p:txBody>
      </p:sp>
      <p:sp>
        <p:nvSpPr>
          <p:cNvPr id="3" name="Content Placeholder 2"/>
          <p:cNvSpPr>
            <a:spLocks noGrp="1"/>
          </p:cNvSpPr>
          <p:nvPr>
            <p:ph idx="1"/>
          </p:nvPr>
        </p:nvSpPr>
        <p:spPr/>
        <p:txBody>
          <a:bodyPr/>
          <a:lstStyle/>
          <a:p>
            <a:r>
              <a:rPr lang="en-GB" dirty="0" smtClean="0"/>
              <a:t>Suggested questions covering the full ability range are provided for each theme in the teacher’s booklet as a guideline but these questions are not compulsory and teachers are free to use their own questions if they </a:t>
            </a:r>
            <a:br>
              <a:rPr lang="en-GB" dirty="0" smtClean="0"/>
            </a:br>
            <a:r>
              <a:rPr lang="en-GB" dirty="0" smtClean="0"/>
              <a:t>wish.</a:t>
            </a:r>
          </a:p>
          <a:p>
            <a:r>
              <a:rPr lang="en-GB" dirty="0" smtClean="0"/>
              <a:t>During the test, have a list of questions per theme to refer to should the conversation begin to dry up.</a:t>
            </a:r>
          </a:p>
          <a:p>
            <a:r>
              <a:rPr lang="en-GB" dirty="0" smtClean="0"/>
              <a:t>There is no requirement to cover a specific number of topics or sub-topics for each theme.</a:t>
            </a:r>
          </a:p>
          <a:p>
            <a:r>
              <a:rPr lang="en-GB" dirty="0" smtClean="0">
                <a:solidFill>
                  <a:srgbClr val="FF0000"/>
                </a:solidFill>
              </a:rPr>
              <a:t>Students have to ask you a question </a:t>
            </a:r>
            <a:r>
              <a:rPr lang="en-GB" dirty="0" smtClean="0"/>
              <a:t>during the general conversation. If, at the end of the conversation, they haven’t asked one, say in the target language, ‘Is there anything you want to ask me?’</a:t>
            </a:r>
          </a:p>
          <a:p>
            <a:r>
              <a:rPr lang="en-GB" dirty="0" smtClean="0"/>
              <a:t>The purpose of the question that the student asks in the general conversation is to elicit information, it is not essential to include a verb, if information can be elicited in another way. The example, therefore, of the student asking </a:t>
            </a:r>
            <a:r>
              <a:rPr lang="en-GB" dirty="0" smtClean="0">
                <a:solidFill>
                  <a:srgbClr val="FF0000"/>
                </a:solidFill>
              </a:rPr>
              <a:t>‘And you?’ </a:t>
            </a:r>
            <a:r>
              <a:rPr lang="en-GB" dirty="0" smtClean="0"/>
              <a:t>would be perfectly acceptable provided that it made sense in, and was appropriate to the context.</a:t>
            </a:r>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During the test – general conversation (continued)</a:t>
            </a:r>
            <a:endParaRPr lang="en-GB" dirty="0"/>
          </a:p>
        </p:txBody>
      </p:sp>
      <p:sp>
        <p:nvSpPr>
          <p:cNvPr id="3" name="Content Placeholder 2"/>
          <p:cNvSpPr>
            <a:spLocks noGrp="1"/>
          </p:cNvSpPr>
          <p:nvPr>
            <p:ph idx="1"/>
          </p:nvPr>
        </p:nvSpPr>
        <p:spPr/>
        <p:txBody>
          <a:bodyPr/>
          <a:lstStyle/>
          <a:p>
            <a:r>
              <a:rPr lang="en-GB" dirty="0" smtClean="0"/>
              <a:t>A question must elicit information, rather than repetition/clarification of something the teacher has said. So ‘Can you repeat that please?’ would not meet the requirement.</a:t>
            </a:r>
          </a:p>
          <a:p>
            <a:r>
              <a:rPr lang="en-GB" dirty="0" smtClean="0"/>
              <a:t>When you are asked a question, keep your reply brief.</a:t>
            </a:r>
          </a:p>
          <a:p>
            <a:r>
              <a:rPr lang="en-GB" dirty="0" smtClean="0"/>
              <a:t>Time the general conversation with a stopwatch. Timing begins as soon as you begin to ask the first question</a:t>
            </a:r>
            <a:r>
              <a:rPr lang="en-GB" dirty="0" smtClean="0">
                <a:solidFill>
                  <a:srgbClr val="FF0000"/>
                </a:solidFill>
              </a:rPr>
              <a:t>. Five minutes maximum at Foundation, seven minutes at Higher. </a:t>
            </a:r>
            <a:r>
              <a:rPr lang="en-GB" dirty="0" smtClean="0"/>
              <a:t>If a question has been asked on five/seven minutes, the student is allowed to complete their answer.</a:t>
            </a:r>
          </a:p>
          <a:p>
            <a:r>
              <a:rPr lang="en-GB" dirty="0" smtClean="0"/>
              <a:t>If a student has a long pause, it may be better to move on so that the spontaneity/fluency mark is not adversely affected.</a:t>
            </a:r>
          </a:p>
          <a:p>
            <a:r>
              <a:rPr lang="en-GB" dirty="0" smtClean="0"/>
              <a:t>Remember to say </a:t>
            </a:r>
            <a:r>
              <a:rPr lang="en-GB" dirty="0" smtClean="0">
                <a:solidFill>
                  <a:srgbClr val="FF0000"/>
                </a:solidFill>
              </a:rPr>
              <a:t>‘end of test</a:t>
            </a:r>
            <a:r>
              <a:rPr lang="en-GB" dirty="0" smtClean="0"/>
              <a:t>’ on the recording for each test.</a:t>
            </a:r>
            <a:endParaRPr lang="en-GB" dirty="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pic>
        <p:nvPicPr>
          <p:cNvPr id="4"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20118843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After the tests</a:t>
            </a:r>
            <a:endParaRPr lang="en-GB" dirty="0"/>
          </a:p>
        </p:txBody>
      </p:sp>
      <p:sp>
        <p:nvSpPr>
          <p:cNvPr id="3" name="Content Placeholder 2"/>
          <p:cNvSpPr>
            <a:spLocks noGrp="1"/>
          </p:cNvSpPr>
          <p:nvPr>
            <p:ph idx="1"/>
          </p:nvPr>
        </p:nvSpPr>
        <p:spPr/>
        <p:txBody>
          <a:bodyPr/>
          <a:lstStyle/>
          <a:p>
            <a:r>
              <a:rPr lang="en-GB" dirty="0" smtClean="0"/>
              <a:t>Each student’s recording must be saved as an mp3 file.</a:t>
            </a:r>
          </a:p>
          <a:p>
            <a:r>
              <a:rPr lang="en-GB" dirty="0" smtClean="0"/>
              <a:t>All recordings must be transferred either to a memory stick or to a CD.</a:t>
            </a:r>
          </a:p>
          <a:p>
            <a:r>
              <a:rPr lang="en-GB" dirty="0" smtClean="0"/>
              <a:t>The filename must contain the component code, centre number and candidate number, </a:t>
            </a:r>
            <a:r>
              <a:rPr lang="en-GB" dirty="0" err="1" smtClean="0"/>
              <a:t>eg</a:t>
            </a:r>
            <a:r>
              <a:rPr lang="en-GB" dirty="0" smtClean="0"/>
              <a:t> 8698SF_55217_0041.mp3.</a:t>
            </a:r>
          </a:p>
          <a:p>
            <a:r>
              <a:rPr lang="en-GB" dirty="0" smtClean="0"/>
              <a:t>In addition, the centre number and component code should be written on a CD with an indelible pen. Do not use a sticky label. Similarly a memory stick must have a tag attached.</a:t>
            </a:r>
          </a:p>
          <a:p>
            <a:r>
              <a:rPr lang="en-GB" dirty="0" smtClean="0"/>
              <a:t>As soon as all the tests are completed for the centre, the memory sticks/CDs must be sent to the AQA examiner together with the Attendance List.  This must be done within one working day of the last date of the five-week period at the latest.</a:t>
            </a:r>
          </a:p>
          <a:p>
            <a:r>
              <a:rPr lang="en-GB" dirty="0" smtClean="0"/>
              <a:t>You are advised to keep a copy of the recording in case of loss in the post or damage to memory stick/CD in transit.  Ensure the memory stick/CD is packaged carefully, using bubble wrap or padding.</a:t>
            </a:r>
          </a:p>
          <a:p>
            <a:endParaRPr lang="en-GB" dirty="0" smtClean="0"/>
          </a:p>
          <a:p>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pic>
        <p:nvPicPr>
          <p:cNvPr id="5" name="Picture 4"/>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0836" y="5340572"/>
            <a:ext cx="1195044" cy="96874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Resources to accompany this presentation</a:t>
            </a:r>
            <a:endParaRPr lang="en-GB" dirty="0"/>
          </a:p>
        </p:txBody>
      </p:sp>
      <p:sp>
        <p:nvSpPr>
          <p:cNvPr id="3" name="Content Placeholder 2"/>
          <p:cNvSpPr>
            <a:spLocks noGrp="1"/>
          </p:cNvSpPr>
          <p:nvPr>
            <p:ph idx="1"/>
          </p:nvPr>
        </p:nvSpPr>
        <p:spPr/>
        <p:txBody>
          <a:bodyPr/>
          <a:lstStyle/>
          <a:p>
            <a:pPr marL="0" indent="0">
              <a:buNone/>
            </a:pPr>
            <a:r>
              <a:rPr lang="en-GB" dirty="0" smtClean="0"/>
              <a:t>Please see our teaching resources pages for </a:t>
            </a:r>
            <a:r>
              <a:rPr lang="en-GB" dirty="0" smtClean="0">
                <a:hlinkClick r:id="rId2"/>
              </a:rPr>
              <a:t>French</a:t>
            </a:r>
            <a:r>
              <a:rPr lang="en-GB" dirty="0" smtClean="0"/>
              <a:t>, </a:t>
            </a:r>
            <a:r>
              <a:rPr lang="en-GB" dirty="0" smtClean="0">
                <a:hlinkClick r:id="rId3"/>
              </a:rPr>
              <a:t>German </a:t>
            </a:r>
            <a:r>
              <a:rPr lang="en-GB" dirty="0" smtClean="0"/>
              <a:t>and </a:t>
            </a:r>
            <a:r>
              <a:rPr lang="en-GB" dirty="0" smtClean="0">
                <a:hlinkClick r:id="rId4"/>
              </a:rPr>
              <a:t>Spanish </a:t>
            </a:r>
            <a:r>
              <a:rPr lang="en-GB" dirty="0" smtClean="0"/>
              <a:t>to find: </a:t>
            </a:r>
          </a:p>
          <a:p>
            <a:endParaRPr lang="en-GB" dirty="0" smtClean="0"/>
          </a:p>
          <a:p>
            <a:pPr lvl="0"/>
            <a:r>
              <a:rPr lang="en-GB" dirty="0" smtClean="0"/>
              <a:t>GCSE Speaking marked example assessments with commentaries</a:t>
            </a:r>
          </a:p>
          <a:p>
            <a:pPr lvl="0"/>
            <a:r>
              <a:rPr lang="en-GB" dirty="0" smtClean="0"/>
              <a:t>GCSE Speaking test sound files to accompany example assessments</a:t>
            </a:r>
          </a:p>
          <a:p>
            <a:pPr marL="0" lvl="0" indent="0">
              <a:buNone/>
            </a:pPr>
            <a:endParaRPr lang="en-GB" dirty="0" smtClean="0"/>
          </a:p>
          <a:p>
            <a:pPr marL="0" indent="0">
              <a:buNone/>
            </a:pPr>
            <a:r>
              <a:rPr lang="en-GB" dirty="0" smtClean="0"/>
              <a:t>Please see our assessment resources pages for </a:t>
            </a:r>
            <a:r>
              <a:rPr lang="en-GB" dirty="0" smtClean="0">
                <a:hlinkClick r:id="rId5"/>
              </a:rPr>
              <a:t>French</a:t>
            </a:r>
            <a:r>
              <a:rPr lang="en-GB" dirty="0" smtClean="0"/>
              <a:t>, </a:t>
            </a:r>
            <a:r>
              <a:rPr lang="en-GB" dirty="0" smtClean="0">
                <a:hlinkClick r:id="rId6"/>
              </a:rPr>
              <a:t>German </a:t>
            </a:r>
            <a:r>
              <a:rPr lang="en-GB" dirty="0" smtClean="0"/>
              <a:t>and </a:t>
            </a:r>
            <a:r>
              <a:rPr lang="en-GB" dirty="0" smtClean="0">
                <a:hlinkClick r:id="rId7"/>
              </a:rPr>
              <a:t>Spanish </a:t>
            </a:r>
            <a:r>
              <a:rPr lang="en-GB" dirty="0" smtClean="0"/>
              <a:t>to find our new GCSE Instructions for the conduct of the examinations June 2018. </a:t>
            </a:r>
          </a:p>
          <a:p>
            <a:pPr marL="0" indent="0">
              <a:buNone/>
            </a:pPr>
            <a:endParaRPr lang="en-GB" dirty="0"/>
          </a:p>
          <a:p>
            <a:pPr marL="0" indent="0">
              <a:buNone/>
            </a:pPr>
            <a:r>
              <a:rPr lang="en-GB" dirty="0"/>
              <a:t>Marked example assessments will be available for other languages in summer 2017.</a:t>
            </a:r>
          </a:p>
          <a:p>
            <a:pPr marL="0" indent="0">
              <a:buNone/>
            </a:pPr>
            <a:endParaRPr lang="en-GB" dirty="0" smtClean="0"/>
          </a:p>
          <a:p>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pic>
        <p:nvPicPr>
          <p:cNvPr id="5" name="Picture 4"/>
          <p:cNvPicPr>
            <a:picLocks noChangeAspect="1" noChangeArrowheads="1"/>
          </p:cNvPicPr>
          <p:nvPr/>
        </p:nvPicPr>
        <p:blipFill rotWithShape="1">
          <a:blip r:embed="rId8">
            <a:extLst>
              <a:ext uri="{28A0092B-C50C-407E-A947-70E740481C1C}">
                <a14:useLocalDpi xmlns="" xmlns:a14="http://schemas.microsoft.com/office/drawing/2010/main" val="0"/>
              </a:ext>
            </a:extLst>
          </a:blip>
          <a:srcRect l="13490" t="32019" r="74740" b="51018"/>
          <a:stretch/>
        </p:blipFill>
        <p:spPr bwMode="auto">
          <a:xfrm>
            <a:off x="7730836" y="5340572"/>
            <a:ext cx="1195044" cy="96874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1200434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AQA Contacts</a:t>
            </a:r>
            <a:endParaRPr lang="en-GB" dirty="0"/>
          </a:p>
        </p:txBody>
      </p:sp>
      <p:sp>
        <p:nvSpPr>
          <p:cNvPr id="3" name="Content Placeholder 2"/>
          <p:cNvSpPr>
            <a:spLocks noGrp="1"/>
          </p:cNvSpPr>
          <p:nvPr>
            <p:ph idx="1"/>
          </p:nvPr>
        </p:nvSpPr>
        <p:spPr/>
        <p:txBody>
          <a:bodyPr/>
          <a:lstStyle/>
          <a:p>
            <a:pPr marL="0" indent="0">
              <a:buNone/>
            </a:pPr>
            <a:r>
              <a:rPr lang="en-GB" dirty="0"/>
              <a:t>If you have any questions about the content of this </a:t>
            </a:r>
            <a:r>
              <a:rPr lang="en-GB" dirty="0" smtClean="0"/>
              <a:t>webcast, </a:t>
            </a:r>
            <a:r>
              <a:rPr lang="en-GB" dirty="0"/>
              <a:t>please contact the </a:t>
            </a:r>
            <a:r>
              <a:rPr lang="en-GB" dirty="0" smtClean="0"/>
              <a:t>languages </a:t>
            </a:r>
            <a:r>
              <a:rPr lang="en-GB" dirty="0"/>
              <a:t>team using the email address or telephone number below</a:t>
            </a:r>
            <a:r>
              <a:rPr lang="en-GB" dirty="0" smtClean="0"/>
              <a:t>.</a:t>
            </a:r>
          </a:p>
          <a:p>
            <a:pPr marL="0" indent="0">
              <a:buNone/>
            </a:pPr>
            <a:endParaRPr lang="en-GB" dirty="0" smtClean="0"/>
          </a:p>
          <a:p>
            <a:pPr marL="0" indent="0">
              <a:buNone/>
            </a:pPr>
            <a:r>
              <a:rPr lang="en-GB" dirty="0" smtClean="0">
                <a:hlinkClick r:id="rId2"/>
              </a:rPr>
              <a:t>mfl@aqa.org.uk</a:t>
            </a:r>
            <a:r>
              <a:rPr lang="en-GB" dirty="0" smtClean="0"/>
              <a:t> </a:t>
            </a:r>
          </a:p>
          <a:p>
            <a:endParaRPr lang="en-GB" dirty="0" smtClean="0"/>
          </a:p>
          <a:p>
            <a:pPr marL="0" indent="0">
              <a:buNone/>
            </a:pPr>
            <a:r>
              <a:rPr lang="en-GB" dirty="0" smtClean="0"/>
              <a:t>Tel: 01423 534 381 </a:t>
            </a:r>
          </a:p>
          <a:p>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pic>
        <p:nvPicPr>
          <p:cNvPr id="5"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3490" t="32019" r="74740" b="51018"/>
          <a:stretch/>
        </p:blipFill>
        <p:spPr bwMode="auto">
          <a:xfrm>
            <a:off x="7730836" y="5340572"/>
            <a:ext cx="1195044" cy="96874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1982685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2" name="Title 1"/>
          <p:cNvSpPr>
            <a:spLocks noGrp="1"/>
          </p:cNvSpPr>
          <p:nvPr>
            <p:ph type="ctrTitle"/>
          </p:nvPr>
        </p:nvSpPr>
        <p:spPr/>
        <p:txBody>
          <a:bodyPr/>
          <a:lstStyle/>
          <a:p>
            <a:r>
              <a:rPr lang="en-GB" dirty="0" smtClean="0"/>
              <a:t>Thank you</a:t>
            </a:r>
            <a:endParaRPr lang="en-GB" dirty="0"/>
          </a:p>
        </p:txBody>
      </p:sp>
    </p:spTree>
    <p:extLst>
      <p:ext uri="{BB962C8B-B14F-4D97-AF65-F5344CB8AC3E}">
        <p14:creationId xmlns="" xmlns:p14="http://schemas.microsoft.com/office/powerpoint/2010/main" val="4008286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mtClean="0"/>
              <a:t>Format of the tests</a:t>
            </a:r>
            <a:endParaRPr lang="en-GB" dirty="0"/>
          </a:p>
        </p:txBody>
      </p:sp>
      <p:sp>
        <p:nvSpPr>
          <p:cNvPr id="3" name="Content Placeholder 2"/>
          <p:cNvSpPr>
            <a:spLocks noGrp="1"/>
          </p:cNvSpPr>
          <p:nvPr>
            <p:ph idx="1"/>
          </p:nvPr>
        </p:nvSpPr>
        <p:spPr/>
        <p:txBody>
          <a:bodyPr/>
          <a:lstStyle/>
          <a:p>
            <a:r>
              <a:rPr lang="en-GB" dirty="0" smtClean="0"/>
              <a:t>Each student takes one test, either Foundation or Higher.</a:t>
            </a:r>
          </a:p>
          <a:p>
            <a:r>
              <a:rPr lang="en-GB" dirty="0" smtClean="0"/>
              <a:t>The test consists of (in this order):</a:t>
            </a:r>
          </a:p>
          <a:p>
            <a:pPr lvl="1">
              <a:buFont typeface="Arial" panose="020B0604020202020204" pitchFamily="34" charset="0"/>
              <a:buChar char="•"/>
            </a:pPr>
            <a:r>
              <a:rPr lang="en-GB" sz="1800" dirty="0" smtClean="0"/>
              <a:t>one role-play</a:t>
            </a:r>
          </a:p>
          <a:p>
            <a:pPr lvl="1">
              <a:buFont typeface="Arial" panose="020B0604020202020204" pitchFamily="34" charset="0"/>
              <a:buChar char="•"/>
            </a:pPr>
            <a:r>
              <a:rPr lang="en-GB" sz="1800" dirty="0" smtClean="0"/>
              <a:t>one photo card</a:t>
            </a:r>
          </a:p>
          <a:p>
            <a:pPr lvl="1">
              <a:buFont typeface="Arial" panose="020B0604020202020204" pitchFamily="34" charset="0"/>
              <a:buChar char="•"/>
            </a:pPr>
            <a:r>
              <a:rPr lang="en-GB" sz="1800" dirty="0" smtClean="0"/>
              <a:t>a general conversation.</a:t>
            </a:r>
          </a:p>
          <a:p>
            <a:r>
              <a:rPr lang="en-GB" dirty="0" smtClean="0"/>
              <a:t>Tests for all languages conducted over a specified period (up to five weeks in April and May). Dates available on timetable in each series.</a:t>
            </a:r>
          </a:p>
          <a:p>
            <a:r>
              <a:rPr lang="en-GB" dirty="0" smtClean="0"/>
              <a:t>AQA supplies the confidential examination material (role plays and  photo cards).</a:t>
            </a:r>
          </a:p>
          <a:p>
            <a:r>
              <a:rPr lang="en-GB" dirty="0" smtClean="0"/>
              <a:t>Notes by students are made on MFL Additional Answer Sheets (printed at the school/college).</a:t>
            </a:r>
          </a:p>
          <a:p>
            <a:r>
              <a:rPr lang="en-GB" dirty="0" smtClean="0"/>
              <a:t>Teacher conducts and records tests as mp3 files.</a:t>
            </a:r>
          </a:p>
          <a:p>
            <a:r>
              <a:rPr lang="en-GB" dirty="0" smtClean="0"/>
              <a:t>AQA marks the tests.</a:t>
            </a:r>
          </a:p>
          <a:p>
            <a:pPr lvl="0"/>
            <a:endParaRPr lang="en-GB" dirty="0" smtClean="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pic>
        <p:nvPicPr>
          <p:cNvPr id="5" name="Picture 4"/>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8333" t="34396" r="27240" b="34194"/>
          <a:stretch/>
        </p:blipFill>
        <p:spPr bwMode="auto">
          <a:xfrm>
            <a:off x="7992094" y="4878098"/>
            <a:ext cx="1151906" cy="141071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33475430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mtClean="0"/>
              <a:t>Security of the tests</a:t>
            </a:r>
            <a:endParaRPr lang="en-GB" dirty="0"/>
          </a:p>
        </p:txBody>
      </p:sp>
      <p:sp>
        <p:nvSpPr>
          <p:cNvPr id="3" name="Content Placeholder 2"/>
          <p:cNvSpPr>
            <a:spLocks noGrp="1"/>
          </p:cNvSpPr>
          <p:nvPr>
            <p:ph idx="1"/>
          </p:nvPr>
        </p:nvSpPr>
        <p:spPr/>
        <p:txBody>
          <a:bodyPr/>
          <a:lstStyle/>
          <a:p>
            <a:r>
              <a:rPr lang="en-GB" dirty="0" smtClean="0"/>
              <a:t>The speaking tests may be opened, if the teacher so wishes, up to three working days before the specified period in which tests are to be conducted.</a:t>
            </a:r>
          </a:p>
          <a:p>
            <a:r>
              <a:rPr lang="en-GB" dirty="0" smtClean="0"/>
              <a:t>It is essential that the confidentiality of the speaking test material is strictly maintained prior to and throughout the period of the tests. Its content must not be disclosed and the material must be kept on the school premises, under secure storage.</a:t>
            </a:r>
          </a:p>
          <a:p>
            <a:r>
              <a:rPr lang="en-GB" dirty="0" smtClean="0"/>
              <a:t>The speaking test material must be treated as confidential until the end of the specified period.  It must be checked in and out of secure storage when in use and kept under secure storage when not in use.</a:t>
            </a:r>
          </a:p>
          <a:p>
            <a:r>
              <a:rPr lang="en-GB" dirty="0" smtClean="0"/>
              <a:t>Students must not be allowed to write on or mark the role-play or photo cards under any circumstances. The cards must be collected in as soon as the photo card task has been completed.</a:t>
            </a:r>
          </a:p>
          <a:p>
            <a:pPr marL="0" indent="0">
              <a:buNone/>
            </a:pPr>
            <a:r>
              <a:rPr lang="en-GB" dirty="0" smtClean="0"/>
              <a:t> </a:t>
            </a:r>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 xmlns:p14="http://schemas.microsoft.com/office/powerpoint/2010/main" val="9166060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mtClean="0"/>
              <a:t>Security of the tests</a:t>
            </a:r>
            <a:endParaRPr lang="en-GB" dirty="0"/>
          </a:p>
        </p:txBody>
      </p:sp>
      <p:sp>
        <p:nvSpPr>
          <p:cNvPr id="3" name="Content Placeholder 2"/>
          <p:cNvSpPr>
            <a:spLocks noGrp="1"/>
          </p:cNvSpPr>
          <p:nvPr>
            <p:ph idx="1"/>
          </p:nvPr>
        </p:nvSpPr>
        <p:spPr/>
        <p:txBody>
          <a:bodyPr/>
          <a:lstStyle/>
          <a:p>
            <a:r>
              <a:rPr lang="en-GB" dirty="0"/>
              <a:t>Students may make notes on MFL Additional Answer Sheets during the supervised preparation period. Any such notes must be handed to the teacher as soon as the photo card has been completed. The notes must be stored under secure conditions until results day, after which they can be disposed of. </a:t>
            </a:r>
            <a:r>
              <a:rPr lang="en-GB" dirty="0" smtClean="0"/>
              <a:t> </a:t>
            </a:r>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 xmlns:p14="http://schemas.microsoft.com/office/powerpoint/2010/main" val="9089194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Preparation in advance of the test</a:t>
            </a:r>
            <a:endParaRPr lang="en-GB" dirty="0"/>
          </a:p>
        </p:txBody>
      </p:sp>
      <p:sp>
        <p:nvSpPr>
          <p:cNvPr id="3" name="Content Placeholder 2"/>
          <p:cNvSpPr>
            <a:spLocks noGrp="1"/>
          </p:cNvSpPr>
          <p:nvPr>
            <p:ph idx="1"/>
          </p:nvPr>
        </p:nvSpPr>
        <p:spPr/>
        <p:txBody>
          <a:bodyPr/>
          <a:lstStyle/>
          <a:p>
            <a:pPr marL="0" indent="0">
              <a:buNone/>
            </a:pPr>
            <a:r>
              <a:rPr lang="en-GB" dirty="0" smtClean="0"/>
              <a:t>At least a few days before the exams, sort out the order that students will do the test in and know which role-play and photo card each student will have, bearing in mind the nominated theme for the general conversation.</a:t>
            </a:r>
          </a:p>
          <a:p>
            <a:pPr marL="0" lvl="0" indent="0">
              <a:buNone/>
            </a:pPr>
            <a:r>
              <a:rPr lang="en-GB" dirty="0" smtClean="0"/>
              <a:t>Check rooms for preparation and conduct of the tests:</a:t>
            </a:r>
          </a:p>
          <a:p>
            <a:pPr marL="0" indent="0">
              <a:buNone/>
            </a:pPr>
            <a:r>
              <a:rPr lang="en-GB" b="1" dirty="0" smtClean="0"/>
              <a:t>Preparation room   </a:t>
            </a:r>
            <a:r>
              <a:rPr lang="en-GB" dirty="0" smtClean="0"/>
              <a:t>	</a:t>
            </a:r>
          </a:p>
          <a:p>
            <a:r>
              <a:rPr lang="en-GB" dirty="0" smtClean="0"/>
              <a:t>sequence charts per tier available in teacher’s booklet</a:t>
            </a:r>
          </a:p>
          <a:p>
            <a:r>
              <a:rPr lang="en-GB" dirty="0" smtClean="0"/>
              <a:t>sufficient sets of role-play and photo cards available.</a:t>
            </a:r>
          </a:p>
          <a:p>
            <a:pPr marL="0" indent="0">
              <a:buNone/>
            </a:pPr>
            <a:r>
              <a:rPr lang="en-GB" b="1" dirty="0" smtClean="0"/>
              <a:t>Conduct room</a:t>
            </a:r>
          </a:p>
          <a:p>
            <a:r>
              <a:rPr lang="en-GB" dirty="0" smtClean="0"/>
              <a:t>size of room</a:t>
            </a:r>
          </a:p>
          <a:p>
            <a:r>
              <a:rPr lang="en-GB" dirty="0"/>
              <a:t>furnishings, </a:t>
            </a:r>
            <a:r>
              <a:rPr lang="en-GB" dirty="0" err="1"/>
              <a:t>eg</a:t>
            </a:r>
            <a:r>
              <a:rPr lang="en-GB" dirty="0"/>
              <a:t> carpet to ensure high quality </a:t>
            </a:r>
            <a:r>
              <a:rPr lang="en-GB" dirty="0" smtClean="0"/>
              <a:t>recording</a:t>
            </a:r>
          </a:p>
          <a:p>
            <a:r>
              <a:rPr lang="en-GB" dirty="0" smtClean="0"/>
              <a:t>location – students in the preparation room must not be able to hear tests being conducted in the 	test room</a:t>
            </a:r>
          </a:p>
          <a:p>
            <a:r>
              <a:rPr lang="en-GB" dirty="0" smtClean="0"/>
              <a:t>all language-related posters </a:t>
            </a:r>
            <a:r>
              <a:rPr lang="en-GB" dirty="0" err="1" smtClean="0"/>
              <a:t>etc</a:t>
            </a:r>
            <a:r>
              <a:rPr lang="en-GB" dirty="0" smtClean="0"/>
              <a:t> taken down or covered </a:t>
            </a:r>
            <a:br>
              <a:rPr lang="en-GB" dirty="0" smtClean="0"/>
            </a:br>
            <a:r>
              <a:rPr lang="en-GB" dirty="0" smtClean="0"/>
              <a:t>(in preparation room and room where the test is conducted).</a:t>
            </a:r>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pic>
        <p:nvPicPr>
          <p:cNvPr id="9" name="Picture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Preparation in advance of the test (continued)</a:t>
            </a:r>
            <a:endParaRPr lang="en-GB" dirty="0"/>
          </a:p>
        </p:txBody>
      </p:sp>
      <p:sp>
        <p:nvSpPr>
          <p:cNvPr id="3" name="Content Placeholder 2"/>
          <p:cNvSpPr>
            <a:spLocks noGrp="1"/>
          </p:cNvSpPr>
          <p:nvPr>
            <p:ph idx="1"/>
          </p:nvPr>
        </p:nvSpPr>
        <p:spPr/>
        <p:txBody>
          <a:bodyPr/>
          <a:lstStyle/>
          <a:p>
            <a:pPr marL="0" indent="0">
              <a:buNone/>
            </a:pPr>
            <a:r>
              <a:rPr lang="en-GB" dirty="0" smtClean="0"/>
              <a:t>Check equipment condition and position to ensure both teacher and student can be heard clearly.</a:t>
            </a:r>
          </a:p>
          <a:p>
            <a:endParaRPr lang="en-GB" dirty="0" smtClean="0"/>
          </a:p>
          <a:p>
            <a:pPr marL="0" indent="0">
              <a:buNone/>
            </a:pPr>
            <a:r>
              <a:rPr lang="en-GB" dirty="0" smtClean="0"/>
              <a:t>Know the instructions. </a:t>
            </a:r>
            <a:r>
              <a:rPr lang="en-GB" dirty="0"/>
              <a:t>Make sure invigilators are fully briefed in advance and know the </a:t>
            </a:r>
            <a:r>
              <a:rPr lang="en-GB" dirty="0" smtClean="0"/>
              <a:t>instructions.</a:t>
            </a:r>
          </a:p>
          <a:p>
            <a:pPr marL="0" indent="0">
              <a:buNone/>
            </a:pPr>
            <a:endParaRPr lang="en-GB" dirty="0" smtClean="0"/>
          </a:p>
          <a:p>
            <a:pPr marL="0" lvl="0" indent="0">
              <a:buNone/>
            </a:pPr>
            <a:r>
              <a:rPr lang="en-GB" dirty="0" smtClean="0"/>
              <a:t>Organise students.</a:t>
            </a:r>
          </a:p>
          <a:p>
            <a:r>
              <a:rPr lang="en-GB" dirty="0" smtClean="0"/>
              <a:t>Foundation candidates first?</a:t>
            </a:r>
          </a:p>
          <a:p>
            <a:r>
              <a:rPr lang="en-GB" dirty="0" smtClean="0"/>
              <a:t>Higher candidates next?</a:t>
            </a:r>
            <a:endParaRPr lang="en-GB" dirty="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pic>
        <p:nvPicPr>
          <p:cNvPr id="9" name="Picture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41647053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Organisation on the day </a:t>
            </a:r>
            <a:endParaRPr lang="en-GB" dirty="0"/>
          </a:p>
        </p:txBody>
      </p:sp>
      <p:sp>
        <p:nvSpPr>
          <p:cNvPr id="3" name="Content Placeholder 2"/>
          <p:cNvSpPr>
            <a:spLocks noGrp="1"/>
          </p:cNvSpPr>
          <p:nvPr>
            <p:ph idx="1"/>
          </p:nvPr>
        </p:nvSpPr>
        <p:spPr/>
        <p:txBody>
          <a:bodyPr/>
          <a:lstStyle/>
          <a:p>
            <a:pPr marL="0" lvl="0" indent="0">
              <a:buNone/>
            </a:pPr>
            <a:r>
              <a:rPr lang="en-GB" dirty="0" smtClean="0"/>
              <a:t>In the preparation room:</a:t>
            </a:r>
          </a:p>
          <a:p>
            <a:pPr lvl="1">
              <a:buFont typeface="Arial" panose="020B0604020202020204" pitchFamily="34" charset="0"/>
              <a:buChar char="•"/>
            </a:pPr>
            <a:r>
              <a:rPr lang="en-GB" sz="1800" dirty="0" smtClean="0"/>
              <a:t>role-play cards</a:t>
            </a:r>
          </a:p>
          <a:p>
            <a:pPr lvl="1">
              <a:buFont typeface="Arial" panose="020B0604020202020204" pitchFamily="34" charset="0"/>
              <a:buChar char="•"/>
            </a:pPr>
            <a:r>
              <a:rPr lang="en-GB" sz="1800" dirty="0" smtClean="0"/>
              <a:t>photo cards</a:t>
            </a:r>
          </a:p>
          <a:p>
            <a:pPr lvl="1">
              <a:buFont typeface="Arial" panose="020B0604020202020204" pitchFamily="34" charset="0"/>
              <a:buChar char="•"/>
            </a:pPr>
            <a:r>
              <a:rPr lang="en-GB" sz="1800" dirty="0" smtClean="0"/>
              <a:t>MFL additional answer sheets for student notes</a:t>
            </a:r>
          </a:p>
          <a:p>
            <a:pPr lvl="1">
              <a:buFont typeface="Arial" panose="020B0604020202020204" pitchFamily="34" charset="0"/>
              <a:buChar char="•"/>
            </a:pPr>
            <a:r>
              <a:rPr lang="en-GB" sz="1800" dirty="0" smtClean="0"/>
              <a:t>instructions for the Conduct of the Examinations</a:t>
            </a:r>
          </a:p>
          <a:p>
            <a:pPr lvl="1">
              <a:buFont typeface="Arial" panose="020B0604020202020204" pitchFamily="34" charset="0"/>
              <a:buChar char="•"/>
            </a:pPr>
            <a:r>
              <a:rPr lang="en-GB" sz="1800" dirty="0" smtClean="0"/>
              <a:t>JCQ regulations</a:t>
            </a:r>
          </a:p>
          <a:p>
            <a:pPr lvl="1">
              <a:buFont typeface="Arial" panose="020B0604020202020204" pitchFamily="34" charset="0"/>
              <a:buChar char="•"/>
            </a:pPr>
            <a:r>
              <a:rPr lang="en-GB" sz="1800" dirty="0" smtClean="0"/>
              <a:t>candidate warning notices</a:t>
            </a:r>
          </a:p>
          <a:p>
            <a:pPr lvl="1">
              <a:buFont typeface="Arial" panose="020B0604020202020204" pitchFamily="34" charset="0"/>
              <a:buChar char="•"/>
            </a:pPr>
            <a:r>
              <a:rPr lang="en-GB" sz="1800" dirty="0" smtClean="0"/>
              <a:t>no dictionary allowed.</a:t>
            </a:r>
          </a:p>
          <a:p>
            <a:pPr lvl="1"/>
            <a:endParaRPr lang="en-GB" dirty="0" smtClean="0"/>
          </a:p>
          <a:p>
            <a:pPr marL="0" indent="0">
              <a:buNone/>
            </a:pPr>
            <a:r>
              <a:rPr lang="en-GB" dirty="0" smtClean="0"/>
              <a:t>Reminder - students in the preparation room must not be able to hear tests being conducted in the other room</a:t>
            </a:r>
            <a:endParaRPr lang="en-GB" dirty="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pic>
        <p:nvPicPr>
          <p:cNvPr id="9" name="Picture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Organisation on the day (continued)</a:t>
            </a:r>
            <a:endParaRPr lang="en-GB" dirty="0"/>
          </a:p>
        </p:txBody>
      </p:sp>
      <p:sp>
        <p:nvSpPr>
          <p:cNvPr id="3" name="Content Placeholder 2"/>
          <p:cNvSpPr>
            <a:spLocks noGrp="1"/>
          </p:cNvSpPr>
          <p:nvPr>
            <p:ph idx="1"/>
          </p:nvPr>
        </p:nvSpPr>
        <p:spPr/>
        <p:txBody>
          <a:bodyPr/>
          <a:lstStyle/>
          <a:p>
            <a:pPr marL="0" lvl="0" indent="0">
              <a:buNone/>
            </a:pPr>
            <a:r>
              <a:rPr lang="en-GB" dirty="0" smtClean="0"/>
              <a:t>In the conduct room:</a:t>
            </a:r>
          </a:p>
          <a:p>
            <a:pPr lvl="1">
              <a:buFont typeface="Arial" panose="020B0604020202020204" pitchFamily="34" charset="0"/>
              <a:buChar char="•"/>
            </a:pPr>
            <a:r>
              <a:rPr lang="en-GB" sz="1800" dirty="0" smtClean="0"/>
              <a:t>recording device</a:t>
            </a:r>
          </a:p>
          <a:p>
            <a:pPr lvl="1">
              <a:buFont typeface="Arial" panose="020B0604020202020204" pitchFamily="34" charset="0"/>
              <a:buChar char="•"/>
            </a:pPr>
            <a:r>
              <a:rPr lang="en-GB" sz="1800" dirty="0" smtClean="0"/>
              <a:t>teacher’s booklet</a:t>
            </a:r>
          </a:p>
          <a:p>
            <a:pPr lvl="1">
              <a:buFont typeface="Arial" panose="020B0604020202020204" pitchFamily="34" charset="0"/>
              <a:buChar char="•"/>
            </a:pPr>
            <a:r>
              <a:rPr lang="en-GB" sz="1800" dirty="0" smtClean="0"/>
              <a:t>sequence chart per tier (in back of teacher’s booklet)</a:t>
            </a:r>
          </a:p>
          <a:p>
            <a:pPr lvl="1">
              <a:buFont typeface="Arial" panose="020B0604020202020204" pitchFamily="34" charset="0"/>
              <a:buChar char="•"/>
            </a:pPr>
            <a:r>
              <a:rPr lang="en-GB" sz="1800" dirty="0" smtClean="0"/>
              <a:t>instructions for the Conduct of the Examinations</a:t>
            </a:r>
          </a:p>
          <a:p>
            <a:pPr lvl="1">
              <a:buFont typeface="Arial" panose="020B0604020202020204" pitchFamily="34" charset="0"/>
              <a:buChar char="•"/>
            </a:pPr>
            <a:r>
              <a:rPr lang="en-GB" sz="1800" dirty="0" smtClean="0"/>
              <a:t>JCQ Regulations</a:t>
            </a:r>
          </a:p>
          <a:p>
            <a:pPr lvl="1">
              <a:buFont typeface="Arial" panose="020B0604020202020204" pitchFamily="34" charset="0"/>
              <a:buChar char="•"/>
            </a:pPr>
            <a:r>
              <a:rPr lang="en-GB" sz="1800" dirty="0" smtClean="0"/>
              <a:t>candidate warning notices</a:t>
            </a:r>
          </a:p>
          <a:p>
            <a:pPr lvl="1">
              <a:buFont typeface="Arial" panose="020B0604020202020204" pitchFamily="34" charset="0"/>
              <a:buChar char="•"/>
            </a:pPr>
            <a:r>
              <a:rPr lang="en-GB" sz="1800" dirty="0" smtClean="0"/>
              <a:t>clock/stopwatch</a:t>
            </a:r>
          </a:p>
          <a:p>
            <a:pPr lvl="1">
              <a:buFont typeface="Arial" panose="020B0604020202020204" pitchFamily="34" charset="0"/>
              <a:buChar char="•"/>
            </a:pPr>
            <a:r>
              <a:rPr lang="en-GB" sz="1800" dirty="0" smtClean="0"/>
              <a:t>copy of attendance list.</a:t>
            </a:r>
          </a:p>
          <a:p>
            <a:endParaRPr lang="en-GB" dirty="0" smtClean="0"/>
          </a:p>
          <a:p>
            <a:pPr marL="0" indent="0">
              <a:buNone/>
            </a:pPr>
            <a:r>
              <a:rPr lang="en-GB" dirty="0" smtClean="0"/>
              <a:t>Is the room organised so that the teacher can conduct the tests and the student can feel comfortable?</a:t>
            </a:r>
          </a:p>
          <a:p>
            <a:endParaRPr lang="en-GB" dirty="0" smtClean="0"/>
          </a:p>
          <a:p>
            <a:pPr marL="0" indent="0">
              <a:buNone/>
            </a:pPr>
            <a:r>
              <a:rPr lang="en-GB" dirty="0" smtClean="0"/>
              <a:t>Student will need desk space but still needs to be near enough to the </a:t>
            </a:r>
            <a:br>
              <a:rPr lang="en-GB" dirty="0" smtClean="0"/>
            </a:br>
            <a:r>
              <a:rPr lang="en-GB" dirty="0" smtClean="0"/>
              <a:t>recording device to ensure high quality recording.</a:t>
            </a:r>
            <a:endParaRPr lang="en-GB" dirty="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pic>
        <p:nvPicPr>
          <p:cNvPr id="9" name="Picture 8"/>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490" t="32019" r="74740" b="51018"/>
          <a:stretch/>
        </p:blipFill>
        <p:spPr bwMode="auto">
          <a:xfrm>
            <a:off x="7732800" y="5342400"/>
            <a:ext cx="1194615" cy="9684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cap="flat" cmpd="sng" algn="ctr">
                <a:solidFill>
                  <a:srgbClr val="CD202C"/>
                </a:solidFill>
                <a:prstDash val="solid"/>
                <a:miter lim="800000"/>
                <a:headEnd/>
                <a:tailEnd/>
              </a14:hiddenLine>
            </a:ext>
          </a:extLst>
        </p:spPr>
      </p:pic>
    </p:spTree>
    <p:extLst>
      <p:ext uri="{BB962C8B-B14F-4D97-AF65-F5344CB8AC3E}">
        <p14:creationId xmlns="" xmlns:p14="http://schemas.microsoft.com/office/powerpoint/2010/main" val="2843101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AQA Presentation</Template>
  <TotalTime>3694</TotalTime>
  <Words>2570</Words>
  <Application>Microsoft Office PowerPoint</Application>
  <PresentationFormat>Presentación en pantalla (4:3)</PresentationFormat>
  <Paragraphs>249</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AQA Presentation</vt:lpstr>
      <vt:lpstr>GCSE Languages, Paper 2: Speaking  Conduct of the tests</vt:lpstr>
      <vt:lpstr>Session content</vt:lpstr>
      <vt:lpstr>Format of the tests</vt:lpstr>
      <vt:lpstr>Security of the tests</vt:lpstr>
      <vt:lpstr>Security of the tests</vt:lpstr>
      <vt:lpstr>Preparation in advance of the test</vt:lpstr>
      <vt:lpstr>Preparation in advance of the test (continued)</vt:lpstr>
      <vt:lpstr>Organisation on the day </vt:lpstr>
      <vt:lpstr>Organisation on the day (continued)</vt:lpstr>
      <vt:lpstr>Beginning the preparation period</vt:lpstr>
      <vt:lpstr>Preparation time for the student</vt:lpstr>
      <vt:lpstr>Preparation TIME for the student</vt:lpstr>
      <vt:lpstr>During the test - general</vt:lpstr>
      <vt:lpstr>During the test - role-play</vt:lpstr>
      <vt:lpstr>During the test - role-play</vt:lpstr>
      <vt:lpstr>During the test – photo card</vt:lpstr>
      <vt:lpstr>During the test – photo card</vt:lpstr>
      <vt:lpstr>Summary</vt:lpstr>
      <vt:lpstr>During the test – photo card (continued)</vt:lpstr>
      <vt:lpstr>During the test – general conversation</vt:lpstr>
      <vt:lpstr>During the test – general conversation (continued)</vt:lpstr>
      <vt:lpstr>During the test – general conversation (continued)</vt:lpstr>
      <vt:lpstr>After the tests</vt:lpstr>
      <vt:lpstr>Resources to accompany this presentation</vt:lpstr>
      <vt:lpstr>AQA Contacts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Languages, Paper 2: Speaking  Conduct of the tests</dc:title>
  <dc:creator>Miss Mallo</dc:creator>
  <cp:lastModifiedBy>Sara</cp:lastModifiedBy>
  <cp:revision>7</cp:revision>
  <cp:lastPrinted>2013-10-16T08:58:31Z</cp:lastPrinted>
  <dcterms:created xsi:type="dcterms:W3CDTF">2013-10-15T15:27:42Z</dcterms:created>
  <dcterms:modified xsi:type="dcterms:W3CDTF">2017-06-01T10:48:16Z</dcterms:modified>
</cp:coreProperties>
</file>