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Autofit/>
          </a:bodyPr>
          <a:lstStyle/>
          <a:p>
            <a:r>
              <a:rPr lang="es-ES" sz="11500" dirty="0" smtClean="0">
                <a:solidFill>
                  <a:srgbClr val="FF0000"/>
                </a:solidFill>
                <a:latin typeface="AR JULIAN" pitchFamily="2" charset="0"/>
              </a:rPr>
              <a:t>Tema 8</a:t>
            </a:r>
            <a:br>
              <a:rPr lang="es-ES" sz="11500" dirty="0" smtClean="0">
                <a:solidFill>
                  <a:srgbClr val="FF0000"/>
                </a:solidFill>
                <a:latin typeface="AR JULIAN" pitchFamily="2" charset="0"/>
              </a:rPr>
            </a:br>
            <a:r>
              <a:rPr lang="es-ES" sz="11500" dirty="0" smtClean="0">
                <a:solidFill>
                  <a:srgbClr val="FF0000"/>
                </a:solidFill>
                <a:latin typeface="AR JULIAN" pitchFamily="2" charset="0"/>
              </a:rPr>
              <a:t>Soluciones</a:t>
            </a:r>
            <a:br>
              <a:rPr lang="es-ES" sz="11500" dirty="0" smtClean="0">
                <a:solidFill>
                  <a:srgbClr val="FF0000"/>
                </a:solidFill>
                <a:latin typeface="AR JULIAN" pitchFamily="2" charset="0"/>
              </a:rPr>
            </a:br>
            <a:r>
              <a:rPr lang="es-ES" sz="4800" dirty="0" smtClean="0">
                <a:latin typeface="AR JULIAN" pitchFamily="2" charset="0"/>
              </a:rPr>
              <a:t>el trabajo a tiempo parcial</a:t>
            </a:r>
            <a:endParaRPr lang="es-ES" sz="11500" dirty="0">
              <a:latin typeface="AR JULI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10800000">
            <a:off x="323528" y="5301208"/>
            <a:ext cx="4499992" cy="1368152"/>
          </a:xfrm>
        </p:spPr>
        <p:txBody>
          <a:bodyPr>
            <a:noAutofit/>
          </a:bodyPr>
          <a:lstStyle/>
          <a:p>
            <a:r>
              <a:rPr lang="es-ES" sz="2000" b="1" dirty="0" err="1" smtClean="0">
                <a:solidFill>
                  <a:srgbClr val="FF0000"/>
                </a:solidFill>
              </a:rPr>
              <a:t>Past</a:t>
            </a:r>
            <a:r>
              <a:rPr lang="es-ES" sz="2000" b="1" dirty="0" smtClean="0">
                <a:solidFill>
                  <a:srgbClr val="FF0000"/>
                </a:solidFill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</a:rPr>
              <a:t>work</a:t>
            </a:r>
            <a:r>
              <a:rPr lang="es-ES" sz="2000" b="1" dirty="0" smtClean="0">
                <a:solidFill>
                  <a:srgbClr val="FF0000"/>
                </a:solidFill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</a:rPr>
              <a:t>experience</a:t>
            </a:r>
            <a:r>
              <a:rPr lang="es-ES" sz="2000" b="1" dirty="0" smtClean="0">
                <a:solidFill>
                  <a:srgbClr val="FF0000"/>
                </a:solidFill>
              </a:rPr>
              <a:t> 2, 5</a:t>
            </a:r>
          </a:p>
          <a:p>
            <a:r>
              <a:rPr lang="es-ES" sz="2000" b="1" dirty="0" err="1" smtClean="0">
                <a:solidFill>
                  <a:srgbClr val="FF0000"/>
                </a:solidFill>
              </a:rPr>
              <a:t>Current</a:t>
            </a:r>
            <a:r>
              <a:rPr lang="es-ES" sz="2000" b="1" dirty="0" smtClean="0">
                <a:solidFill>
                  <a:srgbClr val="FF0000"/>
                </a:solidFill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</a:rPr>
              <a:t>Part</a:t>
            </a:r>
            <a:r>
              <a:rPr lang="es-ES" sz="2000" b="1" dirty="0" smtClean="0">
                <a:solidFill>
                  <a:srgbClr val="FF0000"/>
                </a:solidFill>
              </a:rPr>
              <a:t>-time </a:t>
            </a:r>
            <a:r>
              <a:rPr lang="es-ES" sz="2000" b="1" dirty="0" err="1" smtClean="0">
                <a:solidFill>
                  <a:srgbClr val="FF0000"/>
                </a:solidFill>
              </a:rPr>
              <a:t>job</a:t>
            </a:r>
            <a:r>
              <a:rPr lang="es-ES" sz="2000" b="1" dirty="0" smtClean="0">
                <a:solidFill>
                  <a:srgbClr val="FF0000"/>
                </a:solidFill>
              </a:rPr>
              <a:t> 1,3,4,6</a:t>
            </a:r>
          </a:p>
          <a:p>
            <a:endParaRPr lang="es-E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18328" r="21693" b="58047"/>
          <a:stretch>
            <a:fillRect/>
          </a:stretch>
        </p:blipFill>
        <p:spPr bwMode="auto">
          <a:xfrm>
            <a:off x="539552" y="260648"/>
            <a:ext cx="79208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42823" r="21693" b="19657"/>
          <a:stretch>
            <a:fillRect/>
          </a:stretch>
        </p:blipFill>
        <p:spPr bwMode="auto">
          <a:xfrm>
            <a:off x="755576" y="2204864"/>
            <a:ext cx="7920880" cy="27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148064" y="4797152"/>
            <a:ext cx="3592488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Trabajo</a:t>
            </a:r>
            <a:r>
              <a:rPr kumimoji="0" lang="es-E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 </a:t>
            </a:r>
            <a:r>
              <a:rPr kumimoji="0" lang="es-ES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work</a:t>
            </a:r>
            <a:endParaRPr kumimoji="0" lang="es-ES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baseline="0" dirty="0" smtClean="0"/>
              <a:t>Di</a:t>
            </a:r>
            <a:r>
              <a:rPr lang="es-ES" dirty="0" smtClean="0"/>
              <a:t> I </a:t>
            </a:r>
            <a:r>
              <a:rPr lang="es-ES" dirty="0" err="1" smtClean="0"/>
              <a:t>gave</a:t>
            </a:r>
            <a:endParaRPr lang="es-ES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Vendo I </a:t>
            </a:r>
            <a:r>
              <a:rPr kumimoji="0" lang="es-E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sell</a:t>
            </a:r>
            <a:endParaRPr kumimoji="0" lang="es-E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Lavo I </a:t>
            </a:r>
            <a:r>
              <a:rPr lang="es-ES" dirty="0" err="1" smtClean="0"/>
              <a:t>wash</a:t>
            </a:r>
            <a:endParaRPr lang="es-ES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Archivé I </a:t>
            </a:r>
            <a:r>
              <a:rPr kumimoji="0" lang="es-E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archived</a:t>
            </a:r>
            <a:endParaRPr kumimoji="0" lang="es-E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Vigilo I </a:t>
            </a:r>
            <a:r>
              <a:rPr lang="es-ES" dirty="0" err="1" smtClean="0"/>
              <a:t>watch</a:t>
            </a:r>
            <a:endParaRPr kumimoji="0" lang="es-E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765" t="57247" r="23854" b="21809"/>
          <a:stretch>
            <a:fillRect/>
          </a:stretch>
        </p:blipFill>
        <p:spPr bwMode="auto">
          <a:xfrm>
            <a:off x="330221" y="2204864"/>
            <a:ext cx="881377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 rot="10800000">
            <a:off x="1259632" y="5085184"/>
            <a:ext cx="684076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b="1" dirty="0" smtClean="0">
                <a:solidFill>
                  <a:srgbClr val="FF0000"/>
                </a:solidFill>
              </a:rPr>
              <a:t>Ramón “</a:t>
            </a:r>
            <a:r>
              <a:rPr lang="es-ES" b="1" dirty="0" err="1" smtClean="0">
                <a:solidFill>
                  <a:srgbClr val="FF0000"/>
                </a:solidFill>
              </a:rPr>
              <a:t>Ademas</a:t>
            </a:r>
            <a:r>
              <a:rPr lang="es-ES" b="1" dirty="0" smtClean="0">
                <a:solidFill>
                  <a:srgbClr val="FF0000"/>
                </a:solidFill>
              </a:rPr>
              <a:t> me llevo bien con mis compañeros”</a:t>
            </a: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b="1" dirty="0" smtClean="0">
                <a:solidFill>
                  <a:srgbClr val="FF0000"/>
                </a:solidFill>
              </a:rPr>
              <a:t>Laura “ Trabajo todos los viernes y los </a:t>
            </a:r>
            <a:r>
              <a:rPr lang="es-ES" b="1" dirty="0" err="1" smtClean="0">
                <a:solidFill>
                  <a:srgbClr val="FF0000"/>
                </a:solidFill>
              </a:rPr>
              <a:t>sabados</a:t>
            </a:r>
            <a:r>
              <a:rPr lang="es-ES" b="1" dirty="0" smtClean="0">
                <a:solidFill>
                  <a:srgbClr val="FF0000"/>
                </a:solidFill>
              </a:rPr>
              <a:t> por la noche”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b="1" dirty="0" smtClean="0">
                <a:solidFill>
                  <a:srgbClr val="FF0000"/>
                </a:solidFill>
              </a:rPr>
              <a:t>Laura “Antes hacia de canguro”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Ramón “porque el horario es mejor”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b="1" dirty="0" smtClean="0">
                <a:solidFill>
                  <a:srgbClr val="FF0000"/>
                </a:solidFill>
              </a:rPr>
              <a:t>Laura “mi jefe es muy simpático”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Sara “ Este verano voy a trabajar todo el mes de agosto”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679" t="24477" r="15596" b="36360"/>
          <a:stretch>
            <a:fillRect/>
          </a:stretch>
        </p:blipFill>
        <p:spPr bwMode="auto">
          <a:xfrm>
            <a:off x="683568" y="1556792"/>
            <a:ext cx="729680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 rot="10800000">
            <a:off x="1043608" y="5013176"/>
            <a:ext cx="7704856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b="1" dirty="0" smtClean="0">
                <a:solidFill>
                  <a:srgbClr val="FF0000"/>
                </a:solidFill>
              </a:rPr>
              <a:t>Verdadero- Tru</a:t>
            </a:r>
            <a:r>
              <a:rPr lang="es-ES" b="1" dirty="0" smtClean="0">
                <a:solidFill>
                  <a:srgbClr val="FF0000"/>
                </a:solidFill>
              </a:rPr>
              <a:t>e</a:t>
            </a:r>
            <a:r>
              <a:rPr lang="es-ES" b="1" dirty="0" smtClean="0">
                <a:solidFill>
                  <a:srgbClr val="FF0000"/>
                </a:solidFill>
              </a:rPr>
              <a:t> “Soy camarera en un restaurante </a:t>
            </a:r>
            <a:r>
              <a:rPr lang="es-ES" b="1" dirty="0" err="1" smtClean="0">
                <a:solidFill>
                  <a:srgbClr val="FF0000"/>
                </a:solidFill>
              </a:rPr>
              <a:t>japones</a:t>
            </a:r>
            <a:r>
              <a:rPr lang="es-ES" b="1" dirty="0" smtClean="0">
                <a:solidFill>
                  <a:srgbClr val="FF0000"/>
                </a:solidFill>
              </a:rPr>
              <a:t>, que está cerca de mi casa”</a:t>
            </a: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b="1" dirty="0" smtClean="0">
                <a:solidFill>
                  <a:srgbClr val="FF0000"/>
                </a:solidFill>
              </a:rPr>
              <a:t>Falso- False“ Nunca había pensado en ser camarera”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</a:pPr>
            <a:r>
              <a:rPr lang="es-ES" b="1" dirty="0" smtClean="0">
                <a:solidFill>
                  <a:srgbClr val="FF0000"/>
                </a:solidFill>
              </a:rPr>
              <a:t>Falso- False</a:t>
            </a:r>
            <a:r>
              <a:rPr lang="es-ES" b="1" dirty="0" smtClean="0">
                <a:solidFill>
                  <a:srgbClr val="FF0000"/>
                </a:solidFill>
              </a:rPr>
              <a:t> “El sueldo es bastante bueno”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</a:pPr>
            <a:r>
              <a:rPr lang="es-ES" b="1" dirty="0" smtClean="0">
                <a:solidFill>
                  <a:srgbClr val="FF0000"/>
                </a:solidFill>
              </a:rPr>
              <a:t>Verdadero- True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“Cuando terminé las prácticas me ofrecieron un trabajo”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b="1" dirty="0" smtClean="0">
                <a:solidFill>
                  <a:srgbClr val="FF0000"/>
                </a:solidFill>
              </a:rPr>
              <a:t>No mencionado-</a:t>
            </a:r>
            <a:r>
              <a:rPr lang="es-ES" b="1" dirty="0" err="1" smtClean="0">
                <a:solidFill>
                  <a:srgbClr val="FF0000"/>
                </a:solidFill>
              </a:rPr>
              <a:t>Not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mentioned</a:t>
            </a:r>
            <a:r>
              <a:rPr lang="es-ES" b="1" dirty="0" smtClean="0">
                <a:solidFill>
                  <a:srgbClr val="FF0000"/>
                </a:solidFill>
              </a:rPr>
              <a:t> “mi jefe es muy simpático”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</a:pPr>
            <a:r>
              <a:rPr lang="es-ES" b="1" dirty="0" smtClean="0">
                <a:solidFill>
                  <a:srgbClr val="FF0000"/>
                </a:solidFill>
              </a:rPr>
              <a:t>Verdadero- True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 Me gusta hablar con la gente”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39984" r="28334" b="25563"/>
          <a:stretch>
            <a:fillRect/>
          </a:stretch>
        </p:blipFill>
        <p:spPr bwMode="auto">
          <a:xfrm>
            <a:off x="1043608" y="980728"/>
            <a:ext cx="728721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899592" y="2564904"/>
            <a:ext cx="4752528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 rot="10800000">
            <a:off x="827584" y="4437112"/>
            <a:ext cx="7704856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b="1" dirty="0" smtClean="0">
                <a:solidFill>
                  <a:srgbClr val="FF0000"/>
                </a:solidFill>
              </a:rPr>
              <a:t>In </a:t>
            </a:r>
            <a:r>
              <a:rPr lang="es-ES" b="1" dirty="0" err="1" smtClean="0">
                <a:solidFill>
                  <a:srgbClr val="FF0000"/>
                </a:solidFill>
              </a:rPr>
              <a:t>the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past</a:t>
            </a:r>
            <a:r>
              <a:rPr lang="es-ES" b="1" dirty="0" smtClean="0">
                <a:solidFill>
                  <a:srgbClr val="FF0000"/>
                </a:solidFill>
              </a:rPr>
              <a:t> he </a:t>
            </a:r>
            <a:r>
              <a:rPr lang="es-ES" b="1" dirty="0" err="1" smtClean="0">
                <a:solidFill>
                  <a:srgbClr val="FF0000"/>
                </a:solidFill>
              </a:rPr>
              <a:t>had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worked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without</a:t>
            </a:r>
            <a:r>
              <a:rPr lang="es-ES" b="1" dirty="0" smtClean="0">
                <a:solidFill>
                  <a:srgbClr val="FF0000"/>
                </a:solidFill>
              </a:rPr>
              <a:t> a </a:t>
            </a:r>
            <a:r>
              <a:rPr lang="es-ES" b="1" dirty="0" err="1" smtClean="0">
                <a:solidFill>
                  <a:srgbClr val="FF0000"/>
                </a:solidFill>
              </a:rPr>
              <a:t>contract</a:t>
            </a: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b="1" dirty="0" err="1" smtClean="0">
                <a:solidFill>
                  <a:srgbClr val="FF0000"/>
                </a:solidFill>
              </a:rPr>
              <a:t>Until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then</a:t>
            </a:r>
            <a:r>
              <a:rPr lang="es-ES" b="1" dirty="0" smtClean="0">
                <a:solidFill>
                  <a:srgbClr val="FF0000"/>
                </a:solidFill>
              </a:rPr>
              <a:t> he </a:t>
            </a:r>
            <a:r>
              <a:rPr lang="es-ES" b="1" dirty="0" err="1" smtClean="0">
                <a:solidFill>
                  <a:srgbClr val="FF0000"/>
                </a:solidFill>
              </a:rPr>
              <a:t>had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had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part</a:t>
            </a:r>
            <a:r>
              <a:rPr lang="es-ES" b="1" dirty="0" smtClean="0">
                <a:solidFill>
                  <a:srgbClr val="FF0000"/>
                </a:solidFill>
              </a:rPr>
              <a:t> time </a:t>
            </a:r>
            <a:r>
              <a:rPr lang="es-ES" b="1" dirty="0" err="1" smtClean="0">
                <a:solidFill>
                  <a:srgbClr val="FF0000"/>
                </a:solidFill>
              </a:rPr>
              <a:t>jobs</a:t>
            </a:r>
            <a:r>
              <a:rPr lang="es-ES" b="1" dirty="0" smtClean="0">
                <a:solidFill>
                  <a:srgbClr val="FF0000"/>
                </a:solidFill>
              </a:rPr>
              <a:t>.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</a:pPr>
            <a:r>
              <a:rPr lang="es-ES" b="1" dirty="0" smtClean="0">
                <a:solidFill>
                  <a:srgbClr val="FF0000"/>
                </a:solidFill>
              </a:rPr>
              <a:t>He </a:t>
            </a:r>
            <a:r>
              <a:rPr lang="es-ES" b="1" dirty="0" err="1" smtClean="0">
                <a:solidFill>
                  <a:srgbClr val="FF0000"/>
                </a:solidFill>
              </a:rPr>
              <a:t>had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never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sent</a:t>
            </a:r>
            <a:r>
              <a:rPr lang="es-ES" b="1" dirty="0" smtClean="0">
                <a:solidFill>
                  <a:srgbClr val="FF0000"/>
                </a:solidFill>
              </a:rPr>
              <a:t> so </a:t>
            </a:r>
            <a:r>
              <a:rPr lang="es-ES" b="1" dirty="0" err="1" smtClean="0">
                <a:solidFill>
                  <a:srgbClr val="FF0000"/>
                </a:solidFill>
              </a:rPr>
              <a:t>many</a:t>
            </a:r>
            <a:r>
              <a:rPr lang="es-ES" b="1" dirty="0" smtClean="0">
                <a:solidFill>
                  <a:srgbClr val="FF0000"/>
                </a:solidFill>
              </a:rPr>
              <a:t> emails.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</a:pPr>
            <a:r>
              <a:rPr lang="es-ES" b="1" dirty="0" err="1" smtClean="0">
                <a:solidFill>
                  <a:srgbClr val="FF0000"/>
                </a:solidFill>
              </a:rPr>
              <a:t>When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she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called</a:t>
            </a:r>
            <a:r>
              <a:rPr lang="es-ES" b="1" dirty="0" smtClean="0">
                <a:solidFill>
                  <a:srgbClr val="FF0000"/>
                </a:solidFill>
              </a:rPr>
              <a:t>, he </a:t>
            </a:r>
            <a:r>
              <a:rPr lang="es-ES" b="1" dirty="0" err="1" smtClean="0">
                <a:solidFill>
                  <a:srgbClr val="FF0000"/>
                </a:solidFill>
              </a:rPr>
              <a:t>had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already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left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the</a:t>
            </a:r>
            <a:r>
              <a:rPr lang="es-ES" b="1" dirty="0" smtClean="0">
                <a:solidFill>
                  <a:srgbClr val="FF0000"/>
                </a:solidFill>
              </a:rPr>
              <a:t> office.</a:t>
            </a: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55734" r="42724" b="30485"/>
          <a:stretch>
            <a:fillRect/>
          </a:stretch>
        </p:blipFill>
        <p:spPr bwMode="auto">
          <a:xfrm>
            <a:off x="827584" y="1628800"/>
            <a:ext cx="760713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899592" y="3861048"/>
            <a:ext cx="7704856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b="1" dirty="0" smtClean="0">
                <a:solidFill>
                  <a:srgbClr val="FF0000"/>
                </a:solidFill>
              </a:rPr>
              <a:t>B  horario</a:t>
            </a: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b="1" dirty="0" smtClean="0">
                <a:solidFill>
                  <a:srgbClr val="FF0000"/>
                </a:solidFill>
              </a:rPr>
              <a:t>D  sueldo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</a:pPr>
            <a:r>
              <a:rPr lang="es-ES" b="1" dirty="0" smtClean="0">
                <a:solidFill>
                  <a:srgbClr val="FF0000"/>
                </a:solidFill>
              </a:rPr>
              <a:t>A  responsabilidades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71703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800" b="1" dirty="0" smtClean="0">
                <a:latin typeface="Arial"/>
                <a:ea typeface="Calibri"/>
                <a:cs typeface="Times New Roman"/>
              </a:rPr>
              <a:t>1</a:t>
            </a:r>
            <a:r>
              <a:rPr lang="es-ES" sz="1800" dirty="0" smtClean="0">
                <a:ea typeface="Calibri"/>
                <a:cs typeface="Times New Roman"/>
              </a:rPr>
              <a:t/>
            </a:r>
            <a:br>
              <a:rPr lang="es-ES" sz="1800" dirty="0" smtClean="0">
                <a:ea typeface="Calibri"/>
                <a:cs typeface="Times New Roman"/>
              </a:rPr>
            </a:br>
            <a:r>
              <a:rPr lang="es-ES" sz="1800" dirty="0" smtClean="0">
                <a:latin typeface="Arial"/>
                <a:ea typeface="Calibri"/>
                <a:cs typeface="Calibri"/>
              </a:rPr>
              <a:t>Trabajo como dependiente en una tienda de ropa los fines de semana. Me tengo que levantar muy temprano por la mañana y termino a las nueve de la tarde. Es un día muy largo.</a:t>
            </a:r>
            <a:r>
              <a:rPr lang="es-ES" sz="1800" dirty="0" smtClean="0">
                <a:ea typeface="Calibri"/>
                <a:cs typeface="Times New Roman"/>
              </a:rPr>
              <a:t/>
            </a:r>
            <a:br>
              <a:rPr lang="es-ES" sz="1800" dirty="0" smtClean="0">
                <a:ea typeface="Calibri"/>
                <a:cs typeface="Times New Roman"/>
              </a:rPr>
            </a:br>
            <a:r>
              <a:rPr lang="es-ES" sz="1800" b="1" dirty="0" smtClean="0">
                <a:latin typeface="Arial"/>
                <a:ea typeface="Calibri"/>
                <a:cs typeface="Calibri"/>
              </a:rPr>
              <a:t>2</a:t>
            </a:r>
            <a:r>
              <a:rPr lang="es-ES" sz="1800" dirty="0" smtClean="0">
                <a:ea typeface="Calibri"/>
                <a:cs typeface="Times New Roman"/>
              </a:rPr>
              <a:t/>
            </a:r>
            <a:br>
              <a:rPr lang="es-ES" sz="1800" dirty="0" smtClean="0">
                <a:ea typeface="Calibri"/>
                <a:cs typeface="Times New Roman"/>
              </a:rPr>
            </a:br>
            <a:r>
              <a:rPr lang="es-ES" sz="1800" dirty="0" smtClean="0">
                <a:latin typeface="Arial"/>
                <a:ea typeface="Calibri"/>
                <a:cs typeface="Calibri"/>
              </a:rPr>
              <a:t>Mi trabajo es muy interesante. Trabajo de cocinero en un restaurante. Aunque el sueldo no es malo, me gustaría cobrar un poco más porque trabajo muy duro. </a:t>
            </a:r>
            <a:r>
              <a:rPr lang="es-ES" sz="1800" dirty="0" smtClean="0">
                <a:ea typeface="Calibri"/>
                <a:cs typeface="Times New Roman"/>
              </a:rPr>
              <a:t/>
            </a:r>
            <a:br>
              <a:rPr lang="es-ES" sz="1800" dirty="0" smtClean="0">
                <a:ea typeface="Calibri"/>
                <a:cs typeface="Times New Roman"/>
              </a:rPr>
            </a:br>
            <a:r>
              <a:rPr lang="es-ES" sz="1800" b="1" dirty="0" smtClean="0">
                <a:latin typeface="Arial"/>
                <a:ea typeface="Calibri"/>
                <a:cs typeface="Calibri"/>
              </a:rPr>
              <a:t>3</a:t>
            </a:r>
            <a:r>
              <a:rPr lang="es-ES" sz="1800" dirty="0" smtClean="0">
                <a:ea typeface="Calibri"/>
                <a:cs typeface="Times New Roman"/>
              </a:rPr>
              <a:t/>
            </a:r>
            <a:br>
              <a:rPr lang="es-ES" sz="1800" dirty="0" smtClean="0">
                <a:ea typeface="Calibri"/>
                <a:cs typeface="Times New Roman"/>
              </a:rPr>
            </a:br>
            <a:r>
              <a:rPr lang="es-ES" sz="1800" dirty="0" smtClean="0">
                <a:latin typeface="Arial"/>
                <a:ea typeface="Calibri"/>
                <a:cs typeface="Calibri"/>
              </a:rPr>
              <a:t>Trabajo de jardinero en un hotel tres días por semana. No tengo muchas responsabilidades, y es lo mejor. Tengo que regar las plantas, cortar el césped y ayudar a mis compañeros. </a:t>
            </a:r>
            <a:r>
              <a:rPr lang="es-ES" dirty="0" smtClean="0">
                <a:ea typeface="Calibri"/>
                <a:cs typeface="Times New Roman"/>
              </a:rPr>
              <a:t/>
            </a:r>
            <a:br>
              <a:rPr lang="es-ES" dirty="0" smtClean="0">
                <a:ea typeface="Calibri"/>
                <a:cs typeface="Times New Roman"/>
              </a:rPr>
            </a:br>
            <a:r>
              <a:rPr lang="fr-FR" sz="6600" dirty="0" smtClean="0">
                <a:latin typeface="Arial Black"/>
                <a:ea typeface="Calibri"/>
                <a:cs typeface="Arial"/>
              </a:rPr>
              <a:t> </a:t>
            </a:r>
            <a:r>
              <a:rPr lang="es-ES" dirty="0" smtClean="0">
                <a:ea typeface="Calibri"/>
                <a:cs typeface="Times New Roman"/>
              </a:rPr>
              <a:t/>
            </a:r>
            <a:br>
              <a:rPr lang="es-ES" dirty="0" smtClean="0"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23528" y="1052736"/>
          <a:ext cx="8568952" cy="5472606"/>
        </p:xfrm>
        <a:graphic>
          <a:graphicData uri="http://schemas.openxmlformats.org/drawingml/2006/table">
            <a:tbl>
              <a:tblPr/>
              <a:tblGrid>
                <a:gridCol w="1684429"/>
                <a:gridCol w="1564113"/>
                <a:gridCol w="5320410"/>
              </a:tblGrid>
              <a:tr h="1824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Calibri"/>
                          <a:cs typeface="Calibri"/>
                        </a:rPr>
                        <a:t>Trabajo como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Calibri"/>
                          <a:cs typeface="Calibri"/>
                        </a:rPr>
                        <a:t>cocinero/a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Arial"/>
                          <a:ea typeface="Calibri"/>
                          <a:cs typeface="Calibri"/>
                        </a:rPr>
                        <a:t>dependiente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Arial"/>
                          <a:ea typeface="Calibri"/>
                          <a:cs typeface="Calibri"/>
                        </a:rPr>
                        <a:t>camarero/a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Calibri"/>
                        </a:rPr>
                        <a:t>en un hotel / restaurante.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Calibri"/>
                        </a:rPr>
                        <a:t>en una clínica / empresa / compañía.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10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Calibri"/>
                        </a:rPr>
                        <a:t>Trabajo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Calibri"/>
                        </a:rPr>
                        <a:t>todos los días / los fines de semana /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Calibri"/>
                        </a:rPr>
                        <a:t>tres días por semana / de … a …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Calibri"/>
                          <a:cs typeface="Calibri"/>
                        </a:rPr>
                        <a:t>Gano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Calibri"/>
                          <a:cs typeface="Calibri"/>
                        </a:rPr>
                        <a:t>mucho / poco / bastante.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Calibri"/>
                          <a:cs typeface="Calibri"/>
                        </a:rPr>
                        <a:t>Mando correos electrónicos. / Sirvo comida. / Corto el césped.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605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Arial"/>
                          <a:ea typeface="Calibri"/>
                          <a:cs typeface="Calibri"/>
                        </a:rPr>
                        <a:t>Me llevo bien / mal con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Arial"/>
                          <a:ea typeface="Calibri"/>
                          <a:cs typeface="Calibri"/>
                        </a:rPr>
                        <a:t>mi jefe / mis compañeros porque es / son …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Calibri"/>
                          <a:cs typeface="Calibri"/>
                        </a:rPr>
                        <a:t>(No) Me gusta mi trabajo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Arial"/>
                          <a:ea typeface="Calibri"/>
                          <a:cs typeface="Calibri"/>
                        </a:rPr>
                        <a:t>porque …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Arial"/>
                          <a:ea typeface="Calibri"/>
                          <a:cs typeface="Calibri"/>
                        </a:rPr>
                        <a:t>el ambiente es guay.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Arial"/>
                          <a:ea typeface="Calibri"/>
                          <a:cs typeface="Calibri"/>
                        </a:rPr>
                        <a:t>el día es muy largo.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latin typeface="Arial"/>
                          <a:ea typeface="Calibri"/>
                          <a:cs typeface="Calibri"/>
                        </a:rPr>
                        <a:t>tengo</a:t>
                      </a:r>
                      <a:r>
                        <a:rPr lang="en-GB" sz="1100" dirty="0"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1100" dirty="0" err="1">
                          <a:latin typeface="Arial"/>
                          <a:ea typeface="Calibri"/>
                          <a:cs typeface="Calibri"/>
                        </a:rPr>
                        <a:t>mucha</a:t>
                      </a:r>
                      <a:r>
                        <a:rPr lang="en-GB" sz="1100" dirty="0"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1100" dirty="0" err="1">
                          <a:latin typeface="Arial"/>
                          <a:ea typeface="Calibri"/>
                          <a:cs typeface="Calibri"/>
                        </a:rPr>
                        <a:t>responsabilidad</a:t>
                      </a:r>
                      <a:r>
                        <a:rPr lang="en-GB" sz="1100" dirty="0">
                          <a:latin typeface="Arial"/>
                          <a:ea typeface="Calibri"/>
                          <a:cs typeface="Calibri"/>
                        </a:rPr>
                        <a:t>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299</Words>
  <Application>Microsoft Office PowerPoint</Application>
  <PresentationFormat>Presentación en pantalla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Tema 8 Soluciones el trabajo a tiempo parcial</vt:lpstr>
      <vt:lpstr>Diapositiva 2</vt:lpstr>
      <vt:lpstr>Diapositiva 3</vt:lpstr>
      <vt:lpstr>Diapositiva 4</vt:lpstr>
      <vt:lpstr>Diapositiva 5</vt:lpstr>
      <vt:lpstr>Diapositiva 6</vt:lpstr>
      <vt:lpstr>1 Trabajo como dependiente en una tienda de ropa los fines de semana. Me tengo que levantar muy temprano por la mañana y termino a las nueve de la tarde. Es un día muy largo. 2 Mi trabajo es muy interesante. Trabajo de cocinero en un restaurante. Aunque el sueldo no es malo, me gustaría cobrar un poco más porque trabajo muy duro.  3 Trabajo de jardinero en un hotel tres días por semana. No tengo muchas responsabilidades, y es lo mejor. Tengo que regar las plantas, cortar el césped y ayudar a mis compañeros.    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Miss Mallo</dc:creator>
  <cp:lastModifiedBy>Sara</cp:lastModifiedBy>
  <cp:revision>17</cp:revision>
  <dcterms:created xsi:type="dcterms:W3CDTF">2015-03-02T19:38:14Z</dcterms:created>
  <dcterms:modified xsi:type="dcterms:W3CDTF">2015-03-02T21:57:35Z</dcterms:modified>
</cp:coreProperties>
</file>