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64" r:id="rId4"/>
    <p:sldId id="266" r:id="rId5"/>
    <p:sldId id="267" r:id="rId6"/>
    <p:sldId id="265" r:id="rId7"/>
    <p:sldId id="268" r:id="rId8"/>
    <p:sldId id="271" r:id="rId9"/>
    <p:sldId id="270" r:id="rId10"/>
    <p:sldId id="272" r:id="rId11"/>
    <p:sldId id="273" r:id="rId12"/>
    <p:sldId id="274" r:id="rId13"/>
    <p:sldId id="269" r:id="rId14"/>
    <p:sldId id="275" r:id="rId15"/>
    <p:sldId id="276" r:id="rId16"/>
    <p:sldId id="277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09/03/2015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4153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09/03/2015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1176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09/03/2015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3831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09/03/2015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5753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09/03/2015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148593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09/03/2015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7466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09/03/2015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28392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09/03/2015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1043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09/03/2015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6132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09/03/2015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1868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09/03/2015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9945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09/03/2015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5633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09/03/2015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3763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09/03/2015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1277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09/03/2015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137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09/03/2015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2972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09/03/2015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901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2636912"/>
            <a:ext cx="8229600" cy="1143000"/>
          </a:xfrm>
        </p:spPr>
        <p:txBody>
          <a:bodyPr>
            <a:noAutofit/>
          </a:bodyPr>
          <a:lstStyle/>
          <a:p>
            <a:r>
              <a:rPr lang="es-ES" sz="11500" dirty="0" smtClean="0">
                <a:solidFill>
                  <a:srgbClr val="FF0000"/>
                </a:solidFill>
                <a:latin typeface="AR JULIAN" pitchFamily="2" charset="0"/>
              </a:rPr>
              <a:t>Tema Picasso</a:t>
            </a:r>
            <a:br>
              <a:rPr lang="es-ES" sz="11500" dirty="0" smtClean="0">
                <a:solidFill>
                  <a:srgbClr val="FF0000"/>
                </a:solidFill>
                <a:latin typeface="AR JULIAN" pitchFamily="2" charset="0"/>
              </a:rPr>
            </a:br>
            <a:r>
              <a:rPr lang="es-ES" sz="11500" dirty="0" smtClean="0">
                <a:solidFill>
                  <a:srgbClr val="FF0000"/>
                </a:solidFill>
                <a:latin typeface="AR JULIAN" pitchFamily="2" charset="0"/>
              </a:rPr>
              <a:t>Soluciones</a:t>
            </a:r>
            <a:br>
              <a:rPr lang="es-ES" sz="11500" dirty="0" smtClean="0">
                <a:solidFill>
                  <a:srgbClr val="FF0000"/>
                </a:solidFill>
                <a:latin typeface="AR JULIAN" pitchFamily="2" charset="0"/>
              </a:rPr>
            </a:br>
            <a:r>
              <a:rPr lang="es-ES" sz="4800" dirty="0" smtClean="0">
                <a:latin typeface="AR JULIAN" pitchFamily="2" charset="0"/>
              </a:rPr>
              <a:t>Guernica</a:t>
            </a:r>
            <a:endParaRPr lang="es-ES" sz="11500" dirty="0">
              <a:latin typeface="AR JULIAN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47664" y="980728"/>
            <a:ext cx="6400800" cy="1752600"/>
          </a:xfrm>
        </p:spPr>
        <p:txBody>
          <a:bodyPr>
            <a:normAutofit fontScale="25000" lnSpcReduction="20000"/>
          </a:bodyPr>
          <a:lstStyle/>
          <a:p>
            <a:r>
              <a:rPr lang="en-GB" sz="11200" b="1" dirty="0" smtClean="0">
                <a:solidFill>
                  <a:schemeClr val="tx1"/>
                </a:solidFill>
              </a:rPr>
              <a:t>¿</a:t>
            </a:r>
            <a:r>
              <a:rPr lang="es-ES" sz="11200" b="1" dirty="0">
                <a:solidFill>
                  <a:schemeClr val="tx1"/>
                </a:solidFill>
              </a:rPr>
              <a:t>Cuándo </a:t>
            </a:r>
            <a:r>
              <a:rPr lang="es-ES" sz="11200" b="1" dirty="0" smtClean="0">
                <a:solidFill>
                  <a:schemeClr val="tx1"/>
                </a:solidFill>
              </a:rPr>
              <a:t>nació Picasso?</a:t>
            </a:r>
            <a:endParaRPr lang="es-ES" sz="11200" b="1" dirty="0">
              <a:solidFill>
                <a:schemeClr val="tx1"/>
              </a:solidFill>
            </a:endParaRPr>
          </a:p>
          <a:p>
            <a:endParaRPr lang="es-ES" sz="5900" b="1" dirty="0">
              <a:solidFill>
                <a:schemeClr val="tx1"/>
              </a:solidFill>
            </a:endParaRPr>
          </a:p>
          <a:p>
            <a:endParaRPr lang="en-GB" sz="5800" b="1" dirty="0">
              <a:solidFill>
                <a:schemeClr val="tx1"/>
              </a:solidFill>
            </a:endParaRPr>
          </a:p>
          <a:p>
            <a:r>
              <a:rPr lang="en-GB" sz="4800" b="1" dirty="0"/>
              <a:t/>
            </a:r>
            <a:br>
              <a:rPr lang="en-GB" sz="4800" b="1" dirty="0"/>
            </a:br>
            <a:r>
              <a:rPr lang="en-GB" sz="4800" b="1" dirty="0">
                <a:solidFill>
                  <a:schemeClr val="tx1"/>
                </a:solidFill>
              </a:rPr>
              <a:t/>
            </a:r>
            <a:br>
              <a:rPr lang="en-GB" sz="4800" b="1" dirty="0">
                <a:solidFill>
                  <a:schemeClr val="tx1"/>
                </a:solidFill>
              </a:rPr>
            </a:b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7" name="Subtitle 1"/>
          <p:cNvSpPr txBox="1">
            <a:spLocks/>
          </p:cNvSpPr>
          <p:nvPr/>
        </p:nvSpPr>
        <p:spPr>
          <a:xfrm>
            <a:off x="332656" y="2276872"/>
            <a:ext cx="8830816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 dirty="0" smtClean="0">
                <a:solidFill>
                  <a:schemeClr val="tx1"/>
                </a:solidFill>
              </a:rPr>
              <a:t>Picasso nació en el 25 de octubre de 1881</a:t>
            </a:r>
            <a:endParaRPr lang="en-GB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738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47664" y="980728"/>
            <a:ext cx="6400800" cy="1752600"/>
          </a:xfrm>
        </p:spPr>
        <p:txBody>
          <a:bodyPr>
            <a:normAutofit fontScale="25000" lnSpcReduction="20000"/>
          </a:bodyPr>
          <a:lstStyle/>
          <a:p>
            <a:r>
              <a:rPr lang="en-GB" sz="11200" b="1" dirty="0" smtClean="0">
                <a:solidFill>
                  <a:schemeClr val="tx1"/>
                </a:solidFill>
              </a:rPr>
              <a:t>¿</a:t>
            </a:r>
            <a:r>
              <a:rPr lang="es-ES" sz="11200" b="1" dirty="0">
                <a:solidFill>
                  <a:schemeClr val="tx1"/>
                </a:solidFill>
              </a:rPr>
              <a:t>Para que pintó el </a:t>
            </a:r>
            <a:r>
              <a:rPr lang="es-ES" sz="11200" b="1" dirty="0" smtClean="0">
                <a:solidFill>
                  <a:schemeClr val="tx1"/>
                </a:solidFill>
              </a:rPr>
              <a:t>Guernica?</a:t>
            </a:r>
            <a:endParaRPr lang="es-ES" sz="11200" b="1" dirty="0">
              <a:solidFill>
                <a:schemeClr val="tx1"/>
              </a:solidFill>
            </a:endParaRPr>
          </a:p>
          <a:p>
            <a:endParaRPr lang="es-ES" sz="5900" b="1" dirty="0">
              <a:solidFill>
                <a:schemeClr val="tx1"/>
              </a:solidFill>
            </a:endParaRPr>
          </a:p>
          <a:p>
            <a:endParaRPr lang="en-GB" sz="5800" b="1" dirty="0">
              <a:solidFill>
                <a:schemeClr val="tx1"/>
              </a:solidFill>
            </a:endParaRPr>
          </a:p>
          <a:p>
            <a:r>
              <a:rPr lang="en-GB" sz="4800" b="1" dirty="0"/>
              <a:t/>
            </a:r>
            <a:br>
              <a:rPr lang="en-GB" sz="4800" b="1" dirty="0"/>
            </a:br>
            <a:r>
              <a:rPr lang="en-GB" sz="4800" b="1" dirty="0">
                <a:solidFill>
                  <a:schemeClr val="tx1"/>
                </a:solidFill>
              </a:rPr>
              <a:t/>
            </a:r>
            <a:br>
              <a:rPr lang="en-GB" sz="4800" b="1" dirty="0">
                <a:solidFill>
                  <a:schemeClr val="tx1"/>
                </a:solidFill>
              </a:rPr>
            </a:b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7" name="Subtitle 1"/>
          <p:cNvSpPr txBox="1">
            <a:spLocks/>
          </p:cNvSpPr>
          <p:nvPr/>
        </p:nvSpPr>
        <p:spPr>
          <a:xfrm>
            <a:off x="332656" y="2276872"/>
            <a:ext cx="8830816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 dirty="0" smtClean="0">
                <a:solidFill>
                  <a:schemeClr val="tx1"/>
                </a:solidFill>
              </a:rPr>
              <a:t>Picasso pintó el Guernica para la Exposición universal de Paris</a:t>
            </a:r>
            <a:endParaRPr lang="en-GB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0844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47664" y="980728"/>
            <a:ext cx="6400800" cy="1752600"/>
          </a:xfrm>
        </p:spPr>
        <p:txBody>
          <a:bodyPr>
            <a:normAutofit fontScale="25000" lnSpcReduction="20000"/>
          </a:bodyPr>
          <a:lstStyle/>
          <a:p>
            <a:r>
              <a:rPr lang="en-GB" sz="11200" b="1" dirty="0" smtClean="0">
                <a:solidFill>
                  <a:schemeClr val="tx1"/>
                </a:solidFill>
              </a:rPr>
              <a:t>¿</a:t>
            </a:r>
            <a:r>
              <a:rPr lang="es-ES" sz="11200" b="1" dirty="0">
                <a:solidFill>
                  <a:schemeClr val="tx1"/>
                </a:solidFill>
              </a:rPr>
              <a:t>Que pasó en Guernica?</a:t>
            </a:r>
          </a:p>
          <a:p>
            <a:endParaRPr lang="es-ES" sz="5900" b="1" dirty="0">
              <a:solidFill>
                <a:schemeClr val="tx1"/>
              </a:solidFill>
            </a:endParaRPr>
          </a:p>
          <a:p>
            <a:endParaRPr lang="en-GB" sz="5800" b="1" dirty="0">
              <a:solidFill>
                <a:schemeClr val="tx1"/>
              </a:solidFill>
            </a:endParaRPr>
          </a:p>
          <a:p>
            <a:r>
              <a:rPr lang="en-GB" sz="4800" b="1" dirty="0"/>
              <a:t/>
            </a:r>
            <a:br>
              <a:rPr lang="en-GB" sz="4800" b="1" dirty="0"/>
            </a:br>
            <a:r>
              <a:rPr lang="en-GB" sz="4800" b="1" dirty="0">
                <a:solidFill>
                  <a:schemeClr val="tx1"/>
                </a:solidFill>
              </a:rPr>
              <a:t/>
            </a:r>
            <a:br>
              <a:rPr lang="en-GB" sz="4800" b="1" dirty="0">
                <a:solidFill>
                  <a:schemeClr val="tx1"/>
                </a:solidFill>
              </a:rPr>
            </a:b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7" name="Subtitle 1"/>
          <p:cNvSpPr txBox="1">
            <a:spLocks/>
          </p:cNvSpPr>
          <p:nvPr/>
        </p:nvSpPr>
        <p:spPr>
          <a:xfrm>
            <a:off x="332656" y="2276872"/>
            <a:ext cx="8830816" cy="18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 dirty="0">
                <a:solidFill>
                  <a:schemeClr val="tx1"/>
                </a:solidFill>
              </a:rPr>
              <a:t>El bombardeo de </a:t>
            </a:r>
            <a:r>
              <a:rPr lang="es-ES" sz="2800" b="1" dirty="0" smtClean="0">
                <a:solidFill>
                  <a:schemeClr val="tx1"/>
                </a:solidFill>
              </a:rPr>
              <a:t>Guernica fue </a:t>
            </a:r>
            <a:r>
              <a:rPr lang="es-ES" sz="2800" b="1" dirty="0">
                <a:solidFill>
                  <a:schemeClr val="tx1"/>
                </a:solidFill>
              </a:rPr>
              <a:t>un ataque aéreo realizado sobre esta población </a:t>
            </a:r>
            <a:r>
              <a:rPr lang="es-ES" sz="2800" b="1" dirty="0" smtClean="0">
                <a:solidFill>
                  <a:schemeClr val="tx1"/>
                </a:solidFill>
              </a:rPr>
              <a:t>civil española </a:t>
            </a:r>
            <a:r>
              <a:rPr lang="es-ES" sz="2800" b="1" dirty="0">
                <a:solidFill>
                  <a:schemeClr val="tx1"/>
                </a:solidFill>
              </a:rPr>
              <a:t>el 26 de abril de 1937, en el transcurso de la Guerra Civil Española, por </a:t>
            </a:r>
            <a:r>
              <a:rPr lang="es-ES" sz="2800" b="1" dirty="0" smtClean="0">
                <a:solidFill>
                  <a:schemeClr val="tx1"/>
                </a:solidFill>
              </a:rPr>
              <a:t>el ejercito e italiano.</a:t>
            </a:r>
          </a:p>
          <a:p>
            <a:endParaRPr lang="es-ES" sz="2800" b="1" dirty="0">
              <a:solidFill>
                <a:schemeClr val="tx1"/>
              </a:solidFill>
            </a:endParaRPr>
          </a:p>
          <a:p>
            <a:r>
              <a:rPr lang="es-ES" sz="2800" b="1" dirty="0" smtClean="0">
                <a:solidFill>
                  <a:schemeClr val="tx1"/>
                </a:solidFill>
              </a:rPr>
              <a:t> </a:t>
            </a:r>
            <a:r>
              <a:rPr lang="es-ES" sz="2800" b="1" dirty="0">
                <a:solidFill>
                  <a:schemeClr val="tx1"/>
                </a:solidFill>
              </a:rPr>
              <a:t>Las estimaciones actuales de víctimas </a:t>
            </a:r>
            <a:r>
              <a:rPr lang="es-ES" sz="2800" b="1" dirty="0" smtClean="0">
                <a:solidFill>
                  <a:schemeClr val="tx1"/>
                </a:solidFill>
              </a:rPr>
              <a:t>es de 120 </a:t>
            </a:r>
            <a:r>
              <a:rPr lang="es-ES" sz="2800" b="1" dirty="0">
                <a:solidFill>
                  <a:schemeClr val="tx1"/>
                </a:solidFill>
              </a:rPr>
              <a:t>a los 300 </a:t>
            </a:r>
            <a:r>
              <a:rPr lang="es-ES" sz="2800" b="1" dirty="0" smtClean="0">
                <a:solidFill>
                  <a:schemeClr val="tx1"/>
                </a:solidFill>
              </a:rPr>
              <a:t>muertos.</a:t>
            </a:r>
            <a:endParaRPr lang="en-GB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1294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47664" y="980728"/>
            <a:ext cx="6400800" cy="1752600"/>
          </a:xfrm>
        </p:spPr>
        <p:txBody>
          <a:bodyPr>
            <a:normAutofit fontScale="47500" lnSpcReduction="20000"/>
          </a:bodyPr>
          <a:lstStyle/>
          <a:p>
            <a:r>
              <a:rPr lang="en-GB" sz="5800" b="1" dirty="0" smtClean="0">
                <a:solidFill>
                  <a:schemeClr val="tx1"/>
                </a:solidFill>
              </a:rPr>
              <a:t>¿</a:t>
            </a:r>
            <a:r>
              <a:rPr lang="es-ES" sz="5900" b="1" dirty="0" smtClean="0">
                <a:solidFill>
                  <a:schemeClr val="tx1"/>
                </a:solidFill>
              </a:rPr>
              <a:t>Cuál fue la primera palabra que dijo Picasso</a:t>
            </a:r>
            <a:r>
              <a:rPr lang="en-GB" sz="5800" b="1" dirty="0" smtClean="0">
                <a:solidFill>
                  <a:schemeClr val="tx1"/>
                </a:solidFill>
              </a:rPr>
              <a:t>?</a:t>
            </a:r>
            <a:endParaRPr lang="en-GB" sz="5800" b="1" dirty="0">
              <a:solidFill>
                <a:schemeClr val="tx1"/>
              </a:solidFill>
            </a:endParaRPr>
          </a:p>
          <a:p>
            <a:r>
              <a:rPr lang="en-GB" sz="4800" b="1" dirty="0"/>
              <a:t/>
            </a:r>
            <a:br>
              <a:rPr lang="en-GB" sz="4800" b="1" dirty="0"/>
            </a:br>
            <a:r>
              <a:rPr lang="en-GB" sz="4800" b="1" dirty="0">
                <a:solidFill>
                  <a:schemeClr val="tx1"/>
                </a:solidFill>
              </a:rPr>
              <a:t/>
            </a:r>
            <a:br>
              <a:rPr lang="en-GB" sz="4800" b="1" dirty="0">
                <a:solidFill>
                  <a:schemeClr val="tx1"/>
                </a:solidFill>
              </a:rPr>
            </a:b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7" name="Subtitle 1"/>
          <p:cNvSpPr txBox="1">
            <a:spLocks/>
          </p:cNvSpPr>
          <p:nvPr/>
        </p:nvSpPr>
        <p:spPr>
          <a:xfrm>
            <a:off x="332656" y="2276872"/>
            <a:ext cx="8830816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dirty="0">
                <a:solidFill>
                  <a:schemeClr val="tx1"/>
                </a:solidFill>
              </a:rPr>
              <a:t>Ni "mamá", ni "papá" ni "ajo". Las primeras palabras que pronunció Pablo Picasso, con apenas un año, fueron “</a:t>
            </a:r>
            <a:r>
              <a:rPr lang="es-ES" sz="2800" dirty="0" err="1">
                <a:solidFill>
                  <a:schemeClr val="tx1"/>
                </a:solidFill>
              </a:rPr>
              <a:t>piz</a:t>
            </a:r>
            <a:r>
              <a:rPr lang="es-ES" sz="2800" dirty="0">
                <a:solidFill>
                  <a:schemeClr val="tx1"/>
                </a:solidFill>
              </a:rPr>
              <a:t>, </a:t>
            </a:r>
            <a:r>
              <a:rPr lang="es-ES" sz="2800" dirty="0" err="1">
                <a:solidFill>
                  <a:schemeClr val="tx1"/>
                </a:solidFill>
              </a:rPr>
              <a:t>piz</a:t>
            </a:r>
            <a:r>
              <a:rPr lang="es-ES" sz="2800" dirty="0">
                <a:solidFill>
                  <a:schemeClr val="tx1"/>
                </a:solidFill>
              </a:rPr>
              <a:t>”. </a:t>
            </a:r>
            <a:r>
              <a:rPr lang="es-ES" sz="2800" b="1" dirty="0">
                <a:solidFill>
                  <a:schemeClr val="tx1"/>
                </a:solidFill>
              </a:rPr>
              <a:t>Q</a:t>
            </a:r>
            <a:r>
              <a:rPr lang="es-ES" sz="2800" b="1" dirty="0" smtClean="0">
                <a:solidFill>
                  <a:schemeClr val="tx1"/>
                </a:solidFill>
              </a:rPr>
              <a:t>uería </a:t>
            </a:r>
            <a:r>
              <a:rPr lang="es-ES" sz="2800" b="1" dirty="0">
                <a:solidFill>
                  <a:schemeClr val="tx1"/>
                </a:solidFill>
              </a:rPr>
              <a:t>tener en sus manos un lápiz</a:t>
            </a:r>
            <a:r>
              <a:rPr lang="es-ES" sz="2800" dirty="0">
                <a:solidFill>
                  <a:schemeClr val="tx1"/>
                </a:solidFill>
              </a:rPr>
              <a:t>.</a:t>
            </a:r>
            <a:endParaRPr lang="en-GB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904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47664" y="980728"/>
            <a:ext cx="6400800" cy="1752600"/>
          </a:xfrm>
        </p:spPr>
        <p:txBody>
          <a:bodyPr>
            <a:normAutofit fontScale="40000" lnSpcReduction="20000"/>
          </a:bodyPr>
          <a:lstStyle/>
          <a:p>
            <a:r>
              <a:rPr lang="en-GB" sz="7000" b="1" dirty="0" smtClean="0">
                <a:solidFill>
                  <a:schemeClr val="tx1"/>
                </a:solidFill>
              </a:rPr>
              <a:t>¿</a:t>
            </a:r>
            <a:r>
              <a:rPr lang="es-ES" sz="8000" b="1" dirty="0">
                <a:solidFill>
                  <a:schemeClr val="tx1"/>
                </a:solidFill>
              </a:rPr>
              <a:t>Cuándo murió Picasso?</a:t>
            </a:r>
          </a:p>
          <a:p>
            <a:endParaRPr lang="en-GB" sz="5800" b="1" dirty="0">
              <a:solidFill>
                <a:schemeClr val="tx1"/>
              </a:solidFill>
            </a:endParaRPr>
          </a:p>
          <a:p>
            <a:r>
              <a:rPr lang="en-GB" sz="4800" b="1" dirty="0"/>
              <a:t/>
            </a:r>
            <a:br>
              <a:rPr lang="en-GB" sz="4800" b="1" dirty="0"/>
            </a:br>
            <a:r>
              <a:rPr lang="en-GB" sz="4800" b="1" dirty="0">
                <a:solidFill>
                  <a:schemeClr val="tx1"/>
                </a:solidFill>
              </a:rPr>
              <a:t/>
            </a:r>
            <a:br>
              <a:rPr lang="en-GB" sz="4800" b="1" dirty="0">
                <a:solidFill>
                  <a:schemeClr val="tx1"/>
                </a:solidFill>
              </a:rPr>
            </a:b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7" name="Subtitle 1"/>
          <p:cNvSpPr txBox="1">
            <a:spLocks/>
          </p:cNvSpPr>
          <p:nvPr/>
        </p:nvSpPr>
        <p:spPr>
          <a:xfrm>
            <a:off x="313184" y="3212976"/>
            <a:ext cx="8830816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 dirty="0" smtClean="0">
                <a:solidFill>
                  <a:schemeClr val="tx1"/>
                </a:solidFill>
              </a:rPr>
              <a:t>Picasso murió el 8 de abril de 1973 en Francia</a:t>
            </a:r>
            <a:endParaRPr lang="en-GB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123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47664" y="980728"/>
            <a:ext cx="6400800" cy="1752600"/>
          </a:xfrm>
        </p:spPr>
        <p:txBody>
          <a:bodyPr>
            <a:normAutofit fontScale="40000" lnSpcReduction="20000"/>
          </a:bodyPr>
          <a:lstStyle/>
          <a:p>
            <a:r>
              <a:rPr lang="en-GB" sz="7000" b="1" dirty="0" smtClean="0">
                <a:solidFill>
                  <a:schemeClr val="tx1"/>
                </a:solidFill>
              </a:rPr>
              <a:t>¿</a:t>
            </a:r>
            <a:r>
              <a:rPr lang="es-ES" sz="8000" b="1" dirty="0">
                <a:solidFill>
                  <a:schemeClr val="tx1"/>
                </a:solidFill>
              </a:rPr>
              <a:t>Cuándo murió Picasso?</a:t>
            </a:r>
          </a:p>
          <a:p>
            <a:endParaRPr lang="en-GB" sz="5800" b="1" dirty="0">
              <a:solidFill>
                <a:schemeClr val="tx1"/>
              </a:solidFill>
            </a:endParaRPr>
          </a:p>
          <a:p>
            <a:r>
              <a:rPr lang="en-GB" sz="4800" b="1" dirty="0"/>
              <a:t/>
            </a:r>
            <a:br>
              <a:rPr lang="en-GB" sz="4800" b="1" dirty="0"/>
            </a:br>
            <a:r>
              <a:rPr lang="en-GB" sz="4800" b="1" dirty="0">
                <a:solidFill>
                  <a:schemeClr val="tx1"/>
                </a:solidFill>
              </a:rPr>
              <a:t/>
            </a:r>
            <a:br>
              <a:rPr lang="en-GB" sz="4800" b="1" dirty="0">
                <a:solidFill>
                  <a:schemeClr val="tx1"/>
                </a:solidFill>
              </a:rPr>
            </a:b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7" name="Subtitle 1"/>
          <p:cNvSpPr txBox="1">
            <a:spLocks/>
          </p:cNvSpPr>
          <p:nvPr/>
        </p:nvSpPr>
        <p:spPr>
          <a:xfrm>
            <a:off x="313184" y="3212976"/>
            <a:ext cx="8830816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 dirty="0" smtClean="0">
                <a:solidFill>
                  <a:schemeClr val="tx1"/>
                </a:solidFill>
              </a:rPr>
              <a:t>Picasso murió el 8 de abril de 1973 en Francia</a:t>
            </a:r>
            <a:endParaRPr lang="en-GB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8207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47664" y="980728"/>
            <a:ext cx="6400800" cy="1752600"/>
          </a:xfrm>
        </p:spPr>
        <p:txBody>
          <a:bodyPr>
            <a:normAutofit fontScale="40000" lnSpcReduction="20000"/>
          </a:bodyPr>
          <a:lstStyle/>
          <a:p>
            <a:r>
              <a:rPr lang="en-GB" sz="7000" b="1" dirty="0" smtClean="0">
                <a:solidFill>
                  <a:schemeClr val="tx1"/>
                </a:solidFill>
              </a:rPr>
              <a:t>¿</a:t>
            </a:r>
            <a:r>
              <a:rPr lang="es-ES" sz="8000" b="1" dirty="0" smtClean="0">
                <a:solidFill>
                  <a:schemeClr val="tx1"/>
                </a:solidFill>
              </a:rPr>
              <a:t>El Guernica?</a:t>
            </a:r>
            <a:endParaRPr lang="es-ES" sz="8000" b="1" dirty="0">
              <a:solidFill>
                <a:schemeClr val="tx1"/>
              </a:solidFill>
            </a:endParaRPr>
          </a:p>
          <a:p>
            <a:endParaRPr lang="en-GB" sz="5800" b="1" dirty="0">
              <a:solidFill>
                <a:schemeClr val="tx1"/>
              </a:solidFill>
            </a:endParaRPr>
          </a:p>
          <a:p>
            <a:r>
              <a:rPr lang="en-GB" sz="4800" b="1" dirty="0"/>
              <a:t/>
            </a:r>
            <a:br>
              <a:rPr lang="en-GB" sz="4800" b="1" dirty="0"/>
            </a:br>
            <a:r>
              <a:rPr lang="en-GB" sz="4800" b="1" dirty="0">
                <a:solidFill>
                  <a:schemeClr val="tx1"/>
                </a:solidFill>
              </a:rPr>
              <a:t/>
            </a:r>
            <a:br>
              <a:rPr lang="en-GB" sz="4800" b="1" dirty="0">
                <a:solidFill>
                  <a:schemeClr val="tx1"/>
                </a:solidFill>
              </a:rPr>
            </a:br>
            <a:endParaRPr lang="en-GB" sz="48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6862" y="2081212"/>
            <a:ext cx="6010275" cy="2695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740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47664" y="980728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en-GB" sz="4800" b="1" dirty="0" smtClean="0">
                <a:solidFill>
                  <a:schemeClr val="tx1"/>
                </a:solidFill>
              </a:rPr>
              <a:t>¿</a:t>
            </a:r>
            <a:r>
              <a:rPr lang="en-GB" sz="4800" b="1" dirty="0" err="1" smtClean="0">
                <a:solidFill>
                  <a:schemeClr val="tx1"/>
                </a:solidFill>
              </a:rPr>
              <a:t>Dónde</a:t>
            </a:r>
            <a:r>
              <a:rPr lang="en-GB" sz="4800" b="1" dirty="0" smtClean="0">
                <a:solidFill>
                  <a:schemeClr val="tx1"/>
                </a:solidFill>
              </a:rPr>
              <a:t> </a:t>
            </a:r>
            <a:r>
              <a:rPr lang="en-GB" sz="4800" b="1" dirty="0" err="1">
                <a:solidFill>
                  <a:schemeClr val="tx1"/>
                </a:solidFill>
              </a:rPr>
              <a:t>está</a:t>
            </a:r>
            <a:r>
              <a:rPr lang="en-GB" sz="4800" b="1" dirty="0">
                <a:solidFill>
                  <a:schemeClr val="tx1"/>
                </a:solidFill>
              </a:rPr>
              <a:t> Guernica?</a:t>
            </a:r>
            <a:br>
              <a:rPr lang="en-GB" sz="4800" b="1" dirty="0">
                <a:solidFill>
                  <a:schemeClr val="tx1"/>
                </a:solidFill>
              </a:rPr>
            </a:b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7" name="Subtitle 1"/>
          <p:cNvSpPr txBox="1">
            <a:spLocks/>
          </p:cNvSpPr>
          <p:nvPr/>
        </p:nvSpPr>
        <p:spPr>
          <a:xfrm>
            <a:off x="313184" y="2767600"/>
            <a:ext cx="8830816" cy="1800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b="1" dirty="0" smtClean="0">
                <a:solidFill>
                  <a:schemeClr val="tx1"/>
                </a:solidFill>
              </a:rPr>
              <a:t>Guernica </a:t>
            </a:r>
            <a:r>
              <a:rPr lang="en-GB" sz="2800" b="1" dirty="0" err="1" smtClean="0">
                <a:solidFill>
                  <a:schemeClr val="tx1"/>
                </a:solidFill>
              </a:rPr>
              <a:t>está</a:t>
            </a:r>
            <a:r>
              <a:rPr lang="en-GB" sz="2800" b="1" dirty="0" smtClean="0">
                <a:solidFill>
                  <a:schemeClr val="tx1"/>
                </a:solidFill>
              </a:rPr>
              <a:t> en el </a:t>
            </a:r>
            <a:r>
              <a:rPr lang="en-GB" sz="2800" b="1" dirty="0" err="1" smtClean="0">
                <a:solidFill>
                  <a:schemeClr val="tx1"/>
                </a:solidFill>
              </a:rPr>
              <a:t>norte</a:t>
            </a:r>
            <a:r>
              <a:rPr lang="en-GB" sz="2800" b="1" dirty="0" smtClean="0">
                <a:solidFill>
                  <a:schemeClr val="tx1"/>
                </a:solidFill>
              </a:rPr>
              <a:t> de </a:t>
            </a:r>
            <a:r>
              <a:rPr lang="en-GB" sz="2800" b="1" dirty="0" err="1" smtClean="0">
                <a:solidFill>
                  <a:schemeClr val="tx1"/>
                </a:solidFill>
              </a:rPr>
              <a:t>España</a:t>
            </a:r>
            <a:endParaRPr lang="en-GB" sz="2800" b="1" dirty="0" smtClean="0">
              <a:solidFill>
                <a:schemeClr val="tx1"/>
              </a:solidFill>
            </a:endParaRPr>
          </a:p>
          <a:p>
            <a:r>
              <a:rPr lang="es-ES" sz="2800" b="1" dirty="0" smtClean="0">
                <a:solidFill>
                  <a:schemeClr val="tx1"/>
                </a:solidFill>
              </a:rPr>
              <a:t>Guernica es un pueblo cerca de Bilbao</a:t>
            </a:r>
          </a:p>
          <a:p>
            <a:r>
              <a:rPr lang="es-ES" sz="2800" b="1" dirty="0" smtClean="0">
                <a:solidFill>
                  <a:schemeClr val="tx1"/>
                </a:solidFill>
              </a:rPr>
              <a:t>Guernica está en la Comunidad Autónoma del País Vasco</a:t>
            </a:r>
            <a:endParaRPr lang="en-GB" sz="28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4293096"/>
            <a:ext cx="2059188" cy="228158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47664" y="980728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n-GB" sz="4800" b="1" dirty="0" smtClean="0">
                <a:solidFill>
                  <a:schemeClr val="tx1"/>
                </a:solidFill>
              </a:rPr>
              <a:t>¿</a:t>
            </a:r>
            <a:r>
              <a:rPr lang="en-GB" sz="4800" b="1" dirty="0" err="1">
                <a:solidFill>
                  <a:schemeClr val="tx1"/>
                </a:solidFill>
              </a:rPr>
              <a:t>Quién</a:t>
            </a:r>
            <a:r>
              <a:rPr lang="en-GB" sz="4800" b="1" dirty="0">
                <a:solidFill>
                  <a:schemeClr val="tx1"/>
                </a:solidFill>
              </a:rPr>
              <a:t> era Picasso?</a:t>
            </a:r>
            <a:r>
              <a:rPr lang="en-GB" sz="4800" b="1" dirty="0"/>
              <a:t/>
            </a:r>
            <a:br>
              <a:rPr lang="en-GB" sz="4800" b="1" dirty="0"/>
            </a:br>
            <a:r>
              <a:rPr lang="en-GB" sz="4800" b="1" dirty="0">
                <a:solidFill>
                  <a:schemeClr val="tx1"/>
                </a:solidFill>
              </a:rPr>
              <a:t/>
            </a:r>
            <a:br>
              <a:rPr lang="en-GB" sz="4800" b="1" dirty="0">
                <a:solidFill>
                  <a:schemeClr val="tx1"/>
                </a:solidFill>
              </a:rPr>
            </a:b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7" name="Subtitle 1"/>
          <p:cNvSpPr txBox="1">
            <a:spLocks/>
          </p:cNvSpPr>
          <p:nvPr/>
        </p:nvSpPr>
        <p:spPr>
          <a:xfrm>
            <a:off x="332656" y="2276872"/>
            <a:ext cx="8830816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b="1" dirty="0" smtClean="0">
                <a:solidFill>
                  <a:schemeClr val="tx1"/>
                </a:solidFill>
              </a:rPr>
              <a:t>Picasso era un </a:t>
            </a:r>
            <a:r>
              <a:rPr lang="en-GB" sz="2800" b="1" dirty="0" err="1" smtClean="0">
                <a:solidFill>
                  <a:schemeClr val="tx1"/>
                </a:solidFill>
              </a:rPr>
              <a:t>pintor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chemeClr val="tx1"/>
                </a:solidFill>
              </a:rPr>
              <a:t>español</a:t>
            </a:r>
            <a:r>
              <a:rPr lang="en-GB" sz="2800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s-ES" sz="2800" b="1" dirty="0" smtClean="0">
                <a:solidFill>
                  <a:schemeClr val="tx1"/>
                </a:solidFill>
              </a:rPr>
              <a:t>Picasso era un artista español.</a:t>
            </a:r>
            <a:endParaRPr lang="en-GB" sz="2800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3356992"/>
            <a:ext cx="3424670" cy="335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389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47664" y="980728"/>
            <a:ext cx="6400800" cy="1752600"/>
          </a:xfrm>
        </p:spPr>
        <p:txBody>
          <a:bodyPr>
            <a:normAutofit fontScale="55000" lnSpcReduction="20000"/>
          </a:bodyPr>
          <a:lstStyle/>
          <a:p>
            <a:r>
              <a:rPr lang="en-GB" sz="5800" b="1" dirty="0">
                <a:solidFill>
                  <a:schemeClr val="tx1"/>
                </a:solidFill>
              </a:rPr>
              <a:t>¿</a:t>
            </a:r>
            <a:r>
              <a:rPr lang="en-GB" sz="5800" b="1" dirty="0" err="1" smtClean="0">
                <a:solidFill>
                  <a:schemeClr val="tx1"/>
                </a:solidFill>
              </a:rPr>
              <a:t>Dónde</a:t>
            </a:r>
            <a:r>
              <a:rPr lang="en-GB" sz="5800" b="1" dirty="0" smtClean="0">
                <a:solidFill>
                  <a:schemeClr val="tx1"/>
                </a:solidFill>
              </a:rPr>
              <a:t> </a:t>
            </a:r>
            <a:r>
              <a:rPr lang="en-GB" sz="5800" b="1" dirty="0" err="1">
                <a:solidFill>
                  <a:schemeClr val="tx1"/>
                </a:solidFill>
              </a:rPr>
              <a:t>nació</a:t>
            </a:r>
            <a:r>
              <a:rPr lang="en-GB" sz="5800" b="1" dirty="0">
                <a:solidFill>
                  <a:schemeClr val="tx1"/>
                </a:solidFill>
              </a:rPr>
              <a:t> Picasso?</a:t>
            </a:r>
          </a:p>
          <a:p>
            <a:r>
              <a:rPr lang="en-GB" sz="4800" b="1" dirty="0"/>
              <a:t/>
            </a:r>
            <a:br>
              <a:rPr lang="en-GB" sz="4800" b="1" dirty="0"/>
            </a:br>
            <a:r>
              <a:rPr lang="en-GB" sz="4800" b="1" dirty="0">
                <a:solidFill>
                  <a:schemeClr val="tx1"/>
                </a:solidFill>
              </a:rPr>
              <a:t/>
            </a:r>
            <a:br>
              <a:rPr lang="en-GB" sz="4800" b="1" dirty="0">
                <a:solidFill>
                  <a:schemeClr val="tx1"/>
                </a:solidFill>
              </a:rPr>
            </a:b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7" name="Subtitle 1"/>
          <p:cNvSpPr txBox="1">
            <a:spLocks/>
          </p:cNvSpPr>
          <p:nvPr/>
        </p:nvSpPr>
        <p:spPr>
          <a:xfrm>
            <a:off x="332656" y="2276872"/>
            <a:ext cx="8830816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b="1" dirty="0" smtClean="0">
                <a:solidFill>
                  <a:schemeClr val="tx1"/>
                </a:solidFill>
              </a:rPr>
              <a:t>Picasso </a:t>
            </a:r>
            <a:r>
              <a:rPr lang="en-GB" sz="2800" b="1" dirty="0" err="1" smtClean="0">
                <a:solidFill>
                  <a:schemeClr val="tx1"/>
                </a:solidFill>
              </a:rPr>
              <a:t>nació</a:t>
            </a:r>
            <a:r>
              <a:rPr lang="en-GB" sz="2800" b="1" dirty="0" smtClean="0">
                <a:solidFill>
                  <a:schemeClr val="tx1"/>
                </a:solidFill>
              </a:rPr>
              <a:t> en </a:t>
            </a:r>
            <a:r>
              <a:rPr lang="en-GB" sz="2800" b="1" dirty="0" err="1" smtClean="0">
                <a:solidFill>
                  <a:schemeClr val="tx1"/>
                </a:solidFill>
              </a:rPr>
              <a:t>Málaga</a:t>
            </a:r>
            <a:r>
              <a:rPr lang="en-GB" sz="2800" b="1" dirty="0" smtClean="0">
                <a:solidFill>
                  <a:schemeClr val="tx1"/>
                </a:solidFill>
              </a:rPr>
              <a:t>.</a:t>
            </a:r>
            <a:endParaRPr lang="en-GB" sz="2800" b="1" dirty="0" smtClean="0">
              <a:solidFill>
                <a:schemeClr val="tx1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3212976"/>
            <a:ext cx="3026161" cy="2670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591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31640" y="692696"/>
            <a:ext cx="6400800" cy="1752600"/>
          </a:xfrm>
        </p:spPr>
        <p:txBody>
          <a:bodyPr>
            <a:normAutofit fontScale="55000" lnSpcReduction="20000"/>
          </a:bodyPr>
          <a:lstStyle/>
          <a:p>
            <a:r>
              <a:rPr lang="en-GB" sz="5800" b="1" dirty="0" smtClean="0">
                <a:solidFill>
                  <a:schemeClr val="tx1"/>
                </a:solidFill>
              </a:rPr>
              <a:t>¿</a:t>
            </a:r>
            <a:r>
              <a:rPr lang="en-GB" sz="5800" b="1" dirty="0" err="1" smtClean="0">
                <a:solidFill>
                  <a:schemeClr val="tx1"/>
                </a:solidFill>
              </a:rPr>
              <a:t>Qué</a:t>
            </a:r>
            <a:r>
              <a:rPr lang="en-GB" sz="5800" b="1" dirty="0" smtClean="0">
                <a:solidFill>
                  <a:schemeClr val="tx1"/>
                </a:solidFill>
              </a:rPr>
              <a:t> </a:t>
            </a:r>
            <a:r>
              <a:rPr lang="en-GB" sz="5800" b="1" dirty="0" err="1" smtClean="0">
                <a:solidFill>
                  <a:schemeClr val="tx1"/>
                </a:solidFill>
              </a:rPr>
              <a:t>profesión</a:t>
            </a:r>
            <a:r>
              <a:rPr lang="en-GB" sz="5800" b="1" dirty="0" smtClean="0">
                <a:solidFill>
                  <a:schemeClr val="tx1"/>
                </a:solidFill>
              </a:rPr>
              <a:t> </a:t>
            </a:r>
            <a:r>
              <a:rPr lang="en-GB" sz="5800" b="1" dirty="0" err="1" smtClean="0">
                <a:solidFill>
                  <a:schemeClr val="tx1"/>
                </a:solidFill>
              </a:rPr>
              <a:t>tenía</a:t>
            </a:r>
            <a:r>
              <a:rPr lang="en-GB" sz="5800" b="1" dirty="0" smtClean="0">
                <a:solidFill>
                  <a:schemeClr val="tx1"/>
                </a:solidFill>
              </a:rPr>
              <a:t> Picasso?</a:t>
            </a:r>
            <a:endParaRPr lang="en-GB" sz="5800" b="1" dirty="0">
              <a:solidFill>
                <a:schemeClr val="tx1"/>
              </a:solidFill>
            </a:endParaRPr>
          </a:p>
          <a:p>
            <a:r>
              <a:rPr lang="en-GB" sz="4800" b="1" dirty="0"/>
              <a:t/>
            </a:r>
            <a:br>
              <a:rPr lang="en-GB" sz="4800" b="1" dirty="0"/>
            </a:br>
            <a:r>
              <a:rPr lang="en-GB" sz="4800" b="1" dirty="0">
                <a:solidFill>
                  <a:schemeClr val="tx1"/>
                </a:solidFill>
              </a:rPr>
              <a:t/>
            </a:r>
            <a:br>
              <a:rPr lang="en-GB" sz="4800" b="1" dirty="0">
                <a:solidFill>
                  <a:schemeClr val="tx1"/>
                </a:solidFill>
              </a:rPr>
            </a:b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7" name="Subtitle 1"/>
          <p:cNvSpPr txBox="1">
            <a:spLocks/>
          </p:cNvSpPr>
          <p:nvPr/>
        </p:nvSpPr>
        <p:spPr>
          <a:xfrm>
            <a:off x="313184" y="2924944"/>
            <a:ext cx="8830816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800" b="1" dirty="0" smtClean="0">
                <a:solidFill>
                  <a:schemeClr val="tx1"/>
                </a:solidFill>
              </a:rPr>
              <a:t>Picasso </a:t>
            </a:r>
            <a:r>
              <a:rPr lang="en-GB" sz="2800" b="1" dirty="0" smtClean="0">
                <a:solidFill>
                  <a:schemeClr val="tx1"/>
                </a:solidFill>
              </a:rPr>
              <a:t>era </a:t>
            </a:r>
            <a:r>
              <a:rPr lang="en-GB" sz="2800" b="1" dirty="0" err="1" smtClean="0">
                <a:solidFill>
                  <a:schemeClr val="tx1"/>
                </a:solidFill>
              </a:rPr>
              <a:t>pintor</a:t>
            </a:r>
            <a:r>
              <a:rPr lang="en-GB" sz="2800" b="1" dirty="0" smtClean="0">
                <a:solidFill>
                  <a:schemeClr val="tx1"/>
                </a:solidFill>
              </a:rPr>
              <a:t>, </a:t>
            </a:r>
            <a:r>
              <a:rPr lang="en-GB" sz="2800" b="1" dirty="0" err="1" smtClean="0">
                <a:solidFill>
                  <a:schemeClr val="tx1"/>
                </a:solidFill>
              </a:rPr>
              <a:t>dibujante</a:t>
            </a:r>
            <a:r>
              <a:rPr lang="en-GB" sz="2800" b="1" dirty="0" smtClean="0">
                <a:solidFill>
                  <a:schemeClr val="tx1"/>
                </a:solidFill>
              </a:rPr>
              <a:t> y </a:t>
            </a:r>
            <a:r>
              <a:rPr lang="en-GB" sz="2800" b="1" dirty="0" err="1" smtClean="0">
                <a:solidFill>
                  <a:schemeClr val="tx1"/>
                </a:solidFill>
              </a:rPr>
              <a:t>escultor</a:t>
            </a:r>
            <a:r>
              <a:rPr lang="en-GB" sz="2800" b="1" dirty="0" smtClean="0">
                <a:solidFill>
                  <a:schemeClr val="tx1"/>
                </a:solidFill>
              </a:rPr>
              <a:t>.</a:t>
            </a:r>
            <a:endParaRPr lang="en-GB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2360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47664" y="980728"/>
            <a:ext cx="6400800" cy="1752600"/>
          </a:xfrm>
        </p:spPr>
        <p:txBody>
          <a:bodyPr>
            <a:normAutofit fontScale="55000" lnSpcReduction="20000"/>
          </a:bodyPr>
          <a:lstStyle/>
          <a:p>
            <a:r>
              <a:rPr lang="en-GB" sz="5800" b="1" dirty="0" smtClean="0">
                <a:solidFill>
                  <a:schemeClr val="tx1"/>
                </a:solidFill>
              </a:rPr>
              <a:t>¿</a:t>
            </a:r>
            <a:r>
              <a:rPr lang="en-GB" sz="5100" b="1" dirty="0" err="1">
                <a:solidFill>
                  <a:schemeClr val="tx1"/>
                </a:solidFill>
              </a:rPr>
              <a:t>Cómo</a:t>
            </a:r>
            <a:r>
              <a:rPr lang="en-GB" sz="5100" b="1" dirty="0">
                <a:solidFill>
                  <a:schemeClr val="tx1"/>
                </a:solidFill>
              </a:rPr>
              <a:t> se </a:t>
            </a:r>
            <a:r>
              <a:rPr lang="en-GB" sz="5100" b="1" dirty="0" err="1">
                <a:solidFill>
                  <a:schemeClr val="tx1"/>
                </a:solidFill>
              </a:rPr>
              <a:t>llamaba</a:t>
            </a:r>
            <a:r>
              <a:rPr lang="en-GB" sz="5100" b="1" dirty="0">
                <a:solidFill>
                  <a:schemeClr val="tx1"/>
                </a:solidFill>
              </a:rPr>
              <a:t> </a:t>
            </a:r>
            <a:r>
              <a:rPr lang="en-GB" sz="5100" b="1" dirty="0" smtClean="0">
                <a:solidFill>
                  <a:schemeClr val="tx1"/>
                </a:solidFill>
              </a:rPr>
              <a:t>Picasso</a:t>
            </a:r>
            <a:r>
              <a:rPr lang="en-GB" sz="5800" b="1" dirty="0" smtClean="0">
                <a:solidFill>
                  <a:schemeClr val="tx1"/>
                </a:solidFill>
              </a:rPr>
              <a:t>?</a:t>
            </a:r>
            <a:endParaRPr lang="en-GB" sz="5800" b="1" dirty="0">
              <a:solidFill>
                <a:schemeClr val="tx1"/>
              </a:solidFill>
            </a:endParaRPr>
          </a:p>
          <a:p>
            <a:r>
              <a:rPr lang="en-GB" sz="4800" b="1" dirty="0"/>
              <a:t/>
            </a:r>
            <a:br>
              <a:rPr lang="en-GB" sz="4800" b="1" dirty="0"/>
            </a:br>
            <a:r>
              <a:rPr lang="en-GB" sz="4800" b="1" dirty="0">
                <a:solidFill>
                  <a:schemeClr val="tx1"/>
                </a:solidFill>
              </a:rPr>
              <a:t/>
            </a:r>
            <a:br>
              <a:rPr lang="en-GB" sz="4800" b="1" dirty="0">
                <a:solidFill>
                  <a:schemeClr val="tx1"/>
                </a:solidFill>
              </a:rPr>
            </a:b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7" name="Subtitle 1"/>
          <p:cNvSpPr txBox="1">
            <a:spLocks/>
          </p:cNvSpPr>
          <p:nvPr/>
        </p:nvSpPr>
        <p:spPr>
          <a:xfrm>
            <a:off x="332656" y="2276872"/>
            <a:ext cx="8830816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 dirty="0">
                <a:solidFill>
                  <a:schemeClr val="tx1"/>
                </a:solidFill>
              </a:rPr>
              <a:t>Pablo Diego José Francisco de Paula Juan Nepomuceno Cipriano de la Santísima Trinidad Ruiz Picasso</a:t>
            </a:r>
            <a:r>
              <a:rPr lang="es-ES" sz="2800" dirty="0">
                <a:solidFill>
                  <a:schemeClr val="tx1"/>
                </a:solidFill>
              </a:rPr>
              <a:t> </a:t>
            </a:r>
            <a:endParaRPr lang="en-GB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348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47664" y="980728"/>
            <a:ext cx="6400800" cy="1752600"/>
          </a:xfrm>
        </p:spPr>
        <p:txBody>
          <a:bodyPr>
            <a:normAutofit fontScale="47500" lnSpcReduction="20000"/>
          </a:bodyPr>
          <a:lstStyle/>
          <a:p>
            <a:r>
              <a:rPr lang="en-GB" sz="5800" b="1" dirty="0" smtClean="0">
                <a:solidFill>
                  <a:schemeClr val="tx1"/>
                </a:solidFill>
              </a:rPr>
              <a:t>¿</a:t>
            </a:r>
            <a:r>
              <a:rPr lang="es-ES" sz="5900" b="1" dirty="0">
                <a:solidFill>
                  <a:schemeClr val="tx1"/>
                </a:solidFill>
              </a:rPr>
              <a:t>Cuantos años tenía cuando pintó su primer </a:t>
            </a:r>
            <a:r>
              <a:rPr lang="es-ES" sz="5900" b="1" dirty="0" smtClean="0">
                <a:solidFill>
                  <a:schemeClr val="tx1"/>
                </a:solidFill>
              </a:rPr>
              <a:t>cuadro</a:t>
            </a:r>
            <a:r>
              <a:rPr lang="en-GB" sz="5800" b="1" dirty="0" smtClean="0">
                <a:solidFill>
                  <a:schemeClr val="tx1"/>
                </a:solidFill>
              </a:rPr>
              <a:t>?</a:t>
            </a:r>
            <a:endParaRPr lang="en-GB" sz="5800" b="1" dirty="0">
              <a:solidFill>
                <a:schemeClr val="tx1"/>
              </a:solidFill>
            </a:endParaRPr>
          </a:p>
          <a:p>
            <a:r>
              <a:rPr lang="en-GB" sz="4800" b="1" dirty="0"/>
              <a:t/>
            </a:r>
            <a:br>
              <a:rPr lang="en-GB" sz="4800" b="1" dirty="0"/>
            </a:br>
            <a:r>
              <a:rPr lang="en-GB" sz="4800" b="1" dirty="0">
                <a:solidFill>
                  <a:schemeClr val="tx1"/>
                </a:solidFill>
              </a:rPr>
              <a:t/>
            </a:r>
            <a:br>
              <a:rPr lang="en-GB" sz="4800" b="1" dirty="0">
                <a:solidFill>
                  <a:schemeClr val="tx1"/>
                </a:solidFill>
              </a:rPr>
            </a:b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7" name="Subtitle 1"/>
          <p:cNvSpPr txBox="1">
            <a:spLocks/>
          </p:cNvSpPr>
          <p:nvPr/>
        </p:nvSpPr>
        <p:spPr>
          <a:xfrm>
            <a:off x="332656" y="2276872"/>
            <a:ext cx="8830816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 dirty="0" smtClean="0">
                <a:solidFill>
                  <a:schemeClr val="tx1"/>
                </a:solidFill>
              </a:rPr>
              <a:t>Picasso tenía ocho años cuando pintó el primer cuadro.</a:t>
            </a:r>
            <a:endParaRPr lang="en-GB" sz="2800" b="1" dirty="0" smtClean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2607" y="3174367"/>
            <a:ext cx="82509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b="1" dirty="0" smtClean="0"/>
              <a:t>Picasso pintó Crepúsculo </a:t>
            </a:r>
            <a:r>
              <a:rPr lang="es-ES" sz="2400" b="1" dirty="0"/>
              <a:t>en el Puerto de </a:t>
            </a:r>
            <a:r>
              <a:rPr lang="es-ES" sz="2400" b="1" dirty="0" smtClean="0"/>
              <a:t>Málaga con ocho años</a:t>
            </a:r>
            <a:endParaRPr lang="en-GB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3933056"/>
            <a:ext cx="4297671" cy="2417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790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47664" y="980728"/>
            <a:ext cx="6400800" cy="1752600"/>
          </a:xfrm>
        </p:spPr>
        <p:txBody>
          <a:bodyPr>
            <a:normAutofit fontScale="25000" lnSpcReduction="20000"/>
          </a:bodyPr>
          <a:lstStyle/>
          <a:p>
            <a:r>
              <a:rPr lang="en-GB" sz="11200" b="1" dirty="0" smtClean="0">
                <a:solidFill>
                  <a:schemeClr val="tx1"/>
                </a:solidFill>
              </a:rPr>
              <a:t>¿</a:t>
            </a:r>
            <a:r>
              <a:rPr lang="es-ES" sz="11200" b="1" dirty="0">
                <a:solidFill>
                  <a:schemeClr val="tx1"/>
                </a:solidFill>
              </a:rPr>
              <a:t>Cual fue su inspiración para el cuadro?</a:t>
            </a:r>
          </a:p>
          <a:p>
            <a:endParaRPr lang="es-ES" sz="5900" b="1" dirty="0">
              <a:solidFill>
                <a:schemeClr val="tx1"/>
              </a:solidFill>
            </a:endParaRPr>
          </a:p>
          <a:p>
            <a:endParaRPr lang="en-GB" sz="5800" b="1" dirty="0">
              <a:solidFill>
                <a:schemeClr val="tx1"/>
              </a:solidFill>
            </a:endParaRPr>
          </a:p>
          <a:p>
            <a:r>
              <a:rPr lang="en-GB" sz="4800" b="1" dirty="0"/>
              <a:t/>
            </a:r>
            <a:br>
              <a:rPr lang="en-GB" sz="4800" b="1" dirty="0"/>
            </a:br>
            <a:r>
              <a:rPr lang="en-GB" sz="4800" b="1" dirty="0">
                <a:solidFill>
                  <a:schemeClr val="tx1"/>
                </a:solidFill>
              </a:rPr>
              <a:t/>
            </a:r>
            <a:br>
              <a:rPr lang="en-GB" sz="4800" b="1" dirty="0">
                <a:solidFill>
                  <a:schemeClr val="tx1"/>
                </a:solidFill>
              </a:rPr>
            </a:b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7" name="Subtitle 1"/>
          <p:cNvSpPr txBox="1">
            <a:spLocks/>
          </p:cNvSpPr>
          <p:nvPr/>
        </p:nvSpPr>
        <p:spPr>
          <a:xfrm>
            <a:off x="332656" y="2276872"/>
            <a:ext cx="8830816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 dirty="0" smtClean="0">
                <a:solidFill>
                  <a:schemeClr val="tx1"/>
                </a:solidFill>
              </a:rPr>
              <a:t>Su inspiración fue el bombardeo de un pueblo llamado Guernica por el ejercito alemán.</a:t>
            </a:r>
            <a:endParaRPr lang="en-GB" sz="2800" b="1" dirty="0" smtClean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9564" y="3645024"/>
            <a:ext cx="3937000" cy="262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44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547664" y="980728"/>
            <a:ext cx="6400800" cy="1752600"/>
          </a:xfrm>
        </p:spPr>
        <p:txBody>
          <a:bodyPr>
            <a:normAutofit fontScale="32500" lnSpcReduction="20000"/>
          </a:bodyPr>
          <a:lstStyle/>
          <a:p>
            <a:r>
              <a:rPr lang="en-GB" sz="5800" b="1" dirty="0" smtClean="0">
                <a:solidFill>
                  <a:schemeClr val="tx1"/>
                </a:solidFill>
              </a:rPr>
              <a:t>¿</a:t>
            </a:r>
            <a:r>
              <a:rPr lang="es-ES" sz="5900" b="1" dirty="0">
                <a:solidFill>
                  <a:schemeClr val="tx1"/>
                </a:solidFill>
              </a:rPr>
              <a:t>Qué animales hay en el cuadro "Guernica"?</a:t>
            </a:r>
          </a:p>
          <a:p>
            <a:endParaRPr lang="en-GB" sz="5800" b="1" dirty="0">
              <a:solidFill>
                <a:schemeClr val="tx1"/>
              </a:solidFill>
            </a:endParaRPr>
          </a:p>
          <a:p>
            <a:r>
              <a:rPr lang="en-GB" sz="4800" b="1" dirty="0"/>
              <a:t/>
            </a:r>
            <a:br>
              <a:rPr lang="en-GB" sz="4800" b="1" dirty="0"/>
            </a:br>
            <a:r>
              <a:rPr lang="en-GB" sz="4800" b="1" dirty="0">
                <a:solidFill>
                  <a:schemeClr val="tx1"/>
                </a:solidFill>
              </a:rPr>
              <a:t/>
            </a:r>
            <a:br>
              <a:rPr lang="en-GB" sz="4800" b="1" dirty="0">
                <a:solidFill>
                  <a:schemeClr val="tx1"/>
                </a:solidFill>
              </a:rPr>
            </a:br>
            <a:endParaRPr lang="en-GB" sz="4800" dirty="0">
              <a:solidFill>
                <a:schemeClr val="tx1"/>
              </a:solidFill>
            </a:endParaRPr>
          </a:p>
        </p:txBody>
      </p:sp>
      <p:sp>
        <p:nvSpPr>
          <p:cNvPr id="7" name="Subtitle 1"/>
          <p:cNvSpPr txBox="1">
            <a:spLocks/>
          </p:cNvSpPr>
          <p:nvPr/>
        </p:nvSpPr>
        <p:spPr>
          <a:xfrm>
            <a:off x="332656" y="2276872"/>
            <a:ext cx="8830816" cy="18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2800" b="1" dirty="0" smtClean="0">
                <a:solidFill>
                  <a:schemeClr val="tx1"/>
                </a:solidFill>
              </a:rPr>
              <a:t>En el cuadro Guernica aparecen el toro, la paloma y el caballo.</a:t>
            </a:r>
            <a:endParaRPr lang="en-GB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46317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176</TotalTime>
  <Words>341</Words>
  <Application>Microsoft Office PowerPoint</Application>
  <PresentationFormat>On-screen Show (4:3)</PresentationFormat>
  <Paragraphs>61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 JULIAN</vt:lpstr>
      <vt:lpstr>Arial</vt:lpstr>
      <vt:lpstr>Trebuchet MS</vt:lpstr>
      <vt:lpstr>Wingdings 3</vt:lpstr>
      <vt:lpstr>Facet</vt:lpstr>
      <vt:lpstr>Tema Picasso Soluciones Guernica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Miss Mallo</dc:creator>
  <cp:lastModifiedBy>Sarah Mallo</cp:lastModifiedBy>
  <cp:revision>24</cp:revision>
  <dcterms:created xsi:type="dcterms:W3CDTF">2015-03-02T19:38:14Z</dcterms:created>
  <dcterms:modified xsi:type="dcterms:W3CDTF">2015-03-09T12:13:53Z</dcterms:modified>
</cp:coreProperties>
</file>