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58" r:id="rId4"/>
    <p:sldId id="284" r:id="rId5"/>
    <p:sldId id="266" r:id="rId6"/>
    <p:sldId id="259" r:id="rId7"/>
    <p:sldId id="260" r:id="rId8"/>
    <p:sldId id="269" r:id="rId9"/>
    <p:sldId id="285" r:id="rId10"/>
    <p:sldId id="261" r:id="rId11"/>
    <p:sldId id="286" r:id="rId12"/>
    <p:sldId id="287" r:id="rId13"/>
    <p:sldId id="288" r:id="rId14"/>
    <p:sldId id="289" r:id="rId15"/>
    <p:sldId id="262" r:id="rId16"/>
    <p:sldId id="290" r:id="rId17"/>
    <p:sldId id="291" r:id="rId18"/>
    <p:sldId id="292" r:id="rId19"/>
    <p:sldId id="263" r:id="rId20"/>
    <p:sldId id="293" r:id="rId21"/>
    <p:sldId id="294" r:id="rId22"/>
    <p:sldId id="295" r:id="rId23"/>
    <p:sldId id="280" r:id="rId24"/>
    <p:sldId id="281" r:id="rId25"/>
    <p:sldId id="276" r:id="rId26"/>
    <p:sldId id="296" r:id="rId27"/>
    <p:sldId id="277" r:id="rId28"/>
    <p:sldId id="278" r:id="rId29"/>
    <p:sldId id="279" r:id="rId30"/>
    <p:sldId id="282" r:id="rId31"/>
    <p:sldId id="283" r:id="rId3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537" tIns="45769" rIns="91537" bIns="4576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537" tIns="45769" rIns="91537" bIns="45769" rtlCol="0"/>
          <a:lstStyle>
            <a:lvl1pPr algn="r">
              <a:defRPr sz="1200"/>
            </a:lvl1pPr>
          </a:lstStyle>
          <a:p>
            <a:fld id="{9E23AA23-6E2E-48E2-A9B6-4B392CCC9EE7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537" tIns="45769" rIns="91537" bIns="4576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537" tIns="45769" rIns="91537" bIns="45769" rtlCol="0" anchor="b"/>
          <a:lstStyle>
            <a:lvl1pPr algn="r">
              <a:defRPr sz="1200"/>
            </a:lvl1pPr>
          </a:lstStyle>
          <a:p>
            <a:fld id="{06852672-0F75-4BE8-B317-FA3EFD3569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27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26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28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27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73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6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81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60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5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9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7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3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8DDD-DF64-43A6-B0A6-3FAA1EF8F899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4CA6-45B5-4184-A85F-D01D2F54A1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48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>
                <a:solidFill>
                  <a:srgbClr val="0070C0"/>
                </a:solidFill>
              </a:rPr>
              <a:t>Los </a:t>
            </a:r>
            <a:r>
              <a:rPr lang="en-GB" sz="5400" b="1" u="sng" dirty="0" err="1" smtClean="0">
                <a:solidFill>
                  <a:srgbClr val="0070C0"/>
                </a:solidFill>
              </a:rPr>
              <a:t>verbos</a:t>
            </a:r>
            <a:r>
              <a:rPr lang="en-GB" sz="5400" b="1" u="sng" dirty="0" smtClean="0">
                <a:solidFill>
                  <a:srgbClr val="0070C0"/>
                </a:solidFill>
              </a:rPr>
              <a:t> – el </a:t>
            </a:r>
            <a:r>
              <a:rPr lang="en-GB" sz="5400" b="1" u="sng" dirty="0" err="1" smtClean="0">
                <a:solidFill>
                  <a:srgbClr val="0070C0"/>
                </a:solidFill>
              </a:rPr>
              <a:t>presente</a:t>
            </a:r>
            <a:endParaRPr lang="en-GB" sz="5400" b="1" u="sng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Learning Objective</a:t>
            </a:r>
          </a:p>
          <a:p>
            <a:endParaRPr lang="en-US" u="sng" dirty="0" smtClean="0"/>
          </a:p>
          <a:p>
            <a:r>
              <a:rPr lang="en-US" dirty="0" smtClean="0"/>
              <a:t>To understand about verbs in the present tense in Spanish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2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 verbs – Present Tense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GB" dirty="0" smtClean="0"/>
              <a:t>Take off the </a:t>
            </a:r>
            <a:r>
              <a:rPr lang="en-GB" dirty="0" smtClean="0">
                <a:solidFill>
                  <a:srgbClr val="0070C0"/>
                </a:solidFill>
              </a:rPr>
              <a:t>AR</a:t>
            </a:r>
            <a:r>
              <a:rPr lang="en-GB" dirty="0" smtClean="0"/>
              <a:t> leaving you with the stem and add the following endings -</a:t>
            </a:r>
          </a:p>
          <a:p>
            <a:pPr>
              <a:defRPr/>
            </a:pP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o</a:t>
            </a:r>
            <a:r>
              <a:rPr lang="en-GB" dirty="0" smtClean="0">
                <a:solidFill>
                  <a:srgbClr val="0070C0"/>
                </a:solidFill>
              </a:rPr>
              <a:t>			I talk</a:t>
            </a:r>
            <a:endParaRPr lang="en-GB" dirty="0" smtClean="0"/>
          </a:p>
          <a:p>
            <a:pPr>
              <a:defRPr/>
            </a:pP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as</a:t>
            </a:r>
            <a:r>
              <a:rPr lang="en-GB" dirty="0" smtClean="0">
                <a:solidFill>
                  <a:srgbClr val="0070C0"/>
                </a:solidFill>
              </a:rPr>
              <a:t>			you talk (familiar sing)</a:t>
            </a:r>
          </a:p>
          <a:p>
            <a:pPr>
              <a:defRPr/>
            </a:pP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a</a:t>
            </a:r>
            <a:r>
              <a:rPr lang="en-GB" dirty="0" smtClean="0">
                <a:solidFill>
                  <a:srgbClr val="0070C0"/>
                </a:solidFill>
              </a:rPr>
              <a:t>			he/she/it talks</a:t>
            </a:r>
          </a:p>
          <a:p>
            <a:pPr>
              <a:defRPr/>
            </a:pP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amos</a:t>
            </a:r>
            <a:r>
              <a:rPr lang="en-GB" dirty="0" smtClean="0">
                <a:solidFill>
                  <a:srgbClr val="0070C0"/>
                </a:solidFill>
              </a:rPr>
              <a:t>		we talk</a:t>
            </a:r>
          </a:p>
          <a:p>
            <a:pPr>
              <a:defRPr/>
            </a:pP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áis</a:t>
            </a:r>
            <a:r>
              <a:rPr lang="en-GB" dirty="0" smtClean="0">
                <a:solidFill>
                  <a:srgbClr val="0070C0"/>
                </a:solidFill>
              </a:rPr>
              <a:t>			you talk (familiar plural)</a:t>
            </a:r>
          </a:p>
          <a:p>
            <a:pPr>
              <a:defRPr/>
            </a:pP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an</a:t>
            </a:r>
            <a:r>
              <a:rPr lang="en-GB" dirty="0" smtClean="0">
                <a:solidFill>
                  <a:srgbClr val="0070C0"/>
                </a:solidFill>
              </a:rPr>
              <a:t>			they talk</a:t>
            </a:r>
          </a:p>
        </p:txBody>
      </p:sp>
    </p:spTree>
    <p:extLst>
      <p:ext uri="{BB962C8B-B14F-4D97-AF65-F5344CB8AC3E}">
        <p14:creationId xmlns:p14="http://schemas.microsoft.com/office/powerpoint/2010/main" val="224612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 verbs – Present Tense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1997839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/>
              <a:t>bailar</a:t>
            </a:r>
            <a:r>
              <a:rPr lang="en-GB" sz="2800" dirty="0"/>
              <a:t>  to dance  </a:t>
            </a:r>
            <a:endParaRPr lang="en-GB" sz="2800" dirty="0" smtClean="0"/>
          </a:p>
          <a:p>
            <a:r>
              <a:rPr lang="en-GB" sz="2800" b="1" dirty="0" err="1" smtClean="0"/>
              <a:t>cantar</a:t>
            </a:r>
            <a:r>
              <a:rPr lang="en-GB" sz="2800" dirty="0" smtClean="0"/>
              <a:t>  </a:t>
            </a:r>
            <a:r>
              <a:rPr lang="en-GB" sz="2800" dirty="0"/>
              <a:t>to sing, chant  </a:t>
            </a:r>
            <a:endParaRPr lang="en-GB" sz="2800" dirty="0" smtClean="0"/>
          </a:p>
          <a:p>
            <a:r>
              <a:rPr lang="en-GB" sz="2800" b="1" dirty="0" err="1" smtClean="0"/>
              <a:t>contestar</a:t>
            </a:r>
            <a:r>
              <a:rPr lang="en-GB" sz="2800" dirty="0" smtClean="0"/>
              <a:t>  </a:t>
            </a:r>
            <a:r>
              <a:rPr lang="en-GB" sz="2800" dirty="0"/>
              <a:t>to respond, answer  </a:t>
            </a:r>
            <a:endParaRPr lang="en-GB" sz="2800" dirty="0" smtClean="0"/>
          </a:p>
          <a:p>
            <a:r>
              <a:rPr lang="en-GB" sz="2800" b="1" dirty="0" err="1" smtClean="0"/>
              <a:t>escuchar</a:t>
            </a:r>
            <a:r>
              <a:rPr lang="en-GB" sz="2800" dirty="0" smtClean="0"/>
              <a:t>  </a:t>
            </a:r>
            <a:r>
              <a:rPr lang="en-GB" sz="2800" dirty="0"/>
              <a:t>to </a:t>
            </a:r>
            <a:r>
              <a:rPr lang="en-GB" sz="2800" dirty="0" smtClean="0"/>
              <a:t>listen</a:t>
            </a:r>
            <a:endParaRPr lang="en-GB" sz="2800" dirty="0"/>
          </a:p>
          <a:p>
            <a:r>
              <a:rPr lang="en-GB" sz="2800" b="1" dirty="0" err="1"/>
              <a:t>estudiar</a:t>
            </a:r>
            <a:r>
              <a:rPr lang="en-GB" sz="2800" dirty="0"/>
              <a:t>  to study, learn  </a:t>
            </a:r>
            <a:endParaRPr lang="en-GB" sz="2800" dirty="0" smtClean="0"/>
          </a:p>
          <a:p>
            <a:r>
              <a:rPr lang="en-GB" sz="2800" b="1" dirty="0" err="1" smtClean="0"/>
              <a:t>hablar</a:t>
            </a:r>
            <a:r>
              <a:rPr lang="en-GB" sz="2800" b="1" dirty="0" smtClean="0"/>
              <a:t> </a:t>
            </a:r>
            <a:r>
              <a:rPr lang="en-GB" sz="2800" dirty="0" smtClean="0"/>
              <a:t> </a:t>
            </a:r>
            <a:r>
              <a:rPr lang="en-GB" sz="2800" dirty="0"/>
              <a:t>to speak  </a:t>
            </a:r>
            <a:r>
              <a:rPr lang="en-GB" sz="2800" dirty="0" err="1"/>
              <a:t>sprechen</a:t>
            </a:r>
            <a:r>
              <a:rPr lang="en-GB" sz="2800" dirty="0"/>
              <a:t> </a:t>
            </a:r>
          </a:p>
          <a:p>
            <a:r>
              <a:rPr lang="en-GB" sz="2800" b="1" dirty="0" err="1"/>
              <a:t>practicar</a:t>
            </a:r>
            <a:r>
              <a:rPr lang="en-GB" sz="2800" b="1" dirty="0"/>
              <a:t> </a:t>
            </a:r>
            <a:r>
              <a:rPr lang="en-GB" sz="2800" dirty="0"/>
              <a:t> to practice  </a:t>
            </a:r>
            <a:endParaRPr lang="en-GB" sz="2800" dirty="0" smtClean="0"/>
          </a:p>
          <a:p>
            <a:r>
              <a:rPr lang="en-GB" sz="2800" b="1" dirty="0" err="1" smtClean="0"/>
              <a:t>preguntar</a:t>
            </a:r>
            <a:r>
              <a:rPr lang="en-GB" sz="2800" b="1" dirty="0" smtClean="0"/>
              <a:t> </a:t>
            </a:r>
            <a:r>
              <a:rPr lang="en-GB" sz="2800" dirty="0" smtClean="0"/>
              <a:t> </a:t>
            </a:r>
            <a:r>
              <a:rPr lang="en-GB" sz="2800" dirty="0"/>
              <a:t>to ask (a question) </a:t>
            </a:r>
            <a:endParaRPr lang="en-GB" sz="2800" dirty="0" smtClean="0"/>
          </a:p>
          <a:p>
            <a:r>
              <a:rPr lang="en-GB" sz="2800" b="1" dirty="0" err="1" smtClean="0"/>
              <a:t>trabajar</a:t>
            </a:r>
            <a:r>
              <a:rPr lang="en-GB" sz="2800" dirty="0" smtClean="0"/>
              <a:t>  </a:t>
            </a:r>
            <a:r>
              <a:rPr lang="en-GB" sz="2800" dirty="0"/>
              <a:t>to work, </a:t>
            </a:r>
            <a:r>
              <a:rPr lang="en-GB" sz="2800" dirty="0" err="1"/>
              <a:t>labor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59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 verbs – Present Tense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1997839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/>
              <a:t>bail</a:t>
            </a:r>
            <a:r>
              <a:rPr lang="en-GB" sz="2800" dirty="0" err="1">
                <a:solidFill>
                  <a:srgbClr val="FF0000"/>
                </a:solidFill>
              </a:rPr>
              <a:t>ar</a:t>
            </a:r>
            <a:r>
              <a:rPr lang="en-GB" sz="2800" dirty="0"/>
              <a:t>  to dance  </a:t>
            </a:r>
            <a:endParaRPr lang="en-GB" sz="2800" dirty="0" smtClean="0"/>
          </a:p>
          <a:p>
            <a:r>
              <a:rPr lang="en-GB" sz="2800" dirty="0" err="1" smtClean="0"/>
              <a:t>cant</a:t>
            </a:r>
            <a:r>
              <a:rPr lang="en-GB" sz="2800" dirty="0" err="1" smtClean="0">
                <a:solidFill>
                  <a:srgbClr val="FF0000"/>
                </a:solidFill>
              </a:rPr>
              <a:t>ar</a:t>
            </a:r>
            <a:r>
              <a:rPr lang="en-GB" sz="2800" dirty="0" smtClean="0"/>
              <a:t>  </a:t>
            </a:r>
            <a:r>
              <a:rPr lang="en-GB" sz="2800" dirty="0"/>
              <a:t>to sing, chant  </a:t>
            </a:r>
            <a:endParaRPr lang="en-GB" sz="2800" dirty="0" smtClean="0"/>
          </a:p>
          <a:p>
            <a:r>
              <a:rPr lang="en-GB" sz="2800" dirty="0" err="1" smtClean="0"/>
              <a:t>contest</a:t>
            </a:r>
            <a:r>
              <a:rPr lang="en-GB" sz="2800" dirty="0" err="1" smtClean="0">
                <a:solidFill>
                  <a:srgbClr val="FF0000"/>
                </a:solidFill>
              </a:rPr>
              <a:t>ar</a:t>
            </a:r>
            <a:r>
              <a:rPr lang="en-GB" sz="2800" dirty="0" smtClean="0"/>
              <a:t>  </a:t>
            </a:r>
            <a:r>
              <a:rPr lang="en-GB" sz="2800" dirty="0"/>
              <a:t>to respond, answer  </a:t>
            </a:r>
            <a:endParaRPr lang="en-GB" sz="2800" dirty="0" smtClean="0"/>
          </a:p>
          <a:p>
            <a:r>
              <a:rPr lang="en-GB" sz="2800" dirty="0" err="1" smtClean="0"/>
              <a:t>escuch</a:t>
            </a:r>
            <a:r>
              <a:rPr lang="en-GB" sz="2800" dirty="0" err="1" smtClean="0">
                <a:solidFill>
                  <a:srgbClr val="FF0000"/>
                </a:solidFill>
              </a:rPr>
              <a:t>ar</a:t>
            </a:r>
            <a:r>
              <a:rPr lang="en-GB" sz="2800" dirty="0" smtClean="0"/>
              <a:t>  </a:t>
            </a:r>
            <a:r>
              <a:rPr lang="en-GB" sz="2800" dirty="0"/>
              <a:t>to </a:t>
            </a:r>
            <a:r>
              <a:rPr lang="en-GB" sz="2800" dirty="0" smtClean="0"/>
              <a:t>listen</a:t>
            </a:r>
            <a:endParaRPr lang="en-GB" sz="2800" dirty="0"/>
          </a:p>
          <a:p>
            <a:r>
              <a:rPr lang="en-GB" sz="2800" dirty="0" err="1"/>
              <a:t>estudi</a:t>
            </a:r>
            <a:r>
              <a:rPr lang="en-GB" sz="2800" dirty="0" err="1">
                <a:solidFill>
                  <a:srgbClr val="FF0000"/>
                </a:solidFill>
              </a:rPr>
              <a:t>ar</a:t>
            </a:r>
            <a:r>
              <a:rPr lang="en-GB" sz="2800" dirty="0"/>
              <a:t>  to study, learn  </a:t>
            </a:r>
            <a:endParaRPr lang="en-GB" sz="2800" dirty="0" smtClean="0"/>
          </a:p>
          <a:p>
            <a:r>
              <a:rPr lang="en-GB" sz="2800" dirty="0" err="1" smtClean="0"/>
              <a:t>habl</a:t>
            </a:r>
            <a:r>
              <a:rPr lang="en-GB" sz="2800" dirty="0" err="1" smtClean="0">
                <a:solidFill>
                  <a:srgbClr val="FF0000"/>
                </a:solidFill>
              </a:rPr>
              <a:t>ar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 </a:t>
            </a:r>
            <a:r>
              <a:rPr lang="en-GB" sz="2800" dirty="0"/>
              <a:t>to speak  </a:t>
            </a:r>
            <a:r>
              <a:rPr lang="en-GB" sz="2800" dirty="0" err="1"/>
              <a:t>sprechen</a:t>
            </a:r>
            <a:r>
              <a:rPr lang="en-GB" sz="2800" dirty="0"/>
              <a:t> </a:t>
            </a:r>
          </a:p>
          <a:p>
            <a:r>
              <a:rPr lang="en-GB" sz="2800" dirty="0" err="1"/>
              <a:t>practic</a:t>
            </a:r>
            <a:r>
              <a:rPr lang="en-GB" sz="2800" dirty="0" err="1">
                <a:solidFill>
                  <a:srgbClr val="FF0000"/>
                </a:solidFill>
              </a:rPr>
              <a:t>ar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/>
              <a:t> to practice  </a:t>
            </a:r>
            <a:endParaRPr lang="en-GB" sz="2800" dirty="0" smtClean="0"/>
          </a:p>
          <a:p>
            <a:r>
              <a:rPr lang="en-GB" sz="2800" dirty="0" err="1" smtClean="0"/>
              <a:t>pregunt</a:t>
            </a:r>
            <a:r>
              <a:rPr lang="en-GB" sz="2800" dirty="0" err="1" smtClean="0">
                <a:solidFill>
                  <a:srgbClr val="FF0000"/>
                </a:solidFill>
              </a:rPr>
              <a:t>ar</a:t>
            </a:r>
            <a:r>
              <a:rPr lang="en-GB" sz="2800" dirty="0" smtClean="0"/>
              <a:t>  </a:t>
            </a:r>
            <a:r>
              <a:rPr lang="en-GB" sz="2800" dirty="0"/>
              <a:t>to ask (a question) </a:t>
            </a:r>
            <a:endParaRPr lang="en-GB" sz="2800" dirty="0" smtClean="0"/>
          </a:p>
          <a:p>
            <a:r>
              <a:rPr lang="en-GB" sz="2800" dirty="0" err="1" smtClean="0"/>
              <a:t>trabaj</a:t>
            </a:r>
            <a:r>
              <a:rPr lang="en-GB" sz="2800" dirty="0" err="1" smtClean="0">
                <a:solidFill>
                  <a:srgbClr val="FF0000"/>
                </a:solidFill>
              </a:rPr>
              <a:t>ar</a:t>
            </a:r>
            <a:r>
              <a:rPr lang="en-GB" sz="2800" dirty="0" smtClean="0"/>
              <a:t>  </a:t>
            </a:r>
            <a:r>
              <a:rPr lang="en-GB" sz="2800" dirty="0"/>
              <a:t>to work, </a:t>
            </a:r>
            <a:r>
              <a:rPr lang="en-GB" sz="2800" dirty="0" err="1"/>
              <a:t>labor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79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 verbs – Present Tense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609036"/>
              </p:ext>
            </p:extLst>
          </p:nvPr>
        </p:nvGraphicFramePr>
        <p:xfrm>
          <a:off x="1979712" y="1988840"/>
          <a:ext cx="5184576" cy="32403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92288"/>
                <a:gridCol w="2592288"/>
              </a:tblGrid>
              <a:tr h="79887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3200" b="1" dirty="0" smtClean="0">
                          <a:effectLst/>
                        </a:rPr>
                        <a:t>BAILAR</a:t>
                      </a:r>
                      <a:r>
                        <a:rPr lang="en-GB" sz="3200" dirty="0" smtClean="0">
                          <a:effectLst/>
                        </a:rPr>
                        <a:t> To DANCE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+mn-lt"/>
                          <a:ea typeface="+mn-ea"/>
                        </a:rPr>
                        <a:t>bail</a:t>
                      </a:r>
                      <a:r>
                        <a:rPr lang="es-ES" sz="2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o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 err="1" smtClean="0">
                          <a:effectLst/>
                        </a:rPr>
                        <a:t>bailam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effectLst/>
                        </a:rPr>
                        <a:t>os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 err="1" smtClean="0">
                          <a:effectLst/>
                        </a:rPr>
                        <a:t>bail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effectLst/>
                        </a:rPr>
                        <a:t>as</a:t>
                      </a:r>
                      <a:r>
                        <a:rPr lang="en-GB" sz="2400" dirty="0" smtClean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 err="1" smtClean="0">
                          <a:effectLst/>
                        </a:rPr>
                        <a:t>baila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effectLst/>
                        </a:rPr>
                        <a:t>is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3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 err="1" smtClean="0">
                          <a:effectLst/>
                        </a:rPr>
                        <a:t>bail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GB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 err="1" smtClean="0">
                          <a:effectLst/>
                        </a:rPr>
                        <a:t>bail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effectLst/>
                        </a:rPr>
                        <a:t>an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664" y="2780928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1438" y="3573016"/>
            <a:ext cx="53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you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3374" y="43931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he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8304" y="2852936"/>
            <a:ext cx="46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we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7628" y="3758537"/>
            <a:ext cx="816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rgbClr val="0070C0"/>
                </a:solidFill>
              </a:rPr>
              <a:t>y</a:t>
            </a:r>
            <a:r>
              <a:rPr lang="es-ES" b="1" dirty="0" err="1" smtClean="0">
                <a:solidFill>
                  <a:srgbClr val="0070C0"/>
                </a:solidFill>
              </a:rPr>
              <a:t>ou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all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8304" y="4479472"/>
            <a:ext cx="61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they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 verbs – Present Tense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29522"/>
              </p:ext>
            </p:extLst>
          </p:nvPr>
        </p:nvGraphicFramePr>
        <p:xfrm>
          <a:off x="1979712" y="1988840"/>
          <a:ext cx="5184576" cy="32403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92288"/>
                <a:gridCol w="2592288"/>
              </a:tblGrid>
              <a:tr h="79887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3200" b="1" dirty="0" smtClean="0">
                          <a:effectLst/>
                        </a:rPr>
                        <a:t>………AR</a:t>
                      </a:r>
                      <a:r>
                        <a:rPr lang="en-GB" sz="3200" dirty="0" smtClean="0">
                          <a:effectLst/>
                        </a:rPr>
                        <a:t> To ……….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              </a:t>
                      </a:r>
                      <a:r>
                        <a:rPr lang="es-ES" sz="2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O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baseline="0" dirty="0" smtClean="0">
                          <a:effectLst/>
                        </a:rPr>
                        <a:t>                        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am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effectLst/>
                        </a:rPr>
                        <a:t>os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baseline="0" dirty="0" smtClean="0">
                          <a:effectLst/>
                        </a:rPr>
                        <a:t>                              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  <a:effectLst/>
                        </a:rPr>
                        <a:t>as</a:t>
                      </a:r>
                      <a:r>
                        <a:rPr lang="en-GB" sz="2400" dirty="0" smtClean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baseline="0" dirty="0" smtClean="0">
                          <a:effectLst/>
                        </a:rPr>
                        <a:t>                            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á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effectLst/>
                        </a:rPr>
                        <a:t>is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3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         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GB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baseline="0" dirty="0" smtClean="0">
                          <a:effectLst/>
                        </a:rPr>
                        <a:t>                              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  <a:effectLst/>
                        </a:rPr>
                        <a:t>an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664" y="2780928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1438" y="3573016"/>
            <a:ext cx="53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you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3374" y="43931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he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8304" y="2852936"/>
            <a:ext cx="46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we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7628" y="3758537"/>
            <a:ext cx="816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rgbClr val="0070C0"/>
                </a:solidFill>
              </a:rPr>
              <a:t>y</a:t>
            </a:r>
            <a:r>
              <a:rPr lang="es-ES" b="1" dirty="0" err="1" smtClean="0">
                <a:solidFill>
                  <a:srgbClr val="0070C0"/>
                </a:solidFill>
              </a:rPr>
              <a:t>ou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all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8304" y="4479472"/>
            <a:ext cx="61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they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verbs – Present Tense</a:t>
            </a:r>
            <a:endParaRPr lang="en-GB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Take off the </a:t>
            </a:r>
            <a:r>
              <a:rPr lang="en-GB" dirty="0" smtClean="0">
                <a:solidFill>
                  <a:srgbClr val="0070C0"/>
                </a:solidFill>
              </a:rPr>
              <a:t>ER</a:t>
            </a:r>
            <a:r>
              <a:rPr lang="en-GB" dirty="0" smtClean="0"/>
              <a:t> leaving you with the stem and add the following endings -</a:t>
            </a:r>
          </a:p>
          <a:p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o</a:t>
            </a:r>
            <a:r>
              <a:rPr lang="en-GB" dirty="0" smtClean="0">
                <a:solidFill>
                  <a:srgbClr val="0070C0"/>
                </a:solidFill>
              </a:rPr>
              <a:t>			I drink</a:t>
            </a:r>
          </a:p>
          <a:p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es</a:t>
            </a:r>
            <a:r>
              <a:rPr lang="en-GB" dirty="0" smtClean="0">
                <a:solidFill>
                  <a:srgbClr val="0070C0"/>
                </a:solidFill>
              </a:rPr>
              <a:t>			you drink</a:t>
            </a:r>
          </a:p>
          <a:p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e</a:t>
            </a:r>
            <a:r>
              <a:rPr lang="en-GB" dirty="0" smtClean="0">
                <a:solidFill>
                  <a:srgbClr val="0070C0"/>
                </a:solidFill>
              </a:rPr>
              <a:t>			he/she/it drinks</a:t>
            </a:r>
          </a:p>
          <a:p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emos</a:t>
            </a:r>
            <a:r>
              <a:rPr lang="en-GB" dirty="0" smtClean="0">
                <a:solidFill>
                  <a:srgbClr val="0070C0"/>
                </a:solidFill>
              </a:rPr>
              <a:t>		we drink</a:t>
            </a:r>
          </a:p>
          <a:p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éis</a:t>
            </a:r>
            <a:r>
              <a:rPr lang="en-GB" dirty="0" smtClean="0">
                <a:solidFill>
                  <a:srgbClr val="0070C0"/>
                </a:solidFill>
              </a:rPr>
              <a:t>			you drink</a:t>
            </a:r>
          </a:p>
          <a:p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en</a:t>
            </a:r>
            <a:r>
              <a:rPr lang="en-GB" dirty="0" smtClean="0">
                <a:solidFill>
                  <a:srgbClr val="0070C0"/>
                </a:solidFill>
              </a:rPr>
              <a:t>			they drink	</a:t>
            </a:r>
          </a:p>
        </p:txBody>
      </p:sp>
    </p:spTree>
    <p:extLst>
      <p:ext uri="{BB962C8B-B14F-4D97-AF65-F5344CB8AC3E}">
        <p14:creationId xmlns:p14="http://schemas.microsoft.com/office/powerpoint/2010/main" val="2411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verbs – Present Tense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051720" y="1628800"/>
            <a:ext cx="540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/>
              <a:t>aprender</a:t>
            </a:r>
            <a:r>
              <a:rPr lang="en-GB" sz="3200" dirty="0"/>
              <a:t>  to learn  </a:t>
            </a:r>
            <a:endParaRPr lang="en-GB" sz="3200" dirty="0" smtClean="0"/>
          </a:p>
          <a:p>
            <a:r>
              <a:rPr lang="en-GB" sz="3200" dirty="0" err="1" smtClean="0"/>
              <a:t>beber</a:t>
            </a:r>
            <a:r>
              <a:rPr lang="en-GB" sz="3200" dirty="0" smtClean="0"/>
              <a:t>  </a:t>
            </a:r>
            <a:r>
              <a:rPr lang="en-GB" sz="3200" dirty="0"/>
              <a:t>to sip  </a:t>
            </a:r>
            <a:endParaRPr lang="en-GB" sz="3200" dirty="0" smtClean="0"/>
          </a:p>
          <a:p>
            <a:r>
              <a:rPr lang="en-GB" sz="3200" dirty="0" smtClean="0"/>
              <a:t>comer  </a:t>
            </a:r>
            <a:r>
              <a:rPr lang="en-GB" sz="3200" dirty="0"/>
              <a:t>to eat  </a:t>
            </a:r>
            <a:endParaRPr lang="en-GB" sz="3200" dirty="0" smtClean="0"/>
          </a:p>
          <a:p>
            <a:r>
              <a:rPr lang="en-GB" sz="3200" dirty="0" err="1" smtClean="0"/>
              <a:t>deber</a:t>
            </a:r>
            <a:r>
              <a:rPr lang="en-GB" sz="3200" dirty="0" smtClean="0"/>
              <a:t>  </a:t>
            </a:r>
            <a:r>
              <a:rPr lang="en-GB" sz="3200" dirty="0"/>
              <a:t>to owe, </a:t>
            </a:r>
            <a:r>
              <a:rPr lang="en-GB" sz="3200" dirty="0" smtClean="0"/>
              <a:t>"should</a:t>
            </a:r>
            <a:r>
              <a:rPr lang="en-GB" sz="3200" dirty="0"/>
              <a:t>"  </a:t>
            </a:r>
            <a:endParaRPr lang="en-GB" sz="3200" dirty="0" smtClean="0"/>
          </a:p>
          <a:p>
            <a:r>
              <a:rPr lang="en-GB" sz="3200" dirty="0" err="1" smtClean="0"/>
              <a:t>esconder</a:t>
            </a:r>
            <a:r>
              <a:rPr lang="en-GB" sz="3200" dirty="0" smtClean="0"/>
              <a:t>  </a:t>
            </a:r>
            <a:r>
              <a:rPr lang="en-GB" sz="3200" dirty="0"/>
              <a:t>to </a:t>
            </a:r>
            <a:r>
              <a:rPr lang="en-GB" sz="3200" dirty="0" smtClean="0"/>
              <a:t>hide</a:t>
            </a:r>
            <a:endParaRPr lang="en-GB" sz="3200" dirty="0"/>
          </a:p>
          <a:p>
            <a:r>
              <a:rPr lang="en-GB" sz="3200" dirty="0" err="1"/>
              <a:t>proceder</a:t>
            </a:r>
            <a:r>
              <a:rPr lang="en-GB" sz="3200" dirty="0"/>
              <a:t>  to proceed  </a:t>
            </a:r>
            <a:endParaRPr lang="en-GB" sz="3200" dirty="0" smtClean="0"/>
          </a:p>
          <a:p>
            <a:r>
              <a:rPr lang="en-GB" sz="3200" dirty="0" err="1" smtClean="0"/>
              <a:t>prometer</a:t>
            </a:r>
            <a:r>
              <a:rPr lang="en-GB" sz="3200" dirty="0" smtClean="0"/>
              <a:t>  </a:t>
            </a:r>
            <a:r>
              <a:rPr lang="en-GB" sz="3200" dirty="0"/>
              <a:t>to promise  </a:t>
            </a:r>
            <a:endParaRPr lang="en-GB" sz="3200" dirty="0" smtClean="0"/>
          </a:p>
          <a:p>
            <a:r>
              <a:rPr lang="en-GB" sz="3200" dirty="0" err="1" smtClean="0"/>
              <a:t>tejer</a:t>
            </a:r>
            <a:r>
              <a:rPr lang="en-GB" sz="3200" dirty="0" smtClean="0"/>
              <a:t>  </a:t>
            </a:r>
            <a:r>
              <a:rPr lang="en-GB" sz="3200" dirty="0"/>
              <a:t>to </a:t>
            </a:r>
            <a:r>
              <a:rPr lang="en-GB" sz="3200" dirty="0" smtClean="0"/>
              <a:t>weave</a:t>
            </a:r>
            <a:endParaRPr lang="en-GB" sz="3200" dirty="0"/>
          </a:p>
          <a:p>
            <a:r>
              <a:rPr lang="en-GB" sz="3200" dirty="0"/>
              <a:t>vender  to </a:t>
            </a:r>
            <a:r>
              <a:rPr lang="en-GB" sz="3200" dirty="0" smtClean="0"/>
              <a:t>sell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0564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verbs – Present Tense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051720" y="1628800"/>
            <a:ext cx="540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/>
              <a:t>aprend</a:t>
            </a:r>
            <a:r>
              <a:rPr lang="en-GB" sz="3200" dirty="0" err="1">
                <a:solidFill>
                  <a:srgbClr val="FF0000"/>
                </a:solidFill>
              </a:rPr>
              <a:t>er</a:t>
            </a:r>
            <a:r>
              <a:rPr lang="en-GB" sz="3200" dirty="0"/>
              <a:t>  to learn  </a:t>
            </a:r>
            <a:endParaRPr lang="en-GB" sz="3200" dirty="0" smtClean="0"/>
          </a:p>
          <a:p>
            <a:r>
              <a:rPr lang="en-GB" sz="3200" dirty="0" err="1" smtClean="0"/>
              <a:t>beb</a:t>
            </a:r>
            <a:r>
              <a:rPr lang="en-GB" sz="3200" dirty="0" err="1" smtClean="0">
                <a:solidFill>
                  <a:srgbClr val="FF0000"/>
                </a:solidFill>
              </a:rPr>
              <a:t>er</a:t>
            </a:r>
            <a:r>
              <a:rPr lang="en-GB" sz="3200" dirty="0" smtClean="0"/>
              <a:t>  </a:t>
            </a:r>
            <a:r>
              <a:rPr lang="en-GB" sz="3200" dirty="0"/>
              <a:t>to sip  </a:t>
            </a:r>
            <a:endParaRPr lang="en-GB" sz="3200" dirty="0" smtClean="0"/>
          </a:p>
          <a:p>
            <a:r>
              <a:rPr lang="en-GB" sz="3200" dirty="0" smtClean="0"/>
              <a:t>com</a:t>
            </a:r>
            <a:r>
              <a:rPr lang="en-GB" sz="3200" dirty="0" smtClean="0">
                <a:solidFill>
                  <a:srgbClr val="FF0000"/>
                </a:solidFill>
              </a:rPr>
              <a:t>er</a:t>
            </a:r>
            <a:r>
              <a:rPr lang="en-GB" sz="3200" dirty="0" smtClean="0"/>
              <a:t>  </a:t>
            </a:r>
            <a:r>
              <a:rPr lang="en-GB" sz="3200" dirty="0"/>
              <a:t>to eat  </a:t>
            </a:r>
            <a:endParaRPr lang="en-GB" sz="3200" dirty="0" smtClean="0"/>
          </a:p>
          <a:p>
            <a:r>
              <a:rPr lang="en-GB" sz="3200" dirty="0" err="1" smtClean="0"/>
              <a:t>deb</a:t>
            </a:r>
            <a:r>
              <a:rPr lang="en-GB" sz="3200" dirty="0" err="1" smtClean="0">
                <a:solidFill>
                  <a:srgbClr val="FF0000"/>
                </a:solidFill>
              </a:rPr>
              <a:t>er</a:t>
            </a:r>
            <a:r>
              <a:rPr lang="en-GB" sz="3200" dirty="0" smtClean="0"/>
              <a:t>  </a:t>
            </a:r>
            <a:r>
              <a:rPr lang="en-GB" sz="3200" dirty="0"/>
              <a:t>to owe, </a:t>
            </a:r>
            <a:r>
              <a:rPr lang="en-GB" sz="3200" dirty="0" smtClean="0"/>
              <a:t>"should</a:t>
            </a:r>
            <a:r>
              <a:rPr lang="en-GB" sz="3200" dirty="0"/>
              <a:t>"  </a:t>
            </a:r>
            <a:endParaRPr lang="en-GB" sz="3200" dirty="0" smtClean="0"/>
          </a:p>
          <a:p>
            <a:r>
              <a:rPr lang="en-GB" sz="3200" dirty="0" err="1" smtClean="0"/>
              <a:t>escond</a:t>
            </a:r>
            <a:r>
              <a:rPr lang="en-GB" sz="3200" dirty="0" err="1" smtClean="0">
                <a:solidFill>
                  <a:srgbClr val="FF0000"/>
                </a:solidFill>
              </a:rPr>
              <a:t>er</a:t>
            </a:r>
            <a:r>
              <a:rPr lang="en-GB" sz="3200" dirty="0" smtClean="0"/>
              <a:t>  </a:t>
            </a:r>
            <a:r>
              <a:rPr lang="en-GB" sz="3200" dirty="0"/>
              <a:t>to </a:t>
            </a:r>
            <a:r>
              <a:rPr lang="en-GB" sz="3200" dirty="0" smtClean="0"/>
              <a:t>hide</a:t>
            </a:r>
            <a:endParaRPr lang="en-GB" sz="3200" dirty="0"/>
          </a:p>
          <a:p>
            <a:r>
              <a:rPr lang="en-GB" sz="3200" dirty="0" err="1"/>
              <a:t>proced</a:t>
            </a:r>
            <a:r>
              <a:rPr lang="en-GB" sz="3200" dirty="0" err="1">
                <a:solidFill>
                  <a:srgbClr val="FF0000"/>
                </a:solidFill>
              </a:rPr>
              <a:t>er</a:t>
            </a:r>
            <a:r>
              <a:rPr lang="en-GB" sz="3200" dirty="0"/>
              <a:t>  to proceed  </a:t>
            </a:r>
            <a:endParaRPr lang="en-GB" sz="3200" dirty="0" smtClean="0"/>
          </a:p>
          <a:p>
            <a:r>
              <a:rPr lang="en-GB" sz="3200" dirty="0" err="1" smtClean="0"/>
              <a:t>promet</a:t>
            </a:r>
            <a:r>
              <a:rPr lang="en-GB" sz="3200" dirty="0" err="1" smtClean="0">
                <a:solidFill>
                  <a:srgbClr val="FF0000"/>
                </a:solidFill>
              </a:rPr>
              <a:t>er</a:t>
            </a:r>
            <a:r>
              <a:rPr lang="en-GB" sz="3200" dirty="0" smtClean="0"/>
              <a:t>  </a:t>
            </a:r>
            <a:r>
              <a:rPr lang="en-GB" sz="3200" dirty="0"/>
              <a:t>to promise  </a:t>
            </a:r>
            <a:endParaRPr lang="en-GB" sz="3200" dirty="0" smtClean="0"/>
          </a:p>
          <a:p>
            <a:r>
              <a:rPr lang="en-GB" sz="3200" dirty="0" err="1" smtClean="0"/>
              <a:t>tej</a:t>
            </a:r>
            <a:r>
              <a:rPr lang="en-GB" sz="3200" dirty="0" err="1" smtClean="0">
                <a:solidFill>
                  <a:srgbClr val="FF0000"/>
                </a:solidFill>
              </a:rPr>
              <a:t>er</a:t>
            </a:r>
            <a:r>
              <a:rPr lang="en-GB" sz="3200" dirty="0" smtClean="0"/>
              <a:t>  </a:t>
            </a:r>
            <a:r>
              <a:rPr lang="en-GB" sz="3200" dirty="0"/>
              <a:t>to </a:t>
            </a:r>
            <a:r>
              <a:rPr lang="en-GB" sz="3200" dirty="0" smtClean="0"/>
              <a:t>weave</a:t>
            </a:r>
            <a:endParaRPr lang="en-GB" sz="3200" dirty="0"/>
          </a:p>
          <a:p>
            <a:r>
              <a:rPr lang="en-GB" sz="3200" dirty="0"/>
              <a:t>vend</a:t>
            </a:r>
            <a:r>
              <a:rPr lang="en-GB" sz="3200" dirty="0">
                <a:solidFill>
                  <a:srgbClr val="FF0000"/>
                </a:solidFill>
              </a:rPr>
              <a:t>er</a:t>
            </a:r>
            <a:r>
              <a:rPr lang="en-GB" sz="3200" dirty="0"/>
              <a:t>  to </a:t>
            </a:r>
            <a:r>
              <a:rPr lang="en-GB" sz="3200" dirty="0" smtClean="0"/>
              <a:t>sell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7317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verbs – Present Tense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498090"/>
              </p:ext>
            </p:extLst>
          </p:nvPr>
        </p:nvGraphicFramePr>
        <p:xfrm>
          <a:off x="1979712" y="1988840"/>
          <a:ext cx="5184576" cy="32403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92288"/>
                <a:gridCol w="2592288"/>
              </a:tblGrid>
              <a:tr h="79887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3200" b="1" dirty="0" smtClean="0">
                          <a:effectLst/>
                        </a:rPr>
                        <a:t>………ER</a:t>
                      </a:r>
                      <a:r>
                        <a:rPr lang="en-GB" sz="3200" dirty="0" smtClean="0">
                          <a:effectLst/>
                        </a:rPr>
                        <a:t> To ……….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              </a:t>
                      </a:r>
                      <a:r>
                        <a:rPr lang="es-ES" sz="2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O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baseline="0" dirty="0" smtClean="0">
                          <a:effectLst/>
                        </a:rPr>
                        <a:t>                         </a:t>
                      </a:r>
                      <a:r>
                        <a:rPr lang="en-GB" sz="2400" baseline="0" dirty="0" err="1" smtClean="0">
                          <a:effectLst/>
                        </a:rPr>
                        <a:t>em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effectLst/>
                        </a:rPr>
                        <a:t>os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baseline="0" dirty="0" smtClean="0">
                          <a:effectLst/>
                        </a:rPr>
                        <a:t>                             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GB" sz="2400" dirty="0" smtClean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baseline="0" dirty="0" smtClean="0">
                          <a:effectLst/>
                        </a:rPr>
                        <a:t>                       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éis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3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         e</a:t>
                      </a:r>
                      <a:endParaRPr lang="en-GB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baseline="0" dirty="0" smtClean="0">
                          <a:effectLst/>
                        </a:rPr>
                        <a:t>                              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664" y="2780928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1438" y="3573016"/>
            <a:ext cx="53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you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3374" y="43931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he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8304" y="2852936"/>
            <a:ext cx="46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we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7628" y="3758537"/>
            <a:ext cx="816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rgbClr val="0070C0"/>
                </a:solidFill>
              </a:rPr>
              <a:t>y</a:t>
            </a:r>
            <a:r>
              <a:rPr lang="es-ES" b="1" dirty="0" err="1" smtClean="0">
                <a:solidFill>
                  <a:srgbClr val="0070C0"/>
                </a:solidFill>
              </a:rPr>
              <a:t>ou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all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8304" y="4479472"/>
            <a:ext cx="61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they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6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 verbs – Present Tense</a:t>
            </a:r>
            <a:endParaRPr lang="en-GB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Take off the </a:t>
            </a:r>
            <a:r>
              <a:rPr lang="en-GB" dirty="0" smtClean="0">
                <a:solidFill>
                  <a:srgbClr val="0070C0"/>
                </a:solidFill>
              </a:rPr>
              <a:t>IR</a:t>
            </a:r>
            <a:r>
              <a:rPr lang="en-GB" dirty="0" smtClean="0"/>
              <a:t> leaving you with the stem and add the </a:t>
            </a:r>
            <a:r>
              <a:rPr lang="en-GB" smtClean="0"/>
              <a:t>following endings -</a:t>
            </a:r>
            <a:endParaRPr lang="en-GB" dirty="0" smtClean="0"/>
          </a:p>
          <a:p>
            <a:r>
              <a:rPr lang="en-GB" dirty="0" smtClean="0"/>
              <a:t>Viv</a:t>
            </a:r>
            <a:r>
              <a:rPr lang="en-GB" dirty="0" smtClean="0">
                <a:solidFill>
                  <a:srgbClr val="0070C0"/>
                </a:solidFill>
              </a:rPr>
              <a:t>o			I live</a:t>
            </a:r>
          </a:p>
          <a:p>
            <a:r>
              <a:rPr lang="en-GB" dirty="0" err="1" smtClean="0"/>
              <a:t>Viv</a:t>
            </a:r>
            <a:r>
              <a:rPr lang="en-GB" dirty="0" err="1" smtClean="0">
                <a:solidFill>
                  <a:srgbClr val="0070C0"/>
                </a:solidFill>
              </a:rPr>
              <a:t>es</a:t>
            </a:r>
            <a:r>
              <a:rPr lang="en-GB" dirty="0" smtClean="0">
                <a:solidFill>
                  <a:srgbClr val="0070C0"/>
                </a:solidFill>
              </a:rPr>
              <a:t>			You live</a:t>
            </a:r>
          </a:p>
          <a:p>
            <a:r>
              <a:rPr lang="en-GB" dirty="0" smtClean="0"/>
              <a:t>Viv</a:t>
            </a:r>
            <a:r>
              <a:rPr lang="en-GB" dirty="0" smtClean="0">
                <a:solidFill>
                  <a:srgbClr val="0070C0"/>
                </a:solidFill>
              </a:rPr>
              <a:t>e			He/she/it lives</a:t>
            </a:r>
          </a:p>
          <a:p>
            <a:r>
              <a:rPr lang="en-GB" dirty="0" err="1" smtClean="0"/>
              <a:t>Viv</a:t>
            </a:r>
            <a:r>
              <a:rPr lang="en-GB" dirty="0" err="1" smtClean="0">
                <a:solidFill>
                  <a:srgbClr val="0070C0"/>
                </a:solidFill>
              </a:rPr>
              <a:t>imos</a:t>
            </a:r>
            <a:r>
              <a:rPr lang="en-GB" dirty="0" smtClean="0">
                <a:solidFill>
                  <a:srgbClr val="0070C0"/>
                </a:solidFill>
              </a:rPr>
              <a:t>			we live</a:t>
            </a:r>
          </a:p>
          <a:p>
            <a:r>
              <a:rPr lang="en-GB" dirty="0" err="1" smtClean="0"/>
              <a:t>Viv</a:t>
            </a:r>
            <a:r>
              <a:rPr lang="en-GB" dirty="0" err="1" smtClean="0">
                <a:solidFill>
                  <a:srgbClr val="0070C0"/>
                </a:solidFill>
              </a:rPr>
              <a:t>ís</a:t>
            </a:r>
            <a:r>
              <a:rPr lang="en-GB" dirty="0" smtClean="0">
                <a:solidFill>
                  <a:srgbClr val="0070C0"/>
                </a:solidFill>
              </a:rPr>
              <a:t>			you live</a:t>
            </a:r>
          </a:p>
          <a:p>
            <a:r>
              <a:rPr lang="en-GB" dirty="0" err="1" smtClean="0"/>
              <a:t>Viv</a:t>
            </a:r>
            <a:r>
              <a:rPr lang="en-GB" dirty="0" err="1" smtClean="0">
                <a:solidFill>
                  <a:srgbClr val="0070C0"/>
                </a:solidFill>
              </a:rPr>
              <a:t>en</a:t>
            </a:r>
            <a:r>
              <a:rPr lang="en-GB" dirty="0" smtClean="0">
                <a:solidFill>
                  <a:srgbClr val="0070C0"/>
                </a:solidFill>
              </a:rPr>
              <a:t>			they live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789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verb?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 down your definition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0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 verbs – Present Tense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339752" y="191683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dirty="0" err="1"/>
              <a:t>abrir</a:t>
            </a:r>
            <a:r>
              <a:rPr lang="en-GB" sz="2800" dirty="0"/>
              <a:t>  to open  </a:t>
            </a:r>
            <a:endParaRPr lang="en-GB" sz="2800" dirty="0" smtClean="0"/>
          </a:p>
          <a:p>
            <a:r>
              <a:rPr lang="en-GB" sz="2800" b="1" dirty="0" err="1" smtClean="0"/>
              <a:t>admitir</a:t>
            </a:r>
            <a:r>
              <a:rPr lang="en-GB" sz="2800" b="1" dirty="0" smtClean="0"/>
              <a:t> </a:t>
            </a:r>
            <a:r>
              <a:rPr lang="en-GB" sz="2800" dirty="0" smtClean="0"/>
              <a:t> </a:t>
            </a:r>
            <a:r>
              <a:rPr lang="en-GB" sz="2800" dirty="0"/>
              <a:t>to admit  </a:t>
            </a:r>
            <a:endParaRPr lang="en-GB" sz="2800" dirty="0" smtClean="0"/>
          </a:p>
          <a:p>
            <a:r>
              <a:rPr lang="en-GB" sz="2800" b="1" dirty="0" err="1" smtClean="0"/>
              <a:t>cumplir</a:t>
            </a:r>
            <a:r>
              <a:rPr lang="en-GB" sz="2800" dirty="0" smtClean="0"/>
              <a:t>  </a:t>
            </a:r>
            <a:r>
              <a:rPr lang="en-GB" sz="2800" dirty="0"/>
              <a:t>to finish, </a:t>
            </a:r>
            <a:r>
              <a:rPr lang="en-GB" sz="2800" dirty="0" smtClean="0"/>
              <a:t>accomplish  </a:t>
            </a:r>
          </a:p>
          <a:p>
            <a:r>
              <a:rPr lang="en-GB" sz="2800" b="1" dirty="0" err="1" smtClean="0"/>
              <a:t>decidir</a:t>
            </a:r>
            <a:r>
              <a:rPr lang="en-GB" sz="2800" dirty="0" smtClean="0"/>
              <a:t>  to decide</a:t>
            </a:r>
          </a:p>
          <a:p>
            <a:r>
              <a:rPr lang="en-GB" sz="2800" b="1" dirty="0" err="1" smtClean="0"/>
              <a:t>exhibir</a:t>
            </a:r>
            <a:r>
              <a:rPr lang="en-GB" sz="2800" dirty="0" smtClean="0"/>
              <a:t>  </a:t>
            </a:r>
            <a:r>
              <a:rPr lang="en-GB" sz="2800" dirty="0"/>
              <a:t>to exhibit  </a:t>
            </a:r>
            <a:endParaRPr lang="en-GB" sz="2800" dirty="0" smtClean="0"/>
          </a:p>
          <a:p>
            <a:r>
              <a:rPr lang="en-GB" sz="2800" b="1" dirty="0" err="1" smtClean="0"/>
              <a:t>existir</a:t>
            </a:r>
            <a:r>
              <a:rPr lang="en-GB" sz="2800" dirty="0" smtClean="0"/>
              <a:t>  </a:t>
            </a:r>
            <a:r>
              <a:rPr lang="en-GB" sz="2800" dirty="0"/>
              <a:t>to </a:t>
            </a:r>
            <a:r>
              <a:rPr lang="en-GB" sz="2800" dirty="0" smtClean="0"/>
              <a:t>exist</a:t>
            </a:r>
            <a:endParaRPr lang="en-GB" sz="2800" dirty="0"/>
          </a:p>
          <a:p>
            <a:r>
              <a:rPr lang="en-GB" sz="2800" b="1" dirty="0" err="1"/>
              <a:t>interrumpir</a:t>
            </a:r>
            <a:r>
              <a:rPr lang="en-GB" sz="2800" dirty="0"/>
              <a:t>  to interrupt  </a:t>
            </a:r>
            <a:endParaRPr lang="en-GB" sz="2800" dirty="0" smtClean="0"/>
          </a:p>
          <a:p>
            <a:r>
              <a:rPr lang="en-GB" sz="2800" b="1" dirty="0" err="1" smtClean="0"/>
              <a:t>ocurrir</a:t>
            </a:r>
            <a:r>
              <a:rPr lang="en-GB" sz="2800" b="1" dirty="0" smtClean="0"/>
              <a:t>  </a:t>
            </a:r>
            <a:r>
              <a:rPr lang="en-GB" sz="2800" dirty="0"/>
              <a:t>to happen, occur  </a:t>
            </a:r>
            <a:endParaRPr lang="en-GB" sz="2800" dirty="0" smtClean="0"/>
          </a:p>
          <a:p>
            <a:r>
              <a:rPr lang="en-GB" sz="2800" b="1" dirty="0" err="1" smtClean="0"/>
              <a:t>omitir</a:t>
            </a:r>
            <a:r>
              <a:rPr lang="en-GB" sz="2800" dirty="0" smtClean="0"/>
              <a:t>  </a:t>
            </a:r>
            <a:r>
              <a:rPr lang="en-GB" sz="2800" dirty="0"/>
              <a:t>to omit, leave </a:t>
            </a:r>
            <a:r>
              <a:rPr lang="en-GB" sz="2800" dirty="0" smtClean="0"/>
              <a:t>out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53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 verbs – Present Tense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339752" y="191683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dirty="0" err="1"/>
              <a:t>abr</a:t>
            </a:r>
            <a:r>
              <a:rPr lang="en-GB" sz="2800" b="1" dirty="0" err="1">
                <a:solidFill>
                  <a:srgbClr val="FF0000"/>
                </a:solidFill>
              </a:rPr>
              <a:t>ir</a:t>
            </a:r>
            <a:r>
              <a:rPr lang="en-GB" sz="2800" dirty="0"/>
              <a:t>  to open  </a:t>
            </a:r>
            <a:endParaRPr lang="en-GB" sz="2800" dirty="0" smtClean="0"/>
          </a:p>
          <a:p>
            <a:r>
              <a:rPr lang="en-GB" sz="2800" b="1" dirty="0" err="1" smtClean="0"/>
              <a:t>admit</a:t>
            </a:r>
            <a:r>
              <a:rPr lang="en-GB" sz="2800" b="1" dirty="0" err="1" smtClean="0">
                <a:solidFill>
                  <a:srgbClr val="FF0000"/>
                </a:solidFill>
              </a:rPr>
              <a:t>ir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/>
              <a:t>to admit  </a:t>
            </a:r>
            <a:endParaRPr lang="en-GB" sz="2800" dirty="0" smtClean="0"/>
          </a:p>
          <a:p>
            <a:r>
              <a:rPr lang="en-GB" sz="2800" b="1" dirty="0" err="1" smtClean="0"/>
              <a:t>cumpl</a:t>
            </a:r>
            <a:r>
              <a:rPr lang="en-GB" sz="2800" b="1" dirty="0" err="1" smtClean="0">
                <a:solidFill>
                  <a:srgbClr val="FF0000"/>
                </a:solidFill>
              </a:rPr>
              <a:t>ir</a:t>
            </a:r>
            <a:r>
              <a:rPr lang="en-GB" sz="2800" dirty="0" smtClean="0"/>
              <a:t>  </a:t>
            </a:r>
            <a:r>
              <a:rPr lang="en-GB" sz="2800" dirty="0"/>
              <a:t>to finish, </a:t>
            </a:r>
            <a:r>
              <a:rPr lang="en-GB" sz="2800" dirty="0" smtClean="0"/>
              <a:t>accomplish  </a:t>
            </a:r>
          </a:p>
          <a:p>
            <a:r>
              <a:rPr lang="en-GB" sz="2800" b="1" dirty="0" err="1" smtClean="0"/>
              <a:t>decid</a:t>
            </a:r>
            <a:r>
              <a:rPr lang="en-GB" sz="2800" b="1" dirty="0" err="1" smtClean="0">
                <a:solidFill>
                  <a:srgbClr val="FF0000"/>
                </a:solidFill>
              </a:rPr>
              <a:t>ir</a:t>
            </a:r>
            <a:r>
              <a:rPr lang="en-GB" sz="2800" dirty="0" smtClean="0"/>
              <a:t>  to decide</a:t>
            </a:r>
          </a:p>
          <a:p>
            <a:r>
              <a:rPr lang="en-GB" sz="2800" b="1" dirty="0" err="1" smtClean="0"/>
              <a:t>exhib</a:t>
            </a:r>
            <a:r>
              <a:rPr lang="en-GB" sz="2800" b="1" dirty="0" err="1" smtClean="0">
                <a:solidFill>
                  <a:srgbClr val="FF0000"/>
                </a:solidFill>
              </a:rPr>
              <a:t>ir</a:t>
            </a:r>
            <a:r>
              <a:rPr lang="en-GB" sz="2800" dirty="0" smtClean="0"/>
              <a:t>  </a:t>
            </a:r>
            <a:r>
              <a:rPr lang="en-GB" sz="2800" dirty="0"/>
              <a:t>to exhibit  </a:t>
            </a:r>
            <a:endParaRPr lang="en-GB" sz="2800" dirty="0" smtClean="0"/>
          </a:p>
          <a:p>
            <a:r>
              <a:rPr lang="en-GB" sz="2800" b="1" dirty="0" err="1" smtClean="0"/>
              <a:t>exist</a:t>
            </a:r>
            <a:r>
              <a:rPr lang="en-GB" sz="2800" b="1" dirty="0" err="1" smtClean="0">
                <a:solidFill>
                  <a:srgbClr val="FF0000"/>
                </a:solidFill>
              </a:rPr>
              <a:t>ir</a:t>
            </a:r>
            <a:r>
              <a:rPr lang="en-GB" sz="2800" dirty="0" smtClean="0"/>
              <a:t>  </a:t>
            </a:r>
            <a:r>
              <a:rPr lang="en-GB" sz="2800" dirty="0"/>
              <a:t>to </a:t>
            </a:r>
            <a:r>
              <a:rPr lang="en-GB" sz="2800" dirty="0" smtClean="0"/>
              <a:t>exist</a:t>
            </a:r>
            <a:endParaRPr lang="en-GB" sz="2800" dirty="0"/>
          </a:p>
          <a:p>
            <a:r>
              <a:rPr lang="en-GB" sz="2800" b="1" dirty="0" err="1"/>
              <a:t>interrump</a:t>
            </a:r>
            <a:r>
              <a:rPr lang="en-GB" sz="2800" b="1" dirty="0" err="1">
                <a:solidFill>
                  <a:srgbClr val="FF0000"/>
                </a:solidFill>
              </a:rPr>
              <a:t>ir</a:t>
            </a:r>
            <a:r>
              <a:rPr lang="en-GB" sz="2800" dirty="0"/>
              <a:t>  to interrupt  </a:t>
            </a:r>
            <a:endParaRPr lang="en-GB" sz="2800" dirty="0" smtClean="0"/>
          </a:p>
          <a:p>
            <a:r>
              <a:rPr lang="en-GB" sz="2800" b="1" dirty="0" err="1" smtClean="0"/>
              <a:t>ocurr</a:t>
            </a:r>
            <a:r>
              <a:rPr lang="en-GB" sz="2800" b="1" dirty="0" err="1" smtClean="0">
                <a:solidFill>
                  <a:srgbClr val="FF0000"/>
                </a:solidFill>
              </a:rPr>
              <a:t>ir</a:t>
            </a:r>
            <a:r>
              <a:rPr lang="en-GB" sz="2800" b="1" dirty="0" smtClean="0"/>
              <a:t>  </a:t>
            </a:r>
            <a:r>
              <a:rPr lang="en-GB" sz="2800" dirty="0"/>
              <a:t>to happen, occur  </a:t>
            </a:r>
            <a:endParaRPr lang="en-GB" sz="2800" dirty="0" smtClean="0"/>
          </a:p>
          <a:p>
            <a:r>
              <a:rPr lang="en-GB" sz="2800" b="1" dirty="0" err="1" smtClean="0"/>
              <a:t>omit</a:t>
            </a:r>
            <a:r>
              <a:rPr lang="en-GB" sz="2800" b="1" dirty="0" err="1" smtClean="0">
                <a:solidFill>
                  <a:srgbClr val="FF0000"/>
                </a:solidFill>
              </a:rPr>
              <a:t>ir</a:t>
            </a:r>
            <a:r>
              <a:rPr lang="en-GB" sz="2800" dirty="0" smtClean="0"/>
              <a:t>  </a:t>
            </a:r>
            <a:r>
              <a:rPr lang="en-GB" sz="2800" dirty="0"/>
              <a:t>to omit, leave </a:t>
            </a:r>
            <a:r>
              <a:rPr lang="en-GB" sz="2800" dirty="0" smtClean="0"/>
              <a:t>out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779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verbs – Present Tense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82625"/>
              </p:ext>
            </p:extLst>
          </p:nvPr>
        </p:nvGraphicFramePr>
        <p:xfrm>
          <a:off x="1979712" y="1988840"/>
          <a:ext cx="5184576" cy="32403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92288"/>
                <a:gridCol w="2592288"/>
              </a:tblGrid>
              <a:tr h="79887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3200" b="1" dirty="0" smtClean="0">
                          <a:effectLst/>
                        </a:rPr>
                        <a:t>………IR</a:t>
                      </a:r>
                      <a:r>
                        <a:rPr lang="en-GB" sz="3200" dirty="0" smtClean="0">
                          <a:effectLst/>
                        </a:rPr>
                        <a:t> To ……….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              </a:t>
                      </a:r>
                      <a:r>
                        <a:rPr lang="es-ES" sz="2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O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baseline="0" dirty="0" smtClean="0">
                          <a:effectLst/>
                        </a:rPr>
                        <a:t>                        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im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effectLst/>
                        </a:rPr>
                        <a:t>os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baseline="0" dirty="0" smtClean="0">
                          <a:effectLst/>
                        </a:rPr>
                        <a:t>                             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GB" sz="2400" dirty="0" smtClean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baseline="0" dirty="0" smtClean="0">
                          <a:effectLst/>
                        </a:rPr>
                        <a:t>                       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ís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3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         e</a:t>
                      </a:r>
                      <a:endParaRPr lang="en-GB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baseline="0" dirty="0" smtClean="0">
                          <a:effectLst/>
                        </a:rPr>
                        <a:t>                              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664" y="2780928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1438" y="3573016"/>
            <a:ext cx="53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you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3374" y="43931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he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8304" y="2852936"/>
            <a:ext cx="46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we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7628" y="3758537"/>
            <a:ext cx="816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rgbClr val="0070C0"/>
                </a:solidFill>
              </a:rPr>
              <a:t>y</a:t>
            </a:r>
            <a:r>
              <a:rPr lang="es-ES" b="1" dirty="0" err="1" smtClean="0">
                <a:solidFill>
                  <a:srgbClr val="0070C0"/>
                </a:solidFill>
              </a:rPr>
              <a:t>ou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all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8304" y="4479472"/>
            <a:ext cx="61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they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04202"/>
              </p:ext>
            </p:extLst>
          </p:nvPr>
        </p:nvGraphicFramePr>
        <p:xfrm>
          <a:off x="467544" y="476672"/>
          <a:ext cx="3384376" cy="20204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92188"/>
                <a:gridCol w="1692188"/>
              </a:tblGrid>
              <a:tr h="461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JUGAR </a:t>
                      </a:r>
                      <a:r>
                        <a:rPr lang="en-GB" sz="1800" dirty="0" smtClean="0">
                          <a:effectLst/>
                        </a:rPr>
                        <a:t>                  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1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 smtClean="0">
                          <a:effectLst/>
                        </a:rPr>
                        <a:t>Jueg</a:t>
                      </a:r>
                      <a:r>
                        <a:rPr lang="en-GB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Jug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amos</a:t>
                      </a: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615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Jueg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Jug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ais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7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Jueg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Jueg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154" y="1012086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23928" y="979820"/>
            <a:ext cx="501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We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4842" y="1472280"/>
            <a:ext cx="75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You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3928" y="1943549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They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28" y="1437020"/>
            <a:ext cx="812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You all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892" y="1943549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He</a:t>
            </a:r>
            <a:endParaRPr lang="en-GB" b="1" dirty="0">
              <a:solidFill>
                <a:srgbClr val="0070C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30724"/>
              </p:ext>
            </p:extLst>
          </p:nvPr>
        </p:nvGraphicFramePr>
        <p:xfrm>
          <a:off x="5148064" y="462068"/>
          <a:ext cx="3384376" cy="20204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92188"/>
                <a:gridCol w="1692188"/>
              </a:tblGrid>
              <a:tr h="461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PRACTICAR</a:t>
                      </a:r>
                      <a:r>
                        <a:rPr lang="en-GB" sz="1800" dirty="0" smtClean="0">
                          <a:effectLst/>
                        </a:rPr>
                        <a:t>                  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1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Practic</a:t>
                      </a:r>
                      <a:r>
                        <a:rPr lang="en-GB" sz="20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o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Practic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amos</a:t>
                      </a: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615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Practic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Practic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ais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7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Practic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Practic</a:t>
                      </a:r>
                      <a:r>
                        <a:rPr kumimoji="0" lang="en-GB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35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187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468600"/>
              </p:ext>
            </p:extLst>
          </p:nvPr>
        </p:nvGraphicFramePr>
        <p:xfrm>
          <a:off x="46754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55189" y="307649"/>
            <a:ext cx="376450" cy="1657711"/>
          </a:xfrm>
          <a:prstGeom prst="rect">
            <a:avLst/>
          </a:prstGeom>
          <a:solidFill>
            <a:srgbClr val="FFC000"/>
          </a:solidFill>
        </p:spPr>
        <p:txBody>
          <a:bodyPr vert="wordArtVert" wrap="square" rtlCol="0">
            <a:spAutoFit/>
          </a:bodyPr>
          <a:lstStyle/>
          <a:p>
            <a:r>
              <a:rPr lang="en-GB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33837"/>
              </p:ext>
            </p:extLst>
          </p:nvPr>
        </p:nvGraphicFramePr>
        <p:xfrm>
          <a:off x="309933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e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en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6672"/>
              </p:ext>
            </p:extLst>
          </p:nvPr>
        </p:nvGraphicFramePr>
        <p:xfrm>
          <a:off x="5652120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e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en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56310" y="164397"/>
            <a:ext cx="7884368" cy="194421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182192"/>
              </p:ext>
            </p:extLst>
          </p:nvPr>
        </p:nvGraphicFramePr>
        <p:xfrm>
          <a:off x="467544" y="2536719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184462" y="2362441"/>
            <a:ext cx="367216" cy="182632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s-E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</a:t>
            </a:r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17591"/>
              </p:ext>
            </p:extLst>
          </p:nvPr>
        </p:nvGraphicFramePr>
        <p:xfrm>
          <a:off x="3131840" y="2502093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í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ieron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" name="Rounded Rectangle 29"/>
          <p:cNvSpPr/>
          <p:nvPr/>
        </p:nvSpPr>
        <p:spPr>
          <a:xfrm>
            <a:off x="156310" y="2276872"/>
            <a:ext cx="7884368" cy="1944216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9101"/>
              </p:ext>
            </p:extLst>
          </p:nvPr>
        </p:nvGraphicFramePr>
        <p:xfrm>
          <a:off x="5580112" y="2540991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í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ieron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479113"/>
              </p:ext>
            </p:extLst>
          </p:nvPr>
        </p:nvGraphicFramePr>
        <p:xfrm>
          <a:off x="472338" y="4642067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214513" y="4601850"/>
            <a:ext cx="376450" cy="1657711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45540" y="4458598"/>
            <a:ext cx="7884368" cy="1944216"/>
          </a:xfrm>
          <a:prstGeom prst="roundRect">
            <a:avLst/>
          </a:prstGeom>
          <a:noFill/>
          <a:ln w="57150">
            <a:solidFill>
              <a:srgbClr val="CC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19818"/>
              </p:ext>
            </p:extLst>
          </p:nvPr>
        </p:nvGraphicFramePr>
        <p:xfrm>
          <a:off x="3010104" y="462739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513798"/>
              </p:ext>
            </p:extLst>
          </p:nvPr>
        </p:nvGraphicFramePr>
        <p:xfrm>
          <a:off x="5508104" y="462739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67544" y="767173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4833" y="1120098"/>
            <a:ext cx="60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YOU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536" y="155584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HE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19672" y="75076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WE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27527" y="1103691"/>
            <a:ext cx="80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</a:rPr>
              <a:t>YOU ALL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5891" y="1473023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THEY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590963" y="307648"/>
            <a:ext cx="376450" cy="1657711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84284" y="2362441"/>
            <a:ext cx="376450" cy="1826322"/>
          </a:xfrm>
          <a:prstGeom prst="rect">
            <a:avLst/>
          </a:prstGeom>
          <a:noFill/>
          <a:ln w="28575">
            <a:solidFill>
              <a:srgbClr val="92D050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played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75568" y="4458598"/>
            <a:ext cx="376450" cy="2236884"/>
          </a:xfrm>
          <a:prstGeom prst="rect">
            <a:avLst/>
          </a:prstGeom>
          <a:noFill/>
          <a:ln w="28575">
            <a:solidFill>
              <a:srgbClr val="CC99FF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87009" y="6378714"/>
            <a:ext cx="65032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Let´s conjugate 			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Vamos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a 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conjugar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13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468600"/>
              </p:ext>
            </p:extLst>
          </p:nvPr>
        </p:nvGraphicFramePr>
        <p:xfrm>
          <a:off x="46754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55189" y="307649"/>
            <a:ext cx="376450" cy="1657711"/>
          </a:xfrm>
          <a:prstGeom prst="rect">
            <a:avLst/>
          </a:prstGeom>
          <a:solidFill>
            <a:srgbClr val="FFC000"/>
          </a:solidFill>
        </p:spPr>
        <p:txBody>
          <a:bodyPr vert="wordArtVert" wrap="square" rtlCol="0">
            <a:spAutoFit/>
          </a:bodyPr>
          <a:lstStyle/>
          <a:p>
            <a:r>
              <a:rPr lang="en-GB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33837"/>
              </p:ext>
            </p:extLst>
          </p:nvPr>
        </p:nvGraphicFramePr>
        <p:xfrm>
          <a:off x="309933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e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en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6672"/>
              </p:ext>
            </p:extLst>
          </p:nvPr>
        </p:nvGraphicFramePr>
        <p:xfrm>
          <a:off x="5652120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e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en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56310" y="164397"/>
            <a:ext cx="7884368" cy="194421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182192"/>
              </p:ext>
            </p:extLst>
          </p:nvPr>
        </p:nvGraphicFramePr>
        <p:xfrm>
          <a:off x="467544" y="2536719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184462" y="2362441"/>
            <a:ext cx="367216" cy="182632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s-E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</a:t>
            </a:r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17591"/>
              </p:ext>
            </p:extLst>
          </p:nvPr>
        </p:nvGraphicFramePr>
        <p:xfrm>
          <a:off x="3131840" y="2502093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í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ieron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" name="Rounded Rectangle 29"/>
          <p:cNvSpPr/>
          <p:nvPr/>
        </p:nvSpPr>
        <p:spPr>
          <a:xfrm>
            <a:off x="156310" y="2276872"/>
            <a:ext cx="7884368" cy="1944216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9101"/>
              </p:ext>
            </p:extLst>
          </p:nvPr>
        </p:nvGraphicFramePr>
        <p:xfrm>
          <a:off x="5580112" y="2540991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í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ieron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479113"/>
              </p:ext>
            </p:extLst>
          </p:nvPr>
        </p:nvGraphicFramePr>
        <p:xfrm>
          <a:off x="472338" y="4642067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214513" y="4601850"/>
            <a:ext cx="376450" cy="1657711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45540" y="4458598"/>
            <a:ext cx="7884368" cy="1944216"/>
          </a:xfrm>
          <a:prstGeom prst="roundRect">
            <a:avLst/>
          </a:prstGeom>
          <a:noFill/>
          <a:ln w="57150">
            <a:solidFill>
              <a:srgbClr val="CC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19818"/>
              </p:ext>
            </p:extLst>
          </p:nvPr>
        </p:nvGraphicFramePr>
        <p:xfrm>
          <a:off x="3010104" y="462739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513798"/>
              </p:ext>
            </p:extLst>
          </p:nvPr>
        </p:nvGraphicFramePr>
        <p:xfrm>
          <a:off x="5508104" y="462739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67544" y="767173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4833" y="1120098"/>
            <a:ext cx="60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YOU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536" y="155584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HE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19672" y="75076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WE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27527" y="1103691"/>
            <a:ext cx="80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</a:rPr>
              <a:t>YOU ALL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5891" y="1473023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THEY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590963" y="307648"/>
            <a:ext cx="376450" cy="1657711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84284" y="2362441"/>
            <a:ext cx="376450" cy="1826322"/>
          </a:xfrm>
          <a:prstGeom prst="rect">
            <a:avLst/>
          </a:prstGeom>
          <a:noFill/>
          <a:ln w="28575">
            <a:solidFill>
              <a:srgbClr val="92D050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played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75568" y="4458598"/>
            <a:ext cx="376450" cy="2236884"/>
          </a:xfrm>
          <a:prstGeom prst="rect">
            <a:avLst/>
          </a:prstGeom>
          <a:noFill/>
          <a:ln w="28575">
            <a:solidFill>
              <a:srgbClr val="CC99FF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87009" y="6378714"/>
            <a:ext cx="65032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Let´s conjugate 			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Vamos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a 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conjugar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836334"/>
              </p:ext>
            </p:extLst>
          </p:nvPr>
        </p:nvGraphicFramePr>
        <p:xfrm>
          <a:off x="5580112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81105"/>
              </p:ext>
            </p:extLst>
          </p:nvPr>
        </p:nvGraphicFramePr>
        <p:xfrm>
          <a:off x="2987824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BEBER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87238"/>
              </p:ext>
            </p:extLst>
          </p:nvPr>
        </p:nvGraphicFramePr>
        <p:xfrm>
          <a:off x="5580112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VIVIR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   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147318"/>
              </p:ext>
            </p:extLst>
          </p:nvPr>
        </p:nvGraphicFramePr>
        <p:xfrm>
          <a:off x="395536" y="332656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HABLAR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855047"/>
              </p:ext>
            </p:extLst>
          </p:nvPr>
        </p:nvGraphicFramePr>
        <p:xfrm>
          <a:off x="395536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342433"/>
              </p:ext>
            </p:extLst>
          </p:nvPr>
        </p:nvGraphicFramePr>
        <p:xfrm>
          <a:off x="305983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373619"/>
              </p:ext>
            </p:extLst>
          </p:nvPr>
        </p:nvGraphicFramePr>
        <p:xfrm>
          <a:off x="558011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041120" y="476672"/>
            <a:ext cx="769121" cy="5330119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rot="1779407">
            <a:off x="7742906" y="4613746"/>
            <a:ext cx="154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PERIFRÁSTICO</a:t>
            </a:r>
            <a:endParaRPr lang="en-GB" b="1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1547664" y="5733256"/>
            <a:ext cx="6336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Traducción</a:t>
            </a:r>
            <a:r>
              <a:rPr lang="en-GB" b="1" dirty="0" smtClean="0"/>
              <a:t>:</a:t>
            </a:r>
            <a:endParaRPr lang="en-GB" b="1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438512"/>
              </p:ext>
            </p:extLst>
          </p:nvPr>
        </p:nvGraphicFramePr>
        <p:xfrm>
          <a:off x="395536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                     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682252"/>
              </p:ext>
            </p:extLst>
          </p:nvPr>
        </p:nvGraphicFramePr>
        <p:xfrm>
          <a:off x="2987824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                     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6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637271"/>
              </p:ext>
            </p:extLst>
          </p:nvPr>
        </p:nvGraphicFramePr>
        <p:xfrm>
          <a:off x="5580112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060289"/>
              </p:ext>
            </p:extLst>
          </p:nvPr>
        </p:nvGraphicFramePr>
        <p:xfrm>
          <a:off x="2987824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BEBER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247300"/>
              </p:ext>
            </p:extLst>
          </p:nvPr>
        </p:nvGraphicFramePr>
        <p:xfrm>
          <a:off x="5580112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VIVIR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   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311957"/>
              </p:ext>
            </p:extLst>
          </p:nvPr>
        </p:nvGraphicFramePr>
        <p:xfrm>
          <a:off x="395536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021837"/>
              </p:ext>
            </p:extLst>
          </p:nvPr>
        </p:nvGraphicFramePr>
        <p:xfrm>
          <a:off x="2987824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</a:rPr>
                        <a:t>           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18625"/>
              </p:ext>
            </p:extLst>
          </p:nvPr>
        </p:nvGraphicFramePr>
        <p:xfrm>
          <a:off x="395536" y="332656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HABLAR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047193"/>
              </p:ext>
            </p:extLst>
          </p:nvPr>
        </p:nvGraphicFramePr>
        <p:xfrm>
          <a:off x="395536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753722"/>
              </p:ext>
            </p:extLst>
          </p:nvPr>
        </p:nvGraphicFramePr>
        <p:xfrm>
          <a:off x="305983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031745"/>
              </p:ext>
            </p:extLst>
          </p:nvPr>
        </p:nvGraphicFramePr>
        <p:xfrm>
          <a:off x="558011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72400" y="332656"/>
            <a:ext cx="769121" cy="652534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IMPERFECTO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7664" y="5733256"/>
            <a:ext cx="6336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Traducción</a:t>
            </a:r>
            <a:r>
              <a:rPr lang="en-GB" b="1" dirty="0" smtClean="0"/>
              <a:t>: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031491" y="147990"/>
            <a:ext cx="1033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err="1" smtClean="0"/>
              <a:t>Pretérito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9890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51412"/>
              </p:ext>
            </p:extLst>
          </p:nvPr>
        </p:nvGraphicFramePr>
        <p:xfrm>
          <a:off x="5580112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228627"/>
              </p:ext>
            </p:extLst>
          </p:nvPr>
        </p:nvGraphicFramePr>
        <p:xfrm>
          <a:off x="2987824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BEBER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904493"/>
              </p:ext>
            </p:extLst>
          </p:nvPr>
        </p:nvGraphicFramePr>
        <p:xfrm>
          <a:off x="5580112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VIVIR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   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786003"/>
              </p:ext>
            </p:extLst>
          </p:nvPr>
        </p:nvGraphicFramePr>
        <p:xfrm>
          <a:off x="395536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                   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098086"/>
              </p:ext>
            </p:extLst>
          </p:nvPr>
        </p:nvGraphicFramePr>
        <p:xfrm>
          <a:off x="2987824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88689"/>
              </p:ext>
            </p:extLst>
          </p:nvPr>
        </p:nvGraphicFramePr>
        <p:xfrm>
          <a:off x="395536" y="332656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HABLAR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759386"/>
              </p:ext>
            </p:extLst>
          </p:nvPr>
        </p:nvGraphicFramePr>
        <p:xfrm>
          <a:off x="395536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843210"/>
              </p:ext>
            </p:extLst>
          </p:nvPr>
        </p:nvGraphicFramePr>
        <p:xfrm>
          <a:off x="305983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162568"/>
              </p:ext>
            </p:extLst>
          </p:nvPr>
        </p:nvGraphicFramePr>
        <p:xfrm>
          <a:off x="558011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72400" y="332656"/>
            <a:ext cx="769121" cy="652534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PERFECTO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7664" y="5733256"/>
            <a:ext cx="6336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Traducción</a:t>
            </a:r>
            <a:r>
              <a:rPr lang="en-GB" b="1" dirty="0" smtClean="0"/>
              <a:t>: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031491" y="147990"/>
            <a:ext cx="1033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err="1" smtClean="0"/>
              <a:t>Pretérito</a:t>
            </a:r>
            <a:endParaRPr lang="en-GB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8031491" y="5157192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SIMPLE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25167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a doing word / an action word</a:t>
            </a:r>
          </a:p>
          <a:p>
            <a:endParaRPr lang="en-US"/>
          </a:p>
          <a:p>
            <a:r>
              <a:rPr lang="en-US"/>
              <a:t>To sing </a:t>
            </a:r>
          </a:p>
          <a:p>
            <a:r>
              <a:rPr lang="en-US"/>
              <a:t>To dance</a:t>
            </a:r>
          </a:p>
          <a:p>
            <a:r>
              <a:rPr lang="en-US"/>
              <a:t>To eat</a:t>
            </a:r>
          </a:p>
          <a:p>
            <a:r>
              <a:rPr lang="en-US"/>
              <a:t>To play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67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416077"/>
              </p:ext>
            </p:extLst>
          </p:nvPr>
        </p:nvGraphicFramePr>
        <p:xfrm>
          <a:off x="107504" y="600161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260648"/>
            <a:ext cx="2002402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  ________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2708920"/>
            <a:ext cx="57606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INFINITIVO_______________</a:t>
            </a:r>
            <a:r>
              <a:rPr lang="en-GB" b="1" dirty="0" err="1" smtClean="0"/>
              <a:t>Conjugación</a:t>
            </a:r>
            <a:r>
              <a:rPr lang="en-GB" b="1" dirty="0" smtClean="0"/>
              <a:t>:_________</a:t>
            </a:r>
            <a:endParaRPr lang="en-GB" b="1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244680"/>
              </p:ext>
            </p:extLst>
          </p:nvPr>
        </p:nvGraphicFramePr>
        <p:xfrm>
          <a:off x="3239852" y="600161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70463"/>
              </p:ext>
            </p:extLst>
          </p:nvPr>
        </p:nvGraphicFramePr>
        <p:xfrm>
          <a:off x="6300192" y="609541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707904" y="230326"/>
            <a:ext cx="223224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PRETÉRITO_________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4208" y="241053"/>
            <a:ext cx="2376264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IMPERFECTO_________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49835"/>
              </p:ext>
            </p:extLst>
          </p:nvPr>
        </p:nvGraphicFramePr>
        <p:xfrm>
          <a:off x="251520" y="4365104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3401" y="3861048"/>
            <a:ext cx="2070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 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933159"/>
              </p:ext>
            </p:extLst>
          </p:nvPr>
        </p:nvGraphicFramePr>
        <p:xfrm>
          <a:off x="3239852" y="4395883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3203848" y="3892793"/>
            <a:ext cx="2844706" cy="367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SIMPLE  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518938"/>
              </p:ext>
            </p:extLst>
          </p:nvPr>
        </p:nvGraphicFramePr>
        <p:xfrm>
          <a:off x="6228184" y="4365104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6209987" y="3856390"/>
            <a:ext cx="2844706" cy="367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CONDICIONAL________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6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416077"/>
              </p:ext>
            </p:extLst>
          </p:nvPr>
        </p:nvGraphicFramePr>
        <p:xfrm>
          <a:off x="107504" y="600161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260648"/>
            <a:ext cx="2002402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  ________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2708920"/>
            <a:ext cx="57606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INFINITIVO_______________</a:t>
            </a:r>
            <a:r>
              <a:rPr lang="en-GB" b="1" dirty="0" err="1" smtClean="0"/>
              <a:t>Conjugación</a:t>
            </a:r>
            <a:r>
              <a:rPr lang="en-GB" b="1" dirty="0" smtClean="0"/>
              <a:t>:_________</a:t>
            </a:r>
            <a:endParaRPr lang="en-GB" b="1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244680"/>
              </p:ext>
            </p:extLst>
          </p:nvPr>
        </p:nvGraphicFramePr>
        <p:xfrm>
          <a:off x="3239852" y="600161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70463"/>
              </p:ext>
            </p:extLst>
          </p:nvPr>
        </p:nvGraphicFramePr>
        <p:xfrm>
          <a:off x="6300192" y="609541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707904" y="230326"/>
            <a:ext cx="223224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PRETÉRITO_________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4208" y="241053"/>
            <a:ext cx="2376264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IMPERFECTO_________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49835"/>
              </p:ext>
            </p:extLst>
          </p:nvPr>
        </p:nvGraphicFramePr>
        <p:xfrm>
          <a:off x="251520" y="4365104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3401" y="3861048"/>
            <a:ext cx="2070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 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933159"/>
              </p:ext>
            </p:extLst>
          </p:nvPr>
        </p:nvGraphicFramePr>
        <p:xfrm>
          <a:off x="3239852" y="4395883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3203848" y="3892793"/>
            <a:ext cx="2844706" cy="367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SIMPLE  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518938"/>
              </p:ext>
            </p:extLst>
          </p:nvPr>
        </p:nvGraphicFramePr>
        <p:xfrm>
          <a:off x="6228184" y="4365104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6209987" y="3856390"/>
            <a:ext cx="2844706" cy="367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CONDICIONAL________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32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Conjugation is the art of knowing which ending to </a:t>
            </a:r>
            <a:r>
              <a:rPr lang="en-GB" b="1" dirty="0" smtClean="0"/>
              <a:t>attach.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8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Arial Rounded MT Bold" pitchFamily="34" charset="0"/>
              </a:rPr>
              <a:t>Conjugación</a:t>
            </a:r>
            <a:endParaRPr lang="en-GB" dirty="0"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2374907"/>
            <a:ext cx="2476191" cy="18476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1" y="2325799"/>
            <a:ext cx="2476191" cy="18476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478" y="2246775"/>
            <a:ext cx="2476191" cy="18476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9654" y="2708920"/>
            <a:ext cx="840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-AR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57966" y="2708920"/>
            <a:ext cx="1066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-ER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09203" y="2537699"/>
            <a:ext cx="6911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-</a:t>
            </a:r>
            <a:r>
              <a:rPr lang="en-GB" sz="2400" b="1" dirty="0">
                <a:solidFill>
                  <a:srgbClr val="FF0000"/>
                </a:solidFill>
              </a:rPr>
              <a:t>I</a:t>
            </a:r>
            <a:r>
              <a:rPr lang="en-GB" sz="2400" b="1" dirty="0" smtClean="0">
                <a:solidFill>
                  <a:srgbClr val="FF0000"/>
                </a:solidFill>
              </a:rPr>
              <a:t>R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4447667"/>
            <a:ext cx="3024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solidFill>
                  <a:srgbClr val="FF0000"/>
                </a:solidFill>
                <a:latin typeface="Arial Rounded MT Bold" pitchFamily="34" charset="0"/>
              </a:rPr>
              <a:t>Primera</a:t>
            </a:r>
            <a:r>
              <a:rPr lang="en-GB" sz="28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Arial Rounded MT Bold" pitchFamily="34" charset="0"/>
              </a:rPr>
              <a:t>Conjugación</a:t>
            </a:r>
            <a:endParaRPr lang="en-GB" sz="28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192" y="4414487"/>
            <a:ext cx="25202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solidFill>
                  <a:srgbClr val="FF0000"/>
                </a:solidFill>
                <a:latin typeface="Arial Rounded MT Bold" pitchFamily="34" charset="0"/>
              </a:rPr>
              <a:t>Tercera</a:t>
            </a:r>
            <a:endParaRPr lang="en-GB" sz="28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r>
              <a:rPr lang="en-GB" sz="2800" dirty="0" err="1" smtClean="0">
                <a:solidFill>
                  <a:srgbClr val="FF0000"/>
                </a:solidFill>
                <a:latin typeface="Arial Rounded MT Bold" pitchFamily="34" charset="0"/>
              </a:rPr>
              <a:t>Conjugación</a:t>
            </a:r>
            <a:endParaRPr lang="en-GB" sz="28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9871" y="4394353"/>
            <a:ext cx="2490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solidFill>
                  <a:srgbClr val="FF0000"/>
                </a:solidFill>
                <a:latin typeface="Arial Rounded MT Bold" pitchFamily="34" charset="0"/>
              </a:rPr>
              <a:t>Segunda</a:t>
            </a:r>
            <a:r>
              <a:rPr lang="en-GB" sz="28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Arial Rounded MT Bold" pitchFamily="34" charset="0"/>
              </a:rPr>
              <a:t>Conjugación</a:t>
            </a:r>
            <a:endParaRPr lang="en-GB" sz="28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0913" y="5738949"/>
            <a:ext cx="8219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Verdana, Arial, Helvetica, sans-serif"/>
              </a:rPr>
              <a:t>Fortunately, conjugations in Spanish follow various patterns. </a:t>
            </a:r>
            <a:endParaRPr lang="en-GB" b="1" dirty="0" smtClean="0">
              <a:latin typeface="Verdana, Arial, Helvetica, sans-serif"/>
            </a:endParaRPr>
          </a:p>
          <a:p>
            <a:pPr algn="ctr"/>
            <a:r>
              <a:rPr lang="en-GB" b="1" dirty="0" smtClean="0">
                <a:latin typeface="Verdana, Arial, Helvetica, sans-serif"/>
              </a:rPr>
              <a:t>That's </a:t>
            </a:r>
            <a:r>
              <a:rPr lang="en-GB" b="1" dirty="0">
                <a:latin typeface="Verdana, Arial, Helvetica, sans-serif"/>
              </a:rPr>
              <a:t>what the -</a:t>
            </a:r>
            <a:r>
              <a:rPr lang="en-GB" b="1" dirty="0" err="1">
                <a:latin typeface="Verdana, Arial, Helvetica, sans-serif"/>
              </a:rPr>
              <a:t>ar</a:t>
            </a:r>
            <a:r>
              <a:rPr lang="en-GB" b="1" dirty="0">
                <a:latin typeface="Verdana, Arial, Helvetica, sans-serif"/>
              </a:rPr>
              <a:t>, -</a:t>
            </a:r>
            <a:r>
              <a:rPr lang="en-GB" b="1" dirty="0" err="1">
                <a:latin typeface="Verdana, Arial, Helvetica, sans-serif"/>
              </a:rPr>
              <a:t>er</a:t>
            </a:r>
            <a:r>
              <a:rPr lang="en-GB" b="1" dirty="0">
                <a:latin typeface="Verdana, Arial, Helvetica, sans-serif"/>
              </a:rPr>
              <a:t>, and -</a:t>
            </a:r>
            <a:r>
              <a:rPr lang="en-GB" b="1" dirty="0" err="1">
                <a:latin typeface="Verdana, Arial, Helvetica, sans-serif"/>
              </a:rPr>
              <a:t>ir</a:t>
            </a:r>
            <a:r>
              <a:rPr lang="en-GB" b="1" dirty="0">
                <a:latin typeface="Verdana, Arial, Helvetica, sans-serif"/>
              </a:rPr>
              <a:t> are all about.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48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r>
              <a:rPr lang="en-GB" dirty="0" smtClean="0"/>
              <a:t>In Spanish, </a:t>
            </a:r>
            <a:r>
              <a:rPr lang="en-GB" dirty="0"/>
              <a:t>there are three different types of verbs.  Look at the last two letters</a:t>
            </a:r>
            <a:r>
              <a:rPr lang="en-GB" dirty="0" smtClean="0"/>
              <a:t>…</a:t>
            </a:r>
          </a:p>
          <a:p>
            <a:endParaRPr lang="en-GB" dirty="0"/>
          </a:p>
          <a:p>
            <a:r>
              <a:rPr lang="en-GB" dirty="0"/>
              <a:t>Verbs which end in </a:t>
            </a:r>
            <a:r>
              <a:rPr lang="en-GB" dirty="0" smtClean="0">
                <a:solidFill>
                  <a:srgbClr val="0070C0"/>
                </a:solidFill>
              </a:rPr>
              <a:t>AR</a:t>
            </a:r>
            <a:r>
              <a:rPr lang="en-GB" dirty="0" smtClean="0"/>
              <a:t>- 	</a:t>
            </a: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ar</a:t>
            </a:r>
            <a:r>
              <a:rPr lang="en-GB" dirty="0" smtClean="0"/>
              <a:t> – </a:t>
            </a:r>
            <a:r>
              <a:rPr lang="en-GB" dirty="0"/>
              <a:t>to </a:t>
            </a:r>
            <a:r>
              <a:rPr lang="en-GB" dirty="0" smtClean="0"/>
              <a:t>speak</a:t>
            </a:r>
          </a:p>
          <a:p>
            <a:r>
              <a:rPr lang="en-GB" dirty="0" smtClean="0"/>
              <a:t>Verbs </a:t>
            </a:r>
            <a:r>
              <a:rPr lang="en-GB" dirty="0"/>
              <a:t>which end in </a:t>
            </a:r>
            <a:r>
              <a:rPr lang="en-GB" dirty="0" smtClean="0">
                <a:solidFill>
                  <a:srgbClr val="0070C0"/>
                </a:solidFill>
              </a:rPr>
              <a:t>ER</a:t>
            </a:r>
            <a:r>
              <a:rPr lang="en-GB" dirty="0" smtClean="0"/>
              <a:t> – 	</a:t>
            </a:r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er</a:t>
            </a:r>
            <a:r>
              <a:rPr lang="en-GB" dirty="0" smtClean="0"/>
              <a:t> – </a:t>
            </a:r>
            <a:r>
              <a:rPr lang="en-GB" dirty="0"/>
              <a:t>to </a:t>
            </a:r>
            <a:r>
              <a:rPr lang="en-GB" dirty="0" smtClean="0"/>
              <a:t>drink </a:t>
            </a:r>
          </a:p>
          <a:p>
            <a:r>
              <a:rPr lang="en-GB" dirty="0" smtClean="0"/>
              <a:t>Verbs </a:t>
            </a:r>
            <a:r>
              <a:rPr lang="en-GB" dirty="0"/>
              <a:t>which end in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IR </a:t>
            </a:r>
            <a:r>
              <a:rPr lang="en-GB" dirty="0" smtClean="0"/>
              <a:t>– 	</a:t>
            </a:r>
            <a:r>
              <a:rPr lang="en-GB" dirty="0" err="1" smtClean="0"/>
              <a:t>viv</a:t>
            </a:r>
            <a:r>
              <a:rPr lang="en-GB" dirty="0" err="1" smtClean="0">
                <a:solidFill>
                  <a:srgbClr val="00B0F0"/>
                </a:solidFill>
              </a:rPr>
              <a:t>ir</a:t>
            </a:r>
            <a:r>
              <a:rPr lang="en-GB" dirty="0" smtClean="0"/>
              <a:t> – </a:t>
            </a:r>
            <a:r>
              <a:rPr lang="en-GB" dirty="0"/>
              <a:t>to </a:t>
            </a:r>
            <a:r>
              <a:rPr lang="en-GB" dirty="0" smtClean="0"/>
              <a:t>live </a:t>
            </a:r>
          </a:p>
          <a:p>
            <a:endParaRPr lang="en-GB" dirty="0" smtClean="0"/>
          </a:p>
          <a:p>
            <a:r>
              <a:rPr lang="en-GB" dirty="0" smtClean="0"/>
              <a:t>Notice </a:t>
            </a:r>
            <a:r>
              <a:rPr lang="en-GB" dirty="0"/>
              <a:t>the word “to” is incorporated into the verb </a:t>
            </a:r>
            <a:r>
              <a:rPr lang="en-GB" dirty="0" smtClean="0"/>
              <a:t>in Spanish.  </a:t>
            </a:r>
            <a:r>
              <a:rPr lang="en-GB" dirty="0"/>
              <a:t>There is no separate word needed for </a:t>
            </a:r>
            <a:r>
              <a:rPr lang="en-GB" u="sng" dirty="0"/>
              <a:t>TO</a:t>
            </a:r>
            <a:r>
              <a:rPr lang="en-GB" dirty="0"/>
              <a:t> unlike English.</a:t>
            </a:r>
          </a:p>
        </p:txBody>
      </p:sp>
    </p:spTree>
    <p:extLst>
      <p:ext uri="{BB962C8B-B14F-4D97-AF65-F5344CB8AC3E}">
        <p14:creationId xmlns:p14="http://schemas.microsoft.com/office/powerpoint/2010/main" val="21873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 PRONOUNS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95288" y="1341438"/>
            <a:ext cx="8291512" cy="4784725"/>
          </a:xfrm>
        </p:spPr>
        <p:txBody>
          <a:bodyPr/>
          <a:lstStyle/>
          <a:p>
            <a:r>
              <a:rPr lang="en-GB" dirty="0" err="1" smtClean="0"/>
              <a:t>Yo</a:t>
            </a:r>
            <a:r>
              <a:rPr lang="en-GB" dirty="0" smtClean="0"/>
              <a:t>						I	I </a:t>
            </a:r>
          </a:p>
          <a:p>
            <a:r>
              <a:rPr lang="en-GB" dirty="0" err="1" smtClean="0"/>
              <a:t>Tú</a:t>
            </a:r>
            <a:r>
              <a:rPr lang="en-GB" dirty="0" smtClean="0"/>
              <a:t>						You</a:t>
            </a:r>
          </a:p>
          <a:p>
            <a:r>
              <a:rPr lang="en-GB" dirty="0" err="1" smtClean="0"/>
              <a:t>Él</a:t>
            </a:r>
            <a:r>
              <a:rPr lang="en-GB" dirty="0" smtClean="0"/>
              <a:t> 						He (it)</a:t>
            </a:r>
          </a:p>
          <a:p>
            <a:r>
              <a:rPr lang="en-GB" dirty="0" smtClean="0"/>
              <a:t>Ella					She (it)</a:t>
            </a:r>
          </a:p>
          <a:p>
            <a:r>
              <a:rPr lang="en-GB" dirty="0" err="1" smtClean="0"/>
              <a:t>Nosotros</a:t>
            </a:r>
            <a:r>
              <a:rPr lang="en-GB" dirty="0" smtClean="0"/>
              <a:t> / </a:t>
            </a:r>
            <a:r>
              <a:rPr lang="en-GB" dirty="0" err="1" smtClean="0"/>
              <a:t>nosotras</a:t>
            </a:r>
            <a:r>
              <a:rPr lang="en-GB" dirty="0" smtClean="0"/>
              <a:t>			We</a:t>
            </a:r>
          </a:p>
          <a:p>
            <a:r>
              <a:rPr lang="en-GB" dirty="0" err="1" smtClean="0"/>
              <a:t>Vosotros</a:t>
            </a:r>
            <a:r>
              <a:rPr lang="en-GB" dirty="0" smtClean="0"/>
              <a:t> / </a:t>
            </a:r>
            <a:r>
              <a:rPr lang="en-GB" dirty="0" err="1" smtClean="0"/>
              <a:t>vosotras</a:t>
            </a:r>
            <a:r>
              <a:rPr lang="en-GB" dirty="0" smtClean="0"/>
              <a:t>			You </a:t>
            </a:r>
          </a:p>
          <a:p>
            <a:r>
              <a:rPr lang="en-GB" dirty="0" smtClean="0"/>
              <a:t>Ellos 					They (m)</a:t>
            </a:r>
          </a:p>
          <a:p>
            <a:r>
              <a:rPr lang="en-GB" dirty="0" err="1" smtClean="0"/>
              <a:t>Ellas</a:t>
            </a:r>
            <a:r>
              <a:rPr lang="en-GB" dirty="0" smtClean="0"/>
              <a:t> 					They (f)</a:t>
            </a:r>
          </a:p>
        </p:txBody>
      </p:sp>
    </p:spTree>
    <p:extLst>
      <p:ext uri="{BB962C8B-B14F-4D97-AF65-F5344CB8AC3E}">
        <p14:creationId xmlns:p14="http://schemas.microsoft.com/office/powerpoint/2010/main" val="131710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11730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GB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Pronombres</a:t>
            </a: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Personales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499992" y="1260302"/>
            <a:ext cx="3240360" cy="4832993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547936" y="1277144"/>
            <a:ext cx="3448000" cy="4816152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613230" y="1543396"/>
            <a:ext cx="344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latin typeface="Arial Rounded MT Bold" pitchFamily="34" charset="0"/>
              </a:rPr>
              <a:t>I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latin typeface="Arial Rounded MT Bold" pitchFamily="34" charset="0"/>
              </a:rPr>
              <a:t>You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solidFill>
                  <a:srgbClr val="0070C0"/>
                </a:solidFill>
                <a:latin typeface="Arial Rounded MT Bold" pitchFamily="34" charset="0"/>
              </a:rPr>
              <a:t>He</a:t>
            </a:r>
            <a:r>
              <a:rPr lang="en-GB" sz="3600" dirty="0" smtClean="0">
                <a:latin typeface="Arial Rounded MT Bold" pitchFamily="34" charset="0"/>
              </a:rPr>
              <a:t> </a:t>
            </a:r>
            <a:r>
              <a:rPr lang="en-GB" sz="3600" dirty="0" smtClean="0">
                <a:solidFill>
                  <a:srgbClr val="FF99FF"/>
                </a:solidFill>
                <a:latin typeface="Arial Rounded MT Bold" pitchFamily="34" charset="0"/>
              </a:rPr>
              <a:t>She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latin typeface="Arial Rounded MT Bold" pitchFamily="34" charset="0"/>
              </a:rPr>
              <a:t>We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latin typeface="Arial Rounded MT Bold" pitchFamily="34" charset="0"/>
              </a:rPr>
              <a:t>You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latin typeface="Arial Rounded MT Bold" pitchFamily="34" charset="0"/>
              </a:rPr>
              <a:t>They</a:t>
            </a:r>
          </a:p>
          <a:p>
            <a:endParaRPr lang="en-GB" sz="3600" dirty="0"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1560237"/>
            <a:ext cx="344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Arial Rounded MT Bold" pitchFamily="34" charset="0"/>
              </a:rPr>
              <a:t>Yo</a:t>
            </a:r>
            <a:endParaRPr lang="en-GB" sz="3600" dirty="0" smtClean="0">
              <a:latin typeface="Arial Rounded MT Bold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Arial Rounded MT Bold" pitchFamily="34" charset="0"/>
              </a:rPr>
              <a:t>Tú</a:t>
            </a:r>
            <a:r>
              <a:rPr lang="en-GB" sz="3600" dirty="0" smtClean="0">
                <a:latin typeface="Arial Rounded MT Bold" pitchFamily="34" charset="0"/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Él</a:t>
            </a:r>
            <a:r>
              <a:rPr lang="en-GB" sz="3600" dirty="0" smtClean="0">
                <a:latin typeface="Arial Rounded MT Bold" pitchFamily="34" charset="0"/>
              </a:rPr>
              <a:t>   </a:t>
            </a:r>
            <a:r>
              <a:rPr lang="en-GB" sz="3600" dirty="0" smtClean="0">
                <a:solidFill>
                  <a:srgbClr val="FF99FF"/>
                </a:solidFill>
                <a:latin typeface="Arial Rounded MT Bold" pitchFamily="34" charset="0"/>
              </a:rPr>
              <a:t>Ella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Arial Rounded MT Bold" pitchFamily="34" charset="0"/>
              </a:rPr>
              <a:t>Nosotros</a:t>
            </a:r>
            <a:endParaRPr lang="en-GB" sz="3600" dirty="0" smtClean="0">
              <a:latin typeface="Arial Rounded MT Bold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Arial Rounded MT Bold" pitchFamily="34" charset="0"/>
              </a:rPr>
              <a:t>Vosotros</a:t>
            </a:r>
            <a:endParaRPr lang="en-GB" sz="3600" dirty="0" smtClean="0">
              <a:latin typeface="Arial Rounded MT Bold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Arial Rounded MT Bold" pitchFamily="34" charset="0"/>
              </a:rPr>
              <a:t>Ellos</a:t>
            </a:r>
            <a:endParaRPr lang="en-GB" sz="3600" dirty="0" smtClean="0">
              <a:latin typeface="Arial Rounded MT Bold" pitchFamily="34" charset="0"/>
            </a:endParaRPr>
          </a:p>
          <a:p>
            <a:endParaRPr lang="en-GB" sz="36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dirty="0" smtClean="0"/>
              <a:t>Tenses</a:t>
            </a:r>
            <a:endParaRPr lang="en-GB" sz="6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2207"/>
              </p:ext>
            </p:extLst>
          </p:nvPr>
        </p:nvGraphicFramePr>
        <p:xfrm>
          <a:off x="457200" y="1600200"/>
          <a:ext cx="8075240" cy="4709122"/>
        </p:xfrm>
        <a:graphic>
          <a:graphicData uri="http://schemas.openxmlformats.org/drawingml/2006/table">
            <a:tbl>
              <a:tblPr/>
              <a:tblGrid>
                <a:gridCol w="8075240"/>
              </a:tblGrid>
              <a:tr h="911017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Present</a:t>
                      </a:r>
                      <a:r>
                        <a:rPr lang="en-GB" dirty="0"/>
                        <a:t> = "now" or "ongoing"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911017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Imperfect</a:t>
                      </a:r>
                      <a:r>
                        <a:rPr lang="en-GB" dirty="0"/>
                        <a:t> = [past] "was happening, used to happen, or would repeatedly happen" 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1017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err="1"/>
                        <a:t>Preterite</a:t>
                      </a:r>
                      <a:r>
                        <a:rPr lang="en-GB" sz="3200" b="1" dirty="0"/>
                        <a:t> </a:t>
                      </a:r>
                      <a:r>
                        <a:rPr lang="en-GB" dirty="0"/>
                        <a:t>= [past] "happened" or "did happen"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065054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/>
                        <a:t>Future </a:t>
                      </a:r>
                      <a:r>
                        <a:rPr lang="en-GB" dirty="0"/>
                        <a:t>= "might happen" or "may happen" or "will happen"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</a:tr>
              <a:tr h="911017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Conditional </a:t>
                      </a:r>
                      <a:r>
                        <a:rPr lang="en-GB" dirty="0"/>
                        <a:t>= "would happen," if ... [There's a condition!]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79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872</Words>
  <Application>Microsoft Office PowerPoint</Application>
  <PresentationFormat>Presentación en pantalla (4:3)</PresentationFormat>
  <Paragraphs>665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Office Theme</vt:lpstr>
      <vt:lpstr>Los verbos – el presente</vt:lpstr>
      <vt:lpstr>What is a verb?</vt:lpstr>
      <vt:lpstr>answer</vt:lpstr>
      <vt:lpstr>Conjugation is the art of knowing which ending to attach. </vt:lpstr>
      <vt:lpstr>Conjugación</vt:lpstr>
      <vt:lpstr>Presentación de PowerPoint</vt:lpstr>
      <vt:lpstr>SUBJECT PRONOUNS</vt:lpstr>
      <vt:lpstr>Pronombres Personales</vt:lpstr>
      <vt:lpstr>Tenses</vt:lpstr>
      <vt:lpstr>AR verbs – Present Tense</vt:lpstr>
      <vt:lpstr>AR verbs – Present Tense</vt:lpstr>
      <vt:lpstr>AR verbs – Present Tense</vt:lpstr>
      <vt:lpstr>AR verbs – Present Tense</vt:lpstr>
      <vt:lpstr>AR verbs – Present Tense</vt:lpstr>
      <vt:lpstr>ER verbs – Present Tense</vt:lpstr>
      <vt:lpstr>ER verbs – Present Tense</vt:lpstr>
      <vt:lpstr>ER verbs – Present Tense</vt:lpstr>
      <vt:lpstr>ER verbs – Present Tense</vt:lpstr>
      <vt:lpstr>IR verbs – Present Tense</vt:lpstr>
      <vt:lpstr>IR verbs – Present Tense</vt:lpstr>
      <vt:lpstr>IR verbs – Present Tense</vt:lpstr>
      <vt:lpstr>IR verbs – Present Tense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Birkdale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– el presente</dc:title>
  <dc:creator>Administrator</dc:creator>
  <cp:lastModifiedBy>Sara</cp:lastModifiedBy>
  <cp:revision>32</cp:revision>
  <cp:lastPrinted>2014-05-19T13:51:53Z</cp:lastPrinted>
  <dcterms:created xsi:type="dcterms:W3CDTF">2013-10-08T09:10:31Z</dcterms:created>
  <dcterms:modified xsi:type="dcterms:W3CDTF">2014-06-26T12:38:44Z</dcterms:modified>
</cp:coreProperties>
</file>