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68" r:id="rId3"/>
    <p:sldId id="276" r:id="rId4"/>
    <p:sldId id="257" r:id="rId5"/>
    <p:sldId id="277" r:id="rId6"/>
    <p:sldId id="279" r:id="rId7"/>
    <p:sldId id="278" r:id="rId8"/>
    <p:sldId id="258" r:id="rId9"/>
    <p:sldId id="259" r:id="rId10"/>
    <p:sldId id="269" r:id="rId11"/>
    <p:sldId id="260" r:id="rId12"/>
    <p:sldId id="270" r:id="rId13"/>
    <p:sldId id="271" r:id="rId14"/>
    <p:sldId id="280" r:id="rId15"/>
    <p:sldId id="262" r:id="rId16"/>
    <p:sldId id="263" r:id="rId17"/>
    <p:sldId id="282" r:id="rId18"/>
    <p:sldId id="281" r:id="rId19"/>
    <p:sldId id="264" r:id="rId20"/>
    <p:sldId id="272" r:id="rId21"/>
    <p:sldId id="265" r:id="rId22"/>
    <p:sldId id="273" r:id="rId23"/>
    <p:sldId id="266" r:id="rId24"/>
    <p:sldId id="274" r:id="rId25"/>
    <p:sldId id="283" r:id="rId26"/>
    <p:sldId id="284" r:id="rId27"/>
    <p:sldId id="285" r:id="rId28"/>
    <p:sldId id="267" r:id="rId29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2AF7B-4229-4411-B76B-D2D5F0DB9FB2}" type="datetimeFigureOut">
              <a:rPr lang="en-US" smtClean="0"/>
              <a:pPr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6CD88-9E81-46D0-9593-C6D3E8EDB32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603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A35DA-7C9B-480B-AEA3-F9D870FD6B34}" type="datetimeFigureOut">
              <a:rPr lang="en-GB" smtClean="0"/>
              <a:pPr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79A0-0A68-46AB-A1D6-A5CA6CA99511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276456" cy="72008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El </a:t>
            </a:r>
            <a:r>
              <a:rPr lang="en-GB" dirty="0" err="1" smtClean="0">
                <a:latin typeface="Comic Sans MS" pitchFamily="66" charset="0"/>
              </a:rPr>
              <a:t>medio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ambiente</a:t>
            </a:r>
            <a:r>
              <a:rPr lang="en-GB" dirty="0" smtClean="0">
                <a:latin typeface="Comic Sans MS" pitchFamily="66" charset="0"/>
              </a:rPr>
              <a:t> (environment)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648072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Link </a:t>
            </a:r>
            <a:r>
              <a:rPr lang="en-GB" sz="2400" b="1" dirty="0" smtClean="0">
                <a:solidFill>
                  <a:srgbClr val="00B0F0"/>
                </a:solidFill>
                <a:latin typeface="Comic Sans MS" pitchFamily="66" charset="0"/>
              </a:rPr>
              <a:t>each section of vocabulary </a:t>
            </a:r>
            <a:r>
              <a:rPr lang="en-GB" sz="2400" dirty="0" smtClean="0">
                <a:latin typeface="Comic Sans MS" pitchFamily="66" charset="0"/>
              </a:rPr>
              <a:t>to the </a:t>
            </a:r>
            <a:r>
              <a:rPr lang="en-GB" sz="2400" b="1" u="sng" dirty="0" smtClean="0">
                <a:solidFill>
                  <a:srgbClr val="FFFF00"/>
                </a:solidFill>
                <a:latin typeface="Comic Sans MS" pitchFamily="66" charset="0"/>
              </a:rPr>
              <a:t>key theme</a:t>
            </a:r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below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060848"/>
            <a:ext cx="1800200" cy="258532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(1)</a:t>
            </a:r>
          </a:p>
          <a:p>
            <a:pPr algn="ctr"/>
            <a:r>
              <a:rPr lang="en-GB" dirty="0">
                <a:latin typeface="Comic Sans MS" pitchFamily="66" charset="0"/>
              </a:rPr>
              <a:t>a</a:t>
            </a:r>
            <a:r>
              <a:rPr lang="en-GB" dirty="0" smtClean="0">
                <a:latin typeface="Comic Sans MS" pitchFamily="66" charset="0"/>
              </a:rPr>
              <a:t>l </a:t>
            </a:r>
            <a:r>
              <a:rPr lang="en-GB" dirty="0" err="1" smtClean="0">
                <a:latin typeface="Comic Sans MS" pitchFamily="66" charset="0"/>
              </a:rPr>
              <a:t>aire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libre</a:t>
            </a:r>
            <a:endParaRPr lang="en-GB" dirty="0" smtClean="0">
              <a:latin typeface="Comic Sans MS" pitchFamily="66" charset="0"/>
            </a:endParaRPr>
          </a:p>
          <a:p>
            <a:pPr algn="ctr"/>
            <a:r>
              <a:rPr lang="es-ES" dirty="0" smtClean="0">
                <a:latin typeface="Comic Sans MS" pitchFamily="66" charset="0"/>
              </a:rPr>
              <a:t>el </a:t>
            </a:r>
            <a:r>
              <a:rPr lang="es-ES" dirty="0">
                <a:latin typeface="Comic Sans MS" pitchFamily="66" charset="0"/>
              </a:rPr>
              <a:t>campo 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la </a:t>
            </a:r>
            <a:r>
              <a:rPr lang="es-ES" dirty="0">
                <a:latin typeface="Comic Sans MS" pitchFamily="66" charset="0"/>
              </a:rPr>
              <a:t>sierra  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smtClean="0">
                <a:latin typeface="Comic Sans MS" pitchFamily="66" charset="0"/>
              </a:rPr>
              <a:t>el </a:t>
            </a:r>
            <a:r>
              <a:rPr lang="es-ES" dirty="0">
                <a:latin typeface="Comic Sans MS" pitchFamily="66" charset="0"/>
              </a:rPr>
              <a:t>mar  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smtClean="0">
                <a:latin typeface="Comic Sans MS" pitchFamily="66" charset="0"/>
              </a:rPr>
              <a:t>el viento</a:t>
            </a:r>
          </a:p>
          <a:p>
            <a:pPr algn="ctr"/>
            <a:r>
              <a:rPr lang="es-ES" dirty="0">
                <a:latin typeface="Comic Sans MS" pitchFamily="66" charset="0"/>
              </a:rPr>
              <a:t>l</a:t>
            </a:r>
            <a:r>
              <a:rPr lang="es-ES" dirty="0" smtClean="0">
                <a:latin typeface="Comic Sans MS" pitchFamily="66" charset="0"/>
              </a:rPr>
              <a:t>a granja</a:t>
            </a:r>
          </a:p>
          <a:p>
            <a:pPr algn="ctr"/>
            <a:r>
              <a:rPr lang="es-ES" u="sng" dirty="0">
                <a:latin typeface="Comic Sans MS" pitchFamily="66" charset="0"/>
              </a:rPr>
              <a:t>r</a:t>
            </a:r>
            <a:r>
              <a:rPr lang="es-ES" u="sng" dirty="0" smtClean="0">
                <a:latin typeface="Comic Sans MS" pitchFamily="66" charset="0"/>
              </a:rPr>
              <a:t>espirar</a:t>
            </a:r>
          </a:p>
          <a:p>
            <a:pPr algn="ctr"/>
            <a:r>
              <a:rPr lang="es-ES" i="1" dirty="0" smtClean="0">
                <a:latin typeface="Comic Sans MS" pitchFamily="66" charset="0"/>
              </a:rPr>
              <a:t>limpio</a:t>
            </a:r>
            <a:endParaRPr lang="en-GB" i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71800" y="2060848"/>
            <a:ext cx="1296144" cy="286232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(2)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vidrio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cartón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periódicos  revistas  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papel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latas  </a:t>
            </a:r>
          </a:p>
          <a:p>
            <a:pPr algn="ctr"/>
            <a:r>
              <a:rPr lang="es-ES" dirty="0">
                <a:latin typeface="Comic Sans MS" pitchFamily="66" charset="0"/>
              </a:rPr>
              <a:t>b</a:t>
            </a:r>
            <a:r>
              <a:rPr lang="es-ES" dirty="0" smtClean="0">
                <a:latin typeface="Comic Sans MS" pitchFamily="66" charset="0"/>
              </a:rPr>
              <a:t>otellas</a:t>
            </a:r>
          </a:p>
          <a:p>
            <a:pPr algn="ctr"/>
            <a:r>
              <a:rPr lang="es-ES" u="sng" dirty="0">
                <a:latin typeface="Comic Sans MS" pitchFamily="66" charset="0"/>
              </a:rPr>
              <a:t>r</a:t>
            </a:r>
            <a:r>
              <a:rPr lang="es-ES" u="sng" dirty="0" smtClean="0">
                <a:latin typeface="Comic Sans MS" pitchFamily="66" charset="0"/>
              </a:rPr>
              <a:t>eutilizar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recoger</a:t>
            </a:r>
            <a:endParaRPr lang="en-GB" u="sng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3968" y="2060848"/>
            <a:ext cx="2304256" cy="286232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(3)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 humo</a:t>
            </a:r>
            <a:endParaRPr lang="es-ES" dirty="0">
              <a:latin typeface="Comic Sans MS" pitchFamily="66" charset="0"/>
            </a:endParaRPr>
          </a:p>
          <a:p>
            <a:pPr algn="ctr"/>
            <a:r>
              <a:rPr lang="es-ES" dirty="0" smtClean="0">
                <a:latin typeface="Comic Sans MS" pitchFamily="66" charset="0"/>
              </a:rPr>
              <a:t>fábrica</a:t>
            </a:r>
          </a:p>
          <a:p>
            <a:pPr algn="ctr"/>
            <a:r>
              <a:rPr lang="es-ES" i="1" dirty="0" smtClean="0">
                <a:latin typeface="Comic Sans MS" pitchFamily="66" charset="0"/>
              </a:rPr>
              <a:t>sucio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atascos</a:t>
            </a:r>
          </a:p>
          <a:p>
            <a:pPr algn="ctr"/>
            <a:r>
              <a:rPr lang="es-ES" dirty="0">
                <a:latin typeface="Comic Sans MS" pitchFamily="66" charset="0"/>
              </a:rPr>
              <a:t>p</a:t>
            </a:r>
            <a:r>
              <a:rPr lang="es-ES" dirty="0" smtClean="0">
                <a:latin typeface="Comic Sans MS" pitchFamily="66" charset="0"/>
              </a:rPr>
              <a:t>roductos químicos</a:t>
            </a:r>
          </a:p>
          <a:p>
            <a:pPr algn="ctr"/>
            <a:r>
              <a:rPr lang="es-ES" u="sng" dirty="0">
                <a:latin typeface="Comic Sans MS" pitchFamily="66" charset="0"/>
              </a:rPr>
              <a:t>t</a:t>
            </a:r>
            <a:r>
              <a:rPr lang="es-ES" u="sng" dirty="0" smtClean="0">
                <a:latin typeface="Comic Sans MS" pitchFamily="66" charset="0"/>
              </a:rPr>
              <a:t>irar</a:t>
            </a:r>
            <a:r>
              <a:rPr lang="es-ES" dirty="0" smtClean="0">
                <a:latin typeface="Comic Sans MS" pitchFamily="66" charset="0"/>
              </a:rPr>
              <a:t> basura</a:t>
            </a:r>
          </a:p>
          <a:p>
            <a:pPr algn="ctr"/>
            <a:r>
              <a:rPr lang="es-ES" u="sng" dirty="0">
                <a:latin typeface="Comic Sans MS" pitchFamily="66" charset="0"/>
              </a:rPr>
              <a:t>m</a:t>
            </a:r>
            <a:r>
              <a:rPr lang="es-ES" u="sng" dirty="0" smtClean="0">
                <a:latin typeface="Comic Sans MS" pitchFamily="66" charset="0"/>
              </a:rPr>
              <a:t>algastar</a:t>
            </a:r>
          </a:p>
          <a:p>
            <a:pPr algn="ctr"/>
            <a:r>
              <a:rPr lang="es-ES" u="sng" dirty="0">
                <a:latin typeface="Comic Sans MS" pitchFamily="66" charset="0"/>
              </a:rPr>
              <a:t>m</a:t>
            </a:r>
            <a:r>
              <a:rPr lang="es-ES" u="sng" dirty="0" smtClean="0">
                <a:latin typeface="Comic Sans MS" pitchFamily="66" charset="0"/>
              </a:rPr>
              <a:t>atar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desaparecer</a:t>
            </a:r>
          </a:p>
        </p:txBody>
      </p:sp>
      <p:sp>
        <p:nvSpPr>
          <p:cNvPr id="7" name="Rectangle 6"/>
          <p:cNvSpPr/>
          <p:nvPr/>
        </p:nvSpPr>
        <p:spPr>
          <a:xfrm>
            <a:off x="611560" y="5085184"/>
            <a:ext cx="1704313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A) el </a:t>
            </a:r>
            <a:r>
              <a:rPr lang="en-GB" dirty="0" err="1" smtClean="0">
                <a:latin typeface="Comic Sans MS" pitchFamily="66" charset="0"/>
              </a:rPr>
              <a:t>reciclaje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88224" y="5085184"/>
            <a:ext cx="1856598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C</a:t>
            </a:r>
            <a:r>
              <a:rPr lang="en-GB" dirty="0" smtClean="0">
                <a:latin typeface="Comic Sans MS" pitchFamily="66" charset="0"/>
              </a:rPr>
              <a:t>) la </a:t>
            </a:r>
            <a:r>
              <a:rPr lang="en-GB" dirty="0" err="1" smtClean="0">
                <a:latin typeface="Comic Sans MS" pitchFamily="66" charset="0"/>
              </a:rPr>
              <a:t>naturaleza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5877272"/>
            <a:ext cx="3103735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B</a:t>
            </a:r>
            <a:r>
              <a:rPr lang="en-GB" dirty="0" smtClean="0">
                <a:latin typeface="Comic Sans MS" pitchFamily="66" charset="0"/>
              </a:rPr>
              <a:t>) el </a:t>
            </a:r>
            <a:r>
              <a:rPr lang="en-GB" dirty="0" err="1" smtClean="0">
                <a:latin typeface="Comic Sans MS" pitchFamily="66" charset="0"/>
              </a:rPr>
              <a:t>daño</a:t>
            </a:r>
            <a:r>
              <a:rPr lang="en-GB" dirty="0" smtClean="0">
                <a:latin typeface="Comic Sans MS" pitchFamily="66" charset="0"/>
              </a:rPr>
              <a:t>/la </a:t>
            </a:r>
            <a:r>
              <a:rPr lang="en-GB" dirty="0" err="1" smtClean="0">
                <a:latin typeface="Comic Sans MS" pitchFamily="66" charset="0"/>
              </a:rPr>
              <a:t>contaminación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76056" y="5877272"/>
            <a:ext cx="324036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D</a:t>
            </a:r>
            <a:r>
              <a:rPr lang="en-GB" dirty="0" smtClean="0">
                <a:latin typeface="Comic Sans MS" pitchFamily="66" charset="0"/>
              </a:rPr>
              <a:t>) </a:t>
            </a:r>
            <a:r>
              <a:rPr lang="en-GB" dirty="0" err="1">
                <a:latin typeface="Comic Sans MS" pitchFamily="66" charset="0"/>
              </a:rPr>
              <a:t>a</a:t>
            </a:r>
            <a:r>
              <a:rPr lang="en-GB" dirty="0" err="1" smtClean="0">
                <a:latin typeface="Comic Sans MS" pitchFamily="66" charset="0"/>
              </a:rPr>
              <a:t>yudar</a:t>
            </a:r>
            <a:r>
              <a:rPr lang="en-GB" dirty="0" smtClean="0">
                <a:latin typeface="Comic Sans MS" pitchFamily="66" charset="0"/>
              </a:rPr>
              <a:t> al </a:t>
            </a:r>
            <a:r>
              <a:rPr lang="en-GB" dirty="0" err="1" smtClean="0">
                <a:latin typeface="Comic Sans MS" pitchFamily="66" charset="0"/>
              </a:rPr>
              <a:t>medio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ambiente</a:t>
            </a:r>
            <a:r>
              <a:rPr lang="en-GB" dirty="0" smtClean="0">
                <a:latin typeface="Comic Sans MS" pitchFamily="66" charset="0"/>
              </a:rPr>
              <a:t> 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2060848"/>
            <a:ext cx="1584176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(4)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salvar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proteger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apagar</a:t>
            </a:r>
            <a:endParaRPr lang="es-E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792087"/>
          </a:xfrm>
        </p:spPr>
        <p:txBody>
          <a:bodyPr>
            <a:normAutofit/>
          </a:bodyPr>
          <a:lstStyle/>
          <a:p>
            <a:r>
              <a:rPr lang="en-GB" dirty="0" err="1" smtClean="0">
                <a:latin typeface="Comic Sans MS" pitchFamily="66" charset="0"/>
              </a:rPr>
              <a:t>Busca</a:t>
            </a:r>
            <a:r>
              <a:rPr lang="en-GB" dirty="0" smtClean="0">
                <a:latin typeface="Comic Sans MS" pitchFamily="66" charset="0"/>
              </a:rPr>
              <a:t> el </a:t>
            </a:r>
            <a:r>
              <a:rPr lang="en-GB" dirty="0" err="1" smtClean="0">
                <a:latin typeface="Comic Sans MS" pitchFamily="66" charset="0"/>
              </a:rPr>
              <a:t>común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denominador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20880" cy="79208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following words/phrases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have a 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common theme.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Circle the </a:t>
            </a:r>
            <a:r>
              <a:rPr lang="en-GB" i="1" dirty="0" smtClean="0">
                <a:solidFill>
                  <a:schemeClr val="tx1"/>
                </a:solidFill>
                <a:latin typeface="Comic Sans MS" pitchFamily="66" charset="0"/>
              </a:rPr>
              <a:t>correct one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1988840"/>
            <a:ext cx="8496944" cy="486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GB" sz="2000" b="1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To get married</a:t>
            </a:r>
            <a:r>
              <a:rPr lang="en-GB" sz="20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The wedding/ </a:t>
            </a:r>
            <a:r>
              <a:rPr lang="en-GB" sz="2000" b="1" noProof="0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marriege</a:t>
            </a:r>
            <a:r>
              <a:rPr lang="en-GB" sz="20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/ matrimony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>
                <a:latin typeface="Comic Sans MS" pitchFamily="66" charset="0"/>
                <a:ea typeface="+mj-ea"/>
                <a:cs typeface="+mj-cs"/>
              </a:rPr>
              <a:t>d</a:t>
            </a:r>
            <a:r>
              <a:rPr lang="en-GB" sz="2400" b="1" dirty="0" smtClean="0">
                <a:latin typeface="Comic Sans MS" pitchFamily="66" charset="0"/>
                <a:ea typeface="+mj-ea"/>
                <a:cs typeface="+mj-cs"/>
              </a:rPr>
              <a:t>ivorce  / 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marriage</a:t>
            </a:r>
            <a:r>
              <a:rPr lang="en-GB" sz="2400" b="1" dirty="0" smtClean="0">
                <a:latin typeface="Comic Sans MS" pitchFamily="66" charset="0"/>
                <a:ea typeface="+mj-ea"/>
                <a:cs typeface="+mj-cs"/>
              </a:rPr>
              <a:t>  / </a:t>
            </a:r>
            <a:r>
              <a:rPr lang="en-GB" sz="2400" b="1" noProof="0" dirty="0" smtClean="0">
                <a:latin typeface="Comic Sans MS" pitchFamily="66" charset="0"/>
                <a:ea typeface="+mj-ea"/>
                <a:cs typeface="+mj-cs"/>
              </a:rPr>
              <a:t> death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b) grandson/ husband </a:t>
            </a:r>
            <a:r>
              <a:rPr lang="en-GB" sz="2400" b="1" dirty="0">
                <a:solidFill>
                  <a:srgbClr val="7030A0"/>
                </a:solidFill>
                <a:latin typeface="Comic Sans MS" pitchFamily="66" charset="0"/>
              </a:rPr>
              <a:t>/ 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wife / cousin</a:t>
            </a:r>
            <a:endParaRPr lang="en-GB" sz="2400" b="1" dirty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family members  </a:t>
            </a:r>
            <a:r>
              <a:rPr lang="en-GB" sz="2400" b="1" dirty="0" smtClean="0">
                <a:latin typeface="Comic Sans MS" pitchFamily="66" charset="0"/>
              </a:rPr>
              <a:t>/ arguments  /  childhood</a:t>
            </a:r>
          </a:p>
          <a:p>
            <a:pPr marL="457200" lvl="0" indent="-457200" algn="ctr">
              <a:spcBef>
                <a:spcPct val="0"/>
              </a:spcBef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c) read / reading/ words / notebook</a:t>
            </a: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future plans  / work  / 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books</a:t>
            </a:r>
          </a:p>
          <a:p>
            <a:pPr marL="457200" lvl="0" indent="-457200" algn="ctr">
              <a:spcBef>
                <a:spcPct val="0"/>
              </a:spcBef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d) postman/ fireman / soldier / translator</a:t>
            </a: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professions</a:t>
            </a:r>
            <a:r>
              <a:rPr lang="en-GB" sz="2400" b="1" dirty="0" smtClean="0">
                <a:latin typeface="Comic Sans MS" pitchFamily="66" charset="0"/>
              </a:rPr>
              <a:t>  /  holidays  /  media</a:t>
            </a:r>
            <a:r>
              <a:rPr lang="en-GB" sz="2400" b="1" noProof="0" dirty="0" smtClean="0"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73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GB" dirty="0" err="1" smtClean="0"/>
              <a:t>Busca</a:t>
            </a:r>
            <a:r>
              <a:rPr lang="en-GB" dirty="0" smtClean="0"/>
              <a:t> el </a:t>
            </a:r>
            <a:r>
              <a:rPr lang="en-GB" dirty="0" err="1" smtClean="0"/>
              <a:t>intruso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1988840"/>
            <a:ext cx="8496944" cy="486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GB" sz="2400" b="1" noProof="0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nada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nadie</a:t>
            </a:r>
            <a:r>
              <a:rPr lang="en-GB" sz="2400" b="1" noProof="0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tampoco</a:t>
            </a:r>
            <a:r>
              <a:rPr lang="en-GB" sz="2400" b="1" noProof="0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sin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duda</a:t>
            </a:r>
            <a:endParaRPr lang="en-GB" sz="2400" b="1" noProof="0" dirty="0" smtClean="0">
              <a:solidFill>
                <a:srgbClr val="00B050"/>
              </a:solidFill>
              <a:latin typeface="Comic Sans MS" pitchFamily="66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b)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emocionante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00B05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maravilloso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00B05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decepcionante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genial</a:t>
            </a:r>
            <a:endParaRPr lang="en-GB" sz="2400" b="1" dirty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c)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domingo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primavera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invierno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otoño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d)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anoche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hace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un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mes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pasado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mañana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ayer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e)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niebla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lluvia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viento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tamaño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f)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mentira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equivocado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tener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razón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mentir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g)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gazpacho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lechuga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guisantes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zanahoria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buAutoNum type="alphaLcParenR" startAt="8"/>
              <a:defRPr/>
            </a:pP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pantalla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contraseñas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banda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ancha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teclado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buAutoNum type="alphaLcParenR" startAt="8"/>
              <a:defRPr/>
            </a:pP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andén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ferrocarril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autopista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consigna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buAutoNum type="alphaLcParenR" startAt="8"/>
              <a:defRPr/>
            </a:pP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taquilla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árbol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entrada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teatro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GB" dirty="0" err="1" smtClean="0"/>
              <a:t>Busca</a:t>
            </a:r>
            <a:r>
              <a:rPr lang="en-GB" dirty="0" smtClean="0"/>
              <a:t> el </a:t>
            </a:r>
            <a:r>
              <a:rPr lang="en-GB" dirty="0" err="1" smtClean="0"/>
              <a:t>intruso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1988840"/>
            <a:ext cx="8496944" cy="486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GB" sz="2400" b="1" noProof="0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nada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nadie</a:t>
            </a:r>
            <a:r>
              <a:rPr lang="en-GB" sz="2400" b="1" noProof="0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tampoco</a:t>
            </a:r>
            <a:r>
              <a:rPr lang="en-GB" sz="2400" b="1" noProof="0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sin </a:t>
            </a:r>
            <a:r>
              <a:rPr lang="en-GB" sz="2400" b="1" dirty="0" err="1" smtClean="0">
                <a:solidFill>
                  <a:srgbClr val="FF0000"/>
                </a:solidFill>
                <a:latin typeface="Comic Sans MS" pitchFamily="66" charset="0"/>
                <a:ea typeface="+mj-ea"/>
                <a:cs typeface="+mj-cs"/>
              </a:rPr>
              <a:t>duda</a:t>
            </a:r>
            <a:endParaRPr lang="en-GB" sz="2400" b="1" noProof="0" dirty="0" smtClean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b)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emocionante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00B05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maravilloso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00B05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FF0000"/>
                </a:solidFill>
                <a:latin typeface="Comic Sans MS" pitchFamily="66" charset="0"/>
              </a:rPr>
              <a:t>decepcionante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genial</a:t>
            </a:r>
            <a:endParaRPr lang="en-GB" sz="2400" b="1" dirty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c)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  <a:latin typeface="Comic Sans MS" pitchFamily="66" charset="0"/>
              </a:rPr>
              <a:t>domingo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/ primavera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invierno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otoño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d)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anoche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hace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un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mes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FF0000"/>
                </a:solidFill>
                <a:latin typeface="Comic Sans MS" pitchFamily="66" charset="0"/>
              </a:rPr>
              <a:t>pasado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  <a:latin typeface="Comic Sans MS" pitchFamily="66" charset="0"/>
              </a:rPr>
              <a:t>mañana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ayer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e)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niebla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lluvia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viento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FF0000"/>
                </a:solidFill>
                <a:latin typeface="Comic Sans MS" pitchFamily="66" charset="0"/>
              </a:rPr>
              <a:t>tamaño</a:t>
            </a:r>
            <a:endParaRPr lang="en-GB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f)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mentira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equivocado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FF0000"/>
                </a:solidFill>
                <a:latin typeface="Comic Sans MS" pitchFamily="66" charset="0"/>
              </a:rPr>
              <a:t>tener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  <a:latin typeface="Comic Sans MS" pitchFamily="66" charset="0"/>
              </a:rPr>
              <a:t>razón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mentir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g) </a:t>
            </a:r>
            <a:r>
              <a:rPr lang="en-GB" sz="2400" b="1" dirty="0" err="1" smtClean="0">
                <a:solidFill>
                  <a:srgbClr val="FF0000"/>
                </a:solidFill>
                <a:latin typeface="Comic Sans MS" pitchFamily="66" charset="0"/>
              </a:rPr>
              <a:t>gazpacho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lechuga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guisantes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zanahoria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buAutoNum type="alphaLcParenR" startAt="8"/>
              <a:defRPr/>
            </a:pP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pantalla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FF0000"/>
                </a:solidFill>
                <a:latin typeface="Comic Sans MS" pitchFamily="66" charset="0"/>
              </a:rPr>
              <a:t>contraseñas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banda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ancha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teclado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buAutoNum type="alphaLcParenR" startAt="8"/>
              <a:defRPr/>
            </a:pP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andén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ferrocarril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autopista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FF0000"/>
                </a:solidFill>
                <a:latin typeface="Comic Sans MS" pitchFamily="66" charset="0"/>
              </a:rPr>
              <a:t>consigna</a:t>
            </a:r>
            <a:endParaRPr lang="en-GB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buAutoNum type="alphaLcParenR" startAt="8"/>
              <a:defRPr/>
            </a:pP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taquilla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 /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  <a:latin typeface="Comic Sans MS" pitchFamily="66" charset="0"/>
              </a:rPr>
              <a:t>árbol</a:t>
            </a:r>
            <a:r>
              <a:rPr lang="en-GB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entrada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teatro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91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en-GB" dirty="0" err="1" smtClean="0"/>
              <a:t>Busca</a:t>
            </a:r>
            <a:r>
              <a:rPr lang="en-GB" dirty="0" smtClean="0"/>
              <a:t> el </a:t>
            </a:r>
            <a:r>
              <a:rPr lang="en-GB" dirty="0" err="1" smtClean="0"/>
              <a:t>intruso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1988840"/>
            <a:ext cx="8496944" cy="486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GB" sz="2400" b="1" noProof="0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nothing / 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nobody</a:t>
            </a:r>
            <a:r>
              <a:rPr lang="en-GB" sz="2400" b="1" noProof="0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/ 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neither</a:t>
            </a:r>
            <a:r>
              <a:rPr lang="en-GB" sz="2400" b="1" noProof="0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  <a:ea typeface="+mj-ea"/>
                <a:cs typeface="+mj-cs"/>
              </a:rPr>
              <a:t>without a doubt</a:t>
            </a:r>
            <a:endParaRPr lang="en-GB" sz="2400" b="1" noProof="0" dirty="0" smtClean="0">
              <a:solidFill>
                <a:srgbClr val="00B050"/>
              </a:solidFill>
              <a:latin typeface="Comic Sans MS" pitchFamily="66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b) exciting </a:t>
            </a:r>
            <a:r>
              <a:rPr lang="en-GB" sz="2400" b="1" dirty="0">
                <a:solidFill>
                  <a:srgbClr val="00B050"/>
                </a:solidFill>
                <a:latin typeface="Comic Sans MS" pitchFamily="66" charset="0"/>
              </a:rPr>
              <a:t>/ 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marvellous </a:t>
            </a:r>
            <a:r>
              <a:rPr lang="en-GB" sz="2400" b="1" dirty="0">
                <a:solidFill>
                  <a:srgbClr val="00B050"/>
                </a:solidFill>
                <a:latin typeface="Comic Sans MS" pitchFamily="66" charset="0"/>
              </a:rPr>
              <a:t>/ 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disappointing / great</a:t>
            </a:r>
            <a:endParaRPr lang="en-GB" sz="2400" b="1" dirty="0">
              <a:solidFill>
                <a:srgbClr val="00B05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c)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sunday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spring / winter/ autumn</a:t>
            </a: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d) Last night / a month ago/ the day after tomorrow/ yesterday</a:t>
            </a: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e) fog/ rain/ wind / size</a:t>
            </a: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f) lie / </a:t>
            </a: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mstaken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 / to be right/ to lie</a:t>
            </a: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g) gazpacho / lettuce / peas / carrot</a:t>
            </a:r>
          </a:p>
          <a:p>
            <a:pPr marL="457200" lvl="0" indent="-457200" algn="ctr">
              <a:spcBef>
                <a:spcPct val="0"/>
              </a:spcBef>
              <a:buAutoNum type="alphaLcParenR" startAt="8"/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screen / password/ broadband/ keyboard</a:t>
            </a:r>
          </a:p>
          <a:p>
            <a:pPr marL="457200" lvl="0" indent="-457200" algn="ctr">
              <a:spcBef>
                <a:spcPct val="0"/>
              </a:spcBef>
              <a:buAutoNum type="alphaLcParenR" startAt="8"/>
              <a:defRPr/>
            </a:pPr>
            <a:r>
              <a:rPr lang="en-GB" sz="2400" b="1" dirty="0" err="1" smtClean="0">
                <a:solidFill>
                  <a:srgbClr val="00B050"/>
                </a:solidFill>
                <a:latin typeface="Comic Sans MS" pitchFamily="66" charset="0"/>
              </a:rPr>
              <a:t>flatform</a:t>
            </a: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/ railway / highway / lockers</a:t>
            </a:r>
          </a:p>
          <a:p>
            <a:pPr marL="457200" lvl="0" indent="-457200" algn="ctr">
              <a:spcBef>
                <a:spcPct val="0"/>
              </a:spcBef>
              <a:buAutoNum type="alphaLcParenR" startAt="8"/>
              <a:defRPr/>
            </a:pPr>
            <a:r>
              <a:rPr lang="en-GB" sz="2400" b="1" dirty="0" smtClean="0">
                <a:solidFill>
                  <a:srgbClr val="00B050"/>
                </a:solidFill>
                <a:latin typeface="Comic Sans MS" pitchFamily="66" charset="0"/>
              </a:rPr>
              <a:t>Box office  / tree / ticket / </a:t>
            </a:r>
            <a:r>
              <a:rPr lang="en-GB" sz="2400" b="1" smtClean="0">
                <a:solidFill>
                  <a:srgbClr val="00B050"/>
                </a:solidFill>
                <a:latin typeface="Comic Sans MS" pitchFamily="66" charset="0"/>
              </a:rPr>
              <a:t>theater</a:t>
            </a:r>
            <a:endParaRPr lang="en-GB" sz="24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718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470025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El </a:t>
            </a:r>
            <a:r>
              <a:rPr lang="en-GB" sz="3600" dirty="0" err="1" smtClean="0">
                <a:latin typeface="Comic Sans MS" pitchFamily="66" charset="0"/>
              </a:rPr>
              <a:t>colegio</a:t>
            </a:r>
            <a:r>
              <a:rPr lang="en-GB" sz="3600" dirty="0" smtClean="0">
                <a:latin typeface="Comic Sans MS" pitchFamily="66" charset="0"/>
              </a:rPr>
              <a:t>, la </a:t>
            </a:r>
            <a:r>
              <a:rPr lang="en-GB" sz="3600" dirty="0" err="1" smtClean="0">
                <a:latin typeface="Comic Sans MS" pitchFamily="66" charset="0"/>
              </a:rPr>
              <a:t>escuela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2736304" cy="4536504"/>
          </a:xfrm>
        </p:spPr>
        <p:txBody>
          <a:bodyPr>
            <a:normAutofit fontScale="92500" lnSpcReduction="10000"/>
          </a:bodyPr>
          <a:lstStyle/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las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aulas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los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apuntes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un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intercambio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sobresaliente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conocimientos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los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vestuarios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chicle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lápiz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recreo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las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reglas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salón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de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actos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trimestre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sacapuntas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castigo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691680" y="1412776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Comic Sans MS" pitchFamily="66" charset="0"/>
              </a:rPr>
              <a:t>Match the  14 Spanish and English translations</a:t>
            </a:r>
            <a:endParaRPr lang="en-GB" sz="2000" i="1" dirty="0">
              <a:latin typeface="Comic Sans MS" pitchFamily="66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76056" y="1916832"/>
            <a:ext cx="21602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punishment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knowledge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chewing gum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noProof="0" dirty="0" smtClean="0">
                <a:solidFill>
                  <a:srgbClr val="00B050"/>
                </a:solidFill>
                <a:latin typeface="Comic Sans MS" pitchFamily="66" charset="0"/>
              </a:rPr>
              <a:t>classrooms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rules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assembly hall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exchange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pencil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excellent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changing rooms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term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break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notes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GB" sz="2000" b="1" noProof="0" dirty="0" err="1" smtClean="0">
                <a:solidFill>
                  <a:srgbClr val="00B050"/>
                </a:solidFill>
                <a:latin typeface="Comic Sans MS" pitchFamily="66" charset="0"/>
              </a:rPr>
              <a:t>encil</a:t>
            </a:r>
            <a:r>
              <a:rPr lang="en-GB" sz="2000" b="1" noProof="0" dirty="0" smtClean="0">
                <a:solidFill>
                  <a:srgbClr val="00B050"/>
                </a:solidFill>
                <a:latin typeface="Comic Sans MS" pitchFamily="66" charset="0"/>
              </a:rPr>
              <a:t> sharpener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470025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El </a:t>
            </a:r>
            <a:r>
              <a:rPr lang="en-GB" sz="3600" dirty="0" err="1" smtClean="0">
                <a:latin typeface="Comic Sans MS" pitchFamily="66" charset="0"/>
              </a:rPr>
              <a:t>colegio</a:t>
            </a:r>
            <a:r>
              <a:rPr lang="en-GB" sz="3600" dirty="0" smtClean="0">
                <a:latin typeface="Comic Sans MS" pitchFamily="66" charset="0"/>
              </a:rPr>
              <a:t>, la </a:t>
            </a:r>
            <a:r>
              <a:rPr lang="en-GB" sz="3600" dirty="0" err="1" smtClean="0">
                <a:latin typeface="Comic Sans MS" pitchFamily="66" charset="0"/>
              </a:rPr>
              <a:t>escuela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2736304" cy="4536504"/>
          </a:xfrm>
        </p:spPr>
        <p:txBody>
          <a:bodyPr>
            <a:normAutofit fontScale="92500" lnSpcReduction="10000"/>
          </a:bodyPr>
          <a:lstStyle/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las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aulas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los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apuntes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un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intercambio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sobresaliente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conocimientos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los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vestuarios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chicle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lápiz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recreo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las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reglas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salón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de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actos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trimestre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sacapuntas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castigo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691680" y="1412776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Comic Sans MS" pitchFamily="66" charset="0"/>
              </a:rPr>
              <a:t>Match the  14 Spanish and English translations</a:t>
            </a:r>
            <a:endParaRPr lang="en-GB" sz="2000" i="1" dirty="0">
              <a:latin typeface="Comic Sans MS" pitchFamily="66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76056" y="1916832"/>
            <a:ext cx="21602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punishment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knowledge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chewing gum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noProof="0" dirty="0" smtClean="0">
                <a:solidFill>
                  <a:srgbClr val="00B050"/>
                </a:solidFill>
                <a:latin typeface="Comic Sans MS" pitchFamily="66" charset="0"/>
              </a:rPr>
              <a:t>classrooms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rules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assembly hall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exchange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pencil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excellent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changing rooms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term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break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notes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GB" sz="2000" b="1" noProof="0" dirty="0" err="1" smtClean="0">
                <a:solidFill>
                  <a:srgbClr val="00B050"/>
                </a:solidFill>
                <a:latin typeface="Comic Sans MS" pitchFamily="66" charset="0"/>
              </a:rPr>
              <a:t>encil</a:t>
            </a:r>
            <a:r>
              <a:rPr lang="en-GB" sz="2000" b="1" noProof="0" dirty="0" smtClean="0">
                <a:solidFill>
                  <a:srgbClr val="00B050"/>
                </a:solidFill>
                <a:latin typeface="Comic Sans MS" pitchFamily="66" charset="0"/>
              </a:rPr>
              <a:t> sharpener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27784" y="2132856"/>
            <a:ext cx="273630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99792" y="2420888"/>
            <a:ext cx="2880320" cy="3456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915816" y="2852936"/>
            <a:ext cx="266429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15816" y="3068960"/>
            <a:ext cx="2592288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915816" y="2420888"/>
            <a:ext cx="252028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55776" y="3645024"/>
            <a:ext cx="259228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627784" y="2708920"/>
            <a:ext cx="302433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555776" y="4293096"/>
            <a:ext cx="31683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627784" y="4581128"/>
            <a:ext cx="302433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987824" y="3717032"/>
            <a:ext cx="2304256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627784" y="3356992"/>
            <a:ext cx="3024336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843808" y="5229200"/>
            <a:ext cx="288032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555776" y="5877272"/>
            <a:ext cx="24482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627784" y="2132856"/>
            <a:ext cx="2592288" cy="410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6264696" cy="72008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Los </a:t>
            </a:r>
            <a:r>
              <a:rPr lang="en-GB" sz="4000" dirty="0" err="1" smtClean="0">
                <a:solidFill>
                  <a:srgbClr val="00B050"/>
                </a:solidFill>
                <a:latin typeface="Comic Sans MS" pitchFamily="66" charset="0"/>
              </a:rPr>
              <a:t>verbos</a:t>
            </a:r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 – el </a:t>
            </a:r>
            <a:r>
              <a:rPr lang="en-GB" sz="4000" dirty="0" err="1" smtClean="0">
                <a:solidFill>
                  <a:srgbClr val="00B050"/>
                </a:solidFill>
                <a:latin typeface="Comic Sans MS" pitchFamily="66" charset="0"/>
              </a:rPr>
              <a:t>colegio</a:t>
            </a:r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endParaRPr lang="en-GB" sz="4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3312368" cy="4968552"/>
          </a:xfrm>
        </p:spPr>
        <p:txBody>
          <a:bodyPr>
            <a:normAutofit fontScale="85000" lnSpcReduction="20000"/>
          </a:bodyPr>
          <a:lstStyle/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aprobar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enseñar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golpear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suspender</a:t>
            </a: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entender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olvidar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apoyar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sacar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malas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notas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repasar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charlar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demasiado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callar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(se)</a:t>
            </a: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molestar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fracasar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12474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Are the following verbs  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</a:rPr>
              <a:t>POSITIVO (P)</a:t>
            </a:r>
            <a:r>
              <a:rPr lang="en-GB" dirty="0" smtClean="0">
                <a:latin typeface="Comic Sans MS" pitchFamily="66" charset="0"/>
              </a:rPr>
              <a:t>  o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</a:rPr>
              <a:t>NEGATIVO (N)</a:t>
            </a:r>
            <a:r>
              <a:rPr lang="en-GB" dirty="0" smtClean="0">
                <a:latin typeface="Comic Sans MS" pitchFamily="66" charset="0"/>
              </a:rPr>
              <a:t>  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483768" y="378904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6264696" cy="72008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Los </a:t>
            </a:r>
            <a:r>
              <a:rPr lang="en-GB" sz="4000" dirty="0" err="1" smtClean="0">
                <a:solidFill>
                  <a:srgbClr val="00B050"/>
                </a:solidFill>
                <a:latin typeface="Comic Sans MS" pitchFamily="66" charset="0"/>
              </a:rPr>
              <a:t>verbos</a:t>
            </a:r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 – el </a:t>
            </a:r>
            <a:r>
              <a:rPr lang="en-GB" sz="4000" dirty="0" err="1" smtClean="0">
                <a:solidFill>
                  <a:srgbClr val="00B050"/>
                </a:solidFill>
                <a:latin typeface="Comic Sans MS" pitchFamily="66" charset="0"/>
              </a:rPr>
              <a:t>colegio</a:t>
            </a:r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endParaRPr lang="en-GB" sz="4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3312368" cy="4968552"/>
          </a:xfrm>
        </p:spPr>
        <p:txBody>
          <a:bodyPr>
            <a:normAutofit fontScale="85000" lnSpcReduction="20000"/>
          </a:bodyPr>
          <a:lstStyle/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aprobar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enseñar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golpear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suspender</a:t>
            </a: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entender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olvidar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apoyar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sacar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malas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notas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repasar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charlar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demasiado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callar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(se)</a:t>
            </a: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molestar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fracasar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12474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Are the following verbs  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</a:rPr>
              <a:t>POSITIVO (P)</a:t>
            </a:r>
            <a:r>
              <a:rPr lang="en-GB" dirty="0" smtClean="0">
                <a:latin typeface="Comic Sans MS" pitchFamily="66" charset="0"/>
              </a:rPr>
              <a:t>  o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</a:rPr>
              <a:t>NEGATIVO (N)</a:t>
            </a:r>
            <a:r>
              <a:rPr lang="en-GB" dirty="0" smtClean="0">
                <a:latin typeface="Comic Sans MS" pitchFamily="66" charset="0"/>
              </a:rPr>
              <a:t>  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483768" y="378904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3968" y="1628800"/>
            <a:ext cx="32403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to pass an exam</a:t>
            </a:r>
          </a:p>
          <a:p>
            <a:r>
              <a:rPr lang="en-GB" sz="2400" dirty="0" smtClean="0">
                <a:latin typeface="Comic Sans MS" pitchFamily="66" charset="0"/>
              </a:rPr>
              <a:t>to teach</a:t>
            </a:r>
          </a:p>
          <a:p>
            <a:r>
              <a:rPr lang="en-GB" sz="2400" dirty="0" smtClean="0">
                <a:latin typeface="Comic Sans MS" pitchFamily="66" charset="0"/>
              </a:rPr>
              <a:t>to hit</a:t>
            </a:r>
          </a:p>
          <a:p>
            <a:r>
              <a:rPr lang="en-GB" sz="2400" dirty="0" smtClean="0">
                <a:latin typeface="Comic Sans MS" pitchFamily="66" charset="0"/>
              </a:rPr>
              <a:t>to fail an exam</a:t>
            </a:r>
          </a:p>
          <a:p>
            <a:r>
              <a:rPr lang="en-GB" sz="2400" dirty="0" smtClean="0">
                <a:latin typeface="Comic Sans MS" pitchFamily="66" charset="0"/>
              </a:rPr>
              <a:t>to understand</a:t>
            </a:r>
          </a:p>
          <a:p>
            <a:r>
              <a:rPr lang="en-GB" sz="2400" dirty="0" smtClean="0">
                <a:latin typeface="Comic Sans MS" pitchFamily="66" charset="0"/>
              </a:rPr>
              <a:t>to forget</a:t>
            </a:r>
          </a:p>
          <a:p>
            <a:r>
              <a:rPr lang="en-GB" sz="2400" dirty="0" smtClean="0">
                <a:latin typeface="Comic Sans MS" pitchFamily="66" charset="0"/>
              </a:rPr>
              <a:t>to support</a:t>
            </a:r>
          </a:p>
          <a:p>
            <a:r>
              <a:rPr lang="en-GB" sz="2400" dirty="0" smtClean="0">
                <a:latin typeface="Comic Sans MS" pitchFamily="66" charset="0"/>
              </a:rPr>
              <a:t>to get bad marks</a:t>
            </a:r>
          </a:p>
          <a:p>
            <a:r>
              <a:rPr lang="en-GB" sz="2400" dirty="0" smtClean="0">
                <a:latin typeface="Comic Sans MS" pitchFamily="66" charset="0"/>
              </a:rPr>
              <a:t>to revise</a:t>
            </a:r>
          </a:p>
          <a:p>
            <a:r>
              <a:rPr lang="en-GB" sz="2400" dirty="0" smtClean="0">
                <a:latin typeface="Comic Sans MS" pitchFamily="66" charset="0"/>
              </a:rPr>
              <a:t>to chat too much</a:t>
            </a:r>
          </a:p>
          <a:p>
            <a:r>
              <a:rPr lang="en-GB" sz="2400" dirty="0" smtClean="0">
                <a:latin typeface="Comic Sans MS" pitchFamily="66" charset="0"/>
              </a:rPr>
              <a:t>to be quiet</a:t>
            </a:r>
          </a:p>
          <a:p>
            <a:r>
              <a:rPr lang="en-GB" sz="2400" dirty="0" smtClean="0">
                <a:latin typeface="Comic Sans MS" pitchFamily="66" charset="0"/>
              </a:rPr>
              <a:t>to annoy</a:t>
            </a:r>
          </a:p>
          <a:p>
            <a:r>
              <a:rPr lang="en-GB" sz="2400" dirty="0" smtClean="0">
                <a:latin typeface="Comic Sans MS" pitchFamily="66" charset="0"/>
              </a:rPr>
              <a:t>to fail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6264696" cy="72008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Los </a:t>
            </a:r>
            <a:r>
              <a:rPr lang="en-GB" sz="4000" dirty="0" err="1" smtClean="0">
                <a:solidFill>
                  <a:srgbClr val="00B050"/>
                </a:solidFill>
                <a:latin typeface="Comic Sans MS" pitchFamily="66" charset="0"/>
              </a:rPr>
              <a:t>verbos</a:t>
            </a:r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 – el </a:t>
            </a:r>
            <a:r>
              <a:rPr lang="en-GB" sz="4000" dirty="0" err="1" smtClean="0">
                <a:solidFill>
                  <a:srgbClr val="00B050"/>
                </a:solidFill>
                <a:latin typeface="Comic Sans MS" pitchFamily="66" charset="0"/>
              </a:rPr>
              <a:t>colegio</a:t>
            </a:r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endParaRPr lang="en-GB" sz="4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3312368" cy="4968552"/>
          </a:xfrm>
        </p:spPr>
        <p:txBody>
          <a:bodyPr>
            <a:normAutofit fontScale="85000" lnSpcReduction="20000"/>
          </a:bodyPr>
          <a:lstStyle/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aprobar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enseñar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golpear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suspender</a:t>
            </a: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entender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olvidar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apoyar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sacar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malas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notas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repasar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charlar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demasiado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callar</a:t>
            </a:r>
            <a:r>
              <a:rPr lang="en-GB" sz="2800" b="1" dirty="0" smtClean="0">
                <a:solidFill>
                  <a:srgbClr val="7030A0"/>
                </a:solidFill>
                <a:latin typeface="Comic Sans MS" pitchFamily="66" charset="0"/>
              </a:rPr>
              <a:t>(se)</a:t>
            </a: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molestar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fracasar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12474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Are the following verbs  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</a:rPr>
              <a:t>POSITIVO (P)</a:t>
            </a:r>
            <a:r>
              <a:rPr lang="en-GB" dirty="0" smtClean="0">
                <a:latin typeface="Comic Sans MS" pitchFamily="66" charset="0"/>
              </a:rPr>
              <a:t>  o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</a:rPr>
              <a:t>NEGATIVO (N)</a:t>
            </a:r>
            <a:r>
              <a:rPr lang="en-GB" dirty="0" smtClean="0">
                <a:latin typeface="Comic Sans MS" pitchFamily="66" charset="0"/>
              </a:rPr>
              <a:t>  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555776" y="1628800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55776" y="342900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771800" y="1988840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843808" y="234888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699792" y="306896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483768" y="378904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699792" y="4509120"/>
            <a:ext cx="64807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99792" y="530120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627784" y="5661248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771800" y="2780928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275856" y="422108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275856" y="486916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627784" y="602128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3968" y="1628800"/>
            <a:ext cx="32403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to pass an exam</a:t>
            </a:r>
          </a:p>
          <a:p>
            <a:r>
              <a:rPr lang="en-GB" sz="2400" dirty="0" smtClean="0">
                <a:latin typeface="Comic Sans MS" pitchFamily="66" charset="0"/>
              </a:rPr>
              <a:t>to teach</a:t>
            </a:r>
          </a:p>
          <a:p>
            <a:r>
              <a:rPr lang="en-GB" sz="2400" dirty="0" smtClean="0">
                <a:latin typeface="Comic Sans MS" pitchFamily="66" charset="0"/>
              </a:rPr>
              <a:t>to hit</a:t>
            </a:r>
          </a:p>
          <a:p>
            <a:r>
              <a:rPr lang="en-GB" sz="2400" dirty="0" smtClean="0">
                <a:latin typeface="Comic Sans MS" pitchFamily="66" charset="0"/>
              </a:rPr>
              <a:t>to fail an exam</a:t>
            </a:r>
          </a:p>
          <a:p>
            <a:r>
              <a:rPr lang="en-GB" sz="2400" dirty="0" smtClean="0">
                <a:latin typeface="Comic Sans MS" pitchFamily="66" charset="0"/>
              </a:rPr>
              <a:t>to understand</a:t>
            </a:r>
          </a:p>
          <a:p>
            <a:r>
              <a:rPr lang="en-GB" sz="2400" dirty="0" smtClean="0">
                <a:latin typeface="Comic Sans MS" pitchFamily="66" charset="0"/>
              </a:rPr>
              <a:t>to forget</a:t>
            </a:r>
          </a:p>
          <a:p>
            <a:r>
              <a:rPr lang="en-GB" sz="2400" dirty="0" smtClean="0">
                <a:latin typeface="Comic Sans MS" pitchFamily="66" charset="0"/>
              </a:rPr>
              <a:t>to support</a:t>
            </a:r>
          </a:p>
          <a:p>
            <a:r>
              <a:rPr lang="en-GB" sz="2400" dirty="0" smtClean="0">
                <a:latin typeface="Comic Sans MS" pitchFamily="66" charset="0"/>
              </a:rPr>
              <a:t>to get bad marks</a:t>
            </a:r>
          </a:p>
          <a:p>
            <a:r>
              <a:rPr lang="en-GB" sz="2400" dirty="0" smtClean="0">
                <a:latin typeface="Comic Sans MS" pitchFamily="66" charset="0"/>
              </a:rPr>
              <a:t>to revise</a:t>
            </a:r>
          </a:p>
          <a:p>
            <a:r>
              <a:rPr lang="en-GB" sz="2400" dirty="0" smtClean="0">
                <a:latin typeface="Comic Sans MS" pitchFamily="66" charset="0"/>
              </a:rPr>
              <a:t>to chat too much</a:t>
            </a:r>
          </a:p>
          <a:p>
            <a:r>
              <a:rPr lang="en-GB" sz="2400" dirty="0" smtClean="0">
                <a:latin typeface="Comic Sans MS" pitchFamily="66" charset="0"/>
              </a:rPr>
              <a:t>to be quiet</a:t>
            </a:r>
          </a:p>
          <a:p>
            <a:r>
              <a:rPr lang="en-GB" sz="2400" dirty="0" smtClean="0">
                <a:latin typeface="Comic Sans MS" pitchFamily="66" charset="0"/>
              </a:rPr>
              <a:t>to annoy</a:t>
            </a:r>
          </a:p>
          <a:p>
            <a:r>
              <a:rPr lang="en-GB" sz="2400" dirty="0" smtClean="0">
                <a:latin typeface="Comic Sans MS" pitchFamily="66" charset="0"/>
              </a:rPr>
              <a:t>to fail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2627784" y="2420888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2699792" y="5733256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792087"/>
          </a:xfrm>
        </p:spPr>
        <p:txBody>
          <a:bodyPr>
            <a:noAutofit/>
          </a:bodyPr>
          <a:lstStyle/>
          <a:p>
            <a:r>
              <a:rPr lang="en-GB" sz="3600" dirty="0" err="1" smtClean="0">
                <a:latin typeface="Comic Sans MS" pitchFamily="66" charset="0"/>
              </a:rPr>
              <a:t>Busca</a:t>
            </a:r>
            <a:r>
              <a:rPr lang="en-GB" sz="3600" dirty="0" smtClean="0">
                <a:latin typeface="Comic Sans MS" pitchFamily="66" charset="0"/>
              </a:rPr>
              <a:t> el </a:t>
            </a:r>
            <a:r>
              <a:rPr lang="en-GB" sz="3600" dirty="0" err="1" smtClean="0">
                <a:latin typeface="Comic Sans MS" pitchFamily="66" charset="0"/>
              </a:rPr>
              <a:t>común</a:t>
            </a:r>
            <a:r>
              <a:rPr lang="en-GB" sz="3600" dirty="0" smtClean="0">
                <a:latin typeface="Comic Sans MS" pitchFamily="66" charset="0"/>
              </a:rPr>
              <a:t> </a:t>
            </a:r>
            <a:r>
              <a:rPr lang="en-GB" sz="3600" dirty="0" err="1" smtClean="0">
                <a:latin typeface="Comic Sans MS" pitchFamily="66" charset="0"/>
              </a:rPr>
              <a:t>denominador</a:t>
            </a:r>
            <a:r>
              <a:rPr lang="en-GB" sz="3600" dirty="0" smtClean="0">
                <a:latin typeface="Comic Sans MS" pitchFamily="66" charset="0"/>
              </a:rPr>
              <a:t> – el </a:t>
            </a:r>
            <a:r>
              <a:rPr lang="en-GB" sz="3600" dirty="0" err="1" smtClean="0">
                <a:latin typeface="Comic Sans MS" pitchFamily="66" charset="0"/>
              </a:rPr>
              <a:t>trabajo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20880" cy="79208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following words/phrases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have a 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common theme.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Circle the </a:t>
            </a:r>
            <a:r>
              <a:rPr lang="en-GB" i="1" dirty="0" smtClean="0">
                <a:solidFill>
                  <a:schemeClr val="tx1"/>
                </a:solidFill>
                <a:latin typeface="Comic Sans MS" pitchFamily="66" charset="0"/>
              </a:rPr>
              <a:t>correct one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1988840"/>
            <a:ext cx="8496944" cy="486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GB" sz="2400" b="1" noProof="0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gerente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jefe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encargado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dirección</a:t>
            </a:r>
            <a:endParaRPr lang="en-GB" sz="2400" b="1" noProof="0" dirty="0" smtClean="0">
              <a:solidFill>
                <a:srgbClr val="7030A0"/>
              </a:solidFill>
              <a:latin typeface="Comic Sans MS" pitchFamily="66" charset="0"/>
              <a:ea typeface="+mj-ea"/>
              <a:cs typeface="+mj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latin typeface="Comic Sans MS" pitchFamily="66" charset="0"/>
                <a:ea typeface="+mj-ea"/>
                <a:cs typeface="+mj-cs"/>
              </a:rPr>
              <a:t>professions  / job application  / </a:t>
            </a:r>
            <a:r>
              <a:rPr lang="en-GB" sz="2400" b="1" noProof="0" dirty="0" smtClean="0"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GB" sz="2400" b="1" dirty="0" smtClean="0">
                <a:latin typeface="Comic Sans MS" pitchFamily="66" charset="0"/>
                <a:ea typeface="+mj-ea"/>
                <a:cs typeface="+mj-cs"/>
              </a:rPr>
              <a:t>management</a:t>
            </a:r>
            <a:endParaRPr lang="en-GB" sz="2400" b="1" noProof="0" dirty="0" smtClean="0">
              <a:latin typeface="Comic Sans MS" pitchFamily="66" charset="0"/>
              <a:ea typeface="+mj-ea"/>
              <a:cs typeface="+mj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b)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entrevista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7030A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cita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7030A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empleo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solicitar</a:t>
            </a:r>
            <a:endParaRPr lang="en-GB" sz="2400" b="1" dirty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job application  / jobs  /  work experience</a:t>
            </a:r>
          </a:p>
          <a:p>
            <a:pPr marL="457200" lvl="0" indent="-457200" algn="ctr">
              <a:spcBef>
                <a:spcPct val="0"/>
              </a:spcBef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c)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ganar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pagar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bien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sueldo</a:t>
            </a:r>
            <a:endParaRPr lang="en-GB" sz="2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money  / working conditions  / correspondence</a:t>
            </a:r>
          </a:p>
          <a:p>
            <a:pPr marL="457200" lvl="0" indent="-457200" algn="ctr">
              <a:spcBef>
                <a:spcPct val="0"/>
              </a:spcBef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d)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buzón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arroba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guión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bajo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puntocom</a:t>
            </a:r>
            <a:endParaRPr lang="en-GB" sz="2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working hours  /  technology  /  factories</a:t>
            </a:r>
            <a:r>
              <a:rPr lang="en-GB" sz="2400" b="1" noProof="0" dirty="0" smtClean="0"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276456" cy="72008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El </a:t>
            </a:r>
            <a:r>
              <a:rPr lang="en-GB" dirty="0" err="1" smtClean="0">
                <a:latin typeface="Comic Sans MS" pitchFamily="66" charset="0"/>
              </a:rPr>
              <a:t>medio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ambiente</a:t>
            </a:r>
            <a:r>
              <a:rPr lang="en-GB" dirty="0" smtClean="0">
                <a:latin typeface="Comic Sans MS" pitchFamily="66" charset="0"/>
              </a:rPr>
              <a:t> (environment)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648072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Link </a:t>
            </a:r>
            <a:r>
              <a:rPr lang="en-GB" sz="2400" b="1" dirty="0" smtClean="0">
                <a:solidFill>
                  <a:srgbClr val="00B0F0"/>
                </a:solidFill>
                <a:latin typeface="Comic Sans MS" pitchFamily="66" charset="0"/>
              </a:rPr>
              <a:t>each section of vocabulary </a:t>
            </a:r>
            <a:r>
              <a:rPr lang="en-GB" sz="2400" dirty="0" smtClean="0">
                <a:latin typeface="Comic Sans MS" pitchFamily="66" charset="0"/>
              </a:rPr>
              <a:t>to the </a:t>
            </a:r>
            <a:r>
              <a:rPr lang="en-GB" sz="2400" b="1" u="sng" dirty="0" smtClean="0">
                <a:solidFill>
                  <a:srgbClr val="FFFF00"/>
                </a:solidFill>
                <a:latin typeface="Comic Sans MS" pitchFamily="66" charset="0"/>
              </a:rPr>
              <a:t>key theme</a:t>
            </a:r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below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060848"/>
            <a:ext cx="1800200" cy="258532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(1)</a:t>
            </a:r>
          </a:p>
          <a:p>
            <a:pPr algn="ctr"/>
            <a:r>
              <a:rPr lang="es-ES" dirty="0" err="1" smtClean="0">
                <a:latin typeface="Comic Sans MS" pitchFamily="66" charset="0"/>
              </a:rPr>
              <a:t>Fresh</a:t>
            </a:r>
            <a:r>
              <a:rPr lang="es-ES" dirty="0" smtClean="0">
                <a:latin typeface="Comic Sans MS" pitchFamily="66" charset="0"/>
              </a:rPr>
              <a:t> air</a:t>
            </a:r>
            <a:endParaRPr lang="en-GB" dirty="0" smtClean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Countryside</a:t>
            </a:r>
            <a:endParaRPr lang="es-ES" dirty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mountains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The</a:t>
            </a:r>
            <a:r>
              <a:rPr lang="es-ES" dirty="0" smtClean="0">
                <a:latin typeface="Comic Sans MS" pitchFamily="66" charset="0"/>
              </a:rPr>
              <a:t> sea</a:t>
            </a:r>
          </a:p>
          <a:p>
            <a:pPr algn="ctr"/>
            <a:r>
              <a:rPr lang="es-ES" dirty="0" err="1" smtClean="0">
                <a:latin typeface="Comic Sans MS" pitchFamily="66" charset="0"/>
              </a:rPr>
              <a:t>Wind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Farm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u="sng" dirty="0" smtClean="0">
                <a:latin typeface="Comic Sans MS" pitchFamily="66" charset="0"/>
              </a:rPr>
              <a:t>To </a:t>
            </a:r>
            <a:r>
              <a:rPr lang="es-ES" u="sng" dirty="0" err="1" smtClean="0">
                <a:latin typeface="Comic Sans MS" pitchFamily="66" charset="0"/>
              </a:rPr>
              <a:t>Breath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i="1" dirty="0" err="1" smtClean="0">
                <a:latin typeface="Comic Sans MS" pitchFamily="66" charset="0"/>
              </a:rPr>
              <a:t>clean</a:t>
            </a:r>
            <a:endParaRPr lang="en-GB" i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0369" y="2048461"/>
            <a:ext cx="1512168" cy="286232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(2)</a:t>
            </a:r>
          </a:p>
          <a:p>
            <a:pPr algn="ctr"/>
            <a:r>
              <a:rPr lang="es-ES" dirty="0" err="1" smtClean="0">
                <a:latin typeface="Comic Sans MS" pitchFamily="66" charset="0"/>
              </a:rPr>
              <a:t>glass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>
                <a:latin typeface="Comic Sans MS" pitchFamily="66" charset="0"/>
              </a:rPr>
              <a:t>c</a:t>
            </a:r>
            <a:r>
              <a:rPr lang="es-ES" dirty="0" err="1" smtClean="0">
                <a:latin typeface="Comic Sans MS" pitchFamily="66" charset="0"/>
              </a:rPr>
              <a:t>ard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newspapers</a:t>
            </a:r>
            <a:r>
              <a:rPr lang="es-ES" dirty="0" smtClean="0">
                <a:latin typeface="Comic Sans MS" pitchFamily="66" charset="0"/>
              </a:rPr>
              <a:t>  magazine  </a:t>
            </a:r>
          </a:p>
          <a:p>
            <a:pPr algn="ctr"/>
            <a:r>
              <a:rPr lang="es-ES" dirty="0" err="1" smtClean="0">
                <a:latin typeface="Comic Sans MS" pitchFamily="66" charset="0"/>
              </a:rPr>
              <a:t>paper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>
                <a:latin typeface="Comic Sans MS" pitchFamily="66" charset="0"/>
              </a:rPr>
              <a:t>t</a:t>
            </a:r>
            <a:r>
              <a:rPr lang="es-ES" dirty="0" err="1" smtClean="0">
                <a:latin typeface="Comic Sans MS" pitchFamily="66" charset="0"/>
              </a:rPr>
              <a:t>ins</a:t>
            </a:r>
            <a:r>
              <a:rPr lang="es-ES" dirty="0" smtClean="0">
                <a:latin typeface="Comic Sans MS" pitchFamily="66" charset="0"/>
              </a:rPr>
              <a:t>/</a:t>
            </a:r>
            <a:r>
              <a:rPr lang="es-ES" dirty="0" err="1" smtClean="0">
                <a:latin typeface="Comic Sans MS" pitchFamily="66" charset="0"/>
              </a:rPr>
              <a:t>cans</a:t>
            </a:r>
            <a:r>
              <a:rPr lang="es-ES" dirty="0" smtClean="0">
                <a:latin typeface="Comic Sans MS" pitchFamily="66" charset="0"/>
              </a:rPr>
              <a:t>  </a:t>
            </a:r>
          </a:p>
          <a:p>
            <a:pPr algn="ctr"/>
            <a:r>
              <a:rPr lang="es-ES" dirty="0" err="1" smtClean="0">
                <a:latin typeface="Comic Sans MS" pitchFamily="66" charset="0"/>
              </a:rPr>
              <a:t>bottles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reuse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collect</a:t>
            </a:r>
            <a:endParaRPr lang="en-GB" u="sng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3968" y="2060848"/>
            <a:ext cx="2304256" cy="286232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(3)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smoke</a:t>
            </a:r>
            <a:endParaRPr lang="es-ES" dirty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factory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i="1" dirty="0" err="1" smtClean="0">
                <a:latin typeface="Comic Sans MS" pitchFamily="66" charset="0"/>
              </a:rPr>
              <a:t>dirty</a:t>
            </a:r>
            <a:endParaRPr lang="es-ES" i="1" dirty="0" smtClean="0">
              <a:latin typeface="Comic Sans MS" pitchFamily="66" charset="0"/>
            </a:endParaRPr>
          </a:p>
          <a:p>
            <a:pPr algn="ctr"/>
            <a:r>
              <a:rPr lang="es-ES" dirty="0" err="1">
                <a:latin typeface="Comic Sans MS" pitchFamily="66" charset="0"/>
              </a:rPr>
              <a:t>t</a:t>
            </a:r>
            <a:r>
              <a:rPr lang="es-ES" dirty="0" err="1" smtClean="0">
                <a:latin typeface="Comic Sans MS" pitchFamily="66" charset="0"/>
              </a:rPr>
              <a:t>raffic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jam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>
                <a:latin typeface="Comic Sans MS" pitchFamily="66" charset="0"/>
              </a:rPr>
              <a:t>c</a:t>
            </a:r>
            <a:r>
              <a:rPr lang="es-ES" dirty="0" err="1" smtClean="0">
                <a:latin typeface="Comic Sans MS" pitchFamily="66" charset="0"/>
              </a:rPr>
              <a:t>hemical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products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throw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rubbish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waste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kill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disappear</a:t>
            </a:r>
            <a:endParaRPr lang="es-ES" u="sng" dirty="0" smtClean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5085184"/>
            <a:ext cx="2855269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A) el </a:t>
            </a:r>
            <a:r>
              <a:rPr lang="en-GB" dirty="0" err="1" smtClean="0">
                <a:latin typeface="Comic Sans MS" pitchFamily="66" charset="0"/>
              </a:rPr>
              <a:t>reciclaje</a:t>
            </a:r>
            <a:r>
              <a:rPr lang="en-GB" dirty="0" smtClean="0">
                <a:latin typeface="Comic Sans MS" pitchFamily="66" charset="0"/>
              </a:rPr>
              <a:t> /recycling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88224" y="5085184"/>
            <a:ext cx="1856598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C</a:t>
            </a:r>
            <a:r>
              <a:rPr lang="en-GB" dirty="0" smtClean="0">
                <a:latin typeface="Comic Sans MS" pitchFamily="66" charset="0"/>
              </a:rPr>
              <a:t>) la </a:t>
            </a:r>
            <a:r>
              <a:rPr lang="en-GB" dirty="0" err="1" smtClean="0">
                <a:latin typeface="Comic Sans MS" pitchFamily="66" charset="0"/>
              </a:rPr>
              <a:t>naturaleza</a:t>
            </a:r>
            <a:endParaRPr lang="en-GB" dirty="0" smtClean="0">
              <a:latin typeface="Comic Sans MS" pitchFamily="66" charset="0"/>
            </a:endParaRPr>
          </a:p>
          <a:p>
            <a:r>
              <a:rPr lang="es-ES" dirty="0" err="1" smtClean="0">
                <a:latin typeface="Comic Sans MS" pitchFamily="66" charset="0"/>
              </a:rPr>
              <a:t>Nature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5877272"/>
            <a:ext cx="3103735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B</a:t>
            </a:r>
            <a:r>
              <a:rPr lang="en-GB" dirty="0" smtClean="0">
                <a:latin typeface="Comic Sans MS" pitchFamily="66" charset="0"/>
              </a:rPr>
              <a:t>) el </a:t>
            </a:r>
            <a:r>
              <a:rPr lang="en-GB" dirty="0" err="1" smtClean="0">
                <a:latin typeface="Comic Sans MS" pitchFamily="66" charset="0"/>
              </a:rPr>
              <a:t>daño</a:t>
            </a:r>
            <a:r>
              <a:rPr lang="en-GB" dirty="0" smtClean="0">
                <a:latin typeface="Comic Sans MS" pitchFamily="66" charset="0"/>
              </a:rPr>
              <a:t>/la </a:t>
            </a:r>
            <a:r>
              <a:rPr lang="en-GB" dirty="0" err="1" smtClean="0">
                <a:latin typeface="Comic Sans MS" pitchFamily="66" charset="0"/>
              </a:rPr>
              <a:t>contaminación</a:t>
            </a:r>
            <a:endParaRPr lang="en-GB" dirty="0" smtClean="0">
              <a:latin typeface="Comic Sans MS" pitchFamily="66" charset="0"/>
            </a:endParaRPr>
          </a:p>
          <a:p>
            <a:r>
              <a:rPr lang="es-ES" dirty="0" err="1" smtClean="0">
                <a:latin typeface="Comic Sans MS" pitchFamily="66" charset="0"/>
              </a:rPr>
              <a:t>Damage</a:t>
            </a:r>
            <a:r>
              <a:rPr lang="es-ES" dirty="0" smtClean="0">
                <a:latin typeface="Comic Sans MS" pitchFamily="66" charset="0"/>
              </a:rPr>
              <a:t>/</a:t>
            </a:r>
            <a:r>
              <a:rPr lang="es-ES" dirty="0" err="1" smtClean="0">
                <a:latin typeface="Comic Sans MS" pitchFamily="66" charset="0"/>
              </a:rPr>
              <a:t>pollution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76056" y="5877272"/>
            <a:ext cx="324036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D</a:t>
            </a:r>
            <a:r>
              <a:rPr lang="en-GB" dirty="0" smtClean="0">
                <a:latin typeface="Comic Sans MS" pitchFamily="66" charset="0"/>
              </a:rPr>
              <a:t>) </a:t>
            </a:r>
            <a:r>
              <a:rPr lang="en-GB" dirty="0" err="1">
                <a:latin typeface="Comic Sans MS" pitchFamily="66" charset="0"/>
              </a:rPr>
              <a:t>a</a:t>
            </a:r>
            <a:r>
              <a:rPr lang="en-GB" dirty="0" err="1" smtClean="0">
                <a:latin typeface="Comic Sans MS" pitchFamily="66" charset="0"/>
              </a:rPr>
              <a:t>yudar</a:t>
            </a:r>
            <a:r>
              <a:rPr lang="en-GB" dirty="0" smtClean="0">
                <a:latin typeface="Comic Sans MS" pitchFamily="66" charset="0"/>
              </a:rPr>
              <a:t> al </a:t>
            </a:r>
            <a:r>
              <a:rPr lang="en-GB" dirty="0" err="1" smtClean="0">
                <a:latin typeface="Comic Sans MS" pitchFamily="66" charset="0"/>
              </a:rPr>
              <a:t>medio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ambiente</a:t>
            </a:r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Help environment 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2060848"/>
            <a:ext cx="1584176" cy="14773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(4)</a:t>
            </a: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save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protect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Turn</a:t>
            </a:r>
            <a:r>
              <a:rPr lang="es-ES" u="sng" dirty="0" smtClean="0">
                <a:latin typeface="Comic Sans MS" pitchFamily="66" charset="0"/>
              </a:rPr>
              <a:t> off/</a:t>
            </a:r>
            <a:r>
              <a:rPr lang="es-ES" u="sng" dirty="0" err="1" smtClean="0">
                <a:latin typeface="Comic Sans MS" pitchFamily="66" charset="0"/>
              </a:rPr>
              <a:t>put</a:t>
            </a:r>
            <a:r>
              <a:rPr lang="es-ES" u="sng" dirty="0" smtClean="0">
                <a:latin typeface="Comic Sans MS" pitchFamily="66" charset="0"/>
              </a:rPr>
              <a:t> </a:t>
            </a:r>
            <a:r>
              <a:rPr lang="es-ES" u="sng" dirty="0" err="1" smtClean="0">
                <a:latin typeface="Comic Sans MS" pitchFamily="66" charset="0"/>
              </a:rPr>
              <a:t>out</a:t>
            </a:r>
            <a:endParaRPr lang="es-ES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782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792087"/>
          </a:xfrm>
        </p:spPr>
        <p:txBody>
          <a:bodyPr>
            <a:noAutofit/>
          </a:bodyPr>
          <a:lstStyle/>
          <a:p>
            <a:r>
              <a:rPr lang="en-GB" sz="3600" dirty="0" err="1" smtClean="0">
                <a:latin typeface="Comic Sans MS" pitchFamily="66" charset="0"/>
              </a:rPr>
              <a:t>Busca</a:t>
            </a:r>
            <a:r>
              <a:rPr lang="en-GB" sz="3600" dirty="0" smtClean="0">
                <a:latin typeface="Comic Sans MS" pitchFamily="66" charset="0"/>
              </a:rPr>
              <a:t> el </a:t>
            </a:r>
            <a:r>
              <a:rPr lang="en-GB" sz="3600" dirty="0" err="1" smtClean="0">
                <a:latin typeface="Comic Sans MS" pitchFamily="66" charset="0"/>
              </a:rPr>
              <a:t>común</a:t>
            </a:r>
            <a:r>
              <a:rPr lang="en-GB" sz="3600" dirty="0" smtClean="0">
                <a:latin typeface="Comic Sans MS" pitchFamily="66" charset="0"/>
              </a:rPr>
              <a:t> </a:t>
            </a:r>
            <a:r>
              <a:rPr lang="en-GB" sz="3600" dirty="0" err="1" smtClean="0">
                <a:latin typeface="Comic Sans MS" pitchFamily="66" charset="0"/>
              </a:rPr>
              <a:t>denominador</a:t>
            </a:r>
            <a:r>
              <a:rPr lang="en-GB" sz="3600" dirty="0" smtClean="0">
                <a:latin typeface="Comic Sans MS" pitchFamily="66" charset="0"/>
              </a:rPr>
              <a:t> – el </a:t>
            </a:r>
            <a:r>
              <a:rPr lang="en-GB" sz="3600" dirty="0" err="1" smtClean="0">
                <a:latin typeface="Comic Sans MS" pitchFamily="66" charset="0"/>
              </a:rPr>
              <a:t>trabajo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20880" cy="79208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following words/phrases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have a 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common theme.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Circle the </a:t>
            </a:r>
            <a:r>
              <a:rPr lang="en-GB" i="1" dirty="0" smtClean="0">
                <a:solidFill>
                  <a:schemeClr val="tx1"/>
                </a:solidFill>
                <a:latin typeface="Comic Sans MS" pitchFamily="66" charset="0"/>
              </a:rPr>
              <a:t>correct one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1988840"/>
            <a:ext cx="8496944" cy="486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manager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/ 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chief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/ 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manager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/ 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management</a:t>
            </a:r>
            <a:endParaRPr lang="en-GB" sz="2400" b="1" noProof="0" dirty="0" smtClean="0">
              <a:solidFill>
                <a:srgbClr val="7030A0"/>
              </a:solidFill>
              <a:latin typeface="Comic Sans MS" pitchFamily="66" charset="0"/>
              <a:ea typeface="+mj-ea"/>
              <a:cs typeface="+mj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 smtClean="0">
                <a:latin typeface="Comic Sans MS" pitchFamily="66" charset="0"/>
                <a:ea typeface="+mj-ea"/>
                <a:cs typeface="+mj-cs"/>
              </a:rPr>
              <a:t>professions  / job application  / </a:t>
            </a:r>
            <a:r>
              <a:rPr lang="en-GB" sz="2400" b="1" noProof="0" dirty="0" smtClean="0">
                <a:latin typeface="Comic Sans MS" pitchFamily="66" charset="0"/>
                <a:ea typeface="+mj-ea"/>
                <a:cs typeface="+mj-cs"/>
              </a:rPr>
              <a:t> </a:t>
            </a:r>
            <a:r>
              <a:rPr lang="en-GB" sz="2400" b="1" dirty="0" smtClean="0">
                <a:latin typeface="Comic Sans MS" pitchFamily="66" charset="0"/>
                <a:ea typeface="+mj-ea"/>
                <a:cs typeface="+mj-cs"/>
              </a:rPr>
              <a:t>management</a:t>
            </a:r>
            <a:endParaRPr lang="en-GB" sz="2400" b="1" noProof="0" dirty="0" smtClean="0">
              <a:latin typeface="Comic Sans MS" pitchFamily="66" charset="0"/>
              <a:ea typeface="+mj-ea"/>
              <a:cs typeface="+mj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b) 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interview </a:t>
            </a:r>
            <a:r>
              <a:rPr lang="en-GB" sz="2400" b="1" dirty="0">
                <a:solidFill>
                  <a:srgbClr val="7030A0"/>
                </a:solidFill>
                <a:latin typeface="Comic Sans MS" pitchFamily="66" charset="0"/>
              </a:rPr>
              <a:t>/ 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appointment </a:t>
            </a:r>
            <a:r>
              <a:rPr lang="en-GB" sz="2400" b="1" dirty="0">
                <a:solidFill>
                  <a:srgbClr val="7030A0"/>
                </a:solidFill>
                <a:latin typeface="Comic Sans MS" pitchFamily="66" charset="0"/>
              </a:rPr>
              <a:t>/ 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job 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/ 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apply</a:t>
            </a:r>
            <a:endParaRPr lang="en-GB" sz="2400" b="1" dirty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job application  / jobs  /  work experience</a:t>
            </a:r>
          </a:p>
          <a:p>
            <a:pPr marL="457200" lvl="0" indent="-457200" algn="ctr">
              <a:spcBef>
                <a:spcPct val="0"/>
              </a:spcBef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c)win/ pay well/ salary</a:t>
            </a:r>
            <a:endParaRPr lang="en-GB" sz="2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money  / working conditions  / correspondence</a:t>
            </a:r>
          </a:p>
          <a:p>
            <a:pPr marL="457200" lvl="0" indent="-457200" algn="ctr">
              <a:spcBef>
                <a:spcPct val="0"/>
              </a:spcBef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d) 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Inbox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/ 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@/ underscore/ .com</a:t>
            </a:r>
            <a:endParaRPr lang="en-GB" sz="2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working hours  /  technology  /  factories</a:t>
            </a:r>
            <a:r>
              <a:rPr lang="en-GB" sz="2400" b="1" noProof="0" dirty="0" smtClean="0"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6228184" y="2780928"/>
            <a:ext cx="2448272" cy="57606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1547664" y="3789040"/>
            <a:ext cx="2160240" cy="86409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Elipse"/>
          <p:cNvSpPr/>
          <p:nvPr/>
        </p:nvSpPr>
        <p:spPr>
          <a:xfrm>
            <a:off x="251520" y="4941168"/>
            <a:ext cx="2448272" cy="57606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3779912" y="6093296"/>
            <a:ext cx="2448272" cy="576064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12968" cy="1470025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Tener</a:t>
            </a:r>
            <a:r>
              <a:rPr lang="en-GB" dirty="0" smtClean="0"/>
              <a:t>” idiom verbs – match the verbs to pictures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8840"/>
            <a:ext cx="3240360" cy="3649960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sed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sueño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miedo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hambre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e)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prisa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f)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ganas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endParaRPr lang="en-US" dirty="0"/>
          </a:p>
        </p:txBody>
      </p:sp>
      <p:pic>
        <p:nvPicPr>
          <p:cNvPr id="1026" name="Picture 2" descr="http://thumbs.gograph.com/gg576634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124744"/>
            <a:ext cx="1944216" cy="1898471"/>
          </a:xfrm>
          <a:prstGeom prst="rect">
            <a:avLst/>
          </a:prstGeom>
          <a:noFill/>
        </p:spPr>
      </p:pic>
      <p:pic>
        <p:nvPicPr>
          <p:cNvPr id="1028" name="Picture 4" descr="http://ecastelin.files.wordpress.com/2011/07/hungr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013176"/>
            <a:ext cx="2016224" cy="1525714"/>
          </a:xfrm>
          <a:prstGeom prst="rect">
            <a:avLst/>
          </a:prstGeom>
          <a:noFill/>
        </p:spPr>
      </p:pic>
      <p:pic>
        <p:nvPicPr>
          <p:cNvPr id="1030" name="Picture 6" descr="http://www.chumpysclipart.com/images/illustrations/xsmall2/1254_very_frightened_and_scared_young_bo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293096"/>
            <a:ext cx="1498795" cy="2232248"/>
          </a:xfrm>
          <a:prstGeom prst="rect">
            <a:avLst/>
          </a:prstGeom>
          <a:noFill/>
        </p:spPr>
      </p:pic>
      <p:pic>
        <p:nvPicPr>
          <p:cNvPr id="1032" name="Picture 8" descr="http://ec.l.thumbs.canstockphoto.com/canstock859505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772816"/>
            <a:ext cx="1872208" cy="2080231"/>
          </a:xfrm>
          <a:prstGeom prst="rect">
            <a:avLst/>
          </a:prstGeom>
          <a:noFill/>
        </p:spPr>
      </p:pic>
      <p:pic>
        <p:nvPicPr>
          <p:cNvPr id="1034" name="Picture 10" descr="http://schoolofdisney.com/Stories/SnowWhite/clipart/sleepy0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3140968"/>
            <a:ext cx="1905000" cy="15621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92080" y="3284984"/>
            <a:ext cx="1368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Feel like</a:t>
            </a:r>
            <a:endParaRPr lang="en-US" sz="4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712968" cy="1470025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Tener</a:t>
            </a:r>
            <a:r>
              <a:rPr lang="en-GB" dirty="0" smtClean="0"/>
              <a:t>” idiom verbs – match the verbs to pictures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88840"/>
            <a:ext cx="3240360" cy="3649960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sed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sueño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miedo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hambre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e)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prisa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/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f)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Tener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ganas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AutoNum type="alphaLcParenR"/>
            </a:pPr>
            <a:endParaRPr lang="en-US" dirty="0"/>
          </a:p>
        </p:txBody>
      </p:sp>
      <p:pic>
        <p:nvPicPr>
          <p:cNvPr id="1026" name="Picture 2" descr="http://thumbs.gograph.com/gg576634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124744"/>
            <a:ext cx="1944216" cy="1898471"/>
          </a:xfrm>
          <a:prstGeom prst="rect">
            <a:avLst/>
          </a:prstGeom>
          <a:noFill/>
        </p:spPr>
      </p:pic>
      <p:pic>
        <p:nvPicPr>
          <p:cNvPr id="1028" name="Picture 4" descr="http://ecastelin.files.wordpress.com/2011/07/hungry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5013176"/>
            <a:ext cx="2016224" cy="1525714"/>
          </a:xfrm>
          <a:prstGeom prst="rect">
            <a:avLst/>
          </a:prstGeom>
          <a:noFill/>
        </p:spPr>
      </p:pic>
      <p:pic>
        <p:nvPicPr>
          <p:cNvPr id="1030" name="Picture 6" descr="http://www.chumpysclipart.com/images/illustrations/xsmall2/1254_very_frightened_and_scared_young_bo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293096"/>
            <a:ext cx="1498795" cy="2232248"/>
          </a:xfrm>
          <a:prstGeom prst="rect">
            <a:avLst/>
          </a:prstGeom>
          <a:noFill/>
        </p:spPr>
      </p:pic>
      <p:pic>
        <p:nvPicPr>
          <p:cNvPr id="1032" name="Picture 8" descr="http://ec.l.thumbs.canstockphoto.com/canstock859505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772816"/>
            <a:ext cx="1872208" cy="2080231"/>
          </a:xfrm>
          <a:prstGeom prst="rect">
            <a:avLst/>
          </a:prstGeom>
          <a:noFill/>
        </p:spPr>
      </p:pic>
      <p:pic>
        <p:nvPicPr>
          <p:cNvPr id="1034" name="Picture 10" descr="http://schoolofdisney.com/Stories/SnowWhite/clipart/sleepy0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48264" y="3140968"/>
            <a:ext cx="1905000" cy="15621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292080" y="3284984"/>
            <a:ext cx="1368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Feel like</a:t>
            </a:r>
            <a:endParaRPr lang="en-US" sz="4400" b="1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2699792" y="2276872"/>
            <a:ext cx="108012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2987824" y="2996952"/>
            <a:ext cx="44644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2987824" y="3501008"/>
            <a:ext cx="86409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2915816" y="4077072"/>
            <a:ext cx="410445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V="1">
            <a:off x="2915816" y="2204864"/>
            <a:ext cx="4392488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flipV="1">
            <a:off x="2987824" y="4077072"/>
            <a:ext cx="252028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772400" cy="1080120"/>
          </a:xfrm>
        </p:spPr>
        <p:txBody>
          <a:bodyPr/>
          <a:lstStyle/>
          <a:p>
            <a:r>
              <a:rPr lang="en-GB" dirty="0" smtClean="0"/>
              <a:t>Is it </a:t>
            </a:r>
            <a:r>
              <a:rPr lang="en-GB" b="1" dirty="0" smtClean="0">
                <a:solidFill>
                  <a:srgbClr val="00B050"/>
                </a:solidFill>
              </a:rPr>
              <a:t>positive</a:t>
            </a:r>
            <a:r>
              <a:rPr lang="en-GB" b="1" dirty="0" smtClean="0"/>
              <a:t>/</a:t>
            </a:r>
            <a:r>
              <a:rPr lang="en-GB" b="1" dirty="0" smtClean="0">
                <a:solidFill>
                  <a:srgbClr val="FF0000"/>
                </a:solidFill>
              </a:rPr>
              <a:t>negative</a:t>
            </a:r>
            <a:r>
              <a:rPr lang="en-GB" dirty="0" smtClean="0"/>
              <a:t> or </a:t>
            </a:r>
            <a:r>
              <a:rPr lang="en-GB" b="1" dirty="0" smtClean="0">
                <a:solidFill>
                  <a:srgbClr val="FF0000"/>
                </a:solidFill>
              </a:rPr>
              <a:t>bo</a:t>
            </a:r>
            <a:r>
              <a:rPr lang="en-GB" b="1" dirty="0" smtClean="0">
                <a:solidFill>
                  <a:srgbClr val="00B050"/>
                </a:solidFill>
              </a:rPr>
              <a:t>th</a:t>
            </a:r>
            <a:r>
              <a:rPr lang="en-GB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352928" cy="504056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En mi ciudad </a:t>
            </a:r>
            <a:r>
              <a:rPr lang="en-GB" b="1" dirty="0" err="1" smtClean="0">
                <a:solidFill>
                  <a:srgbClr val="0070C0"/>
                </a:solidFill>
              </a:rPr>
              <a:t>nos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hacen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falta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más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instalaciones</a:t>
            </a:r>
            <a:r>
              <a:rPr lang="en-GB" b="1" dirty="0" smtClean="0">
                <a:solidFill>
                  <a:srgbClr val="0070C0"/>
                </a:solidFill>
              </a:rPr>
              <a:t>. 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Hay </a:t>
            </a:r>
            <a:r>
              <a:rPr lang="en-GB" b="1" dirty="0" err="1" smtClean="0">
                <a:solidFill>
                  <a:srgbClr val="0070C0"/>
                </a:solidFill>
              </a:rPr>
              <a:t>pocas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posibilidades</a:t>
            </a:r>
            <a:r>
              <a:rPr lang="en-GB" b="1" dirty="0" smtClean="0">
                <a:solidFill>
                  <a:srgbClr val="0070C0"/>
                </a:solidFill>
              </a:rPr>
              <a:t> de </a:t>
            </a:r>
            <a:r>
              <a:rPr lang="en-GB" b="1" dirty="0" err="1" smtClean="0">
                <a:solidFill>
                  <a:srgbClr val="0070C0"/>
                </a:solidFill>
              </a:rPr>
              <a:t>promoción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No se </a:t>
            </a:r>
            <a:r>
              <a:rPr lang="en-GB" b="1" dirty="0" err="1" smtClean="0">
                <a:solidFill>
                  <a:srgbClr val="0070C0"/>
                </a:solidFill>
              </a:rPr>
              <a:t>lleva</a:t>
            </a:r>
            <a:r>
              <a:rPr lang="en-GB" b="1" dirty="0" smtClean="0">
                <a:solidFill>
                  <a:srgbClr val="0070C0"/>
                </a:solidFill>
              </a:rPr>
              <a:t> nada </a:t>
            </a:r>
            <a:r>
              <a:rPr lang="en-GB" b="1" dirty="0" err="1" smtClean="0">
                <a:solidFill>
                  <a:srgbClr val="0070C0"/>
                </a:solidFill>
              </a:rPr>
              <a:t>bien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conmigo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aunque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es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demasiado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generoso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La </a:t>
            </a:r>
            <a:r>
              <a:rPr lang="en-GB" b="1" dirty="0" err="1" smtClean="0">
                <a:solidFill>
                  <a:srgbClr val="0070C0"/>
                </a:solidFill>
              </a:rPr>
              <a:t>verdad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es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nadie</a:t>
            </a:r>
            <a:r>
              <a:rPr lang="en-GB" b="1" dirty="0" smtClean="0">
                <a:solidFill>
                  <a:srgbClr val="0070C0"/>
                </a:solidFill>
              </a:rPr>
              <a:t> me </a:t>
            </a:r>
            <a:r>
              <a:rPr lang="en-GB" b="1" dirty="0" err="1" smtClean="0">
                <a:solidFill>
                  <a:srgbClr val="0070C0"/>
                </a:solidFill>
              </a:rPr>
              <a:t>fastidia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Es </a:t>
            </a:r>
            <a:r>
              <a:rPr lang="en-GB" b="1" dirty="0" err="1" smtClean="0">
                <a:solidFill>
                  <a:srgbClr val="0070C0"/>
                </a:solidFill>
              </a:rPr>
              <a:t>aun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peor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la </a:t>
            </a:r>
            <a:r>
              <a:rPr lang="en-GB" b="1" dirty="0" err="1" smtClean="0">
                <a:solidFill>
                  <a:srgbClr val="0070C0"/>
                </a:solidFill>
              </a:rPr>
              <a:t>última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vez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en-GB" b="1" dirty="0" err="1" smtClean="0">
                <a:solidFill>
                  <a:srgbClr val="0070C0"/>
                </a:solidFill>
              </a:rPr>
              <a:t>Voy</a:t>
            </a:r>
            <a:r>
              <a:rPr lang="en-GB" b="1" dirty="0" smtClean="0">
                <a:solidFill>
                  <a:srgbClr val="0070C0"/>
                </a:solidFill>
              </a:rPr>
              <a:t> al campo </a:t>
            </a:r>
            <a:r>
              <a:rPr lang="en-GB" b="1" dirty="0" err="1" smtClean="0">
                <a:solidFill>
                  <a:srgbClr val="0070C0"/>
                </a:solidFill>
              </a:rPr>
              <a:t>muy</a:t>
            </a:r>
            <a:r>
              <a:rPr lang="en-GB" b="1" dirty="0" smtClean="0">
                <a:solidFill>
                  <a:srgbClr val="0070C0"/>
                </a:solidFill>
              </a:rPr>
              <a:t> a </a:t>
            </a:r>
            <a:r>
              <a:rPr lang="en-GB" b="1" dirty="0" err="1" smtClean="0">
                <a:solidFill>
                  <a:srgbClr val="0070C0"/>
                </a:solidFill>
              </a:rPr>
              <a:t>menudo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La </a:t>
            </a:r>
            <a:r>
              <a:rPr lang="en-GB" b="1" dirty="0" err="1" smtClean="0">
                <a:solidFill>
                  <a:srgbClr val="0070C0"/>
                </a:solidFill>
              </a:rPr>
              <a:t>falta</a:t>
            </a:r>
            <a:r>
              <a:rPr lang="en-GB" b="1" dirty="0" smtClean="0">
                <a:solidFill>
                  <a:srgbClr val="0070C0"/>
                </a:solidFill>
              </a:rPr>
              <a:t> de </a:t>
            </a:r>
            <a:r>
              <a:rPr lang="en-GB" b="1" dirty="0" err="1" smtClean="0">
                <a:solidFill>
                  <a:srgbClr val="0070C0"/>
                </a:solidFill>
              </a:rPr>
              <a:t>humo</a:t>
            </a:r>
            <a:r>
              <a:rPr lang="en-GB" b="1" dirty="0" smtClean="0">
                <a:solidFill>
                  <a:srgbClr val="0070C0"/>
                </a:solidFill>
              </a:rPr>
              <a:t> no </a:t>
            </a:r>
            <a:r>
              <a:rPr lang="en-GB" b="1" dirty="0" err="1" smtClean="0">
                <a:solidFill>
                  <a:srgbClr val="0070C0"/>
                </a:solidFill>
              </a:rPr>
              <a:t>es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una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desventaja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AutoNum type="arabicParenR"/>
            </a:pP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772400" cy="1080120"/>
          </a:xfrm>
        </p:spPr>
        <p:txBody>
          <a:bodyPr/>
          <a:lstStyle/>
          <a:p>
            <a:r>
              <a:rPr lang="en-GB" dirty="0" smtClean="0"/>
              <a:t>Is it </a:t>
            </a:r>
            <a:r>
              <a:rPr lang="en-GB" b="1" dirty="0" smtClean="0">
                <a:solidFill>
                  <a:srgbClr val="00B050"/>
                </a:solidFill>
              </a:rPr>
              <a:t>positive</a:t>
            </a:r>
            <a:r>
              <a:rPr lang="en-GB" b="1" dirty="0" smtClean="0"/>
              <a:t>/</a:t>
            </a:r>
            <a:r>
              <a:rPr lang="en-GB" b="1" dirty="0" smtClean="0">
                <a:solidFill>
                  <a:srgbClr val="FF0000"/>
                </a:solidFill>
              </a:rPr>
              <a:t>negative</a:t>
            </a:r>
            <a:r>
              <a:rPr lang="en-GB" dirty="0" smtClean="0"/>
              <a:t> or </a:t>
            </a:r>
            <a:r>
              <a:rPr lang="en-GB" b="1" dirty="0" smtClean="0">
                <a:solidFill>
                  <a:srgbClr val="FF0000"/>
                </a:solidFill>
              </a:rPr>
              <a:t>bo</a:t>
            </a:r>
            <a:r>
              <a:rPr lang="en-GB" b="1" dirty="0" smtClean="0">
                <a:solidFill>
                  <a:srgbClr val="00B050"/>
                </a:solidFill>
              </a:rPr>
              <a:t>th</a:t>
            </a:r>
            <a:r>
              <a:rPr lang="en-GB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352928" cy="504056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En mi ciudad </a:t>
            </a:r>
            <a:r>
              <a:rPr lang="en-GB" b="1" dirty="0" err="1" smtClean="0">
                <a:solidFill>
                  <a:srgbClr val="0070C0"/>
                </a:solidFill>
              </a:rPr>
              <a:t>nos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hacen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falta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más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instalaciones</a:t>
            </a:r>
            <a:r>
              <a:rPr lang="en-GB" b="1" dirty="0" smtClean="0">
                <a:solidFill>
                  <a:srgbClr val="0070C0"/>
                </a:solidFill>
              </a:rPr>
              <a:t>. </a:t>
            </a:r>
            <a:r>
              <a:rPr lang="en-GB" b="1" dirty="0" smtClean="0">
                <a:solidFill>
                  <a:srgbClr val="FF0000"/>
                </a:solidFill>
              </a:rPr>
              <a:t>N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Hay </a:t>
            </a:r>
            <a:r>
              <a:rPr lang="en-GB" b="1" dirty="0" err="1" smtClean="0">
                <a:solidFill>
                  <a:srgbClr val="0070C0"/>
                </a:solidFill>
              </a:rPr>
              <a:t>pocas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posibilidades</a:t>
            </a:r>
            <a:r>
              <a:rPr lang="en-GB" b="1" dirty="0" smtClean="0">
                <a:solidFill>
                  <a:srgbClr val="0070C0"/>
                </a:solidFill>
              </a:rPr>
              <a:t> de </a:t>
            </a:r>
            <a:r>
              <a:rPr lang="en-GB" b="1" dirty="0" err="1" smtClean="0">
                <a:solidFill>
                  <a:srgbClr val="0070C0"/>
                </a:solidFill>
              </a:rPr>
              <a:t>promoción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  <a:r>
              <a:rPr lang="en-GB" b="1" dirty="0" smtClean="0">
                <a:solidFill>
                  <a:srgbClr val="FF0000"/>
                </a:solidFill>
              </a:rPr>
              <a:t> N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No se </a:t>
            </a:r>
            <a:r>
              <a:rPr lang="en-GB" b="1" dirty="0" err="1" smtClean="0">
                <a:solidFill>
                  <a:srgbClr val="0070C0"/>
                </a:solidFill>
              </a:rPr>
              <a:t>lleva</a:t>
            </a:r>
            <a:r>
              <a:rPr lang="en-GB" b="1" dirty="0" smtClean="0">
                <a:solidFill>
                  <a:srgbClr val="0070C0"/>
                </a:solidFill>
              </a:rPr>
              <a:t> nada </a:t>
            </a:r>
            <a:r>
              <a:rPr lang="en-GB" b="1" dirty="0" err="1" smtClean="0">
                <a:solidFill>
                  <a:srgbClr val="0070C0"/>
                </a:solidFill>
              </a:rPr>
              <a:t>bien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conmigo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aunque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es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demasiado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generoso</a:t>
            </a:r>
            <a:r>
              <a:rPr lang="en-GB" b="1" dirty="0" smtClean="0">
                <a:solidFill>
                  <a:srgbClr val="0070C0"/>
                </a:solidFill>
              </a:rPr>
              <a:t>. </a:t>
            </a:r>
            <a:r>
              <a:rPr lang="en-GB" b="1" dirty="0" smtClean="0">
                <a:solidFill>
                  <a:srgbClr val="FF0000"/>
                </a:solidFill>
              </a:rPr>
              <a:t>N </a:t>
            </a:r>
            <a:r>
              <a:rPr lang="en-GB" b="1" dirty="0" smtClean="0">
                <a:solidFill>
                  <a:srgbClr val="00B050"/>
                </a:solidFill>
              </a:rPr>
              <a:t>P</a:t>
            </a:r>
            <a:endParaRPr lang="en-GB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La </a:t>
            </a:r>
            <a:r>
              <a:rPr lang="en-GB" b="1" dirty="0" err="1" smtClean="0">
                <a:solidFill>
                  <a:srgbClr val="0070C0"/>
                </a:solidFill>
              </a:rPr>
              <a:t>verdad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es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nadie</a:t>
            </a:r>
            <a:r>
              <a:rPr lang="en-GB" b="1" dirty="0" smtClean="0">
                <a:solidFill>
                  <a:srgbClr val="0070C0"/>
                </a:solidFill>
              </a:rPr>
              <a:t> me </a:t>
            </a:r>
            <a:r>
              <a:rPr lang="en-GB" b="1" dirty="0" err="1" smtClean="0">
                <a:solidFill>
                  <a:srgbClr val="0070C0"/>
                </a:solidFill>
              </a:rPr>
              <a:t>fastidia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  <a:r>
              <a:rPr lang="en-GB" b="1" dirty="0" smtClean="0">
                <a:solidFill>
                  <a:srgbClr val="00B050"/>
                </a:solidFill>
              </a:rPr>
              <a:t> P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Es </a:t>
            </a:r>
            <a:r>
              <a:rPr lang="en-GB" b="1" dirty="0" err="1" smtClean="0">
                <a:solidFill>
                  <a:srgbClr val="0070C0"/>
                </a:solidFill>
              </a:rPr>
              <a:t>aun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peor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la </a:t>
            </a:r>
            <a:r>
              <a:rPr lang="en-GB" b="1" dirty="0" err="1" smtClean="0">
                <a:solidFill>
                  <a:srgbClr val="0070C0"/>
                </a:solidFill>
              </a:rPr>
              <a:t>última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vez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  <a:r>
              <a:rPr lang="en-GB" b="1" dirty="0" smtClean="0">
                <a:solidFill>
                  <a:srgbClr val="FF0000"/>
                </a:solidFill>
              </a:rPr>
              <a:t> N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r>
              <a:rPr lang="en-GB" b="1" dirty="0" err="1" smtClean="0">
                <a:solidFill>
                  <a:srgbClr val="0070C0"/>
                </a:solidFill>
              </a:rPr>
              <a:t>Voy</a:t>
            </a:r>
            <a:r>
              <a:rPr lang="en-GB" b="1" dirty="0" smtClean="0">
                <a:solidFill>
                  <a:srgbClr val="0070C0"/>
                </a:solidFill>
              </a:rPr>
              <a:t> al campo </a:t>
            </a:r>
            <a:r>
              <a:rPr lang="en-GB" b="1" dirty="0" err="1" smtClean="0">
                <a:solidFill>
                  <a:srgbClr val="0070C0"/>
                </a:solidFill>
              </a:rPr>
              <a:t>muy</a:t>
            </a:r>
            <a:r>
              <a:rPr lang="en-GB" b="1" dirty="0" smtClean="0">
                <a:solidFill>
                  <a:srgbClr val="0070C0"/>
                </a:solidFill>
              </a:rPr>
              <a:t> a </a:t>
            </a:r>
            <a:r>
              <a:rPr lang="en-GB" b="1" dirty="0" err="1" smtClean="0">
                <a:solidFill>
                  <a:srgbClr val="0070C0"/>
                </a:solidFill>
              </a:rPr>
              <a:t>menudo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  <a:r>
              <a:rPr lang="en-GB" b="1" dirty="0" smtClean="0">
                <a:solidFill>
                  <a:srgbClr val="00B050"/>
                </a:solidFill>
              </a:rPr>
              <a:t> P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La </a:t>
            </a:r>
            <a:r>
              <a:rPr lang="en-GB" b="1" dirty="0" err="1" smtClean="0">
                <a:solidFill>
                  <a:srgbClr val="0070C0"/>
                </a:solidFill>
              </a:rPr>
              <a:t>falta</a:t>
            </a:r>
            <a:r>
              <a:rPr lang="en-GB" b="1" dirty="0" smtClean="0">
                <a:solidFill>
                  <a:srgbClr val="0070C0"/>
                </a:solidFill>
              </a:rPr>
              <a:t> de </a:t>
            </a:r>
            <a:r>
              <a:rPr lang="en-GB" b="1" dirty="0" err="1" smtClean="0">
                <a:solidFill>
                  <a:srgbClr val="0070C0"/>
                </a:solidFill>
              </a:rPr>
              <a:t>humo</a:t>
            </a:r>
            <a:r>
              <a:rPr lang="en-GB" b="1" dirty="0" smtClean="0">
                <a:solidFill>
                  <a:srgbClr val="0070C0"/>
                </a:solidFill>
              </a:rPr>
              <a:t> no </a:t>
            </a:r>
            <a:r>
              <a:rPr lang="en-GB" b="1" dirty="0" err="1" smtClean="0">
                <a:solidFill>
                  <a:srgbClr val="0070C0"/>
                </a:solidFill>
              </a:rPr>
              <a:t>es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una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desventaja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  <a:r>
              <a:rPr lang="en-GB" b="1" dirty="0" smtClean="0">
                <a:solidFill>
                  <a:srgbClr val="00B050"/>
                </a:solidFill>
              </a:rPr>
              <a:t> P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2657"/>
            <a:ext cx="7772400" cy="1080120"/>
          </a:xfrm>
        </p:spPr>
        <p:txBody>
          <a:bodyPr/>
          <a:lstStyle/>
          <a:p>
            <a:r>
              <a:rPr lang="en-GB" dirty="0" smtClean="0"/>
              <a:t>Is it </a:t>
            </a:r>
            <a:r>
              <a:rPr lang="en-GB" b="1" dirty="0" smtClean="0">
                <a:solidFill>
                  <a:srgbClr val="00B050"/>
                </a:solidFill>
              </a:rPr>
              <a:t>positive</a:t>
            </a:r>
            <a:r>
              <a:rPr lang="en-GB" b="1" dirty="0" smtClean="0"/>
              <a:t>/</a:t>
            </a:r>
            <a:r>
              <a:rPr lang="en-GB" b="1" dirty="0" smtClean="0">
                <a:solidFill>
                  <a:srgbClr val="FF0000"/>
                </a:solidFill>
              </a:rPr>
              <a:t>negative</a:t>
            </a:r>
            <a:r>
              <a:rPr lang="en-GB" dirty="0" smtClean="0"/>
              <a:t> or </a:t>
            </a:r>
            <a:r>
              <a:rPr lang="en-GB" b="1" dirty="0" smtClean="0">
                <a:solidFill>
                  <a:srgbClr val="FF0000"/>
                </a:solidFill>
              </a:rPr>
              <a:t>bo</a:t>
            </a:r>
            <a:r>
              <a:rPr lang="en-GB" b="1" dirty="0" smtClean="0">
                <a:solidFill>
                  <a:srgbClr val="00B050"/>
                </a:solidFill>
              </a:rPr>
              <a:t>th</a:t>
            </a:r>
            <a:r>
              <a:rPr lang="en-GB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84784"/>
            <a:ext cx="8352928" cy="504056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In my city we need more facilities. </a:t>
            </a:r>
            <a:r>
              <a:rPr lang="en-GB" b="1" dirty="0" smtClean="0">
                <a:solidFill>
                  <a:srgbClr val="FF0000"/>
                </a:solidFill>
              </a:rPr>
              <a:t>N</a:t>
            </a:r>
            <a:endParaRPr lang="en-GB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There are few possibilities of promotion.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N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He doesn´t get along well with me although he is too generous. </a:t>
            </a:r>
            <a:r>
              <a:rPr lang="en-GB" b="1" dirty="0" smtClean="0">
                <a:solidFill>
                  <a:srgbClr val="FF0000"/>
                </a:solidFill>
              </a:rPr>
              <a:t>N </a:t>
            </a:r>
            <a:r>
              <a:rPr lang="en-GB" b="1" dirty="0" smtClean="0">
                <a:solidFill>
                  <a:srgbClr val="00B050"/>
                </a:solidFill>
              </a:rPr>
              <a:t>P</a:t>
            </a:r>
            <a:endParaRPr lang="en-GB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The truth is that nobody annoys me.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smtClean="0">
                <a:solidFill>
                  <a:srgbClr val="00B050"/>
                </a:solidFill>
              </a:rPr>
              <a:t>P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It´s even worse than last time.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N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I go to the countryside very often.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smtClean="0">
                <a:solidFill>
                  <a:srgbClr val="00B050"/>
                </a:solidFill>
              </a:rPr>
              <a:t>P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r>
              <a:rPr lang="en-GB" b="1" dirty="0" smtClean="0">
                <a:solidFill>
                  <a:srgbClr val="0070C0"/>
                </a:solidFill>
              </a:rPr>
              <a:t>The lack of smoke is not a disadvantage.</a:t>
            </a:r>
            <a:r>
              <a:rPr lang="en-GB" b="1" dirty="0" smtClean="0">
                <a:solidFill>
                  <a:srgbClr val="00B050"/>
                </a:solidFill>
              </a:rPr>
              <a:t> </a:t>
            </a:r>
            <a:r>
              <a:rPr lang="en-GB" b="1" dirty="0" smtClean="0">
                <a:solidFill>
                  <a:srgbClr val="00B050"/>
                </a:solidFill>
              </a:rPr>
              <a:t>P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GB" b="1" dirty="0" smtClean="0">
              <a:solidFill>
                <a:srgbClr val="0070C0"/>
              </a:solidFill>
            </a:endParaRPr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276456" cy="720080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latin typeface="Comic Sans MS" pitchFamily="66" charset="0"/>
              </a:rPr>
              <a:t>Varios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temas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648072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Link </a:t>
            </a:r>
            <a:r>
              <a:rPr lang="en-GB" sz="2400" b="1" dirty="0" smtClean="0">
                <a:solidFill>
                  <a:srgbClr val="00B0F0"/>
                </a:solidFill>
                <a:latin typeface="Comic Sans MS" pitchFamily="66" charset="0"/>
              </a:rPr>
              <a:t>each section of vocabulary </a:t>
            </a:r>
            <a:r>
              <a:rPr lang="en-GB" sz="2400" dirty="0" smtClean="0">
                <a:latin typeface="Comic Sans MS" pitchFamily="66" charset="0"/>
              </a:rPr>
              <a:t>to the </a:t>
            </a:r>
            <a:r>
              <a:rPr lang="en-GB" sz="2400" b="1" u="sng" dirty="0" smtClean="0">
                <a:solidFill>
                  <a:srgbClr val="FFFF00"/>
                </a:solidFill>
                <a:latin typeface="Comic Sans MS" pitchFamily="66" charset="0"/>
              </a:rPr>
              <a:t>key theme</a:t>
            </a:r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below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060848"/>
            <a:ext cx="1800200" cy="203132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(1)</a:t>
            </a:r>
          </a:p>
          <a:p>
            <a:pPr algn="ctr"/>
            <a:r>
              <a:rPr lang="en-GB" u="sng" dirty="0" err="1" smtClean="0">
                <a:latin typeface="Comic Sans MS" pitchFamily="66" charset="0"/>
              </a:rPr>
              <a:t>embarcar</a:t>
            </a:r>
            <a:endParaRPr lang="en-GB" u="sng" dirty="0" smtClean="0">
              <a:latin typeface="Comic Sans MS" pitchFamily="66" charset="0"/>
            </a:endParaRPr>
          </a:p>
          <a:p>
            <a:pPr algn="ctr"/>
            <a:r>
              <a:rPr lang="es-ES" u="sng" dirty="0" smtClean="0">
                <a:latin typeface="Comic Sans MS" pitchFamily="66" charset="0"/>
              </a:rPr>
              <a:t>despegar</a:t>
            </a:r>
            <a:r>
              <a:rPr lang="es-ES" dirty="0" smtClean="0">
                <a:latin typeface="Comic Sans MS" pitchFamily="66" charset="0"/>
              </a:rPr>
              <a:t> </a:t>
            </a:r>
            <a:endParaRPr lang="es-ES" dirty="0">
              <a:latin typeface="Comic Sans MS" pitchFamily="66" charset="0"/>
            </a:endParaRPr>
          </a:p>
          <a:p>
            <a:pPr algn="ctr"/>
            <a:r>
              <a:rPr lang="es-ES" u="sng" dirty="0" smtClean="0">
                <a:latin typeface="Comic Sans MS" pitchFamily="66" charset="0"/>
              </a:rPr>
              <a:t>aterrizar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broncearse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insolación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7784" y="2060848"/>
            <a:ext cx="1584176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(2)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ladrón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paro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  peleas  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drogadictos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borrachos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gamberros</a:t>
            </a:r>
          </a:p>
          <a:p>
            <a:pPr algn="ctr"/>
            <a:endParaRPr lang="es-ES" dirty="0" smtClean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3968" y="2060848"/>
            <a:ext cx="2520280" cy="313932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(3)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u="sng" dirty="0" smtClean="0">
                <a:latin typeface="Comic Sans MS" pitchFamily="66" charset="0"/>
              </a:rPr>
              <a:t>desaparecer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selvas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marea negra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especies amenazadas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sequías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inundaciones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escasez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calentamiento de la Tierra</a:t>
            </a:r>
          </a:p>
          <a:p>
            <a:pPr algn="ctr"/>
            <a:endParaRPr lang="es-ES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5085184"/>
            <a:ext cx="2443298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A) el </a:t>
            </a:r>
            <a:r>
              <a:rPr lang="en-GB" dirty="0" err="1" smtClean="0">
                <a:latin typeface="Comic Sans MS" pitchFamily="66" charset="0"/>
              </a:rPr>
              <a:t>medio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ambiente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5301208"/>
            <a:ext cx="3223959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C</a:t>
            </a:r>
            <a:r>
              <a:rPr lang="en-GB" dirty="0" smtClean="0">
                <a:latin typeface="Comic Sans MS" pitchFamily="66" charset="0"/>
              </a:rPr>
              <a:t>) </a:t>
            </a:r>
            <a:r>
              <a:rPr lang="en-GB" dirty="0" err="1" smtClean="0">
                <a:latin typeface="Comic Sans MS" pitchFamily="66" charset="0"/>
              </a:rPr>
              <a:t>problemas</a:t>
            </a:r>
            <a:r>
              <a:rPr lang="en-GB" dirty="0" smtClean="0">
                <a:latin typeface="Comic Sans MS" pitchFamily="66" charset="0"/>
              </a:rPr>
              <a:t> de la </a:t>
            </a:r>
            <a:r>
              <a:rPr lang="en-GB" dirty="0" err="1" smtClean="0">
                <a:latin typeface="Comic Sans MS" pitchFamily="66" charset="0"/>
              </a:rPr>
              <a:t>sociedad</a:t>
            </a:r>
            <a:r>
              <a:rPr lang="en-GB" dirty="0" smtClean="0">
                <a:latin typeface="Comic Sans MS" pitchFamily="66" charset="0"/>
              </a:rPr>
              <a:t>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5877272"/>
            <a:ext cx="1978427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B</a:t>
            </a:r>
            <a:r>
              <a:rPr lang="en-GB" dirty="0" smtClean="0">
                <a:latin typeface="Comic Sans MS" pitchFamily="66" charset="0"/>
              </a:rPr>
              <a:t>) </a:t>
            </a:r>
            <a:r>
              <a:rPr lang="en-GB" dirty="0" err="1" smtClean="0">
                <a:latin typeface="Comic Sans MS" pitchFamily="66" charset="0"/>
              </a:rPr>
              <a:t>las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vacaciones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76056" y="5877272"/>
            <a:ext cx="324036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D</a:t>
            </a:r>
            <a:r>
              <a:rPr lang="en-GB" dirty="0" smtClean="0">
                <a:latin typeface="Comic Sans MS" pitchFamily="66" charset="0"/>
              </a:rPr>
              <a:t>) </a:t>
            </a:r>
            <a:r>
              <a:rPr lang="en-GB" dirty="0" err="1" smtClean="0">
                <a:latin typeface="Comic Sans MS" pitchFamily="66" charset="0"/>
              </a:rPr>
              <a:t>relaciones</a:t>
            </a:r>
            <a:r>
              <a:rPr lang="en-GB" dirty="0" smtClean="0">
                <a:latin typeface="Comic Sans MS" pitchFamily="66" charset="0"/>
              </a:rPr>
              <a:t> y </a:t>
            </a:r>
            <a:r>
              <a:rPr lang="en-GB" dirty="0" err="1" smtClean="0">
                <a:latin typeface="Comic Sans MS" pitchFamily="66" charset="0"/>
              </a:rPr>
              <a:t>estado</a:t>
            </a:r>
            <a:r>
              <a:rPr lang="en-GB" dirty="0" smtClean="0">
                <a:latin typeface="Comic Sans MS" pitchFamily="66" charset="0"/>
              </a:rPr>
              <a:t> civil 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2060848"/>
            <a:ext cx="1584176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(4)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enfadarse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pelearse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cuidar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jubilado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soltero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viudo(a)</a:t>
            </a:r>
          </a:p>
          <a:p>
            <a:pPr algn="ctr"/>
            <a:endParaRPr lang="es-E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276456" cy="720080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latin typeface="Comic Sans MS" pitchFamily="66" charset="0"/>
              </a:rPr>
              <a:t>Varios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temas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648072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Link </a:t>
            </a:r>
            <a:r>
              <a:rPr lang="en-GB" sz="2400" b="1" dirty="0" smtClean="0">
                <a:solidFill>
                  <a:srgbClr val="00B0F0"/>
                </a:solidFill>
                <a:latin typeface="Comic Sans MS" pitchFamily="66" charset="0"/>
              </a:rPr>
              <a:t>each section of vocabulary </a:t>
            </a:r>
            <a:r>
              <a:rPr lang="en-GB" sz="2400" dirty="0" smtClean="0">
                <a:latin typeface="Comic Sans MS" pitchFamily="66" charset="0"/>
              </a:rPr>
              <a:t>to the </a:t>
            </a:r>
            <a:r>
              <a:rPr lang="en-GB" sz="2400" b="1" u="sng" dirty="0" smtClean="0">
                <a:solidFill>
                  <a:srgbClr val="FFFF00"/>
                </a:solidFill>
                <a:latin typeface="Comic Sans MS" pitchFamily="66" charset="0"/>
              </a:rPr>
              <a:t>key theme</a:t>
            </a:r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below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060848"/>
            <a:ext cx="1800200" cy="203132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(1)</a:t>
            </a:r>
          </a:p>
          <a:p>
            <a:pPr algn="ctr"/>
            <a:r>
              <a:rPr lang="en-GB" u="sng" dirty="0" err="1" smtClean="0">
                <a:latin typeface="Comic Sans MS" pitchFamily="66" charset="0"/>
              </a:rPr>
              <a:t>embarcar</a:t>
            </a:r>
            <a:endParaRPr lang="en-GB" u="sng" dirty="0" smtClean="0">
              <a:latin typeface="Comic Sans MS" pitchFamily="66" charset="0"/>
            </a:endParaRPr>
          </a:p>
          <a:p>
            <a:pPr algn="ctr"/>
            <a:r>
              <a:rPr lang="es-ES" u="sng" dirty="0" smtClean="0">
                <a:latin typeface="Comic Sans MS" pitchFamily="66" charset="0"/>
              </a:rPr>
              <a:t>despegar</a:t>
            </a:r>
            <a:r>
              <a:rPr lang="es-ES" dirty="0" smtClean="0">
                <a:latin typeface="Comic Sans MS" pitchFamily="66" charset="0"/>
              </a:rPr>
              <a:t> </a:t>
            </a:r>
            <a:endParaRPr lang="es-ES" dirty="0">
              <a:latin typeface="Comic Sans MS" pitchFamily="66" charset="0"/>
            </a:endParaRPr>
          </a:p>
          <a:p>
            <a:pPr algn="ctr"/>
            <a:r>
              <a:rPr lang="es-ES" u="sng" dirty="0" smtClean="0">
                <a:latin typeface="Comic Sans MS" pitchFamily="66" charset="0"/>
              </a:rPr>
              <a:t>aterrizar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broncearse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insolación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7784" y="2060848"/>
            <a:ext cx="1584176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(2)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ladrón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paro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  peleas  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drogadictos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borrachos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gamberros</a:t>
            </a:r>
          </a:p>
          <a:p>
            <a:pPr algn="ctr"/>
            <a:endParaRPr lang="es-ES" dirty="0" smtClean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3968" y="2060848"/>
            <a:ext cx="2520280" cy="3139321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(3)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u="sng" dirty="0" smtClean="0">
                <a:latin typeface="Comic Sans MS" pitchFamily="66" charset="0"/>
              </a:rPr>
              <a:t>desaparecer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selvas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marea negra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especies amenazadas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sequías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inundaciones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escasez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calentamiento de la Tierra</a:t>
            </a:r>
          </a:p>
          <a:p>
            <a:pPr algn="ctr"/>
            <a:endParaRPr lang="es-ES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5085184"/>
            <a:ext cx="2443298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A) el </a:t>
            </a:r>
            <a:r>
              <a:rPr lang="en-GB" dirty="0" err="1" smtClean="0">
                <a:latin typeface="Comic Sans MS" pitchFamily="66" charset="0"/>
              </a:rPr>
              <a:t>medio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ambiente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5301208"/>
            <a:ext cx="3223959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C</a:t>
            </a:r>
            <a:r>
              <a:rPr lang="en-GB" dirty="0" smtClean="0">
                <a:latin typeface="Comic Sans MS" pitchFamily="66" charset="0"/>
              </a:rPr>
              <a:t>) </a:t>
            </a:r>
            <a:r>
              <a:rPr lang="en-GB" dirty="0" err="1" smtClean="0">
                <a:latin typeface="Comic Sans MS" pitchFamily="66" charset="0"/>
              </a:rPr>
              <a:t>problemas</a:t>
            </a:r>
            <a:r>
              <a:rPr lang="en-GB" dirty="0" smtClean="0">
                <a:latin typeface="Comic Sans MS" pitchFamily="66" charset="0"/>
              </a:rPr>
              <a:t> de la </a:t>
            </a:r>
            <a:r>
              <a:rPr lang="en-GB" dirty="0" err="1" smtClean="0">
                <a:latin typeface="Comic Sans MS" pitchFamily="66" charset="0"/>
              </a:rPr>
              <a:t>sociedad</a:t>
            </a:r>
            <a:r>
              <a:rPr lang="en-GB" dirty="0" smtClean="0">
                <a:latin typeface="Comic Sans MS" pitchFamily="66" charset="0"/>
              </a:rPr>
              <a:t>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5877272"/>
            <a:ext cx="1978427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B</a:t>
            </a:r>
            <a:r>
              <a:rPr lang="en-GB" dirty="0" smtClean="0">
                <a:latin typeface="Comic Sans MS" pitchFamily="66" charset="0"/>
              </a:rPr>
              <a:t>) </a:t>
            </a:r>
            <a:r>
              <a:rPr lang="en-GB" dirty="0" err="1" smtClean="0">
                <a:latin typeface="Comic Sans MS" pitchFamily="66" charset="0"/>
              </a:rPr>
              <a:t>las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vacaciones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76056" y="5877272"/>
            <a:ext cx="324036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D</a:t>
            </a:r>
            <a:r>
              <a:rPr lang="en-GB" dirty="0" smtClean="0">
                <a:latin typeface="Comic Sans MS" pitchFamily="66" charset="0"/>
              </a:rPr>
              <a:t>) </a:t>
            </a:r>
            <a:r>
              <a:rPr lang="en-GB" dirty="0" err="1" smtClean="0">
                <a:latin typeface="Comic Sans MS" pitchFamily="66" charset="0"/>
              </a:rPr>
              <a:t>relaciones</a:t>
            </a:r>
            <a:r>
              <a:rPr lang="en-GB" dirty="0" smtClean="0">
                <a:latin typeface="Comic Sans MS" pitchFamily="66" charset="0"/>
              </a:rPr>
              <a:t> y </a:t>
            </a:r>
            <a:r>
              <a:rPr lang="en-GB" dirty="0" err="1" smtClean="0">
                <a:latin typeface="Comic Sans MS" pitchFamily="66" charset="0"/>
              </a:rPr>
              <a:t>estado</a:t>
            </a:r>
            <a:r>
              <a:rPr lang="en-GB" dirty="0" smtClean="0">
                <a:latin typeface="Comic Sans MS" pitchFamily="66" charset="0"/>
              </a:rPr>
              <a:t> civil 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2060848"/>
            <a:ext cx="1584176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(4)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enfadarse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pelearse</a:t>
            </a:r>
          </a:p>
          <a:p>
            <a:pPr algn="ctr"/>
            <a:r>
              <a:rPr lang="es-ES" u="sng" dirty="0" smtClean="0">
                <a:latin typeface="Comic Sans MS" pitchFamily="66" charset="0"/>
              </a:rPr>
              <a:t>cuidar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jubilado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soltero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viudo(a)</a:t>
            </a:r>
          </a:p>
          <a:p>
            <a:pPr algn="ctr"/>
            <a:endParaRPr lang="es-ES" dirty="0" smtClean="0">
              <a:latin typeface="Comic Sans MS" pitchFamily="66" charset="0"/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 flipH="1">
            <a:off x="899592" y="3789040"/>
            <a:ext cx="504056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H="1">
            <a:off x="2843808" y="4221088"/>
            <a:ext cx="237626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3788296" y="4229472"/>
            <a:ext cx="936104" cy="1408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7812360" y="4221088"/>
            <a:ext cx="288032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276456" cy="720080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latin typeface="Comic Sans MS" pitchFamily="66" charset="0"/>
              </a:rPr>
              <a:t>Varios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temas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648072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Link </a:t>
            </a:r>
            <a:r>
              <a:rPr lang="en-GB" sz="2400" b="1" dirty="0" smtClean="0">
                <a:solidFill>
                  <a:srgbClr val="00B0F0"/>
                </a:solidFill>
                <a:latin typeface="Comic Sans MS" pitchFamily="66" charset="0"/>
              </a:rPr>
              <a:t>each section of vocabulary </a:t>
            </a:r>
            <a:r>
              <a:rPr lang="en-GB" sz="2400" dirty="0" smtClean="0">
                <a:latin typeface="Comic Sans MS" pitchFamily="66" charset="0"/>
              </a:rPr>
              <a:t>to the </a:t>
            </a:r>
            <a:r>
              <a:rPr lang="en-GB" sz="2400" b="1" u="sng" dirty="0" smtClean="0">
                <a:solidFill>
                  <a:srgbClr val="FFFF00"/>
                </a:solidFill>
                <a:latin typeface="Comic Sans MS" pitchFamily="66" charset="0"/>
              </a:rPr>
              <a:t>key theme</a:t>
            </a:r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below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060848"/>
            <a:ext cx="1800200" cy="203132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(1)</a:t>
            </a:r>
          </a:p>
          <a:p>
            <a:pPr algn="ctr"/>
            <a:r>
              <a:rPr lang="en-GB" u="sng" dirty="0" smtClean="0">
                <a:latin typeface="Comic Sans MS" pitchFamily="66" charset="0"/>
              </a:rPr>
              <a:t>To board</a:t>
            </a:r>
            <a:endParaRPr lang="en-GB" u="sng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To</a:t>
            </a:r>
            <a:r>
              <a:rPr lang="es-ES" u="sng" dirty="0" smtClean="0">
                <a:latin typeface="Comic Sans MS" pitchFamily="66" charset="0"/>
              </a:rPr>
              <a:t> </a:t>
            </a:r>
            <a:r>
              <a:rPr lang="es-ES" u="sng" dirty="0" err="1" smtClean="0">
                <a:latin typeface="Comic Sans MS" pitchFamily="66" charset="0"/>
              </a:rPr>
              <a:t>take</a:t>
            </a:r>
            <a:r>
              <a:rPr lang="es-ES" u="sng" dirty="0" smtClean="0">
                <a:latin typeface="Comic Sans MS" pitchFamily="66" charset="0"/>
              </a:rPr>
              <a:t> off</a:t>
            </a:r>
            <a:r>
              <a:rPr lang="es-ES" dirty="0" smtClean="0">
                <a:latin typeface="Comic Sans MS" pitchFamily="66" charset="0"/>
              </a:rPr>
              <a:t> </a:t>
            </a:r>
            <a:endParaRPr lang="es-ES" dirty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To</a:t>
            </a:r>
            <a:r>
              <a:rPr lang="es-ES" u="sng" dirty="0" smtClean="0">
                <a:latin typeface="Comic Sans MS" pitchFamily="66" charset="0"/>
              </a:rPr>
              <a:t> </a:t>
            </a:r>
            <a:r>
              <a:rPr lang="es-ES" u="sng" dirty="0" err="1" smtClean="0">
                <a:latin typeface="Comic Sans MS" pitchFamily="66" charset="0"/>
              </a:rPr>
              <a:t>land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To</a:t>
            </a:r>
            <a:r>
              <a:rPr lang="es-ES" u="sng" dirty="0" smtClean="0">
                <a:latin typeface="Comic Sans MS" pitchFamily="66" charset="0"/>
              </a:rPr>
              <a:t> </a:t>
            </a:r>
            <a:r>
              <a:rPr lang="es-ES" u="sng" dirty="0" err="1" smtClean="0">
                <a:latin typeface="Comic Sans MS" pitchFamily="66" charset="0"/>
              </a:rPr>
              <a:t>sunbathe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Sunstroke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smtClean="0">
                <a:latin typeface="Comic Sans MS" pitchFamily="66" charset="0"/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5776" y="2060848"/>
            <a:ext cx="1656184" cy="215443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(2)</a:t>
            </a:r>
          </a:p>
          <a:p>
            <a:pPr algn="ctr"/>
            <a:r>
              <a:rPr lang="es-ES" sz="1600" dirty="0" err="1" smtClean="0">
                <a:latin typeface="Comic Sans MS" pitchFamily="66" charset="0"/>
              </a:rPr>
              <a:t>thief</a:t>
            </a:r>
            <a:endParaRPr lang="es-ES" sz="1600" dirty="0" smtClean="0">
              <a:latin typeface="Comic Sans MS" pitchFamily="66" charset="0"/>
            </a:endParaRPr>
          </a:p>
          <a:p>
            <a:pPr algn="ctr"/>
            <a:r>
              <a:rPr lang="es-ES" sz="1600" dirty="0" err="1" smtClean="0">
                <a:latin typeface="Comic Sans MS" pitchFamily="66" charset="0"/>
              </a:rPr>
              <a:t>unemployment</a:t>
            </a:r>
            <a:endParaRPr lang="es-ES" sz="1600" dirty="0" smtClean="0">
              <a:latin typeface="Comic Sans MS" pitchFamily="66" charset="0"/>
            </a:endParaRPr>
          </a:p>
          <a:p>
            <a:pPr algn="ctr"/>
            <a:r>
              <a:rPr lang="es-ES" sz="1600" dirty="0" smtClean="0">
                <a:latin typeface="Comic Sans MS" pitchFamily="66" charset="0"/>
              </a:rPr>
              <a:t>  </a:t>
            </a:r>
            <a:r>
              <a:rPr lang="es-ES" sz="1600" dirty="0" err="1" smtClean="0">
                <a:latin typeface="Comic Sans MS" pitchFamily="66" charset="0"/>
              </a:rPr>
              <a:t>fights</a:t>
            </a:r>
            <a:r>
              <a:rPr lang="es-ES" sz="1600" dirty="0" smtClean="0">
                <a:latin typeface="Comic Sans MS" pitchFamily="66" charset="0"/>
              </a:rPr>
              <a:t>  </a:t>
            </a:r>
            <a:endParaRPr lang="es-ES" sz="1600" dirty="0" smtClean="0">
              <a:latin typeface="Comic Sans MS" pitchFamily="66" charset="0"/>
            </a:endParaRPr>
          </a:p>
          <a:p>
            <a:pPr algn="ctr"/>
            <a:r>
              <a:rPr lang="es-ES" sz="1600" dirty="0" err="1" smtClean="0">
                <a:latin typeface="Comic Sans MS" pitchFamily="66" charset="0"/>
              </a:rPr>
              <a:t>drugadicts</a:t>
            </a:r>
            <a:endParaRPr lang="es-ES" sz="1600" dirty="0" smtClean="0">
              <a:latin typeface="Comic Sans MS" pitchFamily="66" charset="0"/>
            </a:endParaRPr>
          </a:p>
          <a:p>
            <a:pPr algn="ctr"/>
            <a:r>
              <a:rPr lang="es-ES" sz="1600" dirty="0" err="1" smtClean="0">
                <a:latin typeface="Comic Sans MS" pitchFamily="66" charset="0"/>
              </a:rPr>
              <a:t>drunkeds</a:t>
            </a:r>
            <a:endParaRPr lang="es-ES" sz="1600" dirty="0" smtClean="0">
              <a:latin typeface="Comic Sans MS" pitchFamily="66" charset="0"/>
            </a:endParaRPr>
          </a:p>
          <a:p>
            <a:pPr algn="ctr"/>
            <a:r>
              <a:rPr lang="es-ES" sz="1600" dirty="0" err="1" smtClean="0">
                <a:latin typeface="Comic Sans MS" pitchFamily="66" charset="0"/>
              </a:rPr>
              <a:t>vandals</a:t>
            </a:r>
            <a:endParaRPr lang="es-ES" sz="1600" dirty="0" smtClean="0">
              <a:latin typeface="Comic Sans MS" pitchFamily="66" charset="0"/>
            </a:endParaRPr>
          </a:p>
          <a:p>
            <a:pPr algn="ctr"/>
            <a:endParaRPr lang="es-ES" dirty="0" smtClean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3968" y="2060848"/>
            <a:ext cx="2520280" cy="286232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(3)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u="sng" dirty="0" err="1" smtClean="0">
                <a:latin typeface="Comic Sans MS" pitchFamily="66" charset="0"/>
              </a:rPr>
              <a:t>To</a:t>
            </a:r>
            <a:r>
              <a:rPr lang="es-ES" u="sng" dirty="0" smtClean="0">
                <a:latin typeface="Comic Sans MS" pitchFamily="66" charset="0"/>
              </a:rPr>
              <a:t> </a:t>
            </a:r>
            <a:r>
              <a:rPr lang="es-ES" u="sng" dirty="0" err="1" smtClean="0">
                <a:latin typeface="Comic Sans MS" pitchFamily="66" charset="0"/>
              </a:rPr>
              <a:t>disappear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jungles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oilspill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Species</a:t>
            </a:r>
            <a:r>
              <a:rPr lang="es-ES" dirty="0" smtClean="0">
                <a:latin typeface="Comic Sans MS" pitchFamily="66" charset="0"/>
              </a:rPr>
              <a:t> in </a:t>
            </a:r>
            <a:r>
              <a:rPr lang="es-ES" dirty="0" err="1" smtClean="0">
                <a:latin typeface="Comic Sans MS" pitchFamily="66" charset="0"/>
              </a:rPr>
              <a:t>danger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draught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flood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Lack</a:t>
            </a:r>
            <a:r>
              <a:rPr lang="es-ES" dirty="0" smtClean="0">
                <a:latin typeface="Comic Sans MS" pitchFamily="66" charset="0"/>
              </a:rPr>
              <a:t> of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smtClean="0">
                <a:latin typeface="Comic Sans MS" pitchFamily="66" charset="0"/>
              </a:rPr>
              <a:t>Global </a:t>
            </a:r>
            <a:r>
              <a:rPr lang="es-ES" dirty="0" err="1" smtClean="0">
                <a:latin typeface="Comic Sans MS" pitchFamily="66" charset="0"/>
              </a:rPr>
              <a:t>warming</a:t>
            </a:r>
            <a:endParaRPr lang="es-ES" dirty="0" smtClean="0">
              <a:latin typeface="Comic Sans MS" pitchFamily="66" charset="0"/>
            </a:endParaRPr>
          </a:p>
          <a:p>
            <a:pPr algn="ctr"/>
            <a:endParaRPr lang="es-ES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5085184"/>
            <a:ext cx="1818126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A) </a:t>
            </a:r>
            <a:r>
              <a:rPr lang="en-GB" dirty="0" smtClean="0">
                <a:latin typeface="Comic Sans MS" pitchFamily="66" charset="0"/>
              </a:rPr>
              <a:t>environment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5301208"/>
            <a:ext cx="2340705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C</a:t>
            </a:r>
            <a:r>
              <a:rPr lang="en-GB" dirty="0" smtClean="0">
                <a:latin typeface="Comic Sans MS" pitchFamily="66" charset="0"/>
              </a:rPr>
              <a:t>) </a:t>
            </a:r>
            <a:r>
              <a:rPr lang="en-GB" dirty="0" smtClean="0">
                <a:latin typeface="Comic Sans MS" pitchFamily="66" charset="0"/>
              </a:rPr>
              <a:t>Society problems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5877272"/>
            <a:ext cx="1398140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B</a:t>
            </a:r>
            <a:r>
              <a:rPr lang="en-GB" dirty="0" smtClean="0">
                <a:latin typeface="Comic Sans MS" pitchFamily="66" charset="0"/>
              </a:rPr>
              <a:t>) </a:t>
            </a:r>
            <a:r>
              <a:rPr lang="en-GB" dirty="0" smtClean="0">
                <a:latin typeface="Comic Sans MS" pitchFamily="66" charset="0"/>
              </a:rPr>
              <a:t>Holidays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76056" y="5877272"/>
            <a:ext cx="324036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D</a:t>
            </a:r>
            <a:r>
              <a:rPr lang="en-GB" dirty="0" smtClean="0">
                <a:latin typeface="Comic Sans MS" pitchFamily="66" charset="0"/>
              </a:rPr>
              <a:t>) </a:t>
            </a:r>
            <a:r>
              <a:rPr lang="en-GB" dirty="0" smtClean="0">
                <a:latin typeface="Comic Sans MS" pitchFamily="66" charset="0"/>
              </a:rPr>
              <a:t>Relations and civil state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2060848"/>
            <a:ext cx="1584176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(4)</a:t>
            </a: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To</a:t>
            </a:r>
            <a:r>
              <a:rPr lang="es-ES" u="sng" dirty="0" smtClean="0">
                <a:latin typeface="Comic Sans MS" pitchFamily="66" charset="0"/>
              </a:rPr>
              <a:t> </a:t>
            </a:r>
            <a:r>
              <a:rPr lang="es-ES" u="sng" dirty="0" err="1" smtClean="0">
                <a:latin typeface="Comic Sans MS" pitchFamily="66" charset="0"/>
              </a:rPr>
              <a:t>get</a:t>
            </a:r>
            <a:r>
              <a:rPr lang="es-ES" u="sng" dirty="0" smtClean="0">
                <a:latin typeface="Comic Sans MS" pitchFamily="66" charset="0"/>
              </a:rPr>
              <a:t> </a:t>
            </a:r>
            <a:r>
              <a:rPr lang="es-ES" u="sng" dirty="0" err="1" smtClean="0">
                <a:latin typeface="Comic Sans MS" pitchFamily="66" charset="0"/>
              </a:rPr>
              <a:t>angry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To</a:t>
            </a:r>
            <a:r>
              <a:rPr lang="es-ES" u="sng" dirty="0" smtClean="0">
                <a:latin typeface="Comic Sans MS" pitchFamily="66" charset="0"/>
              </a:rPr>
              <a:t> </a:t>
            </a:r>
            <a:r>
              <a:rPr lang="es-ES" u="sng" dirty="0" err="1" smtClean="0">
                <a:latin typeface="Comic Sans MS" pitchFamily="66" charset="0"/>
              </a:rPr>
              <a:t>fight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To</a:t>
            </a:r>
            <a:r>
              <a:rPr lang="es-ES" u="sng" dirty="0" smtClean="0">
                <a:latin typeface="Comic Sans MS" pitchFamily="66" charset="0"/>
              </a:rPr>
              <a:t> </a:t>
            </a:r>
            <a:r>
              <a:rPr lang="es-ES" u="sng" dirty="0" err="1" smtClean="0">
                <a:latin typeface="Comic Sans MS" pitchFamily="66" charset="0"/>
              </a:rPr>
              <a:t>lok</a:t>
            </a:r>
            <a:r>
              <a:rPr lang="es-ES" u="sng" dirty="0" smtClean="0">
                <a:latin typeface="Comic Sans MS" pitchFamily="66" charset="0"/>
              </a:rPr>
              <a:t> </a:t>
            </a:r>
            <a:r>
              <a:rPr lang="es-ES" u="sng" dirty="0" err="1" smtClean="0">
                <a:latin typeface="Comic Sans MS" pitchFamily="66" charset="0"/>
              </a:rPr>
              <a:t>after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Elderly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smtClean="0">
                <a:latin typeface="Comic Sans MS" pitchFamily="66" charset="0"/>
              </a:rPr>
              <a:t>single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Widow</a:t>
            </a:r>
            <a:endParaRPr lang="es-ES" dirty="0" smtClean="0">
              <a:latin typeface="Comic Sans MS" pitchFamily="66" charset="0"/>
            </a:endParaRPr>
          </a:p>
          <a:p>
            <a:pPr algn="ctr"/>
            <a:endParaRPr lang="es-ES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7"/>
            <a:ext cx="8276456" cy="72008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El </a:t>
            </a:r>
            <a:r>
              <a:rPr lang="en-GB" dirty="0" err="1" smtClean="0">
                <a:latin typeface="Comic Sans MS" pitchFamily="66" charset="0"/>
              </a:rPr>
              <a:t>medio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ambiente</a:t>
            </a:r>
            <a:r>
              <a:rPr lang="en-GB" dirty="0" smtClean="0">
                <a:latin typeface="Comic Sans MS" pitchFamily="66" charset="0"/>
              </a:rPr>
              <a:t> (environment)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496944" cy="648072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Link </a:t>
            </a:r>
            <a:r>
              <a:rPr lang="en-GB" sz="2400" b="1" dirty="0" smtClean="0">
                <a:solidFill>
                  <a:srgbClr val="00B0F0"/>
                </a:solidFill>
                <a:latin typeface="Comic Sans MS" pitchFamily="66" charset="0"/>
              </a:rPr>
              <a:t>each section of vocabulary </a:t>
            </a:r>
            <a:r>
              <a:rPr lang="en-GB" sz="2400" dirty="0" smtClean="0">
                <a:latin typeface="Comic Sans MS" pitchFamily="66" charset="0"/>
              </a:rPr>
              <a:t>to the </a:t>
            </a:r>
            <a:r>
              <a:rPr lang="en-GB" sz="2400" b="1" u="sng" dirty="0" smtClean="0">
                <a:solidFill>
                  <a:srgbClr val="FFFF00"/>
                </a:solidFill>
                <a:latin typeface="Comic Sans MS" pitchFamily="66" charset="0"/>
              </a:rPr>
              <a:t>key theme</a:t>
            </a:r>
            <a:r>
              <a:rPr lang="en-GB" sz="2400" b="1" dirty="0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below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060848"/>
            <a:ext cx="1800200" cy="258532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(1)</a:t>
            </a:r>
          </a:p>
          <a:p>
            <a:pPr algn="ctr"/>
            <a:r>
              <a:rPr lang="es-ES" dirty="0" err="1" smtClean="0">
                <a:latin typeface="Comic Sans MS" pitchFamily="66" charset="0"/>
              </a:rPr>
              <a:t>Fresh</a:t>
            </a:r>
            <a:r>
              <a:rPr lang="es-ES" dirty="0" smtClean="0">
                <a:latin typeface="Comic Sans MS" pitchFamily="66" charset="0"/>
              </a:rPr>
              <a:t> air</a:t>
            </a:r>
            <a:endParaRPr lang="en-GB" dirty="0" smtClean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Countryside</a:t>
            </a:r>
            <a:endParaRPr lang="es-ES" dirty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mountains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The</a:t>
            </a:r>
            <a:r>
              <a:rPr lang="es-ES" dirty="0" smtClean="0">
                <a:latin typeface="Comic Sans MS" pitchFamily="66" charset="0"/>
              </a:rPr>
              <a:t> sea</a:t>
            </a:r>
          </a:p>
          <a:p>
            <a:pPr algn="ctr"/>
            <a:r>
              <a:rPr lang="es-ES" dirty="0" err="1" smtClean="0">
                <a:latin typeface="Comic Sans MS" pitchFamily="66" charset="0"/>
              </a:rPr>
              <a:t>Wind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Farm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u="sng" dirty="0" smtClean="0">
                <a:latin typeface="Comic Sans MS" pitchFamily="66" charset="0"/>
              </a:rPr>
              <a:t>To </a:t>
            </a:r>
            <a:r>
              <a:rPr lang="es-ES" u="sng" dirty="0" err="1" smtClean="0">
                <a:latin typeface="Comic Sans MS" pitchFamily="66" charset="0"/>
              </a:rPr>
              <a:t>Breath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i="1" dirty="0" err="1" smtClean="0">
                <a:latin typeface="Comic Sans MS" pitchFamily="66" charset="0"/>
              </a:rPr>
              <a:t>clean</a:t>
            </a:r>
            <a:endParaRPr lang="en-GB" i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80369" y="2048461"/>
            <a:ext cx="1512168" cy="286232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(2)</a:t>
            </a:r>
          </a:p>
          <a:p>
            <a:pPr algn="ctr"/>
            <a:r>
              <a:rPr lang="es-ES" dirty="0" err="1" smtClean="0">
                <a:latin typeface="Comic Sans MS" pitchFamily="66" charset="0"/>
              </a:rPr>
              <a:t>glass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>
                <a:latin typeface="Comic Sans MS" pitchFamily="66" charset="0"/>
              </a:rPr>
              <a:t>c</a:t>
            </a:r>
            <a:r>
              <a:rPr lang="es-ES" dirty="0" err="1" smtClean="0">
                <a:latin typeface="Comic Sans MS" pitchFamily="66" charset="0"/>
              </a:rPr>
              <a:t>ard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newspapers</a:t>
            </a:r>
            <a:r>
              <a:rPr lang="es-ES" dirty="0" smtClean="0">
                <a:latin typeface="Comic Sans MS" pitchFamily="66" charset="0"/>
              </a:rPr>
              <a:t>  magazine  </a:t>
            </a:r>
          </a:p>
          <a:p>
            <a:pPr algn="ctr"/>
            <a:r>
              <a:rPr lang="es-ES" dirty="0" err="1" smtClean="0">
                <a:latin typeface="Comic Sans MS" pitchFamily="66" charset="0"/>
              </a:rPr>
              <a:t>paper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>
                <a:latin typeface="Comic Sans MS" pitchFamily="66" charset="0"/>
              </a:rPr>
              <a:t>t</a:t>
            </a:r>
            <a:r>
              <a:rPr lang="es-ES" dirty="0" err="1" smtClean="0">
                <a:latin typeface="Comic Sans MS" pitchFamily="66" charset="0"/>
              </a:rPr>
              <a:t>ins</a:t>
            </a:r>
            <a:r>
              <a:rPr lang="es-ES" dirty="0" smtClean="0">
                <a:latin typeface="Comic Sans MS" pitchFamily="66" charset="0"/>
              </a:rPr>
              <a:t>/</a:t>
            </a:r>
            <a:r>
              <a:rPr lang="es-ES" dirty="0" err="1" smtClean="0">
                <a:latin typeface="Comic Sans MS" pitchFamily="66" charset="0"/>
              </a:rPr>
              <a:t>cans</a:t>
            </a:r>
            <a:r>
              <a:rPr lang="es-ES" dirty="0" smtClean="0">
                <a:latin typeface="Comic Sans MS" pitchFamily="66" charset="0"/>
              </a:rPr>
              <a:t>  </a:t>
            </a:r>
          </a:p>
          <a:p>
            <a:pPr algn="ctr"/>
            <a:r>
              <a:rPr lang="es-ES" dirty="0" err="1" smtClean="0">
                <a:latin typeface="Comic Sans MS" pitchFamily="66" charset="0"/>
              </a:rPr>
              <a:t>bottles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reuse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collect</a:t>
            </a:r>
            <a:endParaRPr lang="en-GB" u="sng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3968" y="2060848"/>
            <a:ext cx="2304256" cy="2862322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(3)</a:t>
            </a:r>
          </a:p>
          <a:p>
            <a:pPr algn="ctr"/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smoke</a:t>
            </a:r>
            <a:endParaRPr lang="es-ES" dirty="0">
              <a:latin typeface="Comic Sans MS" pitchFamily="66" charset="0"/>
            </a:endParaRPr>
          </a:p>
          <a:p>
            <a:pPr algn="ctr"/>
            <a:r>
              <a:rPr lang="es-ES" dirty="0" err="1" smtClean="0">
                <a:latin typeface="Comic Sans MS" pitchFamily="66" charset="0"/>
              </a:rPr>
              <a:t>factory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i="1" dirty="0" err="1" smtClean="0">
                <a:latin typeface="Comic Sans MS" pitchFamily="66" charset="0"/>
              </a:rPr>
              <a:t>dirty</a:t>
            </a:r>
            <a:endParaRPr lang="es-ES" i="1" dirty="0" smtClean="0">
              <a:latin typeface="Comic Sans MS" pitchFamily="66" charset="0"/>
            </a:endParaRPr>
          </a:p>
          <a:p>
            <a:pPr algn="ctr"/>
            <a:r>
              <a:rPr lang="es-ES" dirty="0" err="1">
                <a:latin typeface="Comic Sans MS" pitchFamily="66" charset="0"/>
              </a:rPr>
              <a:t>t</a:t>
            </a:r>
            <a:r>
              <a:rPr lang="es-ES" dirty="0" err="1" smtClean="0">
                <a:latin typeface="Comic Sans MS" pitchFamily="66" charset="0"/>
              </a:rPr>
              <a:t>raffic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jam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dirty="0" err="1">
                <a:latin typeface="Comic Sans MS" pitchFamily="66" charset="0"/>
              </a:rPr>
              <a:t>c</a:t>
            </a:r>
            <a:r>
              <a:rPr lang="es-ES" dirty="0" err="1" smtClean="0">
                <a:latin typeface="Comic Sans MS" pitchFamily="66" charset="0"/>
              </a:rPr>
              <a:t>hemical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products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throw</a:t>
            </a:r>
            <a:r>
              <a:rPr lang="es-ES" dirty="0" smtClean="0">
                <a:latin typeface="Comic Sans MS" pitchFamily="66" charset="0"/>
              </a:rPr>
              <a:t> </a:t>
            </a:r>
            <a:r>
              <a:rPr lang="es-ES" dirty="0" err="1" smtClean="0">
                <a:latin typeface="Comic Sans MS" pitchFamily="66" charset="0"/>
              </a:rPr>
              <a:t>rubbish</a:t>
            </a:r>
            <a:endParaRPr lang="es-ES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waste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kill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disappear</a:t>
            </a:r>
            <a:endParaRPr lang="es-ES" u="sng" dirty="0" smtClean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1560" y="5085184"/>
            <a:ext cx="2855269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A) el </a:t>
            </a:r>
            <a:r>
              <a:rPr lang="en-GB" dirty="0" err="1" smtClean="0">
                <a:latin typeface="Comic Sans MS" pitchFamily="66" charset="0"/>
              </a:rPr>
              <a:t>reciclaje</a:t>
            </a:r>
            <a:r>
              <a:rPr lang="en-GB" dirty="0" smtClean="0">
                <a:latin typeface="Comic Sans MS" pitchFamily="66" charset="0"/>
              </a:rPr>
              <a:t> /recycling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88224" y="5085184"/>
            <a:ext cx="1856598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C</a:t>
            </a:r>
            <a:r>
              <a:rPr lang="en-GB" dirty="0" smtClean="0">
                <a:latin typeface="Comic Sans MS" pitchFamily="66" charset="0"/>
              </a:rPr>
              <a:t>) la </a:t>
            </a:r>
            <a:r>
              <a:rPr lang="en-GB" dirty="0" err="1" smtClean="0">
                <a:latin typeface="Comic Sans MS" pitchFamily="66" charset="0"/>
              </a:rPr>
              <a:t>naturaleza</a:t>
            </a:r>
            <a:endParaRPr lang="en-GB" dirty="0" smtClean="0">
              <a:latin typeface="Comic Sans MS" pitchFamily="66" charset="0"/>
            </a:endParaRPr>
          </a:p>
          <a:p>
            <a:r>
              <a:rPr lang="es-ES" dirty="0" err="1" smtClean="0">
                <a:latin typeface="Comic Sans MS" pitchFamily="66" charset="0"/>
              </a:rPr>
              <a:t>Nature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5877272"/>
            <a:ext cx="3103735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GB" dirty="0">
                <a:latin typeface="Comic Sans MS" pitchFamily="66" charset="0"/>
              </a:rPr>
              <a:t>B</a:t>
            </a:r>
            <a:r>
              <a:rPr lang="en-GB" dirty="0" smtClean="0">
                <a:latin typeface="Comic Sans MS" pitchFamily="66" charset="0"/>
              </a:rPr>
              <a:t>) el </a:t>
            </a:r>
            <a:r>
              <a:rPr lang="en-GB" dirty="0" err="1" smtClean="0">
                <a:latin typeface="Comic Sans MS" pitchFamily="66" charset="0"/>
              </a:rPr>
              <a:t>daño</a:t>
            </a:r>
            <a:r>
              <a:rPr lang="en-GB" dirty="0" smtClean="0">
                <a:latin typeface="Comic Sans MS" pitchFamily="66" charset="0"/>
              </a:rPr>
              <a:t>/la </a:t>
            </a:r>
            <a:r>
              <a:rPr lang="en-GB" dirty="0" err="1" smtClean="0">
                <a:latin typeface="Comic Sans MS" pitchFamily="66" charset="0"/>
              </a:rPr>
              <a:t>contaminación</a:t>
            </a:r>
            <a:endParaRPr lang="en-GB" dirty="0" smtClean="0">
              <a:latin typeface="Comic Sans MS" pitchFamily="66" charset="0"/>
            </a:endParaRPr>
          </a:p>
          <a:p>
            <a:r>
              <a:rPr lang="es-ES" dirty="0" err="1" smtClean="0">
                <a:latin typeface="Comic Sans MS" pitchFamily="66" charset="0"/>
              </a:rPr>
              <a:t>Damage</a:t>
            </a:r>
            <a:r>
              <a:rPr lang="es-ES" dirty="0" smtClean="0">
                <a:latin typeface="Comic Sans MS" pitchFamily="66" charset="0"/>
              </a:rPr>
              <a:t>/</a:t>
            </a:r>
            <a:r>
              <a:rPr lang="es-ES" dirty="0" err="1" smtClean="0">
                <a:latin typeface="Comic Sans MS" pitchFamily="66" charset="0"/>
              </a:rPr>
              <a:t>pollution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76056" y="5877272"/>
            <a:ext cx="3240360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GB" dirty="0">
                <a:latin typeface="Comic Sans MS" pitchFamily="66" charset="0"/>
              </a:rPr>
              <a:t>D</a:t>
            </a:r>
            <a:r>
              <a:rPr lang="en-GB" dirty="0" smtClean="0">
                <a:latin typeface="Comic Sans MS" pitchFamily="66" charset="0"/>
              </a:rPr>
              <a:t>) </a:t>
            </a:r>
            <a:r>
              <a:rPr lang="en-GB" dirty="0" err="1">
                <a:latin typeface="Comic Sans MS" pitchFamily="66" charset="0"/>
              </a:rPr>
              <a:t>a</a:t>
            </a:r>
            <a:r>
              <a:rPr lang="en-GB" dirty="0" err="1" smtClean="0">
                <a:latin typeface="Comic Sans MS" pitchFamily="66" charset="0"/>
              </a:rPr>
              <a:t>yudar</a:t>
            </a:r>
            <a:r>
              <a:rPr lang="en-GB" dirty="0" smtClean="0">
                <a:latin typeface="Comic Sans MS" pitchFamily="66" charset="0"/>
              </a:rPr>
              <a:t> al </a:t>
            </a:r>
            <a:r>
              <a:rPr lang="en-GB" dirty="0" err="1" smtClean="0">
                <a:latin typeface="Comic Sans MS" pitchFamily="66" charset="0"/>
              </a:rPr>
              <a:t>medio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ambiente</a:t>
            </a:r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Help environment 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76256" y="2060848"/>
            <a:ext cx="1584176" cy="14773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(4)</a:t>
            </a: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save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protect</a:t>
            </a:r>
            <a:endParaRPr lang="es-ES" u="sng" dirty="0" smtClean="0">
              <a:latin typeface="Comic Sans MS" pitchFamily="66" charset="0"/>
            </a:endParaRPr>
          </a:p>
          <a:p>
            <a:pPr algn="ctr"/>
            <a:r>
              <a:rPr lang="es-ES" u="sng" dirty="0" err="1" smtClean="0">
                <a:latin typeface="Comic Sans MS" pitchFamily="66" charset="0"/>
              </a:rPr>
              <a:t>Turn</a:t>
            </a:r>
            <a:r>
              <a:rPr lang="es-ES" u="sng" dirty="0" smtClean="0">
                <a:latin typeface="Comic Sans MS" pitchFamily="66" charset="0"/>
              </a:rPr>
              <a:t> off/</a:t>
            </a:r>
            <a:r>
              <a:rPr lang="es-ES" u="sng" dirty="0" err="1" smtClean="0">
                <a:latin typeface="Comic Sans MS" pitchFamily="66" charset="0"/>
              </a:rPr>
              <a:t>put</a:t>
            </a:r>
            <a:r>
              <a:rPr lang="es-ES" u="sng" dirty="0" smtClean="0">
                <a:latin typeface="Comic Sans MS" pitchFamily="66" charset="0"/>
              </a:rPr>
              <a:t> </a:t>
            </a:r>
            <a:r>
              <a:rPr lang="es-ES" u="sng" dirty="0" err="1" smtClean="0">
                <a:latin typeface="Comic Sans MS" pitchFamily="66" charset="0"/>
              </a:rPr>
              <a:t>out</a:t>
            </a:r>
            <a:endParaRPr lang="es-ES" dirty="0" smtClean="0">
              <a:latin typeface="Comic Sans MS" pitchFamily="66" charset="0"/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1835696" y="4221088"/>
            <a:ext cx="482453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flipH="1">
            <a:off x="2987824" y="4797152"/>
            <a:ext cx="7200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>
            <a:endCxn id="10" idx="3"/>
          </p:cNvCxnSpPr>
          <p:nvPr/>
        </p:nvCxnSpPr>
        <p:spPr>
          <a:xfrm flipH="1">
            <a:off x="3787303" y="4293096"/>
            <a:ext cx="1288753" cy="1907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5868144" y="3429000"/>
            <a:ext cx="1576786" cy="2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1782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470025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Mi casa, mi ciudad y los </a:t>
            </a:r>
            <a:r>
              <a:rPr lang="en-GB" sz="3600" dirty="0" err="1" smtClean="0">
                <a:latin typeface="Comic Sans MS" pitchFamily="66" charset="0"/>
              </a:rPr>
              <a:t>alrededores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2736304" cy="4536504"/>
          </a:xfrm>
        </p:spPr>
        <p:txBody>
          <a:bodyPr>
            <a:normAutofit fontScale="92500" lnSpcReduction="10000"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ventana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mezquita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las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afueras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ayuntamiento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Correos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erca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de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edificio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cama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zona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peatonal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pasillo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ejos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de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armario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tienda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polideportivo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691680" y="1412776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Comic Sans MS" pitchFamily="66" charset="0"/>
              </a:rPr>
              <a:t>Match the  14 Spanish and English translations</a:t>
            </a:r>
            <a:endParaRPr lang="en-GB" sz="2000" i="1" dirty="0">
              <a:latin typeface="Comic Sans MS" pitchFamily="66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76056" y="1916832"/>
            <a:ext cx="21602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s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ports complex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ost-office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b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uilding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w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indow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f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ar from/away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noProof="0" dirty="0" smtClean="0">
                <a:solidFill>
                  <a:srgbClr val="00B050"/>
                </a:solidFill>
                <a:latin typeface="Comic Sans MS" pitchFamily="66" charset="0"/>
              </a:rPr>
              <a:t>corridor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outskirts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b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t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own hall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c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lose 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noProof="0" dirty="0" smtClean="0">
                <a:solidFill>
                  <a:srgbClr val="00B050"/>
                </a:solidFill>
                <a:latin typeface="Comic Sans MS" pitchFamily="66" charset="0"/>
              </a:rPr>
              <a:t>wardrobe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edestrian area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mosque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shop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470025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Mi casa, mi ciudad y los </a:t>
            </a:r>
            <a:r>
              <a:rPr lang="en-GB" sz="3600" dirty="0" err="1" smtClean="0">
                <a:latin typeface="Comic Sans MS" pitchFamily="66" charset="0"/>
              </a:rPr>
              <a:t>alrededores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2736304" cy="4536504"/>
          </a:xfrm>
        </p:spPr>
        <p:txBody>
          <a:bodyPr>
            <a:normAutofit fontScale="92500" lnSpcReduction="10000"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ventana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mezquita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las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afueras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ayuntamiento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Correos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erca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de</a:t>
            </a: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edificio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cama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zona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peatonal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pasillo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 err="1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ejos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 de</a:t>
            </a:r>
          </a:p>
          <a:p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el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armario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l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a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tienda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e</a:t>
            </a:r>
            <a:r>
              <a:rPr lang="en-GB" sz="2000" b="1" dirty="0" smtClean="0">
                <a:solidFill>
                  <a:srgbClr val="FF0000"/>
                </a:solidFill>
                <a:latin typeface="Comic Sans MS" pitchFamily="66" charset="0"/>
              </a:rPr>
              <a:t>l </a:t>
            </a:r>
            <a:r>
              <a:rPr lang="en-GB" sz="2000" b="1" dirty="0" err="1" smtClean="0">
                <a:solidFill>
                  <a:srgbClr val="FF0000"/>
                </a:solidFill>
                <a:latin typeface="Comic Sans MS" pitchFamily="66" charset="0"/>
              </a:rPr>
              <a:t>polideportivo</a:t>
            </a:r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 smtClean="0">
              <a:latin typeface="Comic Sans MS" pitchFamily="66" charset="0"/>
            </a:endParaRPr>
          </a:p>
          <a:p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1691680" y="1412776"/>
            <a:ext cx="61206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i="1" dirty="0" smtClean="0">
                <a:latin typeface="Comic Sans MS" pitchFamily="66" charset="0"/>
              </a:rPr>
              <a:t>Match the  14 Spanish and English translations</a:t>
            </a:r>
            <a:endParaRPr lang="en-GB" sz="2000" i="1" dirty="0">
              <a:latin typeface="Comic Sans MS" pitchFamily="66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076056" y="1916832"/>
            <a:ext cx="2160240" cy="453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s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ports complex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ost-office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b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uilding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w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indow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f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ar from/away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noProof="0" dirty="0" smtClean="0">
                <a:solidFill>
                  <a:srgbClr val="00B050"/>
                </a:solidFill>
                <a:latin typeface="Comic Sans MS" pitchFamily="66" charset="0"/>
              </a:rPr>
              <a:t>corridor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outskirts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b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t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own hall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c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lose 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noProof="0" dirty="0" smtClean="0">
                <a:solidFill>
                  <a:srgbClr val="00B050"/>
                </a:solidFill>
                <a:latin typeface="Comic Sans MS" pitchFamily="66" charset="0"/>
              </a:rPr>
              <a:t>wardrobe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edestrian area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mosque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000" b="1" dirty="0" smtClean="0">
                <a:solidFill>
                  <a:srgbClr val="00B050"/>
                </a:solidFill>
                <a:latin typeface="Comic Sans MS" pitchFamily="66" charset="0"/>
              </a:rPr>
              <a:t>shop</a:t>
            </a: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27784" y="2132856"/>
            <a:ext cx="302433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699792" y="2420888"/>
            <a:ext cx="2880320" cy="34563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699792" y="2708920"/>
            <a:ext cx="288032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915816" y="3068960"/>
            <a:ext cx="2736304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555776" y="2420888"/>
            <a:ext cx="288032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55776" y="3645024"/>
            <a:ext cx="309634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627784" y="2708920"/>
            <a:ext cx="302433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555776" y="4293096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987824" y="4581128"/>
            <a:ext cx="223224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627784" y="3717032"/>
            <a:ext cx="295232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483768" y="3356992"/>
            <a:ext cx="2736304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627784" y="5301208"/>
            <a:ext cx="295232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555776" y="5877272"/>
            <a:ext cx="331236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915816" y="2132856"/>
            <a:ext cx="2304256" cy="410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6264696" cy="72008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La </a:t>
            </a:r>
            <a:r>
              <a:rPr lang="en-GB" sz="4000" dirty="0" err="1" smtClean="0">
                <a:solidFill>
                  <a:srgbClr val="00B050"/>
                </a:solidFill>
                <a:latin typeface="Comic Sans MS" pitchFamily="66" charset="0"/>
              </a:rPr>
              <a:t>personalidad</a:t>
            </a:r>
            <a:endParaRPr lang="en-GB" sz="4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2592288" cy="4968552"/>
          </a:xfrm>
        </p:spPr>
        <p:txBody>
          <a:bodyPr>
            <a:normAutofit fontScale="85000" lnSpcReduction="20000"/>
          </a:bodyPr>
          <a:lstStyle/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comprensivo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leal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gracioso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celoso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amable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antipático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cariñoso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egoista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valiente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>
                <a:solidFill>
                  <a:srgbClr val="7030A0"/>
                </a:solidFill>
                <a:latin typeface="Comic Sans MS" pitchFamily="66" charset="0"/>
              </a:rPr>
              <a:t>m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aleducado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honrado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>
                <a:solidFill>
                  <a:srgbClr val="7030A0"/>
                </a:solidFill>
                <a:latin typeface="Comic Sans MS" pitchFamily="66" charset="0"/>
              </a:rPr>
              <a:t>f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eliz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travieso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12474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Are the following adjectives  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</a:rPr>
              <a:t>POSITIVO (P)</a:t>
            </a:r>
            <a:r>
              <a:rPr lang="en-GB" dirty="0" smtClean="0">
                <a:latin typeface="Comic Sans MS" pitchFamily="66" charset="0"/>
              </a:rPr>
              <a:t>  o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</a:rPr>
              <a:t>NEGATIVO (N)</a:t>
            </a:r>
            <a:r>
              <a:rPr lang="en-GB" dirty="0" smtClean="0">
                <a:latin typeface="Comic Sans MS" pitchFamily="66" charset="0"/>
              </a:rPr>
              <a:t>  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987824" y="602128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pic>
        <p:nvPicPr>
          <p:cNvPr id="4098" name="Picture 2" descr="http://bestclipartblog.com/clipart-pics/happy-clip-art-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2457" y="0"/>
            <a:ext cx="1271543" cy="1124744"/>
          </a:xfrm>
          <a:prstGeom prst="rect">
            <a:avLst/>
          </a:prstGeom>
          <a:noFill/>
        </p:spPr>
      </p:pic>
      <p:pic>
        <p:nvPicPr>
          <p:cNvPr id="4100" name="Picture 4" descr="http://www.picturesof.net/_images/Jealous_Wife_Watching_Hawaiian_Girl_Put_a_Lei_on_Her_Husband_Royalty_Free_Clipart_Picture_090127-054407-8080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1259632" cy="1241517"/>
          </a:xfrm>
          <a:prstGeom prst="rect">
            <a:avLst/>
          </a:prstGeom>
          <a:noFill/>
        </p:spPr>
      </p:pic>
      <p:pic>
        <p:nvPicPr>
          <p:cNvPr id="4102" name="Picture 6" descr="http://www.visualphotos.com/photo/2x3562303/dog_bringing_newspaper_to_owner_42-183781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9824" y="5633407"/>
            <a:ext cx="1584176" cy="1224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6264696" cy="72008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La </a:t>
            </a:r>
            <a:r>
              <a:rPr lang="en-GB" sz="4000" dirty="0" err="1" smtClean="0">
                <a:solidFill>
                  <a:srgbClr val="00B050"/>
                </a:solidFill>
                <a:latin typeface="Comic Sans MS" pitchFamily="66" charset="0"/>
              </a:rPr>
              <a:t>personalidad</a:t>
            </a:r>
            <a:endParaRPr lang="en-GB" sz="4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2592288" cy="4968552"/>
          </a:xfrm>
        </p:spPr>
        <p:txBody>
          <a:bodyPr>
            <a:normAutofit fontScale="85000" lnSpcReduction="20000"/>
          </a:bodyPr>
          <a:lstStyle/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comprensivo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leal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gracioso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celoso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amable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antipático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cariñoso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egoista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valiente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>
                <a:solidFill>
                  <a:srgbClr val="7030A0"/>
                </a:solidFill>
                <a:latin typeface="Comic Sans MS" pitchFamily="66" charset="0"/>
              </a:rPr>
              <a:t>m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aleducado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honrado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>
                <a:solidFill>
                  <a:srgbClr val="7030A0"/>
                </a:solidFill>
                <a:latin typeface="Comic Sans MS" pitchFamily="66" charset="0"/>
              </a:rPr>
              <a:t>f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eliz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travieso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12474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Are the following adjectives  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</a:rPr>
              <a:t>POSITIVO (P)</a:t>
            </a:r>
            <a:r>
              <a:rPr lang="en-GB" dirty="0" smtClean="0">
                <a:latin typeface="Comic Sans MS" pitchFamily="66" charset="0"/>
              </a:rPr>
              <a:t>  o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</a:rPr>
              <a:t>NEGATIVO (N)</a:t>
            </a:r>
            <a:r>
              <a:rPr lang="en-GB" dirty="0" smtClean="0">
                <a:latin typeface="Comic Sans MS" pitchFamily="66" charset="0"/>
              </a:rPr>
              <a:t>  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987824" y="602128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3968" y="1628800"/>
            <a:ext cx="32403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understanding</a:t>
            </a:r>
          </a:p>
          <a:p>
            <a:r>
              <a:rPr lang="en-GB" sz="2400" dirty="0" smtClean="0">
                <a:latin typeface="Comic Sans MS" pitchFamily="66" charset="0"/>
              </a:rPr>
              <a:t>loyal</a:t>
            </a:r>
          </a:p>
          <a:p>
            <a:r>
              <a:rPr lang="en-GB" sz="2400" dirty="0" smtClean="0">
                <a:latin typeface="Comic Sans MS" pitchFamily="66" charset="0"/>
              </a:rPr>
              <a:t>funny/humorous</a:t>
            </a:r>
          </a:p>
          <a:p>
            <a:r>
              <a:rPr lang="en-GB" sz="2400" dirty="0" smtClean="0">
                <a:latin typeface="Comic Sans MS" pitchFamily="66" charset="0"/>
              </a:rPr>
              <a:t>jealous</a:t>
            </a:r>
          </a:p>
          <a:p>
            <a:r>
              <a:rPr lang="en-GB" sz="2400" dirty="0" smtClean="0">
                <a:latin typeface="Comic Sans MS" pitchFamily="66" charset="0"/>
              </a:rPr>
              <a:t>friendly</a:t>
            </a:r>
          </a:p>
          <a:p>
            <a:r>
              <a:rPr lang="en-GB" sz="2400" dirty="0" smtClean="0">
                <a:latin typeface="Comic Sans MS" pitchFamily="66" charset="0"/>
              </a:rPr>
              <a:t>unpleasant</a:t>
            </a:r>
          </a:p>
          <a:p>
            <a:r>
              <a:rPr lang="en-GB" sz="2400" dirty="0" smtClean="0">
                <a:latin typeface="Comic Sans MS" pitchFamily="66" charset="0"/>
              </a:rPr>
              <a:t>affectionate</a:t>
            </a:r>
          </a:p>
          <a:p>
            <a:r>
              <a:rPr lang="en-GB" sz="2400" dirty="0" smtClean="0">
                <a:latin typeface="Comic Sans MS" pitchFamily="66" charset="0"/>
              </a:rPr>
              <a:t>selfish</a:t>
            </a:r>
          </a:p>
          <a:p>
            <a:r>
              <a:rPr lang="en-GB" sz="2400" dirty="0" smtClean="0">
                <a:latin typeface="Comic Sans MS" pitchFamily="66" charset="0"/>
              </a:rPr>
              <a:t>brave</a:t>
            </a:r>
          </a:p>
          <a:p>
            <a:r>
              <a:rPr lang="en-GB" sz="2400" dirty="0" smtClean="0">
                <a:latin typeface="Comic Sans MS" pitchFamily="66" charset="0"/>
              </a:rPr>
              <a:t>rude</a:t>
            </a:r>
          </a:p>
          <a:p>
            <a:r>
              <a:rPr lang="en-GB" sz="2400" dirty="0" smtClean="0">
                <a:latin typeface="Comic Sans MS" pitchFamily="66" charset="0"/>
              </a:rPr>
              <a:t>honest</a:t>
            </a:r>
          </a:p>
          <a:p>
            <a:r>
              <a:rPr lang="en-GB" sz="2400" dirty="0" smtClean="0">
                <a:latin typeface="Comic Sans MS" pitchFamily="66" charset="0"/>
              </a:rPr>
              <a:t>happy</a:t>
            </a:r>
          </a:p>
          <a:p>
            <a:r>
              <a:rPr lang="en-GB" sz="2400" dirty="0" smtClean="0">
                <a:latin typeface="Comic Sans MS" pitchFamily="66" charset="0"/>
              </a:rPr>
              <a:t>naughty/mischievous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4098" name="Picture 2" descr="http://bestclipartblog.com/clipart-pics/happy-clip-art-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2457" y="0"/>
            <a:ext cx="1271543" cy="1124744"/>
          </a:xfrm>
          <a:prstGeom prst="rect">
            <a:avLst/>
          </a:prstGeom>
          <a:noFill/>
        </p:spPr>
      </p:pic>
      <p:pic>
        <p:nvPicPr>
          <p:cNvPr id="4100" name="Picture 4" descr="http://www.picturesof.net/_images/Jealous_Wife_Watching_Hawaiian_Girl_Put_a_Lei_on_Her_Husband_Royalty_Free_Clipart_Picture_090127-054407-8080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1259632" cy="1241517"/>
          </a:xfrm>
          <a:prstGeom prst="rect">
            <a:avLst/>
          </a:prstGeom>
          <a:noFill/>
        </p:spPr>
      </p:pic>
      <p:pic>
        <p:nvPicPr>
          <p:cNvPr id="4102" name="Picture 6" descr="http://www.visualphotos.com/photo/2x3562303/dog_bringing_newspaper_to_owner_42-183781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9824" y="5633407"/>
            <a:ext cx="1584176" cy="1224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6264696" cy="72008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B050"/>
                </a:solidFill>
                <a:latin typeface="Comic Sans MS" pitchFamily="66" charset="0"/>
              </a:rPr>
              <a:t>La </a:t>
            </a:r>
            <a:r>
              <a:rPr lang="en-GB" sz="4000" dirty="0" err="1" smtClean="0">
                <a:solidFill>
                  <a:srgbClr val="00B050"/>
                </a:solidFill>
                <a:latin typeface="Comic Sans MS" pitchFamily="66" charset="0"/>
              </a:rPr>
              <a:t>personalidad</a:t>
            </a:r>
            <a:endParaRPr lang="en-GB" sz="4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1700808"/>
            <a:ext cx="2592288" cy="4968552"/>
          </a:xfrm>
        </p:spPr>
        <p:txBody>
          <a:bodyPr>
            <a:normAutofit fontScale="85000" lnSpcReduction="20000"/>
          </a:bodyPr>
          <a:lstStyle/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comprensivo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leal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gracioso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celoso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amable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antipático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cariñoso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egoista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valiente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>
                <a:solidFill>
                  <a:srgbClr val="7030A0"/>
                </a:solidFill>
                <a:latin typeface="Comic Sans MS" pitchFamily="66" charset="0"/>
              </a:rPr>
              <a:t>m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aleducado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honrado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>
                <a:solidFill>
                  <a:srgbClr val="7030A0"/>
                </a:solidFill>
                <a:latin typeface="Comic Sans MS" pitchFamily="66" charset="0"/>
              </a:rPr>
              <a:t>f</a:t>
            </a:r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eliz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en-GB" sz="2800" b="1" dirty="0" err="1" smtClean="0">
                <a:solidFill>
                  <a:srgbClr val="7030A0"/>
                </a:solidFill>
                <a:latin typeface="Comic Sans MS" pitchFamily="66" charset="0"/>
              </a:rPr>
              <a:t>travieso</a:t>
            </a:r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endParaRPr lang="en-GB" sz="28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3568" y="1124744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Are the following adjectives  </a:t>
            </a:r>
            <a:r>
              <a:rPr lang="en-GB" b="1" i="1" dirty="0" smtClean="0">
                <a:solidFill>
                  <a:srgbClr val="00B050"/>
                </a:solidFill>
                <a:latin typeface="Comic Sans MS" pitchFamily="66" charset="0"/>
              </a:rPr>
              <a:t>POSITIVO (P)</a:t>
            </a:r>
            <a:r>
              <a:rPr lang="en-GB" dirty="0" smtClean="0">
                <a:latin typeface="Comic Sans MS" pitchFamily="66" charset="0"/>
              </a:rPr>
              <a:t>  o </a:t>
            </a:r>
            <a:r>
              <a:rPr lang="en-GB" b="1" i="1" dirty="0" smtClean="0">
                <a:solidFill>
                  <a:srgbClr val="FF0000"/>
                </a:solidFill>
                <a:latin typeface="Comic Sans MS" pitchFamily="66" charset="0"/>
              </a:rPr>
              <a:t>NEGATIVO (N)</a:t>
            </a:r>
            <a:r>
              <a:rPr lang="en-GB" dirty="0" smtClean="0">
                <a:latin typeface="Comic Sans MS" pitchFamily="66" charset="0"/>
              </a:rPr>
              <a:t>  ?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059832" y="1628800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915816" y="342900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483768" y="1988840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843808" y="234888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771800" y="314096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915816" y="386104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843808" y="4509120"/>
            <a:ext cx="648072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915816" y="530120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627784" y="5661248"/>
            <a:ext cx="576064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dirty="0">
                <a:solidFill>
                  <a:srgbClr val="00B050"/>
                </a:solidFill>
                <a:latin typeface="Comic Sans MS" pitchFamily="66" charset="0"/>
              </a:rPr>
              <a:t>P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771800" y="2780928"/>
            <a:ext cx="576064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2771800" y="414908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131840" y="4869160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987824" y="6021288"/>
            <a:ext cx="648072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800" b="1" i="1" noProof="0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endParaRPr kumimoji="0" lang="en-GB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3968" y="1628800"/>
            <a:ext cx="32403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understanding</a:t>
            </a:r>
          </a:p>
          <a:p>
            <a:r>
              <a:rPr lang="en-GB" sz="2400" dirty="0" smtClean="0">
                <a:latin typeface="Comic Sans MS" pitchFamily="66" charset="0"/>
              </a:rPr>
              <a:t>loyal</a:t>
            </a:r>
          </a:p>
          <a:p>
            <a:r>
              <a:rPr lang="en-GB" sz="2400" dirty="0" smtClean="0">
                <a:latin typeface="Comic Sans MS" pitchFamily="66" charset="0"/>
              </a:rPr>
              <a:t>funny/humorous</a:t>
            </a:r>
          </a:p>
          <a:p>
            <a:r>
              <a:rPr lang="en-GB" sz="2400" dirty="0" smtClean="0">
                <a:latin typeface="Comic Sans MS" pitchFamily="66" charset="0"/>
              </a:rPr>
              <a:t>jealous</a:t>
            </a:r>
          </a:p>
          <a:p>
            <a:r>
              <a:rPr lang="en-GB" sz="2400" dirty="0" smtClean="0">
                <a:latin typeface="Comic Sans MS" pitchFamily="66" charset="0"/>
              </a:rPr>
              <a:t>friendly</a:t>
            </a:r>
          </a:p>
          <a:p>
            <a:r>
              <a:rPr lang="en-GB" sz="2400" dirty="0" smtClean="0">
                <a:latin typeface="Comic Sans MS" pitchFamily="66" charset="0"/>
              </a:rPr>
              <a:t>unpleasant</a:t>
            </a:r>
          </a:p>
          <a:p>
            <a:r>
              <a:rPr lang="en-GB" sz="2400" dirty="0" smtClean="0">
                <a:latin typeface="Comic Sans MS" pitchFamily="66" charset="0"/>
              </a:rPr>
              <a:t>affectionate</a:t>
            </a:r>
          </a:p>
          <a:p>
            <a:r>
              <a:rPr lang="en-GB" sz="2400" dirty="0" smtClean="0">
                <a:latin typeface="Comic Sans MS" pitchFamily="66" charset="0"/>
              </a:rPr>
              <a:t>selfish</a:t>
            </a:r>
          </a:p>
          <a:p>
            <a:r>
              <a:rPr lang="en-GB" sz="2400" dirty="0" smtClean="0">
                <a:latin typeface="Comic Sans MS" pitchFamily="66" charset="0"/>
              </a:rPr>
              <a:t>brave</a:t>
            </a:r>
          </a:p>
          <a:p>
            <a:r>
              <a:rPr lang="en-GB" sz="2400" dirty="0" smtClean="0">
                <a:latin typeface="Comic Sans MS" pitchFamily="66" charset="0"/>
              </a:rPr>
              <a:t>rude</a:t>
            </a:r>
          </a:p>
          <a:p>
            <a:r>
              <a:rPr lang="en-GB" sz="2400" dirty="0" smtClean="0">
                <a:latin typeface="Comic Sans MS" pitchFamily="66" charset="0"/>
              </a:rPr>
              <a:t>honest</a:t>
            </a:r>
          </a:p>
          <a:p>
            <a:r>
              <a:rPr lang="en-GB" sz="2400" dirty="0" smtClean="0">
                <a:latin typeface="Comic Sans MS" pitchFamily="66" charset="0"/>
              </a:rPr>
              <a:t>happy</a:t>
            </a:r>
          </a:p>
          <a:p>
            <a:r>
              <a:rPr lang="en-GB" sz="2400" dirty="0" smtClean="0">
                <a:latin typeface="Comic Sans MS" pitchFamily="66" charset="0"/>
              </a:rPr>
              <a:t>naughty/mischievous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4098" name="Picture 2" descr="http://bestclipartblog.com/clipart-pics/happy-clip-art-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72457" y="0"/>
            <a:ext cx="1271543" cy="1124744"/>
          </a:xfrm>
          <a:prstGeom prst="rect">
            <a:avLst/>
          </a:prstGeom>
          <a:noFill/>
        </p:spPr>
      </p:pic>
      <p:pic>
        <p:nvPicPr>
          <p:cNvPr id="4100" name="Picture 4" descr="http://www.picturesof.net/_images/Jealous_Wife_Watching_Hawaiian_Girl_Put_a_Lei_on_Her_Husband_Royalty_Free_Clipart_Picture_090127-054407-8080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1259632" cy="1241517"/>
          </a:xfrm>
          <a:prstGeom prst="rect">
            <a:avLst/>
          </a:prstGeom>
          <a:noFill/>
        </p:spPr>
      </p:pic>
      <p:pic>
        <p:nvPicPr>
          <p:cNvPr id="4102" name="Picture 6" descr="http://www.visualphotos.com/photo/2x3562303/dog_bringing_newspaper_to_owner_42-183781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9824" y="5633407"/>
            <a:ext cx="1584176" cy="1224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792087"/>
          </a:xfrm>
        </p:spPr>
        <p:txBody>
          <a:bodyPr>
            <a:normAutofit/>
          </a:bodyPr>
          <a:lstStyle/>
          <a:p>
            <a:r>
              <a:rPr lang="en-GB" dirty="0" err="1" smtClean="0">
                <a:latin typeface="Comic Sans MS" pitchFamily="66" charset="0"/>
              </a:rPr>
              <a:t>Busca</a:t>
            </a:r>
            <a:r>
              <a:rPr lang="en-GB" dirty="0" smtClean="0">
                <a:latin typeface="Comic Sans MS" pitchFamily="66" charset="0"/>
              </a:rPr>
              <a:t> el </a:t>
            </a:r>
            <a:r>
              <a:rPr lang="en-GB" dirty="0" err="1" smtClean="0">
                <a:latin typeface="Comic Sans MS" pitchFamily="66" charset="0"/>
              </a:rPr>
              <a:t>común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denominador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20880" cy="79208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The </a:t>
            </a:r>
            <a:r>
              <a:rPr lang="en-GB" dirty="0" smtClean="0">
                <a:solidFill>
                  <a:srgbClr val="7030A0"/>
                </a:solidFill>
                <a:latin typeface="Comic Sans MS" pitchFamily="66" charset="0"/>
              </a:rPr>
              <a:t>following words/phrases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have a 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common theme.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 Circle the </a:t>
            </a:r>
            <a:r>
              <a:rPr lang="en-GB" i="1" dirty="0" smtClean="0">
                <a:solidFill>
                  <a:schemeClr val="tx1"/>
                </a:solidFill>
                <a:latin typeface="Comic Sans MS" pitchFamily="66" charset="0"/>
              </a:rPr>
              <a:t>correct one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.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7544" y="1988840"/>
            <a:ext cx="8496944" cy="4869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c</a:t>
            </a:r>
            <a:r>
              <a:rPr lang="en-GB" sz="2400" b="1" noProof="0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asarse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la </a:t>
            </a:r>
            <a:r>
              <a:rPr lang="en-GB" sz="2400" b="1" noProof="0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boda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el </a:t>
            </a:r>
            <a:r>
              <a:rPr lang="en-GB" sz="2400" b="1" noProof="0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casamiento</a:t>
            </a:r>
            <a:r>
              <a:rPr lang="en-GB" sz="2400" b="1" noProof="0" dirty="0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 / el </a:t>
            </a:r>
            <a:r>
              <a:rPr lang="en-GB" sz="2400" b="1" noProof="0" dirty="0" err="1" smtClean="0">
                <a:solidFill>
                  <a:srgbClr val="7030A0"/>
                </a:solidFill>
                <a:latin typeface="Comic Sans MS" pitchFamily="66" charset="0"/>
                <a:ea typeface="+mj-ea"/>
                <a:cs typeface="+mj-cs"/>
              </a:rPr>
              <a:t>matrimonio</a:t>
            </a:r>
            <a:endParaRPr lang="en-GB" sz="2400" b="1" noProof="0" dirty="0" smtClean="0">
              <a:solidFill>
                <a:srgbClr val="7030A0"/>
              </a:solidFill>
              <a:latin typeface="Comic Sans MS" pitchFamily="66" charset="0"/>
              <a:ea typeface="+mj-ea"/>
              <a:cs typeface="+mj-cs"/>
            </a:endParaRP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b="1" dirty="0">
                <a:latin typeface="Comic Sans MS" pitchFamily="66" charset="0"/>
                <a:ea typeface="+mj-ea"/>
                <a:cs typeface="+mj-cs"/>
              </a:rPr>
              <a:t>d</a:t>
            </a:r>
            <a:r>
              <a:rPr lang="en-GB" sz="2400" b="1" dirty="0" smtClean="0">
                <a:latin typeface="Comic Sans MS" pitchFamily="66" charset="0"/>
                <a:ea typeface="+mj-ea"/>
                <a:cs typeface="+mj-cs"/>
              </a:rPr>
              <a:t>ivorce  / marriage  / </a:t>
            </a:r>
            <a:r>
              <a:rPr lang="en-GB" sz="2400" b="1" noProof="0" dirty="0" smtClean="0">
                <a:latin typeface="Comic Sans MS" pitchFamily="66" charset="0"/>
                <a:ea typeface="+mj-ea"/>
                <a:cs typeface="+mj-cs"/>
              </a:rPr>
              <a:t> death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b)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nieto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7030A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marido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400" b="1" dirty="0">
                <a:solidFill>
                  <a:srgbClr val="7030A0"/>
                </a:solidFill>
                <a:latin typeface="Comic Sans MS" pitchFamily="66" charset="0"/>
              </a:rPr>
              <a:t>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esposa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primo</a:t>
            </a:r>
            <a:endParaRPr lang="en-GB" sz="2400" b="1" dirty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family members  / arguments  /  childhood</a:t>
            </a:r>
          </a:p>
          <a:p>
            <a:pPr marL="457200" lvl="0" indent="-457200" algn="ctr">
              <a:spcBef>
                <a:spcPct val="0"/>
              </a:spcBef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c) leer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lectura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palabras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cuaderno</a:t>
            </a:r>
            <a:endParaRPr lang="en-GB" sz="2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future plans  / work  / books</a:t>
            </a:r>
          </a:p>
          <a:p>
            <a:pPr marL="457200" lvl="0" indent="-457200" algn="ctr">
              <a:spcBef>
                <a:spcPct val="0"/>
              </a:spcBef>
              <a:defRPr/>
            </a:pPr>
            <a:endParaRPr lang="en-GB" sz="2400" b="1" dirty="0" smtClean="0"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d)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cartero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bombero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soldado</a:t>
            </a:r>
            <a:r>
              <a:rPr lang="en-GB" sz="2400" b="1" dirty="0" smtClean="0">
                <a:solidFill>
                  <a:srgbClr val="7030A0"/>
                </a:solidFill>
                <a:latin typeface="Comic Sans MS" pitchFamily="66" charset="0"/>
              </a:rPr>
              <a:t> / </a:t>
            </a:r>
            <a:r>
              <a:rPr lang="en-GB" sz="2400" b="1" dirty="0" err="1" smtClean="0">
                <a:solidFill>
                  <a:srgbClr val="7030A0"/>
                </a:solidFill>
                <a:latin typeface="Comic Sans MS" pitchFamily="66" charset="0"/>
              </a:rPr>
              <a:t>traductor</a:t>
            </a:r>
            <a:endParaRPr lang="en-GB" sz="24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lvl="0" indent="-457200" algn="ctr">
              <a:spcBef>
                <a:spcPct val="0"/>
              </a:spcBef>
              <a:defRPr/>
            </a:pPr>
            <a:r>
              <a:rPr lang="en-GB" sz="2400" b="1" dirty="0" smtClean="0">
                <a:latin typeface="Comic Sans MS" pitchFamily="66" charset="0"/>
              </a:rPr>
              <a:t>professions  /  holidays  /  media</a:t>
            </a:r>
            <a:r>
              <a:rPr lang="en-GB" sz="2400" b="1" noProof="0" dirty="0" smtClean="0">
                <a:latin typeface="Comic Sans MS" pitchFamily="66" charset="0"/>
                <a:ea typeface="+mj-ea"/>
                <a:cs typeface="+mj-cs"/>
              </a:rPr>
              <a:t> 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1920</Words>
  <Application>Microsoft Office PowerPoint</Application>
  <PresentationFormat>Presentación en pantalla (4:3)</PresentationFormat>
  <Paragraphs>987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Office Theme</vt:lpstr>
      <vt:lpstr>El medio ambiente (environment)</vt:lpstr>
      <vt:lpstr>El medio ambiente (environment)</vt:lpstr>
      <vt:lpstr>El medio ambiente (environment)</vt:lpstr>
      <vt:lpstr>Mi casa, mi ciudad y los alrededores</vt:lpstr>
      <vt:lpstr>Mi casa, mi ciudad y los alrededores</vt:lpstr>
      <vt:lpstr>La personalidad</vt:lpstr>
      <vt:lpstr>La personalidad</vt:lpstr>
      <vt:lpstr>La personalidad</vt:lpstr>
      <vt:lpstr>Busca el común denominador</vt:lpstr>
      <vt:lpstr>Busca el común denominador</vt:lpstr>
      <vt:lpstr>Busca el intruso</vt:lpstr>
      <vt:lpstr>Busca el intruso</vt:lpstr>
      <vt:lpstr>Busca el intruso</vt:lpstr>
      <vt:lpstr>El colegio, la escuela</vt:lpstr>
      <vt:lpstr>El colegio, la escuela</vt:lpstr>
      <vt:lpstr>Los verbos – el colegio </vt:lpstr>
      <vt:lpstr>Los verbos – el colegio </vt:lpstr>
      <vt:lpstr>Los verbos – el colegio </vt:lpstr>
      <vt:lpstr>Busca el común denominador – el trabajo</vt:lpstr>
      <vt:lpstr>Busca el común denominador – el trabajo</vt:lpstr>
      <vt:lpstr>“Tener” idiom verbs – match the verbs to pictures</vt:lpstr>
      <vt:lpstr>“Tener” idiom verbs – match the verbs to pictures</vt:lpstr>
      <vt:lpstr>Is it positive/negative or both?</vt:lpstr>
      <vt:lpstr>Is it positive/negative or both?</vt:lpstr>
      <vt:lpstr>Is it positive/negative or both?</vt:lpstr>
      <vt:lpstr>Varios temas</vt:lpstr>
      <vt:lpstr>Varios temas</vt:lpstr>
      <vt:lpstr>Varios temas</vt:lpstr>
    </vt:vector>
  </TitlesOfParts>
  <Company>KNGS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revision - last minute</dc:title>
  <dc:subject>GCSE Spanish - Reading &amp; Listening - revision</dc:subject>
  <dc:creator>hpiotrowski</dc:creator>
  <cp:lastModifiedBy>Sara</cp:lastModifiedBy>
  <cp:revision>214</cp:revision>
  <dcterms:created xsi:type="dcterms:W3CDTF">2013-05-13T22:00:56Z</dcterms:created>
  <dcterms:modified xsi:type="dcterms:W3CDTF">2016-11-07T19:34:43Z</dcterms:modified>
</cp:coreProperties>
</file>