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645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  <a:srgbClr val="FF8585"/>
    <a:srgbClr val="FF9393"/>
    <a:srgbClr val="FF5B5B"/>
    <a:srgbClr val="FF2121"/>
    <a:srgbClr val="FFE5E5"/>
    <a:srgbClr val="FFD1D1"/>
    <a:srgbClr val="FFBDBD"/>
    <a:srgbClr val="E7F3F4"/>
    <a:srgbClr val="D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2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44" y="-1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475063-CB3C-4F36-9FD7-F34EF2DB724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1118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E1EB4A-69C5-4445-A3AD-F0FE77FAF5C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8616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538" y="260350"/>
            <a:ext cx="6418262" cy="703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538" y="1125538"/>
            <a:ext cx="6418262" cy="5543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1CD0E-E668-4644-8993-83BD6BA77B3D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984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3425" y="260350"/>
            <a:ext cx="1603375" cy="64087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8538" y="260350"/>
            <a:ext cx="4662487" cy="64087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6B315-49AC-45CF-A032-0E813012A46E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881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A603-D4CA-4C31-BA4E-C71A56E37263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832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538" y="260350"/>
            <a:ext cx="6418262" cy="703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538" y="1125538"/>
            <a:ext cx="3132137" cy="55435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3075" y="1125538"/>
            <a:ext cx="3133725" cy="55435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8FC91-F957-49DE-971C-5626428DD799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9296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D9D9A-004F-4DCD-89DF-3FD2EA4D8F23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84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538" y="260350"/>
            <a:ext cx="6418262" cy="703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3E767-8CCE-4713-8EA1-42D33CB89C01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68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7408E-5679-41A1-A2EA-143C1EC2BD1E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261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F1221-948D-4BCD-A05B-C5E574B1210E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647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E35B2-FB86-4AB3-B1CD-4A79BC25FB2B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460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538" y="260350"/>
            <a:ext cx="6418262" cy="703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8538" y="1125538"/>
            <a:ext cx="6418262" cy="5543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AC1E-BC94-4053-93C8-C3341AD397BB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6745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Slide Borders copy 5"/>
          <p:cNvPicPr>
            <a:picLocks noChangeAspect="1" noChangeArrowheads="1"/>
          </p:cNvPicPr>
          <p:nvPr/>
        </p:nvPicPr>
        <p:blipFill>
          <a:blip r:embed="rId12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75" y="233363"/>
            <a:ext cx="8972550" cy="64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233363"/>
            <a:ext cx="1054100" cy="819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87FC6019-2815-45CA-B009-F3F2EA1E32FC}" type="datetime4">
              <a:rPr lang="en-GB"/>
              <a:pPr>
                <a:defRPr/>
              </a:pPr>
              <a:t>08 February 2015</a:t>
            </a:fld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287022">
            <a:off x="2708" y="351916"/>
            <a:ext cx="1442398" cy="37135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Connect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FF00"/>
                </a:solidFill>
              </a:rPr>
              <a:t>¿</a:t>
            </a:r>
            <a:r>
              <a:rPr lang="en-GB" dirty="0" err="1" smtClean="0">
                <a:solidFill>
                  <a:srgbClr val="FFFF00"/>
                </a:solidFill>
              </a:rPr>
              <a:t>Cómo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tu</a:t>
            </a:r>
            <a:r>
              <a:rPr lang="en-GB" dirty="0" smtClean="0">
                <a:solidFill>
                  <a:srgbClr val="FFFF00"/>
                </a:solidFill>
              </a:rPr>
              <a:t> casa?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DA603-D4CA-4C31-BA4E-C71A56E37263}" type="datetime4">
              <a:rPr lang="en-GB" smtClean="0"/>
              <a:pPr>
                <a:defRPr/>
              </a:pPr>
              <a:t>08 February 2015</a:t>
            </a:fld>
            <a:endParaRPr lang="en-GB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 rot="-854236">
            <a:off x="2574925" y="769938"/>
            <a:ext cx="5218113" cy="5492750"/>
            <a:chOff x="1686" y="771"/>
            <a:chExt cx="1796" cy="1933"/>
          </a:xfrm>
        </p:grpSpPr>
        <p:pic>
          <p:nvPicPr>
            <p:cNvPr id="8" name="Picture 9" descr="postit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" y="771"/>
              <a:ext cx="1796" cy="1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746" y="1146"/>
              <a:ext cx="1633" cy="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ct val="20000"/>
                </a:spcAft>
              </a:pPr>
              <a:endParaRPr lang="en-GB" sz="2400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 algn="ctr" eaLnBrk="1" hangingPunct="1">
                <a:spcAft>
                  <a:spcPct val="20000"/>
                </a:spcAft>
              </a:pPr>
              <a:endParaRPr lang="en-GB" sz="2400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 algn="ctr" eaLnBrk="1" hangingPunct="1">
                <a:spcAft>
                  <a:spcPct val="20000"/>
                </a:spcAft>
              </a:pPr>
              <a:endParaRPr lang="en-GB" sz="2400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 algn="ctr" eaLnBrk="1" hangingPunct="1">
                <a:spcAft>
                  <a:spcPct val="20000"/>
                </a:spcAft>
              </a:pPr>
              <a:endParaRPr lang="en-GB" sz="2400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 algn="ctr" eaLnBrk="1" hangingPunct="1">
                <a:spcAft>
                  <a:spcPct val="20000"/>
                </a:spcAft>
              </a:pPr>
              <a:endParaRPr lang="en-GB" sz="2400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 algn="ctr" eaLnBrk="1" hangingPunct="1">
                <a:spcAft>
                  <a:spcPct val="20000"/>
                </a:spcAft>
              </a:pPr>
              <a:r>
                <a:rPr lang="en-GB" sz="2400" b="1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endParaRPr lang="en-GB" sz="24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11" name="Picture 3" descr="ani_thinkingcap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3754" y="5085184"/>
            <a:ext cx="1210246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 rot="20745764">
            <a:off x="2866479" y="2175488"/>
            <a:ext cx="4744531" cy="4299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ct val="20000"/>
              </a:spcAft>
            </a:pPr>
            <a:endParaRPr lang="en-GB" sz="2000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 hangingPunct="1">
              <a:spcAft>
                <a:spcPct val="20000"/>
              </a:spcAft>
            </a:pPr>
            <a:endParaRPr lang="en-GB" sz="2000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 hangingPunct="1">
              <a:spcAft>
                <a:spcPct val="20000"/>
              </a:spcAft>
            </a:pPr>
            <a:endParaRPr lang="en-GB" sz="2000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 hangingPunct="1">
              <a:spcAft>
                <a:spcPct val="20000"/>
              </a:spcAft>
            </a:pPr>
            <a:endParaRPr lang="en-GB" sz="2000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 hangingPunct="1">
              <a:spcAft>
                <a:spcPct val="20000"/>
              </a:spcAft>
            </a:pPr>
            <a:endParaRPr lang="en-GB" sz="2000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 hangingPunct="1">
              <a:spcAft>
                <a:spcPct val="20000"/>
              </a:spcAft>
            </a:pPr>
            <a:r>
              <a:rPr lang="en-GB" sz="2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GB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95288" y="1196975"/>
            <a:ext cx="1584325" cy="419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300" b="1" u="sng" dirty="0">
                <a:solidFill>
                  <a:srgbClr val="FFFFFF"/>
                </a:solidFill>
                <a:latin typeface="Trebuchet MS" pitchFamily="34" charset="0"/>
              </a:rPr>
              <a:t>Learning Objectives: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300" b="1" u="sng" dirty="0">
                <a:solidFill>
                  <a:srgbClr val="FFFFFF"/>
                </a:solidFill>
                <a:latin typeface="Trebuchet MS" pitchFamily="34" charset="0"/>
              </a:rPr>
              <a:t>Develop:</a:t>
            </a:r>
          </a:p>
          <a:p>
            <a:pPr algn="ctr" eaLnBrk="1" hangingPunct="1"/>
            <a:r>
              <a:rPr lang="en-GB" sz="1300" b="1" dirty="0">
                <a:solidFill>
                  <a:srgbClr val="FFFFFF"/>
                </a:solidFill>
                <a:latin typeface="Trebuchet MS" pitchFamily="34" charset="0"/>
              </a:rPr>
              <a:t>To know past present, future and conditional tenses</a:t>
            </a:r>
          </a:p>
          <a:p>
            <a:pPr algn="ctr" eaLnBrk="1" hangingPunct="1"/>
            <a:endParaRPr lang="en-GB" sz="1300" dirty="0">
              <a:solidFill>
                <a:srgbClr val="FFFFFF"/>
              </a:solidFill>
              <a:latin typeface="Trebuchet MS" pitchFamily="34" charset="0"/>
            </a:endParaRPr>
          </a:p>
          <a:p>
            <a:pPr algn="ctr" eaLnBrk="1" hangingPunct="1"/>
            <a:r>
              <a:rPr lang="en-GB" sz="1300" b="1" u="sng" dirty="0">
                <a:solidFill>
                  <a:srgbClr val="FFFFFF"/>
                </a:solidFill>
                <a:latin typeface="Trebuchet MS" pitchFamily="34" charset="0"/>
              </a:rPr>
              <a:t>Secure</a:t>
            </a:r>
            <a:r>
              <a:rPr lang="en-GB" sz="1300" b="1" dirty="0">
                <a:solidFill>
                  <a:srgbClr val="FFFFFF"/>
                </a:solidFill>
                <a:latin typeface="Trebuchet MS" pitchFamily="34" charset="0"/>
              </a:rPr>
              <a:t>:</a:t>
            </a:r>
          </a:p>
          <a:p>
            <a:pPr algn="ctr"/>
            <a:r>
              <a:rPr lang="en-GB" sz="1300" b="1" dirty="0">
                <a:solidFill>
                  <a:srgbClr val="FFFFFF"/>
                </a:solidFill>
                <a:latin typeface="Trebuchet MS" pitchFamily="34" charset="0"/>
              </a:rPr>
              <a:t>To understand </a:t>
            </a:r>
            <a:r>
              <a:rPr lang="en-GB" sz="1300" b="1" dirty="0" smtClean="0">
                <a:solidFill>
                  <a:srgbClr val="FFFFFF"/>
                </a:solidFill>
                <a:latin typeface="Trebuchet MS" pitchFamily="34" charset="0"/>
              </a:rPr>
              <a:t>how </a:t>
            </a:r>
            <a:r>
              <a:rPr lang="en-GB" sz="1300" b="1" dirty="0">
                <a:solidFill>
                  <a:srgbClr val="FFFFFF"/>
                </a:solidFill>
                <a:latin typeface="Trebuchet MS" pitchFamily="34" charset="0"/>
              </a:rPr>
              <a:t>to improve your summary paragraphs</a:t>
            </a:r>
          </a:p>
          <a:p>
            <a:pPr algn="ctr"/>
            <a:endParaRPr lang="en-GB" sz="1300" i="1" dirty="0">
              <a:solidFill>
                <a:srgbClr val="FFFFFF"/>
              </a:solidFill>
              <a:latin typeface="Trebuchet MS" pitchFamily="34" charset="0"/>
            </a:endParaRPr>
          </a:p>
          <a:p>
            <a:pPr algn="ctr" eaLnBrk="1" hangingPunct="1"/>
            <a:r>
              <a:rPr lang="en-GB" sz="1300" b="1" u="sng" dirty="0">
                <a:solidFill>
                  <a:srgbClr val="FFFFFF"/>
                </a:solidFill>
                <a:latin typeface="Trebuchet MS" pitchFamily="34" charset="0"/>
              </a:rPr>
              <a:t>Enhance</a:t>
            </a:r>
            <a:r>
              <a:rPr lang="en-GB" sz="1300" b="1" dirty="0">
                <a:solidFill>
                  <a:srgbClr val="FFFFFF"/>
                </a:solidFill>
                <a:latin typeface="Trebuchet MS" pitchFamily="34" charset="0"/>
              </a:rPr>
              <a:t>:</a:t>
            </a:r>
          </a:p>
          <a:p>
            <a:pPr algn="ctr"/>
            <a:r>
              <a:rPr lang="en-GB" sz="1300" b="1" dirty="0">
                <a:solidFill>
                  <a:srgbClr val="FFFFFF"/>
                </a:solidFill>
                <a:latin typeface="Trebuchet MS" pitchFamily="34" charset="0"/>
              </a:rPr>
              <a:t>To develop your paragraphs to achieve a higher grade</a:t>
            </a:r>
          </a:p>
          <a:p>
            <a:pPr algn="ctr"/>
            <a:r>
              <a:rPr lang="en-GB" sz="1300" b="1" dirty="0" smtClean="0">
                <a:solidFill>
                  <a:srgbClr val="FFFFFF"/>
                </a:solidFill>
                <a:latin typeface="Trebuchet MS" pitchFamily="34" charset="0"/>
              </a:rPr>
              <a:t>.</a:t>
            </a:r>
            <a:endParaRPr lang="en-GB" sz="1300" b="1" dirty="0">
              <a:solidFill>
                <a:srgbClr val="FFFFFF"/>
              </a:solidFill>
              <a:latin typeface="Trebuchet MS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9975260"/>
              </p:ext>
            </p:extLst>
          </p:nvPr>
        </p:nvGraphicFramePr>
        <p:xfrm>
          <a:off x="2195736" y="1412775"/>
          <a:ext cx="6491064" cy="453650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491064"/>
              </a:tblGrid>
              <a:tr h="710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GB" sz="1600" u="sng" dirty="0">
                          <a:solidFill>
                            <a:schemeClr val="tx1"/>
                          </a:solidFill>
                          <a:effectLst/>
                        </a:rPr>
                        <a:t>E: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Vocabulary and structure limited  – some complete sentences and some attempt at a wider range of vocabulary.   Pronunciation generally accurate. Messages usually communicated in spite of frequent errors.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10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GB" sz="1600" u="sng" dirty="0">
                          <a:solidFill>
                            <a:schemeClr val="tx1"/>
                          </a:solidFill>
                          <a:effectLst/>
                        </a:rPr>
                        <a:t>D: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Gives additional details e.g. simple opinions and descriptions. Simple sentences with some successful use of a wider range of vocabulary.  Pronunciation and structures make responses generally intelligible.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10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GB" sz="1600" u="sng" dirty="0">
                          <a:solidFill>
                            <a:schemeClr val="tx1"/>
                          </a:solidFill>
                          <a:effectLst/>
                        </a:rPr>
                        <a:t>C: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Gives more detailed information including personal opinions.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Appropriate reference to past, present and future events. Some more complex sentences with a wider range of vocabulary and structure attempted. Time frames understandable but not always well formed. Errors of structure and/or pronunciation cause only occasional communication problems.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solidFill>
                            <a:schemeClr val="tx1"/>
                          </a:solidFill>
                          <a:effectLst/>
                        </a:rPr>
                        <a:t>B: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Gives full descriptions, give detailed information and express frequent opinions. A range of vocabulary and structures appropriate to more complex sentences. Generally accurate structures and pronunciation. Errors cause no serious communication problems.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10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solidFill>
                            <a:schemeClr val="tx1"/>
                          </a:solidFill>
                          <a:effectLst/>
                        </a:rPr>
                        <a:t>A*/A: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. In addition to giving full descriptions and detailed information, the candidate expresses and justifies ideas and points of view. Wide-ranging vocabulary and structures, appropriately used. Frequent use of extended sentences. Only minor errors in structure and pronunciation. No communication problems. Good accent and intonation.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46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LS UTC Lesson Slides - Accelerated Learning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LLS UTC Lesson Slides - Accelerated Learning</Template>
  <TotalTime>1137</TotalTime>
  <Words>261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LLS UTC Lesson Slides - Accelerated Learning</vt:lpstr>
      <vt:lpstr>Connect ¿Cómo es tu casa?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Sara</cp:lastModifiedBy>
  <cp:revision>99</cp:revision>
  <cp:lastPrinted>2013-05-11T10:50:58Z</cp:lastPrinted>
  <dcterms:created xsi:type="dcterms:W3CDTF">2013-07-29T09:29:51Z</dcterms:created>
  <dcterms:modified xsi:type="dcterms:W3CDTF">2015-02-08T19:19:09Z</dcterms:modified>
</cp:coreProperties>
</file>