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8" r:id="rId3"/>
    <p:sldId id="257" r:id="rId4"/>
    <p:sldId id="258" r:id="rId5"/>
    <p:sldId id="261" r:id="rId6"/>
    <p:sldId id="259" r:id="rId7"/>
    <p:sldId id="332" r:id="rId8"/>
    <p:sldId id="351" r:id="rId9"/>
    <p:sldId id="260" r:id="rId10"/>
    <p:sldId id="352" r:id="rId11"/>
    <p:sldId id="353" r:id="rId12"/>
    <p:sldId id="354" r:id="rId13"/>
    <p:sldId id="360" r:id="rId14"/>
    <p:sldId id="359" r:id="rId15"/>
    <p:sldId id="356" r:id="rId16"/>
    <p:sldId id="355" r:id="rId17"/>
    <p:sldId id="358" r:id="rId18"/>
    <p:sldId id="362" r:id="rId19"/>
    <p:sldId id="363" r:id="rId20"/>
    <p:sldId id="364" r:id="rId21"/>
    <p:sldId id="406" r:id="rId22"/>
    <p:sldId id="367" r:id="rId23"/>
    <p:sldId id="365" r:id="rId24"/>
    <p:sldId id="369" r:id="rId25"/>
    <p:sldId id="368" r:id="rId26"/>
    <p:sldId id="371" r:id="rId27"/>
    <p:sldId id="372" r:id="rId28"/>
    <p:sldId id="370" r:id="rId29"/>
    <p:sldId id="357" r:id="rId30"/>
    <p:sldId id="361" r:id="rId31"/>
    <p:sldId id="373" r:id="rId32"/>
    <p:sldId id="374" r:id="rId33"/>
    <p:sldId id="298" r:id="rId34"/>
    <p:sldId id="324" r:id="rId35"/>
    <p:sldId id="325" r:id="rId36"/>
    <p:sldId id="326" r:id="rId37"/>
    <p:sldId id="320" r:id="rId38"/>
    <p:sldId id="321" r:id="rId39"/>
    <p:sldId id="322" r:id="rId40"/>
    <p:sldId id="329" r:id="rId41"/>
    <p:sldId id="346" r:id="rId42"/>
    <p:sldId id="400" r:id="rId43"/>
    <p:sldId id="399" r:id="rId44"/>
    <p:sldId id="407" r:id="rId45"/>
    <p:sldId id="350" r:id="rId46"/>
    <p:sldId id="375" r:id="rId47"/>
    <p:sldId id="404" r:id="rId48"/>
    <p:sldId id="405" r:id="rId49"/>
    <p:sldId id="403" r:id="rId50"/>
    <p:sldId id="402" r:id="rId51"/>
    <p:sldId id="401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1491-6617-480F-BB01-E666176727F0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D908-2296-4D4B-A39A-4A1DE94CA6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32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1491-6617-480F-BB01-E666176727F0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D908-2296-4D4B-A39A-4A1DE94CA6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00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1491-6617-480F-BB01-E666176727F0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D908-2296-4D4B-A39A-4A1DE94CA6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21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1491-6617-480F-BB01-E666176727F0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D908-2296-4D4B-A39A-4A1DE94CA6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29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1491-6617-480F-BB01-E666176727F0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D908-2296-4D4B-A39A-4A1DE94CA6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3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1491-6617-480F-BB01-E666176727F0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D908-2296-4D4B-A39A-4A1DE94CA6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18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1491-6617-480F-BB01-E666176727F0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D908-2296-4D4B-A39A-4A1DE94CA6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73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1491-6617-480F-BB01-E666176727F0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D908-2296-4D4B-A39A-4A1DE94CA6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79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1491-6617-480F-BB01-E666176727F0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D908-2296-4D4B-A39A-4A1DE94CA6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52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1491-6617-480F-BB01-E666176727F0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D908-2296-4D4B-A39A-4A1DE94CA6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6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1491-6617-480F-BB01-E666176727F0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D908-2296-4D4B-A39A-4A1DE94CA6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83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D1491-6617-480F-BB01-E666176727F0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D908-2296-4D4B-A39A-4A1DE94CA64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28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LH7wD6jqiw" TargetMode="External"/><Relationship Id="rId2" Type="http://schemas.openxmlformats.org/officeDocument/2006/relationships/hyperlink" Target="https://www.youtube.com/watch?v=2czKVWl0HYY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7Wh0AKzMkeM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ultralex7/el-turismo-en-espaa-12762894" TargetMode="External"/><Relationship Id="rId2" Type="http://schemas.openxmlformats.org/officeDocument/2006/relationships/hyperlink" Target="https://www.slideshare.net/yaiiriitaahernandez/turismo-ventajas-y-desventajas-323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oredpanda.es/hoteles-inusuales-mundo/" TargetMode="External"/><Relationship Id="rId4" Type="http://schemas.openxmlformats.org/officeDocument/2006/relationships/hyperlink" Target="https://www.omio.es/blog/turismo-de-aventura-en-espana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8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A18C2C65-53AD-4E1F-BA77-94F2DDAB2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2079625"/>
            <a:ext cx="4322762" cy="2892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Una semana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 week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Dos semanas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Two weeks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Quince dias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Fifteen days</a:t>
            </a:r>
            <a:endParaRPr lang="en-GB" altLang="es-ES" sz="14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Un mes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 month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Cinco noches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Five nights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Un par de dias 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 couple of days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Una quincena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 fortnight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Un puente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 bank holiday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Un fin de semana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 weekend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01B0E2-A5F9-40B5-B73C-4F0D3E66F144}"/>
              </a:ext>
            </a:extLst>
          </p:cNvPr>
          <p:cNvSpPr txBox="1"/>
          <p:nvPr/>
        </p:nvSpPr>
        <p:spPr>
          <a:xfrm>
            <a:off x="385763" y="2317750"/>
            <a:ext cx="3730625" cy="18161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En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verano</a:t>
            </a: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 </a:t>
            </a: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In the summer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En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invierno</a:t>
            </a: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In winter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En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otoño</a:t>
            </a: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In autumn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En primavera 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 spring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En </a:t>
            </a:r>
            <a:r>
              <a:rPr lang="en-GB" sz="1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agosto</a:t>
            </a:r>
            <a:r>
              <a:rPr lang="en-GB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 August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Nunca</a:t>
            </a: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never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Todos</a:t>
            </a: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los </a:t>
            </a:r>
            <a:r>
              <a:rPr lang="en-GB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veranos</a:t>
            </a: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Every summer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C3C393A2-9462-4569-AD68-62FFF8F06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1555750"/>
            <a:ext cx="4321175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b="1" dirty="0" err="1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Voy</a:t>
            </a: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de </a:t>
            </a:r>
            <a:r>
              <a:rPr lang="en-GB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vacaciones</a:t>
            </a: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go on holiday 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7AE37014-B2D7-4CAB-803F-4D9000819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838" y="1555750"/>
            <a:ext cx="1843087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800" b="1">
                <a:solidFill>
                  <a:srgbClr val="000000"/>
                </a:solidFill>
                <a:latin typeface="Comic Sans MS" panose="030F0702030302020204" pitchFamily="66" charset="0"/>
              </a:rPr>
              <a:t>(Durante) </a:t>
            </a:r>
            <a:r>
              <a:rPr lang="en-GB" altLang="es-ES" sz="1800" b="1" i="1">
                <a:solidFill>
                  <a:srgbClr val="FF0000"/>
                </a:solidFill>
                <a:latin typeface="Comic Sans MS" panose="030F0702030302020204" pitchFamily="66" charset="0"/>
              </a:rPr>
              <a:t>for</a:t>
            </a:r>
          </a:p>
        </p:txBody>
      </p:sp>
      <p:sp>
        <p:nvSpPr>
          <p:cNvPr id="7" name="Oval 18">
            <a:extLst>
              <a:ext uri="{FF2B5EF4-FFF2-40B4-BE49-F238E27FC236}">
                <a16:creationId xmlns:a16="http://schemas.microsoft.com/office/drawing/2014/main" id="{5D22501C-ADF9-43C7-BD8C-AC40C524556C}"/>
              </a:ext>
            </a:extLst>
          </p:cNvPr>
          <p:cNvSpPr/>
          <p:nvPr/>
        </p:nvSpPr>
        <p:spPr>
          <a:xfrm>
            <a:off x="4115945" y="1586805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6EBC2EDA-FFAA-4C4C-9609-13CEBB8B0C38}"/>
              </a:ext>
            </a:extLst>
          </p:cNvPr>
          <p:cNvSpPr/>
          <p:nvPr/>
        </p:nvSpPr>
        <p:spPr>
          <a:xfrm>
            <a:off x="3611233" y="2564956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18">
            <a:extLst>
              <a:ext uri="{FF2B5EF4-FFF2-40B4-BE49-F238E27FC236}">
                <a16:creationId xmlns:a16="http://schemas.microsoft.com/office/drawing/2014/main" id="{1EF5DF4E-A2C3-4986-97EE-D93B31CA1561}"/>
              </a:ext>
            </a:extLst>
          </p:cNvPr>
          <p:cNvSpPr/>
          <p:nvPr/>
        </p:nvSpPr>
        <p:spPr>
          <a:xfrm>
            <a:off x="6603280" y="1596841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E0940547-1FA8-4DC6-8964-3C5BAFD4F8C2}"/>
              </a:ext>
            </a:extLst>
          </p:cNvPr>
          <p:cNvSpPr/>
          <p:nvPr/>
        </p:nvSpPr>
        <p:spPr>
          <a:xfrm>
            <a:off x="8316539" y="3193242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87D64E8-F0E3-4F1E-93F7-65AB4DB4F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4375150"/>
            <a:ext cx="3983037" cy="369888"/>
          </a:xfrm>
          <a:prstGeom prst="rect">
            <a:avLst/>
          </a:prstGeom>
          <a:ln w="38100"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Because </a:t>
            </a:r>
            <a:r>
              <a:rPr lang="en-GB" b="1" i="1" dirty="0" err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porque</a:t>
            </a:r>
            <a:endParaRPr lang="en-GB" b="1" i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FF6C46FE-F1B7-4017-A23F-81E03A43AAFC}"/>
              </a:ext>
            </a:extLst>
          </p:cNvPr>
          <p:cNvSpPr/>
          <p:nvPr/>
        </p:nvSpPr>
        <p:spPr>
          <a:xfrm>
            <a:off x="3992094" y="4375649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3196A9B-3C3E-4C30-BE17-1B2467BF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084763"/>
            <a:ext cx="8658225" cy="1439862"/>
          </a:xfrm>
          <a:prstGeom prst="rect">
            <a:avLst/>
          </a:prstGeom>
          <a:ln w="38100">
            <a:solidFill>
              <a:srgbClr val="FF0000"/>
            </a:solidFill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Mis</a:t>
            </a:r>
            <a:r>
              <a:rPr lang="en-GB" sz="16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padres no </a:t>
            </a:r>
            <a:r>
              <a:rPr lang="en-GB" sz="1600" b="1" dirty="0" err="1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trabajan</a:t>
            </a:r>
            <a:r>
              <a:rPr lang="en-GB" sz="16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1600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My parents don´t work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</a:t>
            </a:r>
            <a:r>
              <a:rPr lang="en-GB" sz="16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más</a:t>
            </a:r>
            <a:r>
              <a:rPr lang="en-GB" sz="16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barato</a:t>
            </a:r>
            <a:r>
              <a:rPr lang="en-GB" sz="16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que</a:t>
            </a:r>
            <a:r>
              <a:rPr lang="en-GB" sz="16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en </a:t>
            </a:r>
            <a:r>
              <a:rPr lang="en-GB" sz="1600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verano</a:t>
            </a:r>
            <a:r>
              <a:rPr lang="en-GB" sz="16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1600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it´s cheaper than in the summer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Todos</a:t>
            </a:r>
            <a:r>
              <a:rPr lang="en-GB" sz="16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los </a:t>
            </a:r>
            <a:r>
              <a:rPr lang="en-GB" sz="1600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hoteles</a:t>
            </a:r>
            <a:r>
              <a:rPr lang="en-GB" sz="16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están</a:t>
            </a:r>
            <a:r>
              <a:rPr lang="en-GB" sz="1600" b="1" dirty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demasiado</a:t>
            </a:r>
            <a:r>
              <a:rPr lang="en-GB" sz="16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llenos</a:t>
            </a:r>
            <a:r>
              <a:rPr lang="en-GB" sz="16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1600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All the hotels are too full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Puedes</a:t>
            </a:r>
            <a:r>
              <a:rPr lang="en-GB" sz="16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encontrar</a:t>
            </a:r>
            <a:r>
              <a:rPr lang="en-GB" sz="16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chollos</a:t>
            </a:r>
            <a:r>
              <a:rPr lang="en-GB" sz="16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1600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You can find bargains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4A9C11-E65A-4A4E-9C92-6D0F11AD5233}"/>
              </a:ext>
            </a:extLst>
          </p:cNvPr>
          <p:cNvSpPr/>
          <p:nvPr/>
        </p:nvSpPr>
        <p:spPr>
          <a:xfrm>
            <a:off x="8316416" y="544522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96F49A5-E4A5-4E17-84FF-61607104AA71}"/>
              </a:ext>
            </a:extLst>
          </p:cNvPr>
          <p:cNvSpPr txBox="1">
            <a:spLocks/>
          </p:cNvSpPr>
          <p:nvPr/>
        </p:nvSpPr>
        <p:spPr>
          <a:xfrm>
            <a:off x="432974" y="336227"/>
            <a:ext cx="6842125" cy="92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s-ES" sz="2400" dirty="0">
                <a:latin typeface="Britannic Bold" panose="020B0903060703020204" pitchFamily="34" charset="0"/>
              </a:rPr>
              <a:t>1.Hablame de </a:t>
            </a:r>
            <a:r>
              <a:rPr lang="en-GB" altLang="es-ES" sz="2400" dirty="0" err="1">
                <a:latin typeface="Britannic Bold" panose="020B0903060703020204" pitchFamily="34" charset="0"/>
              </a:rPr>
              <a:t>tus</a:t>
            </a:r>
            <a:r>
              <a:rPr lang="en-GB" altLang="es-ES" sz="2400" dirty="0">
                <a:latin typeface="Britannic Bold" panose="020B0903060703020204" pitchFamily="34" charset="0"/>
              </a:rPr>
              <a:t> </a:t>
            </a:r>
            <a:r>
              <a:rPr lang="en-GB" altLang="es-ES" sz="2400" dirty="0" err="1">
                <a:latin typeface="Britannic Bold" panose="020B0903060703020204" pitchFamily="34" charset="0"/>
              </a:rPr>
              <a:t>vacaciones</a:t>
            </a:r>
            <a:r>
              <a:rPr lang="en-GB" altLang="es-ES" sz="2400" dirty="0">
                <a:latin typeface="Britannic Bold" panose="020B0903060703020204" pitchFamily="34" charset="0"/>
              </a:rPr>
              <a:t> </a:t>
            </a:r>
            <a:r>
              <a:rPr lang="en-GB" altLang="es-ES" sz="2400" dirty="0" err="1">
                <a:latin typeface="Britannic Bold" panose="020B0903060703020204" pitchFamily="34" charset="0"/>
              </a:rPr>
              <a:t>Parte</a:t>
            </a:r>
            <a:r>
              <a:rPr lang="en-GB" altLang="es-ES" sz="2400" dirty="0">
                <a:latin typeface="Britannic Bold" panose="020B0903060703020204" pitchFamily="34" charset="0"/>
              </a:rPr>
              <a:t> 2 </a:t>
            </a:r>
            <a:br>
              <a:rPr lang="en-GB" altLang="es-ES" sz="2400" dirty="0">
                <a:latin typeface="Britannic Bold" panose="020B0903060703020204" pitchFamily="34" charset="0"/>
              </a:rPr>
            </a:br>
            <a:r>
              <a:rPr lang="en-GB" altLang="es-ES" sz="20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Tell me about your holidays</a:t>
            </a:r>
          </a:p>
        </p:txBody>
      </p:sp>
    </p:spTree>
    <p:extLst>
      <p:ext uri="{BB962C8B-B14F-4D97-AF65-F5344CB8AC3E}">
        <p14:creationId xmlns:p14="http://schemas.microsoft.com/office/powerpoint/2010/main" val="335085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7496A4E-AC21-42B1-AE41-E53A671B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404813"/>
            <a:ext cx="7516813" cy="922337"/>
          </a:xfrm>
        </p:spPr>
        <p:txBody>
          <a:bodyPr/>
          <a:lstStyle/>
          <a:p>
            <a:pPr eaLnBrk="1" hangingPunct="1"/>
            <a:r>
              <a:rPr lang="es-ES" altLang="es-ES" sz="2400" dirty="0">
                <a:latin typeface="Britannic Bold" panose="020B0903060703020204" pitchFamily="34" charset="0"/>
              </a:rPr>
              <a:t>2</a:t>
            </a:r>
            <a:r>
              <a:rPr lang="es-ES" altLang="es-E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.De vacaciones ¿Qué </a:t>
            </a:r>
            <a:r>
              <a:rPr lang="es-ES" altLang="es-ES" sz="2400" dirty="0">
                <a:solidFill>
                  <a:srgbClr val="FF6600"/>
                </a:solidFill>
                <a:latin typeface="Britannic Bold" panose="020B0903060703020204" pitchFamily="34" charset="0"/>
              </a:rPr>
              <a:t>es</a:t>
            </a:r>
            <a:r>
              <a:rPr lang="es-ES" altLang="es-E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 lo mas importante para </a:t>
            </a:r>
            <a:r>
              <a:rPr lang="es-ES" altLang="es-ES" sz="2400" dirty="0" err="1">
                <a:solidFill>
                  <a:schemeClr val="tx1"/>
                </a:solidFill>
                <a:latin typeface="Britannic Bold" panose="020B0903060703020204" pitchFamily="34" charset="0"/>
              </a:rPr>
              <a:t>tí</a:t>
            </a:r>
            <a:r>
              <a:rPr lang="es-ES" altLang="es-E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?</a:t>
            </a:r>
            <a:br>
              <a:rPr lang="es-ES" altLang="es-ES" sz="2400" dirty="0">
                <a:solidFill>
                  <a:schemeClr val="tx1"/>
                </a:solidFill>
                <a:latin typeface="Britannic Bold" panose="020B0903060703020204" pitchFamily="34" charset="0"/>
              </a:rPr>
            </a:b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On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holidays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,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is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most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important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for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you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95E6AAE0-0C98-4CC6-AD37-EE52CBF72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614488"/>
            <a:ext cx="8524875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 </a:t>
            </a:r>
            <a:r>
              <a:rPr lang="en-GB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más</a:t>
            </a: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b="1" u="sng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importante</a:t>
            </a: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b="1" u="sng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para </a:t>
            </a:r>
            <a:r>
              <a:rPr lang="en-GB" b="1" u="sng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mí</a:t>
            </a: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/son</a:t>
            </a: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most important for me is…/are…</a:t>
            </a:r>
          </a:p>
        </p:txBody>
      </p:sp>
      <p:sp>
        <p:nvSpPr>
          <p:cNvPr id="4" name="Oval 18">
            <a:extLst>
              <a:ext uri="{FF2B5EF4-FFF2-40B4-BE49-F238E27FC236}">
                <a16:creationId xmlns:a16="http://schemas.microsoft.com/office/drawing/2014/main" id="{0F637B2D-859A-4F97-A86C-DFE8C7FAE269}"/>
              </a:ext>
            </a:extLst>
          </p:cNvPr>
          <p:cNvSpPr/>
          <p:nvPr/>
        </p:nvSpPr>
        <p:spPr>
          <a:xfrm>
            <a:off x="8422550" y="1676211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304031E-F318-4E8C-A623-5CD3C154215B}"/>
              </a:ext>
            </a:extLst>
          </p:cNvPr>
          <p:cNvSpPr/>
          <p:nvPr/>
        </p:nvSpPr>
        <p:spPr>
          <a:xfrm>
            <a:off x="8388424" y="5157192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4 Rectángulo">
            <a:extLst>
              <a:ext uri="{FF2B5EF4-FFF2-40B4-BE49-F238E27FC236}">
                <a16:creationId xmlns:a16="http://schemas.microsoft.com/office/drawing/2014/main" id="{46887D9D-690B-402D-8E73-F20479126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708275"/>
            <a:ext cx="3994150" cy="16017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Para nosotros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 for us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Para mi familia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 for my family…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Para relajarse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To relax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Para pasarlo bien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To have a good time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Para desconectar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To switch off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AD5F044-E245-4B0A-9759-02FB1C063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00313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8">
            <a:extLst>
              <a:ext uri="{FF2B5EF4-FFF2-40B4-BE49-F238E27FC236}">
                <a16:creationId xmlns:a16="http://schemas.microsoft.com/office/drawing/2014/main" id="{68FB28E3-8C64-42C0-93EF-33C708F7A178}"/>
              </a:ext>
            </a:extLst>
          </p:cNvPr>
          <p:cNvSpPr/>
          <p:nvPr/>
        </p:nvSpPr>
        <p:spPr>
          <a:xfrm>
            <a:off x="5436096" y="6021288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79540758-BCE1-4FBC-9170-E1AEB9EE9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057400"/>
            <a:ext cx="8524875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 </a:t>
            </a:r>
            <a:r>
              <a:rPr lang="en-GB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menos</a:t>
            </a: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b="1" u="sng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importante</a:t>
            </a: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b="1" u="sng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para </a:t>
            </a:r>
            <a:r>
              <a:rPr lang="en-GB" b="1" u="sng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mí</a:t>
            </a: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/son</a:t>
            </a:r>
            <a:r>
              <a:rPr lang="en-GB" b="1" dirty="0">
                <a:solidFill>
                  <a:srgbClr val="FFC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least important for me is…/are…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C8A5F1-5679-4C9A-8FBA-814342CA0617}"/>
              </a:ext>
            </a:extLst>
          </p:cNvPr>
          <p:cNvSpPr/>
          <p:nvPr/>
        </p:nvSpPr>
        <p:spPr>
          <a:xfrm>
            <a:off x="8422549" y="2070373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1" name="3 Conector recto de flecha">
            <a:extLst>
              <a:ext uri="{FF2B5EF4-FFF2-40B4-BE49-F238E27FC236}">
                <a16:creationId xmlns:a16="http://schemas.microsoft.com/office/drawing/2014/main" id="{2629BCEC-9BA9-4E27-BB2E-302AA2BB6A87}"/>
              </a:ext>
            </a:extLst>
          </p:cNvPr>
          <p:cNvCxnSpPr/>
          <p:nvPr/>
        </p:nvCxnSpPr>
        <p:spPr>
          <a:xfrm>
            <a:off x="2838450" y="2362200"/>
            <a:ext cx="884238" cy="5921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4 Rectángulo">
            <a:extLst>
              <a:ext uri="{FF2B5EF4-FFF2-40B4-BE49-F238E27FC236}">
                <a16:creationId xmlns:a16="http://schemas.microsoft.com/office/drawing/2014/main" id="{D7200684-EE31-4667-9CFF-42D27D83B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365625"/>
            <a:ext cx="4105275" cy="1276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esencial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 essential </a:t>
            </a: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positivo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 positive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básico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basic </a:t>
            </a: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negativo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 negative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mejor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the best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peor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the worst</a:t>
            </a:r>
          </a:p>
        </p:txBody>
      </p:sp>
      <p:cxnSp>
        <p:nvCxnSpPr>
          <p:cNvPr id="13" name="14 Conector recto de flecha">
            <a:extLst>
              <a:ext uri="{FF2B5EF4-FFF2-40B4-BE49-F238E27FC236}">
                <a16:creationId xmlns:a16="http://schemas.microsoft.com/office/drawing/2014/main" id="{64D2017C-17B0-4E09-B260-01DE2F6265CF}"/>
              </a:ext>
            </a:extLst>
          </p:cNvPr>
          <p:cNvCxnSpPr/>
          <p:nvPr/>
        </p:nvCxnSpPr>
        <p:spPr>
          <a:xfrm>
            <a:off x="2195513" y="2276475"/>
            <a:ext cx="1152525" cy="2447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 Box 9">
            <a:extLst>
              <a:ext uri="{FF2B5EF4-FFF2-40B4-BE49-F238E27FC236}">
                <a16:creationId xmlns:a16="http://schemas.microsoft.com/office/drawing/2014/main" id="{CE52F1DE-23B7-4D19-84E4-FD41535D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732463"/>
            <a:ext cx="6913562" cy="955675"/>
          </a:xfrm>
          <a:prstGeom prst="rect">
            <a:avLst/>
          </a:prstGeom>
          <a:noFill/>
          <a:ln w="57150">
            <a:solidFill>
              <a:srgbClr val="3378CB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220011"/>
                </a:solidFill>
                <a:latin typeface="Comic Sans MS" panose="030F0702030302020204" pitchFamily="66" charset="0"/>
              </a:rPr>
              <a:t>porque  </a:t>
            </a:r>
            <a:r>
              <a:rPr lang="en-US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because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220011"/>
                </a:solidFill>
                <a:latin typeface="Comic Sans MS" panose="030F0702030302020204" pitchFamily="66" charset="0"/>
              </a:rPr>
              <a:t>Debido al hecho de que  </a:t>
            </a:r>
            <a:r>
              <a:rPr lang="en-US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Due to the fact that 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220011"/>
                </a:solidFill>
                <a:latin typeface="Comic Sans MS" panose="030F0702030302020204" pitchFamily="66" charset="0"/>
              </a:rPr>
              <a:t>A causa de que </a:t>
            </a:r>
            <a:r>
              <a:rPr lang="en-US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Because…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mic Sans MS" panose="030F0702030302020204" pitchFamily="66" charset="0"/>
              </a:rPr>
              <a:t>Ya que </a:t>
            </a:r>
            <a:r>
              <a:rPr lang="en-US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1392830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FEDC653-CC2A-4A05-84DC-6E08EDBC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8" y="333375"/>
            <a:ext cx="8137525" cy="935038"/>
          </a:xfrm>
        </p:spPr>
        <p:txBody>
          <a:bodyPr/>
          <a:lstStyle/>
          <a:p>
            <a:pPr eaLnBrk="1" hangingPunct="1"/>
            <a:r>
              <a:rPr lang="en-GB" altLang="es-ES" sz="2400" dirty="0">
                <a:latin typeface="Britannic Bold" panose="020B0903060703020204" pitchFamily="34" charset="0"/>
              </a:rPr>
              <a:t>3</a:t>
            </a:r>
            <a:r>
              <a:rPr lang="en-GB" altLang="es-E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.¿Qué </a:t>
            </a:r>
            <a:r>
              <a:rPr lang="en-GB" altLang="es-ES" sz="2400" dirty="0" err="1">
                <a:solidFill>
                  <a:srgbClr val="FF6600"/>
                </a:solidFill>
                <a:latin typeface="Britannic Bold" panose="020B0903060703020204" pitchFamily="34" charset="0"/>
              </a:rPr>
              <a:t>haces</a:t>
            </a:r>
            <a:r>
              <a:rPr lang="en-GB" altLang="es-E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 </a:t>
            </a:r>
            <a:r>
              <a:rPr lang="en-GB" altLang="es-ES" sz="2400" dirty="0" err="1">
                <a:solidFill>
                  <a:schemeClr val="tx1"/>
                </a:solidFill>
                <a:latin typeface="Britannic Bold" panose="020B0903060703020204" pitchFamily="34" charset="0"/>
              </a:rPr>
              <a:t>normalmente</a:t>
            </a:r>
            <a:r>
              <a:rPr lang="en-GB" altLang="es-E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 de </a:t>
            </a:r>
            <a:r>
              <a:rPr lang="en-GB" altLang="es-ES" sz="2400" dirty="0" err="1">
                <a:solidFill>
                  <a:schemeClr val="tx1"/>
                </a:solidFill>
                <a:latin typeface="Britannic Bold" panose="020B0903060703020204" pitchFamily="34" charset="0"/>
              </a:rPr>
              <a:t>vacaciones</a:t>
            </a:r>
            <a:r>
              <a:rPr lang="en-GB" altLang="es-E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?</a:t>
            </a:r>
            <a:br>
              <a:rPr lang="en-GB" altLang="es-ES" sz="2400" dirty="0">
                <a:solidFill>
                  <a:schemeClr val="tx1"/>
                </a:solidFill>
                <a:latin typeface="Britannic Bold" panose="020B0903060703020204" pitchFamily="34" charset="0"/>
              </a:rPr>
            </a:br>
            <a:r>
              <a:rPr lang="en-GB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What do you normally do on holidays?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37E4E630-B3A5-435D-BD14-9F1AFEEB8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1797050"/>
            <a:ext cx="5187950" cy="954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Voy</a:t>
            </a:r>
            <a:r>
              <a:rPr lang="en-GB" sz="16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de </a:t>
            </a:r>
            <a:r>
              <a:rPr lang="en-GB" sz="1600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vacaciones</a:t>
            </a:r>
            <a:r>
              <a:rPr lang="en-GB" sz="16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a.. </a:t>
            </a:r>
            <a:r>
              <a:rPr lang="en-GB" sz="1600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go on holiday to..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Mi</a:t>
            </a:r>
            <a:r>
              <a:rPr lang="en-GB" sz="16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familia</a:t>
            </a:r>
            <a:r>
              <a:rPr lang="en-GB" sz="1600" b="1" dirty="0">
                <a:latin typeface="Comic Sans MS" panose="030F0702030302020204" pitchFamily="66" charset="0"/>
                <a:cs typeface="Arial" panose="020B0604020202020204" pitchFamily="34" charset="0"/>
              </a:rPr>
              <a:t> y </a:t>
            </a:r>
            <a:r>
              <a:rPr lang="en-GB" sz="16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yo</a:t>
            </a:r>
            <a:r>
              <a:rPr lang="en-GB" sz="16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vamos</a:t>
            </a:r>
            <a:r>
              <a:rPr lang="en-GB" sz="1600" b="1" dirty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latin typeface="Comic Sans MS" panose="030F0702030302020204" pitchFamily="66" charset="0"/>
                <a:cs typeface="Arial" panose="020B0604020202020204" pitchFamily="34" charset="0"/>
              </a:rPr>
              <a:t>de </a:t>
            </a:r>
            <a:r>
              <a:rPr lang="en-GB" sz="16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vacaciones</a:t>
            </a:r>
            <a:r>
              <a:rPr lang="en-GB" sz="16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1600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My family and I go on holidays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DD07A715-75BB-4F77-83DB-2073F196B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924175"/>
            <a:ext cx="1878012" cy="785813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800" b="1">
                <a:solidFill>
                  <a:srgbClr val="000000"/>
                </a:solidFill>
                <a:latin typeface="Comic Sans MS" panose="030F0702030302020204" pitchFamily="66" charset="0"/>
              </a:rPr>
              <a:t>Además </a:t>
            </a:r>
            <a:r>
              <a:rPr lang="en-GB" altLang="es-ES" sz="1800" b="1" i="1">
                <a:solidFill>
                  <a:srgbClr val="FF0000"/>
                </a:solidFill>
                <a:latin typeface="Comic Sans MS" panose="030F0702030302020204" pitchFamily="66" charset="0"/>
              </a:rPr>
              <a:t>Also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800" b="1">
                <a:solidFill>
                  <a:srgbClr val="000000"/>
                </a:solidFill>
                <a:latin typeface="Comic Sans MS" panose="030F0702030302020204" pitchFamily="66" charset="0"/>
              </a:rPr>
              <a:t>También </a:t>
            </a:r>
            <a:r>
              <a:rPr lang="en-GB" altLang="es-ES" sz="1800" b="1" i="1">
                <a:solidFill>
                  <a:srgbClr val="FF0000"/>
                </a:solidFill>
                <a:latin typeface="Comic Sans MS" panose="030F0702030302020204" pitchFamily="66" charset="0"/>
              </a:rPr>
              <a:t>Also</a:t>
            </a:r>
          </a:p>
        </p:txBody>
      </p:sp>
      <p:sp>
        <p:nvSpPr>
          <p:cNvPr id="5" name="Oval 18">
            <a:extLst>
              <a:ext uri="{FF2B5EF4-FFF2-40B4-BE49-F238E27FC236}">
                <a16:creationId xmlns:a16="http://schemas.microsoft.com/office/drawing/2014/main" id="{B9B44BB7-32DB-4EFB-B0DD-327748F998C6}"/>
              </a:ext>
            </a:extLst>
          </p:cNvPr>
          <p:cNvSpPr/>
          <p:nvPr/>
        </p:nvSpPr>
        <p:spPr>
          <a:xfrm>
            <a:off x="1861402" y="300493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6" name="Oval 18">
            <a:extLst>
              <a:ext uri="{FF2B5EF4-FFF2-40B4-BE49-F238E27FC236}">
                <a16:creationId xmlns:a16="http://schemas.microsoft.com/office/drawing/2014/main" id="{2A9A73CB-7738-4981-915D-B38556C2F829}"/>
              </a:ext>
            </a:extLst>
          </p:cNvPr>
          <p:cNvSpPr/>
          <p:nvPr/>
        </p:nvSpPr>
        <p:spPr>
          <a:xfrm>
            <a:off x="1535477" y="5569507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7" name="Oval 18">
            <a:extLst>
              <a:ext uri="{FF2B5EF4-FFF2-40B4-BE49-F238E27FC236}">
                <a16:creationId xmlns:a16="http://schemas.microsoft.com/office/drawing/2014/main" id="{24F13125-8DF0-4536-BA0F-1FBE6EBF8416}"/>
              </a:ext>
            </a:extLst>
          </p:cNvPr>
          <p:cNvSpPr/>
          <p:nvPr/>
        </p:nvSpPr>
        <p:spPr>
          <a:xfrm>
            <a:off x="2517909" y="4390288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FF265A04-0C6E-4EBF-9361-4AB411D62838}"/>
              </a:ext>
            </a:extLst>
          </p:cNvPr>
          <p:cNvSpPr txBox="1"/>
          <p:nvPr/>
        </p:nvSpPr>
        <p:spPr>
          <a:xfrm>
            <a:off x="38100" y="1555750"/>
            <a:ext cx="3355975" cy="120015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En general </a:t>
            </a: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In general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Generalmente</a:t>
            </a: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Generally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Por</a:t>
            </a: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lo general </a:t>
            </a: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Generally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Normalmente</a:t>
            </a:r>
            <a:r>
              <a:rPr lang="en-GB" sz="24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Usually</a:t>
            </a:r>
            <a:endParaRPr lang="en-GB" sz="1400" b="1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 18">
            <a:extLst>
              <a:ext uri="{FF2B5EF4-FFF2-40B4-BE49-F238E27FC236}">
                <a16:creationId xmlns:a16="http://schemas.microsoft.com/office/drawing/2014/main" id="{610DD35C-4E95-4116-9F8F-E3D03A64C2E0}"/>
              </a:ext>
            </a:extLst>
          </p:cNvPr>
          <p:cNvSpPr/>
          <p:nvPr/>
        </p:nvSpPr>
        <p:spPr>
          <a:xfrm>
            <a:off x="3399535" y="1571288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D1A2B667-3DA9-4A89-9E58-95C106FB1F7C}"/>
              </a:ext>
            </a:extLst>
          </p:cNvPr>
          <p:cNvSpPr/>
          <p:nvPr/>
        </p:nvSpPr>
        <p:spPr>
          <a:xfrm>
            <a:off x="8781233" y="148988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DA840E1E-75E3-49E7-B55E-04A88A9DB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50" y="3035300"/>
            <a:ext cx="6799263" cy="1201738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b="1" dirty="0" err="1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Visito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monumentos</a:t>
            </a: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/</a:t>
            </a:r>
            <a:r>
              <a:rPr lang="en-GB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museos</a:t>
            </a: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/a mi </a:t>
            </a:r>
            <a:r>
              <a:rPr lang="en-GB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familia</a:t>
            </a: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/ a </a:t>
            </a:r>
            <a:r>
              <a:rPr lang="en-GB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mis</a:t>
            </a: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parientes</a:t>
            </a: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visit monuments/museums/my family/ my relatives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Mi</a:t>
            </a:r>
            <a:r>
              <a:rPr lang="en-GB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familia</a:t>
            </a:r>
            <a:r>
              <a:rPr lang="en-GB" b="1" dirty="0">
                <a:latin typeface="Comic Sans MS" panose="030F0702030302020204" pitchFamily="66" charset="0"/>
                <a:cs typeface="Arial" panose="020B0604020202020204" pitchFamily="34" charset="0"/>
              </a:rPr>
              <a:t> y </a:t>
            </a:r>
            <a:r>
              <a:rPr lang="en-GB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yo</a:t>
            </a:r>
            <a:r>
              <a:rPr lang="en-GB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visitamos</a:t>
            </a:r>
            <a:r>
              <a:rPr lang="en-GB" b="1" dirty="0">
                <a:latin typeface="Comic Sans MS" panose="030F0702030302020204" pitchFamily="66" charset="0"/>
                <a:cs typeface="Arial" panose="020B0604020202020204" pitchFamily="34" charset="0"/>
              </a:rPr>
              <a:t> ….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My family and I visit…</a:t>
            </a: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CCE839AA-79E1-4E0B-89CE-E1D3A188F25A}"/>
              </a:ext>
            </a:extLst>
          </p:cNvPr>
          <p:cNvSpPr/>
          <p:nvPr/>
        </p:nvSpPr>
        <p:spPr>
          <a:xfrm>
            <a:off x="8627381" y="3221777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479E2218-F720-43E2-826C-3A017C6C4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49" y="5876925"/>
            <a:ext cx="7617731" cy="707886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 </a:t>
            </a:r>
            <a:r>
              <a:rPr lang="en-GB" sz="1600" b="1" dirty="0" err="1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gusta</a:t>
            </a:r>
            <a:r>
              <a:rPr lang="en-GB" sz="1600" b="1" dirty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(+INFINITIVE)…  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 like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b="1" dirty="0">
                <a:latin typeface="Comic Sans MS" panose="030F0702030302020204" pitchFamily="66" charset="0"/>
                <a:cs typeface="Arial" panose="020B0604020202020204" pitchFamily="34" charset="0"/>
              </a:rPr>
              <a:t>Mi </a:t>
            </a:r>
            <a:r>
              <a:rPr lang="en-GB" sz="16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familia</a:t>
            </a:r>
            <a:r>
              <a:rPr lang="en-GB" sz="1600" b="1" dirty="0">
                <a:latin typeface="Comic Sans MS" panose="030F0702030302020204" pitchFamily="66" charset="0"/>
                <a:cs typeface="Arial" panose="020B0604020202020204" pitchFamily="34" charset="0"/>
              </a:rPr>
              <a:t> y a mi </a:t>
            </a:r>
            <a:r>
              <a:rPr lang="en-GB" sz="1600" b="1" dirty="0" err="1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nos</a:t>
            </a:r>
            <a:r>
              <a:rPr lang="en-GB" sz="1600" b="1" dirty="0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gusta</a:t>
            </a:r>
            <a:r>
              <a:rPr lang="en-GB" sz="1600" b="1" dirty="0">
                <a:latin typeface="Comic Sans MS" panose="030F0702030302020204" pitchFamily="66" charset="0"/>
                <a:cs typeface="Arial" panose="020B0604020202020204" pitchFamily="34" charset="0"/>
              </a:rPr>
              <a:t>… </a:t>
            </a:r>
            <a:r>
              <a:rPr lang="en-GB" sz="16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(+INFINITIVE)… </a:t>
            </a:r>
            <a:r>
              <a:rPr lang="en-GB" sz="1600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My family and I like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D8CBD710-108A-4D7F-94E2-1CD63E501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383088"/>
            <a:ext cx="5329237" cy="120015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800" b="1">
                <a:solidFill>
                  <a:srgbClr val="000000"/>
                </a:solidFill>
                <a:latin typeface="Comic Sans MS" panose="030F0702030302020204" pitchFamily="66" charset="0"/>
              </a:rPr>
              <a:t>porque </a:t>
            </a:r>
            <a:r>
              <a:rPr lang="en-GB" altLang="es-ES" sz="1800" b="1" i="1">
                <a:solidFill>
                  <a:srgbClr val="FF0000"/>
                </a:solidFill>
                <a:latin typeface="Comic Sans MS" panose="030F0702030302020204" pitchFamily="66" charset="0"/>
              </a:rPr>
              <a:t>because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800" b="1">
                <a:solidFill>
                  <a:srgbClr val="000000"/>
                </a:solidFill>
                <a:latin typeface="Comic Sans MS" panose="030F0702030302020204" pitchFamily="66" charset="0"/>
              </a:rPr>
              <a:t>Ya que  </a:t>
            </a:r>
            <a:r>
              <a:rPr lang="en-GB" altLang="es-ES" sz="1800" b="1" i="1">
                <a:solidFill>
                  <a:srgbClr val="FF0000"/>
                </a:solidFill>
                <a:latin typeface="Comic Sans MS" panose="030F0702030302020204" pitchFamily="66" charset="0"/>
              </a:rPr>
              <a:t>because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800" b="1">
                <a:latin typeface="Comic Sans MS" panose="030F0702030302020204" pitchFamily="66" charset="0"/>
              </a:rPr>
              <a:t>Debido al hecho de que </a:t>
            </a:r>
            <a:r>
              <a:rPr lang="en-GB" altLang="es-ES" sz="1800" b="1" i="1">
                <a:solidFill>
                  <a:srgbClr val="FF0000"/>
                </a:solidFill>
                <a:latin typeface="Comic Sans MS" panose="030F0702030302020204" pitchFamily="66" charset="0"/>
              </a:rPr>
              <a:t>Due to the fact that</a:t>
            </a:r>
          </a:p>
        </p:txBody>
      </p:sp>
    </p:spTree>
    <p:extLst>
      <p:ext uri="{BB962C8B-B14F-4D97-AF65-F5344CB8AC3E}">
        <p14:creationId xmlns:p14="http://schemas.microsoft.com/office/powerpoint/2010/main" val="4260165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1DB2-4F92-4794-BFF3-53A7ABFB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6842125" cy="922337"/>
          </a:xfrm>
        </p:spPr>
        <p:txBody>
          <a:bodyPr>
            <a:normAutofit fontScale="90000"/>
          </a:bodyPr>
          <a:lstStyle/>
          <a:p>
            <a: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  <a:t>4.¿Cómo </a:t>
            </a:r>
            <a:r>
              <a:rPr lang="es-ES" altLang="es-ES" sz="2400" dirty="0">
                <a:solidFill>
                  <a:srgbClr val="FF6600"/>
                </a:solidFill>
                <a:latin typeface="Britannic Bold" panose="020B0903060703020204" pitchFamily="34" charset="0"/>
              </a:rPr>
              <a:t>es</a:t>
            </a:r>
            <a: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  <a:t> el hotel donde te alojas normalmente? </a:t>
            </a:r>
            <a:b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</a:b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is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hotel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where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you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normally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stay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like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altLang="es-E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21BBAD-769E-44F5-9A71-72B1E0F5D3DE}"/>
              </a:ext>
            </a:extLst>
          </p:cNvPr>
          <p:cNvSpPr/>
          <p:nvPr/>
        </p:nvSpPr>
        <p:spPr>
          <a:xfrm>
            <a:off x="77788" y="1352550"/>
            <a:ext cx="1422400" cy="307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/>
              <a:t>El hotel </a:t>
            </a:r>
            <a:r>
              <a:rPr lang="es-ES" sz="1400" i="1" dirty="0" err="1">
                <a:solidFill>
                  <a:srgbClr val="FF0000"/>
                </a:solidFill>
              </a:rPr>
              <a:t>the</a:t>
            </a:r>
            <a:r>
              <a:rPr lang="es-ES" sz="1400" i="1" dirty="0">
                <a:solidFill>
                  <a:srgbClr val="FF0000"/>
                </a:solidFill>
              </a:rPr>
              <a:t> hotel</a:t>
            </a:r>
            <a:endParaRPr lang="es-ES" sz="1400" dirty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CB572699-16B2-44C1-9D84-1490427B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3360738"/>
            <a:ext cx="1489075" cy="8302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200" u="sng" dirty="0">
                <a:solidFill>
                  <a:srgbClr val="FF6600"/>
                </a:solidFill>
              </a:rPr>
              <a:t>Está</a:t>
            </a:r>
            <a:r>
              <a:rPr lang="es-ES" sz="1200" dirty="0">
                <a:solidFill>
                  <a:srgbClr val="FF66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It´s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endParaRPr lang="es-ES" sz="1200" dirty="0"/>
          </a:p>
          <a:p>
            <a:pPr>
              <a:defRPr/>
            </a:pPr>
            <a:r>
              <a:rPr lang="es-ES" sz="1200" u="sng" dirty="0">
                <a:solidFill>
                  <a:srgbClr val="FF6600"/>
                </a:solidFill>
              </a:rPr>
              <a:t>No está </a:t>
            </a:r>
            <a:r>
              <a:rPr lang="es-ES" sz="1200" dirty="0" err="1">
                <a:solidFill>
                  <a:srgbClr val="FF0000"/>
                </a:solidFill>
              </a:rPr>
              <a:t>It</a:t>
            </a:r>
            <a:r>
              <a:rPr lang="es-ES" sz="1200" dirty="0">
                <a:solidFill>
                  <a:srgbClr val="FF0000"/>
                </a:solidFill>
              </a:rPr>
              <a:t> </a:t>
            </a:r>
            <a:r>
              <a:rPr lang="es-ES" sz="1200" dirty="0" err="1">
                <a:solidFill>
                  <a:srgbClr val="FF0000"/>
                </a:solidFill>
              </a:rPr>
              <a:t>is</a:t>
            </a:r>
            <a:r>
              <a:rPr lang="es-ES" sz="1200" dirty="0">
                <a:solidFill>
                  <a:srgbClr val="FF0000"/>
                </a:solidFill>
              </a:rPr>
              <a:t> </a:t>
            </a:r>
            <a:r>
              <a:rPr lang="es-ES" sz="1200" dirty="0" err="1">
                <a:solidFill>
                  <a:srgbClr val="FF0000"/>
                </a:solidFill>
              </a:rPr>
              <a:t>not</a:t>
            </a:r>
            <a:r>
              <a:rPr lang="es-ES" sz="1200" dirty="0"/>
              <a:t>	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8AACCB7-203D-4F32-98AB-B09EC5FB8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1630" y="3129177"/>
            <a:ext cx="499273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montañas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mountains</a:t>
            </a:r>
            <a:r>
              <a:rPr lang="en-GB" sz="1200" dirty="0"/>
              <a:t>                 </a:t>
            </a:r>
            <a:r>
              <a:rPr lang="en-GB" sz="1200" dirty="0" err="1"/>
              <a:t>jardines</a:t>
            </a:r>
            <a:r>
              <a:rPr lang="en-GB" sz="1200" i="1" dirty="0">
                <a:solidFill>
                  <a:srgbClr val="FF0000"/>
                </a:solidFill>
              </a:rPr>
              <a:t> gardens</a:t>
            </a:r>
            <a:endParaRPr lang="en-GB" sz="1200" dirty="0"/>
          </a:p>
          <a:p>
            <a:pPr>
              <a:defRPr/>
            </a:pPr>
            <a:r>
              <a:rPr lang="en-GB" sz="1200" dirty="0" err="1"/>
              <a:t>parques</a:t>
            </a:r>
            <a:r>
              <a:rPr lang="en-GB" sz="1200" dirty="0"/>
              <a:t>   </a:t>
            </a:r>
            <a:r>
              <a:rPr lang="en-GB" sz="1200" i="1" dirty="0">
                <a:solidFill>
                  <a:srgbClr val="FF0000"/>
                </a:solidFill>
              </a:rPr>
              <a:t>parks</a:t>
            </a:r>
            <a:r>
              <a:rPr lang="en-GB" sz="1200" dirty="0"/>
              <a:t>               </a:t>
            </a:r>
            <a:r>
              <a:rPr lang="en-GB" sz="1200" dirty="0" err="1"/>
              <a:t>árboles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trees</a:t>
            </a:r>
          </a:p>
          <a:p>
            <a:pPr>
              <a:defRPr/>
            </a:pPr>
            <a:r>
              <a:rPr lang="en-GB" sz="1200" dirty="0" err="1"/>
              <a:t>chiringuitos</a:t>
            </a:r>
            <a:r>
              <a:rPr lang="en-GB" sz="1200" i="1" dirty="0">
                <a:solidFill>
                  <a:srgbClr val="FF0000"/>
                </a:solidFill>
              </a:rPr>
              <a:t> beach bars</a:t>
            </a:r>
          </a:p>
          <a:p>
            <a:pPr>
              <a:defRPr/>
            </a:pPr>
            <a:r>
              <a:rPr lang="en-GB" sz="1200" dirty="0" err="1"/>
              <a:t>tiendas</a:t>
            </a:r>
            <a:r>
              <a:rPr lang="en-GB" sz="1200" dirty="0"/>
              <a:t>	</a:t>
            </a:r>
            <a:r>
              <a:rPr lang="en-GB" sz="1200" i="1" dirty="0">
                <a:solidFill>
                  <a:srgbClr val="FF0000"/>
                </a:solidFill>
              </a:rPr>
              <a:t>the shops</a:t>
            </a:r>
            <a:endParaRPr lang="en-GB" sz="1200" dirty="0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91B5164E-340B-47BC-886E-3FE428267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638" y="3957638"/>
            <a:ext cx="293687" cy="2762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200" dirty="0"/>
              <a:t>a </a:t>
            </a:r>
            <a:endParaRPr lang="en-GB" sz="1200" dirty="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B026820F-710A-428F-8BBF-D7D66A095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563" y="4049713"/>
            <a:ext cx="3924300" cy="646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diez</a:t>
            </a:r>
            <a:r>
              <a:rPr lang="en-GB" sz="1200" dirty="0"/>
              <a:t> </a:t>
            </a:r>
            <a:r>
              <a:rPr lang="en-GB" sz="1200" dirty="0" err="1"/>
              <a:t>minutos</a:t>
            </a:r>
            <a:r>
              <a:rPr lang="en-GB" sz="1200" dirty="0"/>
              <a:t>   </a:t>
            </a:r>
            <a:r>
              <a:rPr lang="en-GB" sz="1200" i="1" dirty="0">
                <a:solidFill>
                  <a:srgbClr val="FF0000"/>
                </a:solidFill>
              </a:rPr>
              <a:t>ten minutes     </a:t>
            </a:r>
            <a:r>
              <a:rPr lang="en-GB" sz="1200" dirty="0"/>
              <a:t>media </a:t>
            </a:r>
            <a:r>
              <a:rPr lang="en-GB" sz="1200" dirty="0" err="1"/>
              <a:t>hora</a:t>
            </a:r>
            <a:r>
              <a:rPr lang="en-GB" sz="1200" dirty="0"/>
              <a:t> </a:t>
            </a:r>
            <a:r>
              <a:rPr lang="en-GB" sz="1200" dirty="0">
                <a:solidFill>
                  <a:srgbClr val="FF0000"/>
                </a:solidFill>
              </a:rPr>
              <a:t>half an hour  </a:t>
            </a:r>
          </a:p>
          <a:p>
            <a:pPr>
              <a:defRPr/>
            </a:pPr>
            <a:r>
              <a:rPr lang="en-GB" sz="1200" dirty="0" err="1"/>
              <a:t>cinco</a:t>
            </a:r>
            <a:r>
              <a:rPr lang="en-GB" sz="1200" dirty="0"/>
              <a:t> </a:t>
            </a:r>
            <a:r>
              <a:rPr lang="en-GB" sz="1200" dirty="0" err="1"/>
              <a:t>minutos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five minutes      </a:t>
            </a:r>
            <a:r>
              <a:rPr lang="en-GB" sz="1200" dirty="0" err="1"/>
              <a:t>corta</a:t>
            </a:r>
            <a:r>
              <a:rPr lang="en-GB" sz="1200" dirty="0"/>
              <a:t> </a:t>
            </a:r>
            <a:r>
              <a:rPr lang="en-GB" sz="1200" dirty="0" err="1"/>
              <a:t>distancia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short distance</a:t>
            </a:r>
          </a:p>
          <a:p>
            <a:pPr>
              <a:defRPr/>
            </a:pPr>
            <a:r>
              <a:rPr lang="en-GB" sz="1200" dirty="0"/>
              <a:t>dos </a:t>
            </a:r>
            <a:r>
              <a:rPr lang="en-GB" sz="1200" dirty="0" err="1"/>
              <a:t>kilómetros</a:t>
            </a:r>
            <a:r>
              <a:rPr lang="en-GB" sz="1200" dirty="0"/>
              <a:t>  </a:t>
            </a:r>
            <a:r>
              <a:rPr lang="en-GB" sz="1200" i="1" dirty="0">
                <a:solidFill>
                  <a:srgbClr val="FF0000"/>
                </a:solidFill>
              </a:rPr>
              <a:t> two kilometres </a:t>
            </a:r>
            <a:r>
              <a:rPr lang="en-GB" sz="1200" dirty="0" err="1"/>
              <a:t>cien</a:t>
            </a:r>
            <a:r>
              <a:rPr lang="en-GB" sz="1200" dirty="0"/>
              <a:t> metros 	</a:t>
            </a:r>
            <a:r>
              <a:rPr lang="en-GB" sz="1200" i="1" dirty="0">
                <a:solidFill>
                  <a:srgbClr val="FF0000"/>
                </a:solidFill>
              </a:rPr>
              <a:t>hundred metres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7E7B0D88-BE8E-4751-B17C-66EBF8D76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6775" y="4249738"/>
            <a:ext cx="536575" cy="27781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/>
              <a:t>de  </a:t>
            </a:r>
            <a:r>
              <a:rPr lang="en-GB" sz="1200" i="1" dirty="0">
                <a:solidFill>
                  <a:srgbClr val="FF0000"/>
                </a:solidFill>
              </a:rPr>
              <a:t>of</a:t>
            </a:r>
            <a:endParaRPr lang="en-GB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6933DA-A867-4CD6-A852-CB483126E574}"/>
              </a:ext>
            </a:extLst>
          </p:cNvPr>
          <p:cNvSpPr/>
          <p:nvPr/>
        </p:nvSpPr>
        <p:spPr>
          <a:xfrm>
            <a:off x="6511925" y="3917950"/>
            <a:ext cx="2555875" cy="938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100" dirty="0"/>
              <a:t>el aeropuerto      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airport</a:t>
            </a:r>
            <a:r>
              <a:rPr lang="es-ES" sz="1100" i="1" dirty="0">
                <a:solidFill>
                  <a:srgbClr val="FF0000"/>
                </a:solidFill>
              </a:rPr>
              <a:t>       </a:t>
            </a:r>
          </a:p>
          <a:p>
            <a:pPr>
              <a:defRPr/>
            </a:pPr>
            <a:r>
              <a:rPr lang="es-ES" sz="1100" dirty="0"/>
              <a:t>la playa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beach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el centro de la ciudad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city</a:t>
            </a:r>
            <a:r>
              <a:rPr lang="es-ES" sz="1100" i="1" dirty="0">
                <a:solidFill>
                  <a:srgbClr val="FF0000"/>
                </a:solidFill>
              </a:rPr>
              <a:t> centre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la estación de autobuses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bus </a:t>
            </a:r>
            <a:r>
              <a:rPr lang="es-ES" sz="1100" i="1" dirty="0" err="1">
                <a:solidFill>
                  <a:srgbClr val="FF0000"/>
                </a:solidFill>
              </a:rPr>
              <a:t>station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el centro comercial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shopping centre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5043170-37F9-4C98-A4A1-DFD712DE0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4762500"/>
            <a:ext cx="1849438" cy="1016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200" u="sng" dirty="0">
                <a:solidFill>
                  <a:srgbClr val="FF6600"/>
                </a:solidFill>
              </a:rPr>
              <a:t>Consta</a:t>
            </a:r>
            <a:r>
              <a:rPr lang="es-ES" sz="1200" dirty="0">
                <a:solidFill>
                  <a:srgbClr val="FF6600"/>
                </a:solidFill>
              </a:rPr>
              <a:t> </a:t>
            </a:r>
            <a:r>
              <a:rPr lang="es-ES" sz="1200" dirty="0"/>
              <a:t>de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consists</a:t>
            </a:r>
            <a:r>
              <a:rPr lang="es-ES" sz="1200" i="1" dirty="0">
                <a:solidFill>
                  <a:srgbClr val="FF0000"/>
                </a:solidFill>
              </a:rPr>
              <a:t> of</a:t>
            </a:r>
          </a:p>
          <a:p>
            <a:pPr>
              <a:defRPr/>
            </a:pPr>
            <a:r>
              <a:rPr lang="es-ES" sz="1200" u="sng" dirty="0">
                <a:solidFill>
                  <a:srgbClr val="FF6600"/>
                </a:solidFill>
              </a:rPr>
              <a:t>Consiste</a:t>
            </a:r>
            <a:r>
              <a:rPr lang="es-ES" sz="1200" dirty="0">
                <a:solidFill>
                  <a:srgbClr val="FF6600"/>
                </a:solidFill>
              </a:rPr>
              <a:t> </a:t>
            </a:r>
            <a:r>
              <a:rPr lang="es-ES" sz="1200" dirty="0"/>
              <a:t>en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it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consists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of</a:t>
            </a:r>
          </a:p>
          <a:p>
            <a:pPr>
              <a:defRPr/>
            </a:pPr>
            <a:endParaRPr lang="es-ES" sz="1200" dirty="0"/>
          </a:p>
          <a:p>
            <a:pPr>
              <a:defRPr/>
            </a:pPr>
            <a:r>
              <a:rPr lang="es-ES" sz="1200" u="sng" dirty="0">
                <a:solidFill>
                  <a:srgbClr val="FF6600"/>
                </a:solidFill>
              </a:rPr>
              <a:t>Tiene</a:t>
            </a:r>
            <a:r>
              <a:rPr lang="es-ES" sz="1200" dirty="0">
                <a:solidFill>
                  <a:srgbClr val="FF66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has </a:t>
            </a:r>
            <a:r>
              <a:rPr lang="es-ES" sz="1200" i="1" dirty="0" err="1">
                <a:solidFill>
                  <a:srgbClr val="FF0000"/>
                </a:solidFill>
              </a:rPr>
              <a:t>got</a:t>
            </a:r>
            <a:r>
              <a:rPr lang="es-ES" sz="1200" dirty="0"/>
              <a:t>	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1012A61-2FEA-4A4C-BB07-2894EAC1D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5049838"/>
            <a:ext cx="1368425" cy="647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sencillas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single</a:t>
            </a:r>
          </a:p>
          <a:p>
            <a:pPr>
              <a:defRPr/>
            </a:pPr>
            <a:r>
              <a:rPr lang="en-GB" sz="1200" dirty="0" err="1"/>
              <a:t>Individuales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single</a:t>
            </a:r>
          </a:p>
          <a:p>
            <a:pPr>
              <a:defRPr/>
            </a:pPr>
            <a:r>
              <a:rPr lang="en-GB" sz="1200" dirty="0" err="1"/>
              <a:t>Dobles</a:t>
            </a:r>
            <a:r>
              <a:rPr lang="en-GB" sz="1200" i="1" dirty="0">
                <a:solidFill>
                  <a:srgbClr val="FF0000"/>
                </a:solidFill>
              </a:rPr>
              <a:t> double</a:t>
            </a:r>
            <a:r>
              <a:rPr lang="en-GB" sz="1200" dirty="0"/>
              <a:t>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26BC2-04D5-4437-A8E8-D3E27FA7708D}"/>
              </a:ext>
            </a:extLst>
          </p:cNvPr>
          <p:cNvSpPr/>
          <p:nvPr/>
        </p:nvSpPr>
        <p:spPr>
          <a:xfrm>
            <a:off x="1693863" y="1308100"/>
            <a:ext cx="893762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200" u="sng" dirty="0">
                <a:solidFill>
                  <a:srgbClr val="FF6600"/>
                </a:solidFill>
              </a:rPr>
              <a:t>es</a:t>
            </a:r>
            <a:r>
              <a:rPr lang="es-ES" sz="1200" dirty="0"/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is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no </a:t>
            </a:r>
            <a:r>
              <a:rPr lang="es-ES" sz="1200" u="sng" dirty="0">
                <a:solidFill>
                  <a:srgbClr val="FF6600"/>
                </a:solidFill>
              </a:rPr>
              <a:t>es</a:t>
            </a:r>
            <a:r>
              <a:rPr lang="es-ES" sz="1200" dirty="0"/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is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not</a:t>
            </a:r>
            <a:endParaRPr lang="es-ES" sz="1200" i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21056-1908-4862-89AF-5B39598F6CBF}"/>
              </a:ext>
            </a:extLst>
          </p:cNvPr>
          <p:cNvSpPr/>
          <p:nvPr/>
        </p:nvSpPr>
        <p:spPr>
          <a:xfrm>
            <a:off x="2697163" y="1249363"/>
            <a:ext cx="1293812" cy="830262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200" dirty="0"/>
              <a:t>muy </a:t>
            </a:r>
            <a:r>
              <a:rPr lang="es-ES" sz="1200" i="1" dirty="0" err="1">
                <a:solidFill>
                  <a:srgbClr val="FF0000"/>
                </a:solidFill>
              </a:rPr>
              <a:t>very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bastante </a:t>
            </a:r>
            <a:r>
              <a:rPr lang="es-ES" sz="1200" i="1" dirty="0">
                <a:solidFill>
                  <a:srgbClr val="FF0000"/>
                </a:solidFill>
              </a:rPr>
              <a:t>quite</a:t>
            </a:r>
          </a:p>
          <a:p>
            <a:pPr>
              <a:defRPr/>
            </a:pPr>
            <a:r>
              <a:rPr lang="es-ES" sz="1200" dirty="0"/>
              <a:t>un poco </a:t>
            </a:r>
            <a:r>
              <a:rPr lang="es-ES" sz="1200" i="1" dirty="0">
                <a:solidFill>
                  <a:srgbClr val="FF0000"/>
                </a:solidFill>
              </a:rPr>
              <a:t>a </a:t>
            </a:r>
            <a:r>
              <a:rPr lang="es-ES" sz="1200" i="1" dirty="0" err="1">
                <a:solidFill>
                  <a:srgbClr val="FF0000"/>
                </a:solidFill>
              </a:rPr>
              <a:t>little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demasiado </a:t>
            </a:r>
            <a:r>
              <a:rPr lang="es-ES" sz="1200" i="1" dirty="0" err="1">
                <a:solidFill>
                  <a:srgbClr val="FF0000"/>
                </a:solidFill>
              </a:rPr>
              <a:t>too</a:t>
            </a:r>
            <a:endParaRPr lang="es-ES" sz="1200" i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D2758A-DC3C-40DE-9AA5-2160D9F6685E}"/>
              </a:ext>
            </a:extLst>
          </p:cNvPr>
          <p:cNvSpPr/>
          <p:nvPr/>
        </p:nvSpPr>
        <p:spPr>
          <a:xfrm>
            <a:off x="4098925" y="1262063"/>
            <a:ext cx="2828925" cy="769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100" dirty="0"/>
              <a:t>grande   </a:t>
            </a:r>
            <a:r>
              <a:rPr lang="es-ES" sz="1100" i="1" dirty="0" err="1">
                <a:solidFill>
                  <a:srgbClr val="FF0000"/>
                </a:solidFill>
              </a:rPr>
              <a:t>big</a:t>
            </a:r>
            <a:r>
              <a:rPr lang="es-ES" sz="1100" i="1" dirty="0">
                <a:solidFill>
                  <a:srgbClr val="FF0000"/>
                </a:solidFill>
              </a:rPr>
              <a:t>  </a:t>
            </a:r>
            <a:r>
              <a:rPr lang="es-ES" sz="1100" dirty="0"/>
              <a:t>            pequeño </a:t>
            </a:r>
            <a:r>
              <a:rPr lang="es-ES" sz="1100" i="1" dirty="0" err="1">
                <a:solidFill>
                  <a:srgbClr val="FF0000"/>
                </a:solidFill>
              </a:rPr>
              <a:t>small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moderno    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modern</a:t>
            </a:r>
            <a:r>
              <a:rPr lang="es-ES" sz="1100" i="1" dirty="0">
                <a:solidFill>
                  <a:srgbClr val="FF0000"/>
                </a:solidFill>
              </a:rPr>
              <a:t>         </a:t>
            </a:r>
            <a:r>
              <a:rPr lang="es-ES" sz="1100" dirty="0"/>
              <a:t>antiguo </a:t>
            </a:r>
            <a:r>
              <a:rPr lang="es-ES" sz="1100" i="1" dirty="0" err="1">
                <a:solidFill>
                  <a:srgbClr val="FF0000"/>
                </a:solidFill>
              </a:rPr>
              <a:t>old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caro </a:t>
            </a:r>
            <a:r>
              <a:rPr lang="es-ES" sz="1100" i="1" dirty="0" err="1">
                <a:solidFill>
                  <a:srgbClr val="FF0000"/>
                </a:solidFill>
              </a:rPr>
              <a:t>expensive</a:t>
            </a:r>
            <a:r>
              <a:rPr lang="es-ES" sz="1100" dirty="0"/>
              <a:t>                  barato </a:t>
            </a:r>
            <a:r>
              <a:rPr lang="es-ES" sz="1100" i="1" dirty="0" err="1">
                <a:solidFill>
                  <a:srgbClr val="FF0000"/>
                </a:solidFill>
              </a:rPr>
              <a:t>cheap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>
                <a:solidFill>
                  <a:schemeClr val="tx1"/>
                </a:solidFill>
              </a:rPr>
              <a:t>lujoso</a:t>
            </a:r>
            <a:r>
              <a:rPr lang="es-ES" sz="1100" i="1" dirty="0">
                <a:solidFill>
                  <a:srgbClr val="FF0000"/>
                </a:solidFill>
              </a:rPr>
              <a:t>  </a:t>
            </a:r>
            <a:r>
              <a:rPr lang="es-ES" sz="1100" i="1" dirty="0" err="1">
                <a:solidFill>
                  <a:srgbClr val="FF0000"/>
                </a:solidFill>
              </a:rPr>
              <a:t>luxurious</a:t>
            </a:r>
            <a:r>
              <a:rPr lang="es-ES" sz="1100" i="1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E33851-2704-41DB-8836-4CC537D97D81}"/>
              </a:ext>
            </a:extLst>
          </p:cNvPr>
          <p:cNvSpPr/>
          <p:nvPr/>
        </p:nvSpPr>
        <p:spPr>
          <a:xfrm>
            <a:off x="104775" y="2222500"/>
            <a:ext cx="1747838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200" u="sng" dirty="0">
                <a:solidFill>
                  <a:srgbClr val="FF6600"/>
                </a:solidFill>
              </a:rPr>
              <a:t>Se encuentra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is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located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u="sng" dirty="0">
                <a:solidFill>
                  <a:srgbClr val="FF6600"/>
                </a:solidFill>
              </a:rPr>
              <a:t>Está</a:t>
            </a:r>
            <a:r>
              <a:rPr lang="es-ES" sz="1200" u="sng" dirty="0">
                <a:solidFill>
                  <a:schemeClr val="tx1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is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u="sng" dirty="0">
                <a:solidFill>
                  <a:srgbClr val="FF6600"/>
                </a:solidFill>
              </a:rPr>
              <a:t>Está</a:t>
            </a:r>
            <a:r>
              <a:rPr lang="es-ES" sz="1200" dirty="0"/>
              <a:t> situado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is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located</a:t>
            </a:r>
            <a:endParaRPr lang="es-ES" sz="1200" i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2E4F89-339B-4C6D-948C-2BDD1431227C}"/>
              </a:ext>
            </a:extLst>
          </p:cNvPr>
          <p:cNvSpPr/>
          <p:nvPr/>
        </p:nvSpPr>
        <p:spPr>
          <a:xfrm>
            <a:off x="2038350" y="2239963"/>
            <a:ext cx="1258888" cy="646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_tradnl" sz="1200" dirty="0"/>
              <a:t>cerca de </a:t>
            </a:r>
            <a:r>
              <a:rPr lang="es-ES_tradnl" sz="1200" i="1" dirty="0" err="1">
                <a:solidFill>
                  <a:srgbClr val="FF0000"/>
                </a:solidFill>
              </a:rPr>
              <a:t>near</a:t>
            </a:r>
            <a:endParaRPr lang="en-GB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_tradnl" sz="1200" dirty="0"/>
              <a:t>en </a:t>
            </a:r>
            <a:r>
              <a:rPr lang="es-ES_tradnl" sz="1200" i="1" dirty="0">
                <a:solidFill>
                  <a:srgbClr val="FF0000"/>
                </a:solidFill>
              </a:rPr>
              <a:t>in</a:t>
            </a:r>
            <a:endParaRPr lang="en-GB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_tradnl" sz="1200" dirty="0"/>
              <a:t>al lado de </a:t>
            </a:r>
            <a:r>
              <a:rPr lang="es-ES_tradnl" sz="1200" i="1" dirty="0" err="1">
                <a:solidFill>
                  <a:srgbClr val="FF0000"/>
                </a:solidFill>
              </a:rPr>
              <a:t>next</a:t>
            </a:r>
            <a:r>
              <a:rPr lang="es-ES_tradnl" sz="1200" i="1" dirty="0">
                <a:solidFill>
                  <a:srgbClr val="FF0000"/>
                </a:solidFill>
              </a:rPr>
              <a:t> to</a:t>
            </a:r>
            <a:endParaRPr lang="es-ES" sz="1200" i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0B7B5-07D6-4AAF-B21B-2440138ED754}"/>
              </a:ext>
            </a:extLst>
          </p:cNvPr>
          <p:cNvSpPr/>
          <p:nvPr/>
        </p:nvSpPr>
        <p:spPr>
          <a:xfrm>
            <a:off x="1643063" y="3438525"/>
            <a:ext cx="107632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 err="1"/>
              <a:t>rodeado</a:t>
            </a:r>
            <a:r>
              <a:rPr lang="en-GB" sz="1200" dirty="0"/>
              <a:t> </a:t>
            </a:r>
            <a:r>
              <a:rPr lang="en-GB" sz="1200" dirty="0" err="1"/>
              <a:t>por</a:t>
            </a:r>
            <a:endParaRPr lang="en-GB" sz="1200" dirty="0"/>
          </a:p>
          <a:p>
            <a:pPr>
              <a:defRPr/>
            </a:pPr>
            <a:r>
              <a:rPr lang="en-GB" sz="1200" i="1" dirty="0">
                <a:solidFill>
                  <a:srgbClr val="FF0000"/>
                </a:solidFill>
              </a:rPr>
              <a:t>surrounded by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8C1C49-4A99-44C4-8D89-015982006C8B}"/>
              </a:ext>
            </a:extLst>
          </p:cNvPr>
          <p:cNvSpPr/>
          <p:nvPr/>
        </p:nvSpPr>
        <p:spPr>
          <a:xfrm>
            <a:off x="3473450" y="2160588"/>
            <a:ext cx="1909763" cy="938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100" dirty="0"/>
              <a:t>el aeropuerto    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airport</a:t>
            </a:r>
            <a:r>
              <a:rPr lang="es-ES" sz="1100" dirty="0"/>
              <a:t>         </a:t>
            </a:r>
          </a:p>
          <a:p>
            <a:pPr>
              <a:defRPr/>
            </a:pPr>
            <a:r>
              <a:rPr lang="es-ES" sz="1100" dirty="0"/>
              <a:t>el centro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centre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el mar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sea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la estación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station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la playa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beach</a:t>
            </a:r>
            <a:endParaRPr lang="es-ES" sz="1100" dirty="0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0851DF44-1C7C-4DE2-85EC-1A9AF823F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4865688"/>
            <a:ext cx="1270000" cy="831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diez</a:t>
            </a:r>
            <a:r>
              <a:rPr lang="en-GB" sz="1200" dirty="0"/>
              <a:t> </a:t>
            </a:r>
            <a:r>
              <a:rPr lang="en-GB" sz="1200" dirty="0">
                <a:solidFill>
                  <a:srgbClr val="FF0000"/>
                </a:solidFill>
              </a:rPr>
              <a:t>10</a:t>
            </a:r>
          </a:p>
          <a:p>
            <a:pPr>
              <a:defRPr/>
            </a:pPr>
            <a:r>
              <a:rPr lang="es-ES" sz="1200" dirty="0"/>
              <a:t>veinte </a:t>
            </a:r>
            <a:r>
              <a:rPr lang="es-ES" sz="1200" dirty="0">
                <a:solidFill>
                  <a:srgbClr val="FF0000"/>
                </a:solidFill>
              </a:rPr>
              <a:t>20</a:t>
            </a:r>
          </a:p>
          <a:p>
            <a:pPr>
              <a:defRPr/>
            </a:pPr>
            <a:r>
              <a:rPr lang="es-ES" sz="1200" dirty="0"/>
              <a:t>cincuenta </a:t>
            </a:r>
            <a:r>
              <a:rPr lang="es-ES" sz="1200" dirty="0">
                <a:solidFill>
                  <a:srgbClr val="FF0000"/>
                </a:solidFill>
              </a:rPr>
              <a:t>50</a:t>
            </a:r>
          </a:p>
          <a:p>
            <a:pPr>
              <a:defRPr/>
            </a:pPr>
            <a:r>
              <a:rPr lang="es-ES" sz="1200" dirty="0"/>
              <a:t>cien </a:t>
            </a:r>
            <a:r>
              <a:rPr lang="es-ES" sz="1200" dirty="0">
                <a:solidFill>
                  <a:srgbClr val="FF0000"/>
                </a:solidFill>
              </a:rPr>
              <a:t>100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939B054-01E8-4BF6-8C1E-6D53AD2A4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272088"/>
            <a:ext cx="722313" cy="2778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/>
              <a:t>con </a:t>
            </a:r>
            <a:r>
              <a:rPr lang="en-GB" sz="1200" i="1" dirty="0">
                <a:solidFill>
                  <a:srgbClr val="FF0000"/>
                </a:solidFill>
              </a:rPr>
              <a:t>with</a:t>
            </a:r>
            <a:endParaRPr lang="en-GB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879F2D-CD95-40F1-81DA-F9AD25F74CAF}"/>
              </a:ext>
            </a:extLst>
          </p:cNvPr>
          <p:cNvSpPr/>
          <p:nvPr/>
        </p:nvSpPr>
        <p:spPr>
          <a:xfrm>
            <a:off x="6364288" y="5078413"/>
            <a:ext cx="2271712" cy="1784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100" dirty="0"/>
              <a:t>balcón   </a:t>
            </a:r>
            <a:r>
              <a:rPr lang="es-ES" sz="1100" dirty="0" err="1">
                <a:solidFill>
                  <a:srgbClr val="FF0000"/>
                </a:solidFill>
              </a:rPr>
              <a:t>balcony</a:t>
            </a:r>
            <a:r>
              <a:rPr lang="es-ES" sz="1100" dirty="0">
                <a:solidFill>
                  <a:srgbClr val="FF0000"/>
                </a:solidFill>
              </a:rPr>
              <a:t>   </a:t>
            </a:r>
            <a:r>
              <a:rPr lang="es-ES" sz="1100" dirty="0"/>
              <a:t>      </a:t>
            </a:r>
          </a:p>
          <a:p>
            <a:pPr>
              <a:defRPr/>
            </a:pPr>
            <a:r>
              <a:rPr lang="es-ES" sz="1100" dirty="0"/>
              <a:t>Teléfono </a:t>
            </a:r>
            <a:r>
              <a:rPr lang="es-ES" sz="1100" i="1" dirty="0" err="1">
                <a:solidFill>
                  <a:srgbClr val="FF0000"/>
                </a:solidFill>
              </a:rPr>
              <a:t>telephone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baño  </a:t>
            </a:r>
            <a:r>
              <a:rPr lang="es-ES" sz="1100" i="1" dirty="0" err="1">
                <a:solidFill>
                  <a:srgbClr val="FF0000"/>
                </a:solidFill>
              </a:rPr>
              <a:t>bath</a:t>
            </a:r>
            <a:r>
              <a:rPr lang="es-ES" sz="1100" i="1" dirty="0">
                <a:solidFill>
                  <a:srgbClr val="FF0000"/>
                </a:solidFill>
              </a:rPr>
              <a:t>  </a:t>
            </a:r>
            <a:r>
              <a:rPr lang="es-ES" sz="1100" dirty="0"/>
              <a:t>           </a:t>
            </a:r>
          </a:p>
          <a:p>
            <a:pPr>
              <a:defRPr/>
            </a:pPr>
            <a:r>
              <a:rPr lang="es-ES" sz="1100" dirty="0"/>
              <a:t> aseo        </a:t>
            </a:r>
            <a:r>
              <a:rPr lang="es-ES" sz="1100" i="1" dirty="0" err="1">
                <a:solidFill>
                  <a:srgbClr val="FF0000"/>
                </a:solidFill>
              </a:rPr>
              <a:t>toilet</a:t>
            </a:r>
            <a:r>
              <a:rPr lang="es-ES" sz="1100" dirty="0"/>
              <a:t>       </a:t>
            </a:r>
          </a:p>
          <a:p>
            <a:pPr>
              <a:defRPr/>
            </a:pPr>
            <a:r>
              <a:rPr lang="es-ES" sz="1100" dirty="0"/>
              <a:t>ducha  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shower</a:t>
            </a:r>
            <a:r>
              <a:rPr lang="es-ES" sz="1100" i="1" dirty="0">
                <a:solidFill>
                  <a:srgbClr val="FF0000"/>
                </a:solidFill>
              </a:rPr>
              <a:t>          </a:t>
            </a:r>
          </a:p>
          <a:p>
            <a:pPr>
              <a:defRPr/>
            </a:pPr>
            <a:r>
              <a:rPr lang="es-ES" sz="1100" dirty="0"/>
              <a:t>aire acondicionado </a:t>
            </a:r>
            <a:r>
              <a:rPr lang="es-ES" sz="1100" dirty="0">
                <a:solidFill>
                  <a:srgbClr val="FF0000"/>
                </a:solidFill>
              </a:rPr>
              <a:t>air </a:t>
            </a:r>
            <a:r>
              <a:rPr lang="es-ES" sz="1100" dirty="0" err="1">
                <a:solidFill>
                  <a:srgbClr val="FF0000"/>
                </a:solidFill>
              </a:rPr>
              <a:t>conditioning</a:t>
            </a:r>
            <a:endParaRPr lang="es-ES" sz="11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televisión      </a:t>
            </a:r>
            <a:r>
              <a:rPr lang="es-ES" sz="1100" dirty="0">
                <a:solidFill>
                  <a:srgbClr val="FF0000"/>
                </a:solidFill>
              </a:rPr>
              <a:t>TV</a:t>
            </a:r>
          </a:p>
          <a:p>
            <a:pPr>
              <a:defRPr/>
            </a:pPr>
            <a:r>
              <a:rPr lang="es-ES" sz="1100" dirty="0"/>
              <a:t> </a:t>
            </a:r>
            <a:r>
              <a:rPr lang="es-ES" sz="1100" dirty="0" err="1"/>
              <a:t>minibar</a:t>
            </a:r>
            <a:endParaRPr lang="es-ES" sz="1100" dirty="0"/>
          </a:p>
          <a:p>
            <a:pPr>
              <a:defRPr/>
            </a:pPr>
            <a:r>
              <a:rPr lang="es-ES" sz="1100" dirty="0" err="1"/>
              <a:t>Wi</a:t>
            </a:r>
            <a:r>
              <a:rPr lang="es-ES" sz="1100" dirty="0"/>
              <a:t>-fi gratis</a:t>
            </a:r>
          </a:p>
          <a:p>
            <a:pPr>
              <a:defRPr/>
            </a:pPr>
            <a:endParaRPr lang="es-ES" sz="1100" dirty="0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A0873A9F-1111-4A3E-B831-9055F6E4215C}"/>
              </a:ext>
            </a:extLst>
          </p:cNvPr>
          <p:cNvSpPr/>
          <p:nvPr/>
        </p:nvSpPr>
        <p:spPr>
          <a:xfrm>
            <a:off x="7019925" y="1400175"/>
            <a:ext cx="288925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32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D9402A31-19A6-4D49-9063-4D7E34E11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5157788"/>
            <a:ext cx="1404937" cy="2778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habitaciones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rooms</a:t>
            </a:r>
          </a:p>
        </p:txBody>
      </p:sp>
    </p:spTree>
    <p:extLst>
      <p:ext uri="{BB962C8B-B14F-4D97-AF65-F5344CB8AC3E}">
        <p14:creationId xmlns:p14="http://schemas.microsoft.com/office/powerpoint/2010/main" val="4067447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>
            <a:extLst>
              <a:ext uri="{FF2B5EF4-FFF2-40B4-BE49-F238E27FC236}">
                <a16:creationId xmlns:a16="http://schemas.microsoft.com/office/drawing/2014/main" id="{B2D92097-A28A-4264-8EF7-ADAEA6067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4437063"/>
            <a:ext cx="4556125" cy="185102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muy exquisito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very exquisite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muy exclusivo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very exclusive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con muchas plazas anchas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with big parklots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con un servicio de calidad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with a high quality service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público y privado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public and private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con música alternativa  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with alternative music           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donde cuidan tu ropa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where they take care of your clothes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situado en recepción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located in the lobby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8DF704-75DD-446D-9957-26D6097F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6842125" cy="922337"/>
          </a:xfrm>
        </p:spPr>
        <p:txBody>
          <a:bodyPr/>
          <a:lstStyle/>
          <a:p>
            <a: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  <a:t>4.¿Cómo </a:t>
            </a:r>
            <a:r>
              <a:rPr lang="es-ES" altLang="es-ES" sz="2400" dirty="0">
                <a:solidFill>
                  <a:srgbClr val="FF6600"/>
                </a:solidFill>
                <a:latin typeface="Britannic Bold" panose="020B0903060703020204" pitchFamily="34" charset="0"/>
              </a:rPr>
              <a:t>es</a:t>
            </a:r>
            <a: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  <a:t> el hotel? PARTE 2</a:t>
            </a:r>
            <a:b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</a:b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is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hotel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like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? PART 2</a:t>
            </a:r>
            <a:endParaRPr lang="en-GB" altLang="es-E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9C4728-35A7-4D28-A7A1-F09F7C16198D}"/>
              </a:ext>
            </a:extLst>
          </p:cNvPr>
          <p:cNvSpPr/>
          <p:nvPr/>
        </p:nvSpPr>
        <p:spPr>
          <a:xfrm>
            <a:off x="201613" y="1665288"/>
            <a:ext cx="1865312" cy="307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/>
              <a:t>En el hotel  </a:t>
            </a:r>
            <a:r>
              <a:rPr lang="es-ES" sz="1400" i="1" dirty="0">
                <a:solidFill>
                  <a:srgbClr val="FF0000"/>
                </a:solidFill>
              </a:rPr>
              <a:t>In </a:t>
            </a:r>
            <a:r>
              <a:rPr lang="es-ES" sz="1400" i="1" dirty="0" err="1">
                <a:solidFill>
                  <a:srgbClr val="FF0000"/>
                </a:solidFill>
              </a:rPr>
              <a:t>the</a:t>
            </a:r>
            <a:r>
              <a:rPr lang="es-ES" sz="1400" i="1" dirty="0">
                <a:solidFill>
                  <a:srgbClr val="FF0000"/>
                </a:solidFill>
              </a:rPr>
              <a:t> hotel</a:t>
            </a:r>
            <a:endParaRPr lang="es-ES" sz="1400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D72C295-0FE1-4E0D-BC8B-1CAB444F0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630363"/>
            <a:ext cx="936625" cy="584200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600" u="sng" dirty="0">
                <a:solidFill>
                  <a:srgbClr val="FF6600"/>
                </a:solidFill>
              </a:rPr>
              <a:t>Hay </a:t>
            </a:r>
            <a:r>
              <a:rPr lang="en-GB" sz="1600" i="1" dirty="0">
                <a:solidFill>
                  <a:srgbClr val="FF0000"/>
                </a:solidFill>
              </a:rPr>
              <a:t>there is</a:t>
            </a:r>
            <a:endParaRPr lang="en-GB" sz="1600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4CC294C-922A-4545-87EC-95037EC7B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630363"/>
            <a:ext cx="817562" cy="831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/>
              <a:t>Un </a:t>
            </a:r>
            <a:r>
              <a:rPr lang="en-GB" sz="1200" i="1" dirty="0">
                <a:solidFill>
                  <a:srgbClr val="FF0000"/>
                </a:solidFill>
              </a:rPr>
              <a:t>a</a:t>
            </a:r>
            <a:endParaRPr lang="en-GB" sz="1200" dirty="0"/>
          </a:p>
          <a:p>
            <a:pPr>
              <a:defRPr/>
            </a:pPr>
            <a:endParaRPr lang="en-GB" sz="1200" dirty="0"/>
          </a:p>
          <a:p>
            <a:pPr>
              <a:defRPr/>
            </a:pPr>
            <a:r>
              <a:rPr lang="en-GB" sz="1200" dirty="0" err="1"/>
              <a:t>Una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a</a:t>
            </a:r>
            <a:r>
              <a:rPr lang="en-GB" sz="1200" dirty="0"/>
              <a:t>	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EDF7362-5791-4774-846C-38DCAE9FF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665288"/>
            <a:ext cx="4608512" cy="3232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200" dirty="0"/>
              <a:t>piscina       </a:t>
            </a:r>
            <a:r>
              <a:rPr lang="es-ES" sz="1200" i="1" dirty="0" err="1">
                <a:solidFill>
                  <a:srgbClr val="FF0000"/>
                </a:solidFill>
              </a:rPr>
              <a:t>swimming</a:t>
            </a:r>
            <a:r>
              <a:rPr lang="es-ES" sz="1200" i="1" dirty="0">
                <a:solidFill>
                  <a:srgbClr val="FF0000"/>
                </a:solidFill>
              </a:rPr>
              <a:t> pool</a:t>
            </a:r>
            <a:r>
              <a:rPr lang="es-ES" sz="1200" dirty="0"/>
              <a:t>         climatizada/ cubierta/ olímpica </a:t>
            </a:r>
          </a:p>
          <a:p>
            <a:pPr>
              <a:defRPr/>
            </a:pPr>
            <a:r>
              <a:rPr lang="es-ES" sz="1200" dirty="0"/>
              <a:t>con trampolín </a:t>
            </a:r>
            <a:r>
              <a:rPr lang="es-ES" sz="1200" i="1" dirty="0" err="1">
                <a:solidFill>
                  <a:srgbClr val="FF0000"/>
                </a:solidFill>
              </a:rPr>
              <a:t>with</a:t>
            </a:r>
            <a:r>
              <a:rPr lang="es-ES" sz="1200" i="1" dirty="0">
                <a:solidFill>
                  <a:srgbClr val="FF0000"/>
                </a:solidFill>
              </a:rPr>
              <a:t> a </a:t>
            </a:r>
            <a:r>
              <a:rPr lang="es-ES" sz="1200" i="1" dirty="0" err="1">
                <a:solidFill>
                  <a:srgbClr val="FF0000"/>
                </a:solidFill>
              </a:rPr>
              <a:t>diving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board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ascensor </a:t>
            </a:r>
            <a:r>
              <a:rPr lang="es-ES" sz="1200" i="1" dirty="0" err="1">
                <a:solidFill>
                  <a:srgbClr val="FF0000"/>
                </a:solidFill>
              </a:rPr>
              <a:t>lift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jardín    </a:t>
            </a:r>
            <a:r>
              <a:rPr lang="es-ES" sz="1200" i="1" dirty="0" err="1">
                <a:solidFill>
                  <a:srgbClr val="FF0000"/>
                </a:solidFill>
              </a:rPr>
              <a:t>garden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dirty="0"/>
              <a:t>             </a:t>
            </a:r>
          </a:p>
          <a:p>
            <a:pPr>
              <a:defRPr/>
            </a:pPr>
            <a:r>
              <a:rPr lang="es-ES" sz="1200" dirty="0"/>
              <a:t>terraza </a:t>
            </a:r>
            <a:r>
              <a:rPr lang="es-ES" sz="1200" i="1" dirty="0" err="1">
                <a:solidFill>
                  <a:srgbClr val="FF0000"/>
                </a:solidFill>
              </a:rPr>
              <a:t>terrace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garaje     </a:t>
            </a:r>
            <a:r>
              <a:rPr lang="es-ES" sz="1200" dirty="0">
                <a:solidFill>
                  <a:srgbClr val="FF0000"/>
                </a:solidFill>
              </a:rPr>
              <a:t> </a:t>
            </a:r>
            <a:r>
              <a:rPr lang="es-ES" sz="1200" dirty="0" err="1">
                <a:solidFill>
                  <a:srgbClr val="FF0000"/>
                </a:solidFill>
              </a:rPr>
              <a:t>carpark</a:t>
            </a:r>
            <a:r>
              <a:rPr lang="es-ES" sz="1200" dirty="0">
                <a:solidFill>
                  <a:srgbClr val="FF0000"/>
                </a:solidFill>
              </a:rPr>
              <a:t>           </a:t>
            </a:r>
          </a:p>
          <a:p>
            <a:pPr>
              <a:defRPr/>
            </a:pPr>
            <a:r>
              <a:rPr lang="es-ES" sz="1200" dirty="0"/>
              <a:t>restaurante </a:t>
            </a:r>
            <a:r>
              <a:rPr lang="es-ES" sz="1200" i="1" dirty="0">
                <a:solidFill>
                  <a:srgbClr val="FF0000"/>
                </a:solidFill>
              </a:rPr>
              <a:t>restaurant </a:t>
            </a:r>
            <a:r>
              <a:rPr lang="es-ES" sz="1200" dirty="0"/>
              <a:t>de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dirty="0"/>
              <a:t>tres tenedores </a:t>
            </a:r>
            <a:r>
              <a:rPr lang="es-ES" sz="1200" i="1" dirty="0" err="1">
                <a:solidFill>
                  <a:srgbClr val="FF0000"/>
                </a:solidFill>
              </a:rPr>
              <a:t>three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forks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vista al mar  </a:t>
            </a:r>
            <a:r>
              <a:rPr lang="es-ES" sz="1200" i="1" dirty="0" err="1">
                <a:solidFill>
                  <a:srgbClr val="FF0000"/>
                </a:solidFill>
              </a:rPr>
              <a:t>seaviews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salón   </a:t>
            </a:r>
            <a:r>
              <a:rPr lang="es-ES" sz="1200" i="1" dirty="0">
                <a:solidFill>
                  <a:srgbClr val="FF0000"/>
                </a:solidFill>
              </a:rPr>
              <a:t> living </a:t>
            </a:r>
            <a:r>
              <a:rPr lang="es-ES" sz="1200" i="1" dirty="0" err="1">
                <a:solidFill>
                  <a:srgbClr val="FF0000"/>
                </a:solidFill>
              </a:rPr>
              <a:t>room</a:t>
            </a:r>
            <a:r>
              <a:rPr lang="es-ES" sz="1200" i="1" dirty="0">
                <a:solidFill>
                  <a:srgbClr val="FF0000"/>
                </a:solidFill>
              </a:rPr>
              <a:t>          </a:t>
            </a:r>
          </a:p>
          <a:p>
            <a:pPr>
              <a:defRPr/>
            </a:pPr>
            <a:r>
              <a:rPr lang="es-ES" sz="1200" dirty="0"/>
              <a:t>vista de la ciudad </a:t>
            </a:r>
            <a:r>
              <a:rPr lang="es-ES" sz="1200" i="1" dirty="0" err="1">
                <a:solidFill>
                  <a:srgbClr val="FF0000"/>
                </a:solidFill>
              </a:rPr>
              <a:t>city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views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vista a la montaña </a:t>
            </a:r>
            <a:r>
              <a:rPr lang="es-ES" sz="1200" i="1" dirty="0" err="1">
                <a:solidFill>
                  <a:srgbClr val="FF0000"/>
                </a:solidFill>
              </a:rPr>
              <a:t>mountain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views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una lavandería  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A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launderette</a:t>
            </a:r>
            <a:endParaRPr lang="es-ES" sz="1200" i="1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una peluquería 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a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hairdreser´s</a:t>
            </a:r>
            <a:endParaRPr lang="es-ES" sz="1200" i="1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una discoteca  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a disco</a:t>
            </a: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una tienda de recuerdos  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a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souvenir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shop</a:t>
            </a: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 parking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a car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park</a:t>
            </a:r>
            <a:endParaRPr lang="es-ES" sz="1200" i="1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 buzón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a post box</a:t>
            </a:r>
          </a:p>
        </p:txBody>
      </p:sp>
    </p:spTree>
    <p:extLst>
      <p:ext uri="{BB962C8B-B14F-4D97-AF65-F5344CB8AC3E}">
        <p14:creationId xmlns:p14="http://schemas.microsoft.com/office/powerpoint/2010/main" val="96436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1C08E7B-5EC2-46F3-8D32-9911F4EA9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t="29631" r="66420" b="8600"/>
          <a:stretch>
            <a:fillRect/>
          </a:stretch>
        </p:blipFill>
        <p:spPr bwMode="auto">
          <a:xfrm>
            <a:off x="5525706" y="1441401"/>
            <a:ext cx="3455987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 Rectángulo">
            <a:extLst>
              <a:ext uri="{FF2B5EF4-FFF2-40B4-BE49-F238E27FC236}">
                <a16:creationId xmlns:a16="http://schemas.microsoft.com/office/drawing/2014/main" id="{12B1D694-F225-4EC8-B6F9-EAB6262E2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8" y="377776"/>
            <a:ext cx="79200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5.¿Qué </a:t>
            </a:r>
            <a:r>
              <a:rPr lang="es-ES" altLang="es-ES" sz="2000" dirty="0">
                <a:solidFill>
                  <a:srgbClr val="00B05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hiciste</a:t>
            </a:r>
            <a:r>
              <a:rPr lang="es-ES" altLang="es-ES" sz="2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 la última vez que fuiste de vacaciones?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GB" altLang="es-ES" sz="2000" i="1" dirty="0">
                <a:solidFill>
                  <a:srgbClr val="FF00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What did you last time you went on holiday?</a:t>
            </a:r>
            <a:endParaRPr lang="es-ES" altLang="es-ES" sz="1800" dirty="0">
              <a:solidFill>
                <a:srgbClr val="FF0000"/>
              </a:solidFill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C7864-CA7A-4436-8A78-411595783600}"/>
              </a:ext>
            </a:extLst>
          </p:cNvPr>
          <p:cNvSpPr txBox="1"/>
          <p:nvPr/>
        </p:nvSpPr>
        <p:spPr>
          <a:xfrm>
            <a:off x="145668" y="1457276"/>
            <a:ext cx="4965700" cy="20320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El </a:t>
            </a:r>
            <a:r>
              <a:rPr lang="en-GB" sz="24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año</a:t>
            </a:r>
            <a:r>
              <a:rPr lang="en-GB" sz="24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pasado</a:t>
            </a:r>
            <a:r>
              <a:rPr lang="en-GB" sz="24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Last year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latin typeface="Comic Sans MS" panose="030F0702030302020204" pitchFamily="66" charset="0"/>
              </a:rPr>
              <a:t>El </a:t>
            </a:r>
            <a:r>
              <a:rPr lang="en-GB" sz="2400" b="1" kern="0" dirty="0" err="1">
                <a:latin typeface="Comic Sans MS" panose="030F0702030302020204" pitchFamily="66" charset="0"/>
              </a:rPr>
              <a:t>verano</a:t>
            </a:r>
            <a:r>
              <a:rPr lang="en-GB" sz="2400" b="1" kern="0" dirty="0">
                <a:latin typeface="Comic Sans MS" panose="030F0702030302020204" pitchFamily="66" charset="0"/>
              </a:rPr>
              <a:t> </a:t>
            </a:r>
            <a:r>
              <a:rPr lang="en-GB" sz="2400" b="1" kern="0" dirty="0" err="1">
                <a:latin typeface="Comic Sans MS" panose="030F0702030302020204" pitchFamily="66" charset="0"/>
              </a:rPr>
              <a:t>pasado</a:t>
            </a:r>
            <a:r>
              <a:rPr lang="en-GB" sz="2400" b="1" kern="0" dirty="0">
                <a:latin typeface="Comic Sans MS" panose="030F0702030302020204" pitchFamily="66" charset="0"/>
              </a:rPr>
              <a:t> </a:t>
            </a:r>
            <a:r>
              <a:rPr lang="en-GB" sz="24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Last summer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Las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vacaciones</a:t>
            </a: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pasadas</a:t>
            </a: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Last holidays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Las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últimas</a:t>
            </a: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vacaciones</a:t>
            </a: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Last holidays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La </a:t>
            </a:r>
            <a:r>
              <a:rPr lang="en-GB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última</a:t>
            </a: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vez</a:t>
            </a: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que</a:t>
            </a: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fui</a:t>
            </a: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de </a:t>
            </a:r>
            <a:r>
              <a:rPr lang="en-GB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vacaciones</a:t>
            </a: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i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Last time I went on holidays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b="1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6 Rectángulo">
            <a:extLst>
              <a:ext uri="{FF2B5EF4-FFF2-40B4-BE49-F238E27FC236}">
                <a16:creationId xmlns:a16="http://schemas.microsoft.com/office/drawing/2014/main" id="{3E7380C2-2D1E-413D-9328-620CBB4B80EC}"/>
              </a:ext>
            </a:extLst>
          </p:cNvPr>
          <p:cNvSpPr/>
          <p:nvPr/>
        </p:nvSpPr>
        <p:spPr>
          <a:xfrm>
            <a:off x="4423981" y="3687714"/>
            <a:ext cx="714375" cy="520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 b="1" dirty="0">
                <a:solidFill>
                  <a:srgbClr val="00B050"/>
                </a:solidFill>
              </a:rPr>
              <a:t>Pasé</a:t>
            </a:r>
          </a:p>
          <a:p>
            <a:pPr algn="ctr" eaLnBrk="1" hangingPunct="1">
              <a:defRPr/>
            </a:pPr>
            <a:r>
              <a:rPr lang="es-ES" sz="1400" b="1" dirty="0">
                <a:solidFill>
                  <a:schemeClr val="tx1"/>
                </a:solidFill>
              </a:rPr>
              <a:t>I </a:t>
            </a:r>
            <a:r>
              <a:rPr lang="es-ES" sz="1400" b="1" dirty="0" err="1">
                <a:solidFill>
                  <a:schemeClr val="tx1"/>
                </a:solidFill>
              </a:rPr>
              <a:t>spent</a:t>
            </a:r>
            <a:endParaRPr lang="es-ES" sz="1400" b="1" dirty="0">
              <a:solidFill>
                <a:schemeClr val="tx1"/>
              </a:solidFill>
            </a:endParaRPr>
          </a:p>
        </p:txBody>
      </p:sp>
      <p:cxnSp>
        <p:nvCxnSpPr>
          <p:cNvPr id="6" name="9 Conector recto de flecha">
            <a:extLst>
              <a:ext uri="{FF2B5EF4-FFF2-40B4-BE49-F238E27FC236}">
                <a16:creationId xmlns:a16="http://schemas.microsoft.com/office/drawing/2014/main" id="{C2CEACCC-F8ED-4980-9A53-E5E03736D7D1}"/>
              </a:ext>
            </a:extLst>
          </p:cNvPr>
          <p:cNvCxnSpPr/>
          <p:nvPr/>
        </p:nvCxnSpPr>
        <p:spPr>
          <a:xfrm>
            <a:off x="5074856" y="4208414"/>
            <a:ext cx="13335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8">
            <a:extLst>
              <a:ext uri="{FF2B5EF4-FFF2-40B4-BE49-F238E27FC236}">
                <a16:creationId xmlns:a16="http://schemas.microsoft.com/office/drawing/2014/main" id="{E56E6C70-33F0-4ECD-8936-DCC35AFA0E06}"/>
              </a:ext>
            </a:extLst>
          </p:cNvPr>
          <p:cNvSpPr/>
          <p:nvPr/>
        </p:nvSpPr>
        <p:spPr>
          <a:xfrm>
            <a:off x="4494927" y="1587498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A24928E7-D6F5-459E-8D55-6DC0A47F34C3}"/>
              </a:ext>
            </a:extLst>
          </p:cNvPr>
          <p:cNvSpPr/>
          <p:nvPr/>
        </p:nvSpPr>
        <p:spPr>
          <a:xfrm>
            <a:off x="8818075" y="1445355"/>
            <a:ext cx="325925" cy="2961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9" name="13 Conector recto de flecha">
            <a:extLst>
              <a:ext uri="{FF2B5EF4-FFF2-40B4-BE49-F238E27FC236}">
                <a16:creationId xmlns:a16="http://schemas.microsoft.com/office/drawing/2014/main" id="{6A874A11-009A-493A-B877-1CA770C4F292}"/>
              </a:ext>
            </a:extLst>
          </p:cNvPr>
          <p:cNvCxnSpPr/>
          <p:nvPr/>
        </p:nvCxnSpPr>
        <p:spPr>
          <a:xfrm flipH="1" flipV="1">
            <a:off x="4392231" y="4770389"/>
            <a:ext cx="1582737" cy="642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>
            <a:extLst>
              <a:ext uri="{FF2B5EF4-FFF2-40B4-BE49-F238E27FC236}">
                <a16:creationId xmlns:a16="http://schemas.microsoft.com/office/drawing/2014/main" id="{48791524-C60F-49B8-9E4D-7C0F3499A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93" y="3632151"/>
            <a:ext cx="4029075" cy="631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B050"/>
                </a:solidFill>
                <a:latin typeface="Comic Sans MS" panose="030F0702030302020204" pitchFamily="66" charset="0"/>
              </a:rPr>
              <a:t>Me gustó </a:t>
            </a: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(mucho)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liked it (a lot)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 i="1">
                <a:solidFill>
                  <a:srgbClr val="000000"/>
                </a:solidFill>
                <a:latin typeface="Comic Sans MS" panose="030F0702030302020204" pitchFamily="66" charset="0"/>
              </a:rPr>
              <a:t>No </a:t>
            </a:r>
            <a:r>
              <a:rPr lang="en-GB" altLang="es-ES" sz="1400" b="1" i="1">
                <a:solidFill>
                  <a:srgbClr val="00B050"/>
                </a:solidFill>
                <a:latin typeface="Comic Sans MS" panose="030F0702030302020204" pitchFamily="66" charset="0"/>
              </a:rPr>
              <a:t>me gustó </a:t>
            </a:r>
            <a:r>
              <a:rPr lang="en-GB" altLang="es-ES" sz="1400" b="1" i="1">
                <a:solidFill>
                  <a:srgbClr val="000000"/>
                </a:solidFill>
                <a:latin typeface="Comic Sans MS" panose="030F0702030302020204" pitchFamily="66" charset="0"/>
              </a:rPr>
              <a:t>(nada)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didn´t like it (at all)</a:t>
            </a:r>
          </a:p>
        </p:txBody>
      </p:sp>
      <p:sp>
        <p:nvSpPr>
          <p:cNvPr id="11" name="Oval 18">
            <a:extLst>
              <a:ext uri="{FF2B5EF4-FFF2-40B4-BE49-F238E27FC236}">
                <a16:creationId xmlns:a16="http://schemas.microsoft.com/office/drawing/2014/main" id="{7CD18051-F8D9-477A-9589-1B64050CC1E1}"/>
              </a:ext>
            </a:extLst>
          </p:cNvPr>
          <p:cNvSpPr/>
          <p:nvPr/>
        </p:nvSpPr>
        <p:spPr>
          <a:xfrm>
            <a:off x="3977683" y="3666388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31954E0A-4862-4FC1-9D26-93E80E0DE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81" y="4459239"/>
            <a:ext cx="4446587" cy="1108075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200" b="1">
                <a:solidFill>
                  <a:srgbClr val="000000"/>
                </a:solidFill>
                <a:latin typeface="Comic Sans MS" panose="030F0702030302020204" pitchFamily="66" charset="0"/>
              </a:rPr>
              <a:t>porque </a:t>
            </a:r>
            <a:r>
              <a:rPr lang="en-GB" altLang="es-ES" sz="1200" b="1" i="1">
                <a:solidFill>
                  <a:srgbClr val="FF0000"/>
                </a:solidFill>
                <a:latin typeface="Comic Sans MS" panose="030F0702030302020204" pitchFamily="66" charset="0"/>
              </a:rPr>
              <a:t>because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200" b="1">
                <a:solidFill>
                  <a:srgbClr val="000000"/>
                </a:solidFill>
                <a:latin typeface="Comic Sans MS" panose="030F0702030302020204" pitchFamily="66" charset="0"/>
              </a:rPr>
              <a:t>Ya que  </a:t>
            </a:r>
            <a:r>
              <a:rPr lang="en-GB" altLang="es-ES" sz="1200" b="1" i="1">
                <a:solidFill>
                  <a:srgbClr val="FF0000"/>
                </a:solidFill>
                <a:latin typeface="Comic Sans MS" panose="030F0702030302020204" pitchFamily="66" charset="0"/>
              </a:rPr>
              <a:t>because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200" b="1">
                <a:latin typeface="Comic Sans MS" panose="030F0702030302020204" pitchFamily="66" charset="0"/>
              </a:rPr>
              <a:t>Debido al hecho de que (sentence)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200" b="1" i="1">
                <a:solidFill>
                  <a:srgbClr val="FF0000"/>
                </a:solidFill>
                <a:latin typeface="Comic Sans MS" panose="030F0702030302020204" pitchFamily="66" charset="0"/>
              </a:rPr>
              <a:t>Due to the fact that…</a:t>
            </a:r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id="{E2DABD1D-7DC3-436B-B5C3-13091A438BFB}"/>
              </a:ext>
            </a:extLst>
          </p:cNvPr>
          <p:cNvSpPr/>
          <p:nvPr/>
        </p:nvSpPr>
        <p:spPr>
          <a:xfrm>
            <a:off x="3651758" y="4659649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5B733C51-BBC5-4E9C-9C22-77C74046C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31" y="5664151"/>
            <a:ext cx="8789987" cy="954088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B050"/>
                </a:solidFill>
                <a:latin typeface="Comic Sans MS" panose="030F0702030302020204" pitchFamily="66" charset="0"/>
              </a:rPr>
              <a:t>Fue</a:t>
            </a: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 una experiencia inolvidable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It was an unforgettable experience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400" b="1">
                <a:solidFill>
                  <a:srgbClr val="00B050"/>
                </a:solidFill>
                <a:latin typeface="Comic Sans MS" panose="030F0702030302020204" pitchFamily="66" charset="0"/>
              </a:rPr>
              <a:t>Fue</a:t>
            </a: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 una experiencia horrible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It was a horrible experience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400" b="1">
                <a:solidFill>
                  <a:srgbClr val="00B050"/>
                </a:solidFill>
                <a:latin typeface="Comic Sans MS" panose="030F0702030302020204" pitchFamily="66" charset="0"/>
              </a:rPr>
              <a:t>Fueron</a:t>
            </a:r>
            <a:r>
              <a:rPr lang="en-GB" altLang="es-ES" sz="1400" b="1">
                <a:latin typeface="Comic Sans MS" panose="030F0702030302020204" pitchFamily="66" charset="0"/>
              </a:rPr>
              <a:t> las mejores/peores vacaciones de mi vida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´They were the best/worst holidays of my life</a:t>
            </a:r>
          </a:p>
        </p:txBody>
      </p:sp>
      <p:sp>
        <p:nvSpPr>
          <p:cNvPr id="15" name="Oval 18">
            <a:extLst>
              <a:ext uri="{FF2B5EF4-FFF2-40B4-BE49-F238E27FC236}">
                <a16:creationId xmlns:a16="http://schemas.microsoft.com/office/drawing/2014/main" id="{B46712CC-83AE-4A45-842F-CED2EBD2EC61}"/>
              </a:ext>
            </a:extLst>
          </p:cNvPr>
          <p:cNvSpPr/>
          <p:nvPr/>
        </p:nvSpPr>
        <p:spPr>
          <a:xfrm>
            <a:off x="8492150" y="5868310"/>
            <a:ext cx="325925" cy="30781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71370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5824-43B9-40DF-9835-38A3FAAED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6842125" cy="922337"/>
          </a:xfrm>
        </p:spPr>
        <p:txBody>
          <a:bodyPr/>
          <a:lstStyle/>
          <a:p>
            <a: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  <a:t>6.¿Cómo </a:t>
            </a:r>
            <a:r>
              <a:rPr lang="es-ES" altLang="es-ES" sz="2400" dirty="0">
                <a:solidFill>
                  <a:srgbClr val="92D050"/>
                </a:solidFill>
                <a:latin typeface="Britannic Bold" panose="020B0903060703020204" pitchFamily="34" charset="0"/>
              </a:rPr>
              <a:t>fue </a:t>
            </a:r>
            <a: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  <a:t>el viaje? </a:t>
            </a:r>
            <a:b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</a:b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was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journey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like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altLang="es-ES" dirty="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A5672D6-3692-4EA6-8C05-12FAF1787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4060825"/>
            <a:ext cx="3960812" cy="338138"/>
          </a:xfrm>
          <a:prstGeom prst="rect">
            <a:avLst/>
          </a:prstGeom>
          <a:ln>
            <a:solidFill>
              <a:srgbClr val="99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600" dirty="0"/>
              <a:t>El </a:t>
            </a:r>
            <a:r>
              <a:rPr lang="en-GB" sz="1600" dirty="0" err="1"/>
              <a:t>viaje</a:t>
            </a:r>
            <a:r>
              <a:rPr lang="en-GB" sz="1600" dirty="0"/>
              <a:t> </a:t>
            </a:r>
            <a:r>
              <a:rPr lang="en-GB" sz="1600" dirty="0" err="1">
                <a:solidFill>
                  <a:srgbClr val="92D050"/>
                </a:solidFill>
              </a:rPr>
              <a:t>duró</a:t>
            </a:r>
            <a:r>
              <a:rPr lang="en-GB" sz="1600" dirty="0"/>
              <a:t>….. </a:t>
            </a:r>
            <a:r>
              <a:rPr lang="en-GB" sz="1600" i="1" dirty="0">
                <a:solidFill>
                  <a:srgbClr val="FF0000"/>
                </a:solidFill>
              </a:rPr>
              <a:t>The journey lasted..</a:t>
            </a:r>
            <a:r>
              <a:rPr lang="en-GB" sz="1600" dirty="0"/>
              <a:t>	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CF7945B-BB59-4D5F-9F22-1A0230D67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1509713"/>
            <a:ext cx="1368425" cy="3381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600" dirty="0" err="1">
                <a:solidFill>
                  <a:srgbClr val="92D050"/>
                </a:solidFill>
                <a:latin typeface="Calibri"/>
              </a:rPr>
              <a:t>Fue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…..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It was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7307B03-9D17-4F10-B707-0C12B5D13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65288"/>
            <a:ext cx="3116262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22D53189-C7EA-42A3-9824-69FD79F98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938" y="4506913"/>
            <a:ext cx="2447925" cy="3381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600" dirty="0" err="1">
                <a:solidFill>
                  <a:srgbClr val="92D050"/>
                </a:solidFill>
                <a:latin typeface="Calibri"/>
              </a:rPr>
              <a:t>Estuvo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…..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It was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3DB122CC-FE8F-4027-99A2-F12A710A4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463" y="1500188"/>
            <a:ext cx="3313112" cy="2462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400">
                <a:latin typeface="Comic Sans MS" panose="030F0702030302020204" pitchFamily="66" charset="0"/>
              </a:rPr>
              <a:t>Aburrid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</a:t>
            </a:r>
            <a:r>
              <a:rPr lang="en-GB" altLang="es-ES" sz="1400">
                <a:latin typeface="Comic Sans MS" panose="030F0702030302020204" pitchFamily="66" charset="0"/>
              </a:rPr>
              <a:t>	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boring</a:t>
            </a:r>
            <a:r>
              <a:rPr lang="en-GB" altLang="es-ES" sz="140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400">
                <a:latin typeface="Comic Sans MS" panose="030F0702030302020204" pitchFamily="66" charset="0"/>
              </a:rPr>
              <a:t>Tranquil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quiet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Emocionante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Exciting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Animad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lively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Ocupad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busy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Turístic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Car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expensive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Barat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cheap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Económic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affordable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Larg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long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Cort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short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D8D3F6B4-2111-4D8F-B56D-2B0E33372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963" y="4090988"/>
            <a:ext cx="4392612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Llen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400">
                <a:latin typeface="Comic Sans MS" panose="030F0702030302020204" pitchFamily="66" charset="0"/>
              </a:rPr>
              <a:t>de sobresaltos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full of incidents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Llen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de aventuras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full of adventures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Llen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de baches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full of bumps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876342-C336-4BD1-A9F7-752EC888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5046663"/>
            <a:ext cx="2447925" cy="3381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600" dirty="0" err="1">
                <a:solidFill>
                  <a:srgbClr val="92D050"/>
                </a:solidFill>
                <a:latin typeface="Calibri"/>
              </a:rPr>
              <a:t>Tuvimos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…..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We had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9BEC38BC-3266-451A-BCB6-59DD36683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4959350"/>
            <a:ext cx="4392612" cy="138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caravana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traffic jam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retraso en el vuelo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flight delay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un accidente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an accident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un pinchazo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a flat tyre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un imprevisto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a problem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un problema  con…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a problem with…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B6DB2D9A-70EE-4F6A-8014-D1DC639CD596}"/>
              </a:ext>
            </a:extLst>
          </p:cNvPr>
          <p:cNvSpPr/>
          <p:nvPr/>
        </p:nvSpPr>
        <p:spPr>
          <a:xfrm>
            <a:off x="3275856" y="2234052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CB5BF52-0F0D-4EDF-A0C4-D758D128E679}"/>
              </a:ext>
            </a:extLst>
          </p:cNvPr>
          <p:cNvSpPr/>
          <p:nvPr/>
        </p:nvSpPr>
        <p:spPr>
          <a:xfrm>
            <a:off x="3520302" y="4061222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CA82DDD3-871C-4D8F-9943-3EACFDF4639B}"/>
              </a:ext>
            </a:extLst>
          </p:cNvPr>
          <p:cNvSpPr/>
          <p:nvPr/>
        </p:nvSpPr>
        <p:spPr>
          <a:xfrm>
            <a:off x="5298177" y="1539821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4379FA87-4E10-4E6B-871F-B299A4B79217}"/>
              </a:ext>
            </a:extLst>
          </p:cNvPr>
          <p:cNvSpPr/>
          <p:nvPr/>
        </p:nvSpPr>
        <p:spPr>
          <a:xfrm>
            <a:off x="8604450" y="1609180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A5A58270-A04F-4409-9B6F-CC42A7AF468B}"/>
              </a:ext>
            </a:extLst>
          </p:cNvPr>
          <p:cNvSpPr/>
          <p:nvPr/>
        </p:nvSpPr>
        <p:spPr>
          <a:xfrm>
            <a:off x="4099260" y="4507018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961E04B3-22B4-4348-BDAD-C48AD8C69077}"/>
              </a:ext>
            </a:extLst>
          </p:cNvPr>
          <p:cNvSpPr/>
          <p:nvPr/>
        </p:nvSpPr>
        <p:spPr>
          <a:xfrm>
            <a:off x="8594145" y="4322811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276F25E5-0661-4E42-941E-9AB6BE0FBC26}"/>
              </a:ext>
            </a:extLst>
          </p:cNvPr>
          <p:cNvSpPr/>
          <p:nvPr/>
        </p:nvSpPr>
        <p:spPr>
          <a:xfrm>
            <a:off x="2195736" y="5046127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3314BEE5-1FEA-4F2F-8CDD-2EB0F95A9C74}"/>
              </a:ext>
            </a:extLst>
          </p:cNvPr>
          <p:cNvSpPr/>
          <p:nvPr/>
        </p:nvSpPr>
        <p:spPr>
          <a:xfrm>
            <a:off x="6883671" y="5102018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D166A983-A5E5-4CDD-A776-0199D2E8E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345238"/>
            <a:ext cx="15065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6AF7C7F9-9153-4005-BE13-48FC05951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713413"/>
            <a:ext cx="10128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EEA1ED65-23C4-4B8C-A8B3-8ACB299A6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734050"/>
            <a:ext cx="1138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3 Rectángulo">
            <a:extLst>
              <a:ext uri="{FF2B5EF4-FFF2-40B4-BE49-F238E27FC236}">
                <a16:creationId xmlns:a16="http://schemas.microsoft.com/office/drawing/2014/main" id="{0C136570-8F6C-4685-8D0D-8CC3615F6A24}"/>
              </a:ext>
            </a:extLst>
          </p:cNvPr>
          <p:cNvSpPr/>
          <p:nvPr/>
        </p:nvSpPr>
        <p:spPr>
          <a:xfrm>
            <a:off x="1419225" y="6389688"/>
            <a:ext cx="1460500" cy="3079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  <a:cs typeface="Arial" charset="0"/>
              </a:rPr>
              <a:t>+Comparatives</a:t>
            </a:r>
            <a:endParaRPr lang="en-GB" sz="1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 panose="020F0502020204030204"/>
              <a:cs typeface="Arial" charset="0"/>
            </a:endParaRPr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8F29F951-151A-43B8-B26E-F79C7F9CE6E7}"/>
              </a:ext>
            </a:extLst>
          </p:cNvPr>
          <p:cNvSpPr/>
          <p:nvPr/>
        </p:nvSpPr>
        <p:spPr>
          <a:xfrm>
            <a:off x="1207995" y="5498101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25ADD506-3760-4F40-B3AA-DC943A192244}"/>
              </a:ext>
            </a:extLst>
          </p:cNvPr>
          <p:cNvSpPr/>
          <p:nvPr/>
        </p:nvSpPr>
        <p:spPr>
          <a:xfrm>
            <a:off x="4427538" y="188913"/>
            <a:ext cx="2449512" cy="954087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u="sng" dirty="0">
                <a:solidFill>
                  <a:srgbClr val="92D050"/>
                </a:solidFill>
              </a:rPr>
              <a:t>PASADO</a:t>
            </a:r>
          </a:p>
          <a:p>
            <a:pPr>
              <a:defRPr/>
            </a:pPr>
            <a:r>
              <a:rPr lang="es-ES" sz="2800" i="1" u="sng" dirty="0">
                <a:solidFill>
                  <a:srgbClr val="92D050"/>
                </a:solidFill>
              </a:rPr>
              <a:t>(</a:t>
            </a:r>
            <a:r>
              <a:rPr lang="es-ES" sz="2800" i="1" u="sng" dirty="0" err="1">
                <a:solidFill>
                  <a:srgbClr val="92D050"/>
                </a:solidFill>
              </a:rPr>
              <a:t>Preterito</a:t>
            </a:r>
            <a:r>
              <a:rPr lang="es-ES" sz="2800" i="1" u="sng" dirty="0">
                <a:solidFill>
                  <a:srgbClr val="92D050"/>
                </a:solidFill>
              </a:rPr>
              <a:t>)</a:t>
            </a:r>
            <a:endParaRPr lang="es-ES" sz="2800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61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E0DC-690A-4972-8EED-F3775FB5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3" y="395288"/>
            <a:ext cx="9020175" cy="620712"/>
          </a:xfrm>
        </p:spPr>
        <p:txBody>
          <a:bodyPr rtlCol="0">
            <a:normAutofit fontScale="90000"/>
          </a:bodyPr>
          <a:lstStyle/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s-ES" sz="2400" dirty="0">
                <a:solidFill>
                  <a:prstClr val="black"/>
                </a:solidFill>
                <a:latin typeface="Britannic Bold" panose="020B0903060703020204" pitchFamily="34" charset="0"/>
                <a:ea typeface="Times New Roman"/>
                <a:cs typeface="Times New Roman"/>
              </a:rPr>
              <a:t>7.¿Qué </a:t>
            </a:r>
            <a:r>
              <a:rPr lang="es-ES" sz="2400" dirty="0">
                <a:solidFill>
                  <a:srgbClr val="92D050"/>
                </a:solidFill>
                <a:latin typeface="Britannic Bold" panose="020B0903060703020204" pitchFamily="34" charset="0"/>
                <a:ea typeface="Times New Roman"/>
                <a:cs typeface="Times New Roman"/>
              </a:rPr>
              <a:t>comiste</a:t>
            </a:r>
            <a:r>
              <a:rPr lang="es-ES" sz="2400" dirty="0">
                <a:solidFill>
                  <a:prstClr val="black"/>
                </a:solidFill>
                <a:latin typeface="Britannic Bold" panose="020B0903060703020204" pitchFamily="34" charset="0"/>
                <a:ea typeface="Times New Roman"/>
                <a:cs typeface="Times New Roman"/>
              </a:rPr>
              <a:t> en tus vacaciones?</a:t>
            </a:r>
            <a:br>
              <a:rPr lang="es-ES" sz="2400" dirty="0">
                <a:solidFill>
                  <a:prstClr val="black"/>
                </a:solidFill>
                <a:latin typeface="Britannic Bold" panose="020B0903060703020204" pitchFamily="34" charset="0"/>
                <a:ea typeface="Times New Roman"/>
                <a:cs typeface="Times New Roman"/>
              </a:rPr>
            </a:br>
            <a:r>
              <a:rPr lang="en-GB" sz="2400" i="1" dirty="0">
                <a:solidFill>
                  <a:srgbClr val="FF0000"/>
                </a:solidFill>
                <a:latin typeface="Britannic Bold" panose="020B0903060703020204" pitchFamily="34" charset="0"/>
                <a:ea typeface="Times New Roman"/>
                <a:cs typeface="Times New Roman"/>
              </a:rPr>
              <a:t>What did you eat on  your holidays?</a:t>
            </a:r>
            <a:endParaRPr lang="es-ES" sz="2000" dirty="0">
              <a:solidFill>
                <a:srgbClr val="FF0000"/>
              </a:solidFill>
              <a:latin typeface="Britannic Bold" panose="020B0903060703020204" pitchFamily="34" charset="0"/>
              <a:ea typeface="Times New Roman"/>
              <a:cs typeface="Times New Roman"/>
            </a:endParaRPr>
          </a:p>
        </p:txBody>
      </p:sp>
      <p:graphicFrame>
        <p:nvGraphicFramePr>
          <p:cNvPr id="3" name="5 Tabla">
            <a:extLst>
              <a:ext uri="{FF2B5EF4-FFF2-40B4-BE49-F238E27FC236}">
                <a16:creationId xmlns:a16="http://schemas.microsoft.com/office/drawing/2014/main" id="{5A13431C-DB3A-4567-8A45-1B31D0D90AB4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393825"/>
          <a:ext cx="3097212" cy="1439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475"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TO</a:t>
                      </a:r>
                      <a:r>
                        <a:rPr lang="es-ES" sz="1400" baseline="0" dirty="0"/>
                        <a:t> EAT </a:t>
                      </a:r>
                      <a:r>
                        <a:rPr lang="es-ES" sz="1400" b="1" baseline="0" dirty="0"/>
                        <a:t>COMER</a:t>
                      </a:r>
                      <a:endParaRPr lang="es-ES" sz="1400" b="1" dirty="0"/>
                    </a:p>
                  </a:txBody>
                  <a:tcPr marL="91466" marR="91466" marT="45710" marB="45710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Comí </a:t>
                      </a: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I ate</a:t>
                      </a:r>
                    </a:p>
                  </a:txBody>
                  <a:tcPr marL="91466" marR="91466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</a:rPr>
                        <a:t>Comimos  </a:t>
                      </a:r>
                      <a:r>
                        <a:rPr lang="es-ES" sz="1400" b="1" dirty="0" err="1"/>
                        <a:t>We</a:t>
                      </a:r>
                      <a:r>
                        <a:rPr lang="es-ES" sz="1400" b="1" dirty="0"/>
                        <a:t> ate</a:t>
                      </a:r>
                    </a:p>
                  </a:txBody>
                  <a:tcPr marL="91466" marR="91466"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Comiste </a:t>
                      </a:r>
                      <a:r>
                        <a:rPr kumimoji="0" lang="es-E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You</a:t>
                      </a: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 ate</a:t>
                      </a:r>
                    </a:p>
                  </a:txBody>
                  <a:tcPr marL="91466" marR="91466" marT="45710" marB="457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Comisteis </a:t>
                      </a:r>
                      <a:r>
                        <a:rPr kumimoji="0" lang="es-E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You</a:t>
                      </a: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s-E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all</a:t>
                      </a: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 ate</a:t>
                      </a:r>
                    </a:p>
                  </a:txBody>
                  <a:tcPr marL="91466" marR="91466"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</a:rPr>
                        <a:t>Comió </a:t>
                      </a:r>
                      <a:r>
                        <a:rPr lang="es-ES" sz="1400" b="1" dirty="0"/>
                        <a:t>He ate</a:t>
                      </a:r>
                    </a:p>
                  </a:txBody>
                  <a:tcPr marL="91466" marR="91466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</a:rPr>
                        <a:t>Comieron </a:t>
                      </a:r>
                      <a:r>
                        <a:rPr lang="es-ES" sz="1400" b="1" dirty="0" err="1"/>
                        <a:t>They</a:t>
                      </a:r>
                      <a:r>
                        <a:rPr lang="es-ES" sz="1400" b="1" dirty="0"/>
                        <a:t> ate</a:t>
                      </a:r>
                    </a:p>
                  </a:txBody>
                  <a:tcPr marL="91466" marR="91466"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7 Tabla">
            <a:extLst>
              <a:ext uri="{FF2B5EF4-FFF2-40B4-BE49-F238E27FC236}">
                <a16:creationId xmlns:a16="http://schemas.microsoft.com/office/drawing/2014/main" id="{249CF8D4-8B33-4054-9BAB-DDA981185B47}"/>
              </a:ext>
            </a:extLst>
          </p:cNvPr>
          <p:cNvGraphicFramePr>
            <a:graphicFrameLocks noGrp="1"/>
          </p:cNvGraphicFramePr>
          <p:nvPr/>
        </p:nvGraphicFramePr>
        <p:xfrm>
          <a:off x="153988" y="2919413"/>
          <a:ext cx="3313112" cy="1441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949"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TO</a:t>
                      </a:r>
                      <a:r>
                        <a:rPr lang="es-ES" sz="1400" baseline="0" dirty="0"/>
                        <a:t> HAVE (</a:t>
                      </a:r>
                      <a:r>
                        <a:rPr lang="es-ES" sz="1400" baseline="0" dirty="0" err="1"/>
                        <a:t>Food</a:t>
                      </a:r>
                      <a:r>
                        <a:rPr lang="es-ES" sz="1400" baseline="0" dirty="0"/>
                        <a:t> &amp; </a:t>
                      </a:r>
                      <a:r>
                        <a:rPr lang="es-ES" sz="1400" baseline="0" dirty="0" err="1"/>
                        <a:t>drink</a:t>
                      </a:r>
                      <a:r>
                        <a:rPr lang="es-ES" sz="1400" baseline="0" dirty="0"/>
                        <a:t>) </a:t>
                      </a:r>
                      <a:r>
                        <a:rPr lang="es-ES" sz="1400" b="1" baseline="0" dirty="0"/>
                        <a:t>TOMAR</a:t>
                      </a:r>
                      <a:endParaRPr lang="es-ES" sz="1400" b="1" dirty="0"/>
                    </a:p>
                  </a:txBody>
                  <a:tcPr marL="91461" marR="91461" marT="45761" marB="45761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Tomé </a:t>
                      </a: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I </a:t>
                      </a:r>
                      <a:r>
                        <a:rPr kumimoji="0" lang="es-E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had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a:txBody>
                  <a:tcPr marL="91461" marR="91461" marT="45761" marB="457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</a:rPr>
                        <a:t>Tomamos  </a:t>
                      </a:r>
                      <a:r>
                        <a:rPr lang="es-ES" sz="1400" b="1" dirty="0" err="1"/>
                        <a:t>We</a:t>
                      </a:r>
                      <a:r>
                        <a:rPr lang="es-ES" sz="1400" b="1" dirty="0"/>
                        <a:t> </a:t>
                      </a:r>
                      <a:r>
                        <a:rPr lang="es-ES" sz="1400" b="1" dirty="0" err="1"/>
                        <a:t>had</a:t>
                      </a:r>
                      <a:endParaRPr lang="es-ES" sz="1400" b="1" dirty="0"/>
                    </a:p>
                  </a:txBody>
                  <a:tcPr marL="91461" marR="91461" marT="45761" marB="457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Tomaste </a:t>
                      </a:r>
                      <a:r>
                        <a:rPr kumimoji="0" lang="es-E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You</a:t>
                      </a: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s-E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had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a:txBody>
                  <a:tcPr marL="91461" marR="91461" marT="45761" marB="4576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Tomasteis </a:t>
                      </a:r>
                      <a:r>
                        <a:rPr kumimoji="0" lang="es-E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You</a:t>
                      </a: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s-E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all</a:t>
                      </a: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s-E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had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a:txBody>
                  <a:tcPr marL="91461" marR="91461" marT="45761" marB="4576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</a:rPr>
                        <a:t>Tomó </a:t>
                      </a:r>
                      <a:r>
                        <a:rPr lang="es-ES" sz="1400" b="1" dirty="0"/>
                        <a:t>He </a:t>
                      </a:r>
                      <a:r>
                        <a:rPr lang="es-ES" sz="1400" b="1" dirty="0" err="1"/>
                        <a:t>had</a:t>
                      </a:r>
                      <a:endParaRPr lang="es-ES" sz="1400" b="1" dirty="0"/>
                    </a:p>
                  </a:txBody>
                  <a:tcPr marL="91461" marR="91461" marT="45761" marB="457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</a:rPr>
                        <a:t>Tomaron </a:t>
                      </a:r>
                      <a:r>
                        <a:rPr lang="es-ES" sz="1400" b="1" dirty="0" err="1"/>
                        <a:t>They</a:t>
                      </a:r>
                      <a:r>
                        <a:rPr lang="es-ES" sz="1400" b="1" dirty="0"/>
                        <a:t> </a:t>
                      </a:r>
                      <a:r>
                        <a:rPr lang="es-ES" sz="1400" b="1" dirty="0" err="1"/>
                        <a:t>had</a:t>
                      </a:r>
                      <a:endParaRPr lang="es-ES" sz="1400" b="1" dirty="0"/>
                    </a:p>
                  </a:txBody>
                  <a:tcPr marL="91461" marR="91461" marT="45761" marB="4576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9 Tabla">
            <a:extLst>
              <a:ext uri="{FF2B5EF4-FFF2-40B4-BE49-F238E27FC236}">
                <a16:creationId xmlns:a16="http://schemas.microsoft.com/office/drawing/2014/main" id="{F5481356-F45F-4A69-A689-713BF316F997}"/>
              </a:ext>
            </a:extLst>
          </p:cNvPr>
          <p:cNvGraphicFramePr>
            <a:graphicFrameLocks noGrp="1"/>
          </p:cNvGraphicFramePr>
          <p:nvPr/>
        </p:nvGraphicFramePr>
        <p:xfrm>
          <a:off x="171450" y="4522788"/>
          <a:ext cx="4248150" cy="1395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23"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TO</a:t>
                      </a:r>
                      <a:r>
                        <a:rPr lang="es-ES" sz="1400" baseline="0" dirty="0"/>
                        <a:t> DRINK  </a:t>
                      </a:r>
                      <a:r>
                        <a:rPr lang="es-ES" sz="1400" b="1" baseline="0" dirty="0"/>
                        <a:t>BEBER</a:t>
                      </a:r>
                      <a:endParaRPr lang="es-ES" sz="1400" b="1" dirty="0"/>
                    </a:p>
                  </a:txBody>
                  <a:tcPr marL="91433" marR="91433" marT="45723" marB="45723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Bebí </a:t>
                      </a: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I </a:t>
                      </a:r>
                      <a:r>
                        <a:rPr kumimoji="0" lang="es-E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drank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</a:rPr>
                        <a:t>Bebimos  </a:t>
                      </a:r>
                      <a:r>
                        <a:rPr lang="es-ES" sz="1400" b="1" dirty="0" err="1"/>
                        <a:t>We</a:t>
                      </a:r>
                      <a:r>
                        <a:rPr lang="es-ES" sz="1400" b="1" dirty="0"/>
                        <a:t> </a:t>
                      </a:r>
                      <a:r>
                        <a:rPr kumimoji="0" lang="es-E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drank</a:t>
                      </a:r>
                      <a:endParaRPr lang="es-ES" sz="1400" b="1" dirty="0"/>
                    </a:p>
                  </a:txBody>
                  <a:tcPr marL="91433" marR="91433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Bebiste </a:t>
                      </a:r>
                      <a:r>
                        <a:rPr kumimoji="0" lang="es-E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You</a:t>
                      </a: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s-E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drank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Bebisteis </a:t>
                      </a:r>
                      <a:r>
                        <a:rPr kumimoji="0" lang="es-E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You</a:t>
                      </a: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s-E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all</a:t>
                      </a: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s-E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drank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</a:rPr>
                        <a:t>Bebió </a:t>
                      </a:r>
                      <a:r>
                        <a:rPr lang="es-ES" sz="1400" b="1" dirty="0"/>
                        <a:t>He </a:t>
                      </a:r>
                      <a:r>
                        <a:rPr kumimoji="0" lang="es-E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drank</a:t>
                      </a:r>
                      <a:endParaRPr lang="es-ES" sz="1400" b="1" dirty="0"/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</a:rPr>
                        <a:t>Bebieron </a:t>
                      </a:r>
                      <a:r>
                        <a:rPr lang="es-ES" sz="1400" b="1" dirty="0" err="1"/>
                        <a:t>They</a:t>
                      </a:r>
                      <a:r>
                        <a:rPr lang="es-ES" sz="1400" b="1" dirty="0"/>
                        <a:t> </a:t>
                      </a:r>
                      <a:r>
                        <a:rPr kumimoji="0" lang="es-E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Arial" charset="0"/>
                        </a:rPr>
                        <a:t>drank</a:t>
                      </a:r>
                      <a:endParaRPr lang="es-ES" sz="1400" b="1" dirty="0"/>
                    </a:p>
                  </a:txBody>
                  <a:tcPr marL="91433" marR="91433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9">
            <a:extLst>
              <a:ext uri="{FF2B5EF4-FFF2-40B4-BE49-F238E27FC236}">
                <a16:creationId xmlns:a16="http://schemas.microsoft.com/office/drawing/2014/main" id="{72E79A1B-701D-4B0E-8102-8AA887157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1368425"/>
            <a:ext cx="4427537" cy="4508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Comida típica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Typical food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Comida local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Local food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Platos típicos </a:t>
            </a:r>
            <a:r>
              <a:rPr lang="en-GB" altLang="es-ES" sz="1400" b="1">
                <a:solidFill>
                  <a:srgbClr val="FF0000"/>
                </a:solidFill>
                <a:latin typeface="Comic Sans MS" panose="030F0702030302020204" pitchFamily="66" charset="0"/>
              </a:rPr>
              <a:t>Typical dishes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Tapas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Appetizers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Calamares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Squid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Paella, Tortilla, Aceitunas, Sardinas,… Sandría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Cerveza </a:t>
            </a:r>
            <a:r>
              <a:rPr lang="en-GB" altLang="es-ES" sz="1400" b="1">
                <a:solidFill>
                  <a:srgbClr val="FF0000"/>
                </a:solidFill>
                <a:latin typeface="Comic Sans MS" panose="030F0702030302020204" pitchFamily="66" charset="0"/>
              </a:rPr>
              <a:t>Beer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latin typeface="Comic Sans MS" panose="030F0702030302020204" pitchFamily="66" charset="0"/>
              </a:rPr>
              <a:t>Un refresco </a:t>
            </a:r>
            <a:r>
              <a:rPr lang="en-GB" altLang="es-ES" sz="1400" b="1">
                <a:solidFill>
                  <a:srgbClr val="FF0000"/>
                </a:solidFill>
                <a:latin typeface="Comic Sans MS" panose="030F0702030302020204" pitchFamily="66" charset="0"/>
              </a:rPr>
              <a:t>Fizzy Drink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latin typeface="Comic Sans MS" panose="030F0702030302020204" pitchFamily="66" charset="0"/>
              </a:rPr>
              <a:t>Vino</a:t>
            </a:r>
            <a:r>
              <a:rPr lang="en-GB" altLang="es-ES" sz="1400" b="1">
                <a:solidFill>
                  <a:srgbClr val="FF0000"/>
                </a:solidFill>
                <a:latin typeface="Comic Sans MS" panose="030F0702030302020204" pitchFamily="66" charset="0"/>
              </a:rPr>
              <a:t> Wine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Un batido</a:t>
            </a:r>
            <a:r>
              <a:rPr lang="en-GB" altLang="es-ES" sz="1400" b="1">
                <a:solidFill>
                  <a:srgbClr val="FF0000"/>
                </a:solidFill>
                <a:latin typeface="Comic Sans MS" panose="030F0702030302020204" pitchFamily="66" charset="0"/>
              </a:rPr>
              <a:t> A milkshake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Un granizado</a:t>
            </a:r>
            <a:r>
              <a:rPr lang="en-GB" altLang="es-ES" sz="1400" b="1">
                <a:solidFill>
                  <a:srgbClr val="FF0000"/>
                </a:solidFill>
                <a:latin typeface="Comic Sans MS" panose="030F0702030302020204" pitchFamily="66" charset="0"/>
              </a:rPr>
              <a:t> A slush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sin alcohol </a:t>
            </a:r>
            <a:r>
              <a:rPr lang="en-GB" altLang="es-ES" sz="1400" b="1">
                <a:solidFill>
                  <a:srgbClr val="FF0000"/>
                </a:solidFill>
                <a:latin typeface="Comic Sans MS" panose="030F0702030302020204" pitchFamily="66" charset="0"/>
              </a:rPr>
              <a:t>without alcohol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latin typeface="Comic Sans MS" panose="030F0702030302020204" pitchFamily="66" charset="0"/>
              </a:rPr>
              <a:t>Un té </a:t>
            </a:r>
            <a:r>
              <a:rPr lang="en-GB" altLang="es-ES" sz="1400" b="1">
                <a:solidFill>
                  <a:srgbClr val="FF0000"/>
                </a:solidFill>
                <a:latin typeface="Comic Sans MS" panose="030F0702030302020204" pitchFamily="66" charset="0"/>
              </a:rPr>
              <a:t>A tea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latin typeface="Comic Sans MS" panose="030F0702030302020204" pitchFamily="66" charset="0"/>
              </a:rPr>
              <a:t>Un café </a:t>
            </a:r>
            <a:r>
              <a:rPr lang="en-GB" altLang="es-ES" sz="1400" b="1">
                <a:solidFill>
                  <a:srgbClr val="FF0000"/>
                </a:solidFill>
                <a:latin typeface="Comic Sans MS" panose="030F0702030302020204" pitchFamily="66" charset="0"/>
              </a:rPr>
              <a:t>A coffee</a:t>
            </a:r>
          </a:p>
        </p:txBody>
      </p:sp>
      <p:pic>
        <p:nvPicPr>
          <p:cNvPr id="7" name="13 Imagen">
            <a:extLst>
              <a:ext uri="{FF2B5EF4-FFF2-40B4-BE49-F238E27FC236}">
                <a16:creationId xmlns:a16="http://schemas.microsoft.com/office/drawing/2014/main" id="{D14691ED-FC27-4F88-847E-42638607D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496">
            <a:off x="7370763" y="363538"/>
            <a:ext cx="6000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8">
            <a:extLst>
              <a:ext uri="{FF2B5EF4-FFF2-40B4-BE49-F238E27FC236}">
                <a16:creationId xmlns:a16="http://schemas.microsoft.com/office/drawing/2014/main" id="{7FC95E01-7F66-407A-AFF4-42BD52ECF40F}"/>
              </a:ext>
            </a:extLst>
          </p:cNvPr>
          <p:cNvSpPr/>
          <p:nvPr/>
        </p:nvSpPr>
        <p:spPr>
          <a:xfrm>
            <a:off x="2838371" y="1430742"/>
            <a:ext cx="325925" cy="30781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cs typeface="Arial" charset="0"/>
              </a:rPr>
              <a:t>1</a:t>
            </a:r>
          </a:p>
        </p:txBody>
      </p:sp>
      <p:sp>
        <p:nvSpPr>
          <p:cNvPr id="9" name="Oval 18">
            <a:extLst>
              <a:ext uri="{FF2B5EF4-FFF2-40B4-BE49-F238E27FC236}">
                <a16:creationId xmlns:a16="http://schemas.microsoft.com/office/drawing/2014/main" id="{992B42B0-8D36-4255-8C33-3653DCD31F7F}"/>
              </a:ext>
            </a:extLst>
          </p:cNvPr>
          <p:cNvSpPr/>
          <p:nvPr/>
        </p:nvSpPr>
        <p:spPr>
          <a:xfrm>
            <a:off x="3108562" y="2924996"/>
            <a:ext cx="325925" cy="30781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cs typeface="Arial" charset="0"/>
              </a:rPr>
              <a:t>1</a:t>
            </a: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647A6C65-E014-4ED9-BE4A-08A7F83A91CC}"/>
              </a:ext>
            </a:extLst>
          </p:cNvPr>
          <p:cNvSpPr/>
          <p:nvPr/>
        </p:nvSpPr>
        <p:spPr>
          <a:xfrm>
            <a:off x="4067969" y="4435761"/>
            <a:ext cx="325925" cy="30781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cs typeface="Arial" charset="0"/>
              </a:rPr>
              <a:t>1</a:t>
            </a:r>
          </a:p>
        </p:txBody>
      </p:sp>
      <p:sp>
        <p:nvSpPr>
          <p:cNvPr id="11" name="Oval 18">
            <a:extLst>
              <a:ext uri="{FF2B5EF4-FFF2-40B4-BE49-F238E27FC236}">
                <a16:creationId xmlns:a16="http://schemas.microsoft.com/office/drawing/2014/main" id="{2B415EB9-001C-4189-B419-CA39869C161B}"/>
              </a:ext>
            </a:extLst>
          </p:cNvPr>
          <p:cNvSpPr/>
          <p:nvPr/>
        </p:nvSpPr>
        <p:spPr>
          <a:xfrm>
            <a:off x="8460458" y="1569773"/>
            <a:ext cx="325925" cy="30781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cs typeface="Arial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EDF7E8-51E2-4FE6-95A9-4C1DF144A733}"/>
              </a:ext>
            </a:extLst>
          </p:cNvPr>
          <p:cNvSpPr/>
          <p:nvPr/>
        </p:nvSpPr>
        <p:spPr>
          <a:xfrm>
            <a:off x="395562" y="6096647"/>
            <a:ext cx="325925" cy="30781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cs typeface="Arial" charset="0"/>
              </a:rPr>
              <a:t>3</a:t>
            </a:r>
          </a:p>
        </p:txBody>
      </p:sp>
      <p:sp>
        <p:nvSpPr>
          <p:cNvPr id="13" name="19 Rectángulo redondeado">
            <a:extLst>
              <a:ext uri="{FF2B5EF4-FFF2-40B4-BE49-F238E27FC236}">
                <a16:creationId xmlns:a16="http://schemas.microsoft.com/office/drawing/2014/main" id="{6E587499-04B3-44CD-BE04-477D5C5FE888}"/>
              </a:ext>
            </a:extLst>
          </p:cNvPr>
          <p:cNvSpPr/>
          <p:nvPr/>
        </p:nvSpPr>
        <p:spPr>
          <a:xfrm>
            <a:off x="238125" y="5995988"/>
            <a:ext cx="5199063" cy="6969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La comida</a:t>
            </a:r>
            <a:r>
              <a:rPr lang="es-ES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estaba</a:t>
            </a:r>
            <a:r>
              <a:rPr lang="es-E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…  </a:t>
            </a:r>
            <a:r>
              <a:rPr lang="es-ES" sz="16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Food</a:t>
            </a:r>
            <a:r>
              <a:rPr lang="es-ES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s-ES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…</a:t>
            </a:r>
          </a:p>
          <a:p>
            <a:pPr algn="ctr" eaLnBrk="1" hangingPunct="1">
              <a:defRPr/>
            </a:pPr>
            <a:r>
              <a:rPr lang="es-E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El restaurante </a:t>
            </a:r>
            <a:r>
              <a:rPr lang="es-ES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era… </a:t>
            </a:r>
            <a:r>
              <a:rPr lang="es-E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s-E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restaurant </a:t>
            </a:r>
            <a:r>
              <a:rPr lang="es-ES" sz="16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s-ES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14" name="21 Rectángulo">
            <a:extLst>
              <a:ext uri="{FF2B5EF4-FFF2-40B4-BE49-F238E27FC236}">
                <a16:creationId xmlns:a16="http://schemas.microsoft.com/office/drawing/2014/main" id="{BB3D88B3-0FD9-4390-8833-13840BD4E0A3}"/>
              </a:ext>
            </a:extLst>
          </p:cNvPr>
          <p:cNvSpPr/>
          <p:nvPr/>
        </p:nvSpPr>
        <p:spPr>
          <a:xfrm>
            <a:off x="5777096" y="6052198"/>
            <a:ext cx="258888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  <a:cs typeface="Arial" charset="0"/>
              </a:rPr>
              <a:t>+</a:t>
            </a:r>
            <a:r>
              <a:rPr lang="en-US" sz="32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  <a:cs typeface="Arial" charset="0"/>
              </a:rPr>
              <a:t> ADJETIVOS</a:t>
            </a:r>
            <a:endParaRPr lang="en-GB" sz="32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 panose="020F0502020204030204"/>
              <a:cs typeface="Arial" charset="0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7C8A310-9D70-40C4-AA40-62110CD56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25" y="4743450"/>
            <a:ext cx="1757363" cy="10779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un </a:t>
            </a:r>
            <a:r>
              <a:rPr lang="en-GB" sz="16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poco</a:t>
            </a:r>
            <a:r>
              <a:rPr lang="en-GB" sz="16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GB" sz="1600" i="1" dirty="0">
                <a:solidFill>
                  <a:srgbClr val="FF0000"/>
                </a:solidFill>
                <a:cs typeface="Arial" panose="020B0604020202020204" pitchFamily="34" charset="0"/>
              </a:rPr>
              <a:t>a little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Bastante</a:t>
            </a:r>
            <a:r>
              <a:rPr lang="en-GB" sz="16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GB" sz="1600" i="1" dirty="0">
                <a:solidFill>
                  <a:srgbClr val="FF0000"/>
                </a:solidFill>
                <a:cs typeface="Arial" panose="020B0604020202020204" pitchFamily="34" charset="0"/>
              </a:rPr>
              <a:t>quite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Muy</a:t>
            </a:r>
            <a:r>
              <a:rPr lang="en-GB" sz="16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GB" sz="1600" i="1" dirty="0">
                <a:solidFill>
                  <a:srgbClr val="FF0000"/>
                </a:solidFill>
                <a:cs typeface="Arial" panose="020B0604020202020204" pitchFamily="34" charset="0"/>
              </a:rPr>
              <a:t>very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Demasiado</a:t>
            </a:r>
            <a:r>
              <a:rPr lang="en-GB" sz="16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 </a:t>
            </a:r>
            <a:r>
              <a:rPr lang="en-GB" sz="1600" i="1" dirty="0">
                <a:solidFill>
                  <a:srgbClr val="FF0000"/>
                </a:solidFill>
                <a:cs typeface="Arial" panose="020B0604020202020204" pitchFamily="34" charset="0"/>
              </a:rPr>
              <a:t>too</a:t>
            </a:r>
          </a:p>
        </p:txBody>
      </p:sp>
      <p:sp>
        <p:nvSpPr>
          <p:cNvPr id="16" name="Oval 18">
            <a:extLst>
              <a:ext uri="{FF2B5EF4-FFF2-40B4-BE49-F238E27FC236}">
                <a16:creationId xmlns:a16="http://schemas.microsoft.com/office/drawing/2014/main" id="{0724AD4E-C634-46C1-8529-621FD7EE2133}"/>
              </a:ext>
            </a:extLst>
          </p:cNvPr>
          <p:cNvSpPr/>
          <p:nvPr/>
        </p:nvSpPr>
        <p:spPr>
          <a:xfrm>
            <a:off x="8549900" y="5157244"/>
            <a:ext cx="325925" cy="30781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cs typeface="Arial" charset="0"/>
              </a:rPr>
              <a:t>4</a:t>
            </a:r>
          </a:p>
        </p:txBody>
      </p:sp>
      <p:sp>
        <p:nvSpPr>
          <p:cNvPr id="17" name="Oval 18">
            <a:extLst>
              <a:ext uri="{FF2B5EF4-FFF2-40B4-BE49-F238E27FC236}">
                <a16:creationId xmlns:a16="http://schemas.microsoft.com/office/drawing/2014/main" id="{692F29A5-4187-46A6-AB28-673B052516C7}"/>
              </a:ext>
            </a:extLst>
          </p:cNvPr>
          <p:cNvSpPr/>
          <p:nvPr/>
        </p:nvSpPr>
        <p:spPr>
          <a:xfrm>
            <a:off x="5839374" y="5942738"/>
            <a:ext cx="325925" cy="30781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09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FA776-77DB-4D1D-B0E4-AE5789C8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6842125" cy="922337"/>
          </a:xfrm>
        </p:spPr>
        <p:txBody>
          <a:bodyPr/>
          <a:lstStyle/>
          <a:p>
            <a: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  <a:t>8.¿Cómo </a:t>
            </a:r>
            <a:r>
              <a:rPr lang="es-ES" altLang="es-ES" sz="2400" dirty="0">
                <a:solidFill>
                  <a:srgbClr val="00B050"/>
                </a:solidFill>
                <a:latin typeface="Britannic Bold" panose="020B0903060703020204" pitchFamily="34" charset="0"/>
              </a:rPr>
              <a:t>era</a:t>
            </a:r>
            <a: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  <a:t> el hotel? </a:t>
            </a:r>
            <a:b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</a:b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was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hotel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like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altLang="es-E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D29CE5-9D5D-410E-94F0-4704967E2D4B}"/>
              </a:ext>
            </a:extLst>
          </p:cNvPr>
          <p:cNvSpPr/>
          <p:nvPr/>
        </p:nvSpPr>
        <p:spPr>
          <a:xfrm>
            <a:off x="77788" y="1352550"/>
            <a:ext cx="1422400" cy="307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/>
              <a:t>El hotel </a:t>
            </a:r>
            <a:r>
              <a:rPr lang="es-ES" sz="1400" i="1" dirty="0" err="1">
                <a:solidFill>
                  <a:srgbClr val="FF0000"/>
                </a:solidFill>
              </a:rPr>
              <a:t>the</a:t>
            </a:r>
            <a:r>
              <a:rPr lang="es-ES" sz="1400" i="1" dirty="0">
                <a:solidFill>
                  <a:srgbClr val="FF0000"/>
                </a:solidFill>
              </a:rPr>
              <a:t> hotel</a:t>
            </a:r>
            <a:endParaRPr lang="es-ES" sz="1400" dirty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07EC5AD-E369-45A7-94AF-1A4BB830A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3360738"/>
            <a:ext cx="1489075" cy="830262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200" u="sng" dirty="0">
                <a:solidFill>
                  <a:srgbClr val="00B050"/>
                </a:solidFill>
              </a:rPr>
              <a:t>Estaba</a:t>
            </a:r>
            <a:r>
              <a:rPr lang="es-ES" sz="1200" dirty="0"/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was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endParaRPr lang="es-ES" sz="1200" dirty="0"/>
          </a:p>
          <a:p>
            <a:pPr>
              <a:defRPr/>
            </a:pPr>
            <a:r>
              <a:rPr lang="es-ES" sz="1200" u="sng" dirty="0">
                <a:solidFill>
                  <a:srgbClr val="00B050"/>
                </a:solidFill>
              </a:rPr>
              <a:t>No estaba </a:t>
            </a:r>
            <a:r>
              <a:rPr lang="es-ES" sz="1200" dirty="0" err="1">
                <a:solidFill>
                  <a:srgbClr val="FF0000"/>
                </a:solidFill>
              </a:rPr>
              <a:t>It</a:t>
            </a:r>
            <a:r>
              <a:rPr lang="es-ES" sz="1200" dirty="0">
                <a:solidFill>
                  <a:srgbClr val="FF0000"/>
                </a:solidFill>
              </a:rPr>
              <a:t> </a:t>
            </a:r>
            <a:r>
              <a:rPr lang="es-ES" sz="1200" dirty="0" err="1">
                <a:solidFill>
                  <a:srgbClr val="FF0000"/>
                </a:solidFill>
              </a:rPr>
              <a:t>was</a:t>
            </a:r>
            <a:r>
              <a:rPr lang="es-ES" sz="1200" dirty="0">
                <a:solidFill>
                  <a:srgbClr val="FF0000"/>
                </a:solidFill>
              </a:rPr>
              <a:t> </a:t>
            </a:r>
            <a:r>
              <a:rPr lang="es-ES" sz="1200" dirty="0" err="1">
                <a:solidFill>
                  <a:srgbClr val="FF0000"/>
                </a:solidFill>
              </a:rPr>
              <a:t>not</a:t>
            </a:r>
            <a:r>
              <a:rPr lang="es-ES" sz="1200" dirty="0"/>
              <a:t>	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D1F5010-C9BD-4D12-966C-2D1D57529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1630" y="3129177"/>
            <a:ext cx="499273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montañas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mountains</a:t>
            </a:r>
            <a:r>
              <a:rPr lang="en-GB" sz="1200" dirty="0"/>
              <a:t>                 </a:t>
            </a:r>
            <a:r>
              <a:rPr lang="en-GB" sz="1200" dirty="0" err="1"/>
              <a:t>jardines</a:t>
            </a:r>
            <a:r>
              <a:rPr lang="en-GB" sz="1200" i="1" dirty="0">
                <a:solidFill>
                  <a:srgbClr val="FF0000"/>
                </a:solidFill>
              </a:rPr>
              <a:t> gardens</a:t>
            </a:r>
            <a:endParaRPr lang="en-GB" sz="1200" dirty="0"/>
          </a:p>
          <a:p>
            <a:pPr>
              <a:defRPr/>
            </a:pPr>
            <a:r>
              <a:rPr lang="en-GB" sz="1200" dirty="0" err="1"/>
              <a:t>parques</a:t>
            </a:r>
            <a:r>
              <a:rPr lang="en-GB" sz="1200" dirty="0"/>
              <a:t>   </a:t>
            </a:r>
            <a:r>
              <a:rPr lang="en-GB" sz="1200" i="1" dirty="0">
                <a:solidFill>
                  <a:srgbClr val="FF0000"/>
                </a:solidFill>
              </a:rPr>
              <a:t>parks</a:t>
            </a:r>
            <a:r>
              <a:rPr lang="en-GB" sz="1200" dirty="0"/>
              <a:t>               </a:t>
            </a:r>
            <a:r>
              <a:rPr lang="en-GB" sz="1200" dirty="0" err="1"/>
              <a:t>árboles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trees</a:t>
            </a:r>
          </a:p>
          <a:p>
            <a:pPr>
              <a:defRPr/>
            </a:pPr>
            <a:r>
              <a:rPr lang="en-GB" sz="1200" dirty="0" err="1"/>
              <a:t>chiringuitos</a:t>
            </a:r>
            <a:r>
              <a:rPr lang="en-GB" sz="1200" i="1" dirty="0">
                <a:solidFill>
                  <a:srgbClr val="FF0000"/>
                </a:solidFill>
              </a:rPr>
              <a:t> beach bars</a:t>
            </a:r>
          </a:p>
          <a:p>
            <a:pPr>
              <a:defRPr/>
            </a:pPr>
            <a:r>
              <a:rPr lang="en-GB" sz="1200" dirty="0" err="1"/>
              <a:t>tiendas</a:t>
            </a:r>
            <a:r>
              <a:rPr lang="en-GB" sz="1200" dirty="0"/>
              <a:t>	</a:t>
            </a:r>
            <a:r>
              <a:rPr lang="en-GB" sz="1200" i="1" dirty="0">
                <a:solidFill>
                  <a:srgbClr val="FF0000"/>
                </a:solidFill>
              </a:rPr>
              <a:t>the shops</a:t>
            </a:r>
            <a:endParaRPr lang="en-GB" sz="1200" dirty="0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4F79B86-C286-4F90-8E12-0E696471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638" y="3957638"/>
            <a:ext cx="293687" cy="2762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200" dirty="0"/>
              <a:t>a </a:t>
            </a:r>
            <a:endParaRPr lang="en-GB" sz="1200" dirty="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1C8A2162-8D4C-4850-8F02-871C1FF39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563" y="4049713"/>
            <a:ext cx="3924300" cy="646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diez</a:t>
            </a:r>
            <a:r>
              <a:rPr lang="en-GB" sz="1200" dirty="0"/>
              <a:t> </a:t>
            </a:r>
            <a:r>
              <a:rPr lang="en-GB" sz="1200" dirty="0" err="1"/>
              <a:t>minutos</a:t>
            </a:r>
            <a:r>
              <a:rPr lang="en-GB" sz="1200" dirty="0"/>
              <a:t>   </a:t>
            </a:r>
            <a:r>
              <a:rPr lang="en-GB" sz="1200" i="1" dirty="0">
                <a:solidFill>
                  <a:srgbClr val="FF0000"/>
                </a:solidFill>
              </a:rPr>
              <a:t>ten minutes     </a:t>
            </a:r>
            <a:r>
              <a:rPr lang="en-GB" sz="1200" dirty="0"/>
              <a:t>media </a:t>
            </a:r>
            <a:r>
              <a:rPr lang="en-GB" sz="1200" dirty="0" err="1"/>
              <a:t>hora</a:t>
            </a:r>
            <a:r>
              <a:rPr lang="en-GB" sz="1200" dirty="0"/>
              <a:t> </a:t>
            </a:r>
            <a:r>
              <a:rPr lang="en-GB" sz="1200" dirty="0">
                <a:solidFill>
                  <a:srgbClr val="FF0000"/>
                </a:solidFill>
              </a:rPr>
              <a:t>half an hour  </a:t>
            </a:r>
          </a:p>
          <a:p>
            <a:pPr>
              <a:defRPr/>
            </a:pPr>
            <a:r>
              <a:rPr lang="en-GB" sz="1200" dirty="0" err="1"/>
              <a:t>cinco</a:t>
            </a:r>
            <a:r>
              <a:rPr lang="en-GB" sz="1200" dirty="0"/>
              <a:t> </a:t>
            </a:r>
            <a:r>
              <a:rPr lang="en-GB" sz="1200" dirty="0" err="1"/>
              <a:t>minutos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five minutes      </a:t>
            </a:r>
            <a:r>
              <a:rPr lang="en-GB" sz="1200" dirty="0" err="1"/>
              <a:t>corta</a:t>
            </a:r>
            <a:r>
              <a:rPr lang="en-GB" sz="1200" dirty="0"/>
              <a:t> </a:t>
            </a:r>
            <a:r>
              <a:rPr lang="en-GB" sz="1200" dirty="0" err="1"/>
              <a:t>distancia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short distance</a:t>
            </a:r>
          </a:p>
          <a:p>
            <a:pPr>
              <a:defRPr/>
            </a:pPr>
            <a:r>
              <a:rPr lang="en-GB" sz="1200" dirty="0"/>
              <a:t>dos </a:t>
            </a:r>
            <a:r>
              <a:rPr lang="en-GB" sz="1200" dirty="0" err="1"/>
              <a:t>kilómetros</a:t>
            </a:r>
            <a:r>
              <a:rPr lang="en-GB" sz="1200" dirty="0"/>
              <a:t>  </a:t>
            </a:r>
            <a:r>
              <a:rPr lang="en-GB" sz="1200" i="1" dirty="0">
                <a:solidFill>
                  <a:srgbClr val="FF0000"/>
                </a:solidFill>
              </a:rPr>
              <a:t> two kilometres </a:t>
            </a:r>
            <a:r>
              <a:rPr lang="en-GB" sz="1200" dirty="0" err="1"/>
              <a:t>cien</a:t>
            </a:r>
            <a:r>
              <a:rPr lang="en-GB" sz="1200" dirty="0"/>
              <a:t> metros 	</a:t>
            </a:r>
            <a:r>
              <a:rPr lang="en-GB" sz="1200" i="1" dirty="0">
                <a:solidFill>
                  <a:srgbClr val="FF0000"/>
                </a:solidFill>
              </a:rPr>
              <a:t>hundred metres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69D73152-2F24-4276-85AE-10E5D3BC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6775" y="4249738"/>
            <a:ext cx="536575" cy="27781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/>
              <a:t>de  </a:t>
            </a:r>
            <a:r>
              <a:rPr lang="en-GB" sz="1200" i="1" dirty="0">
                <a:solidFill>
                  <a:srgbClr val="FF0000"/>
                </a:solidFill>
              </a:rPr>
              <a:t>of</a:t>
            </a:r>
            <a:endParaRPr lang="en-GB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B42836-8944-40EA-9CD3-B6A6EB932F11}"/>
              </a:ext>
            </a:extLst>
          </p:cNvPr>
          <p:cNvSpPr/>
          <p:nvPr/>
        </p:nvSpPr>
        <p:spPr>
          <a:xfrm>
            <a:off x="6511925" y="3917950"/>
            <a:ext cx="2555875" cy="938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100" dirty="0"/>
              <a:t>el aeropuerto      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airport</a:t>
            </a:r>
            <a:r>
              <a:rPr lang="es-ES" sz="1100" i="1" dirty="0">
                <a:solidFill>
                  <a:srgbClr val="FF0000"/>
                </a:solidFill>
              </a:rPr>
              <a:t>       </a:t>
            </a:r>
          </a:p>
          <a:p>
            <a:pPr>
              <a:defRPr/>
            </a:pPr>
            <a:r>
              <a:rPr lang="es-ES" sz="1100" dirty="0"/>
              <a:t>la playa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beach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el centro de la ciudad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city</a:t>
            </a:r>
            <a:r>
              <a:rPr lang="es-ES" sz="1100" i="1" dirty="0">
                <a:solidFill>
                  <a:srgbClr val="FF0000"/>
                </a:solidFill>
              </a:rPr>
              <a:t> centre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la estación de autobuses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bus </a:t>
            </a:r>
            <a:r>
              <a:rPr lang="es-ES" sz="1100" i="1" dirty="0" err="1">
                <a:solidFill>
                  <a:srgbClr val="FF0000"/>
                </a:solidFill>
              </a:rPr>
              <a:t>station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el centro comercial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shopping centre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8A4BA7C-E7F9-4399-BAD8-14A16326D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4762500"/>
            <a:ext cx="1849438" cy="830263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200" u="sng" dirty="0">
                <a:solidFill>
                  <a:srgbClr val="00B050"/>
                </a:solidFill>
              </a:rPr>
              <a:t>Constaba</a:t>
            </a:r>
            <a:r>
              <a:rPr lang="es-ES" sz="1200" dirty="0"/>
              <a:t> de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consisted</a:t>
            </a:r>
            <a:r>
              <a:rPr lang="es-ES" sz="1200" i="1" dirty="0">
                <a:solidFill>
                  <a:srgbClr val="FF0000"/>
                </a:solidFill>
              </a:rPr>
              <a:t> of</a:t>
            </a:r>
          </a:p>
          <a:p>
            <a:pPr>
              <a:defRPr/>
            </a:pPr>
            <a:r>
              <a:rPr lang="es-ES" sz="1200" u="sng" dirty="0">
                <a:solidFill>
                  <a:srgbClr val="00B050"/>
                </a:solidFill>
              </a:rPr>
              <a:t>Consistía</a:t>
            </a:r>
            <a:r>
              <a:rPr lang="es-ES" sz="1200" dirty="0">
                <a:solidFill>
                  <a:srgbClr val="00B050"/>
                </a:solidFill>
              </a:rPr>
              <a:t> </a:t>
            </a:r>
            <a:r>
              <a:rPr lang="es-ES" sz="1200" dirty="0"/>
              <a:t>en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it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consisted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of</a:t>
            </a:r>
          </a:p>
          <a:p>
            <a:pPr>
              <a:defRPr/>
            </a:pPr>
            <a:endParaRPr lang="es-ES" sz="1200" dirty="0"/>
          </a:p>
          <a:p>
            <a:pPr>
              <a:defRPr/>
            </a:pPr>
            <a:r>
              <a:rPr lang="es-ES" sz="1200" u="sng" dirty="0">
                <a:solidFill>
                  <a:srgbClr val="00B050"/>
                </a:solidFill>
              </a:rPr>
              <a:t>Tenía</a:t>
            </a:r>
            <a:r>
              <a:rPr lang="es-ES" sz="1200" dirty="0">
                <a:solidFill>
                  <a:srgbClr val="00B05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had</a:t>
            </a:r>
            <a:r>
              <a:rPr lang="es-ES" sz="1200" dirty="0"/>
              <a:t>	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615FB05-DEF8-480B-AAC9-701693A95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5049838"/>
            <a:ext cx="1368425" cy="647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sencillas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single</a:t>
            </a:r>
          </a:p>
          <a:p>
            <a:pPr>
              <a:defRPr/>
            </a:pPr>
            <a:r>
              <a:rPr lang="en-GB" sz="1200" dirty="0" err="1"/>
              <a:t>Individuales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single</a:t>
            </a:r>
          </a:p>
          <a:p>
            <a:pPr>
              <a:defRPr/>
            </a:pPr>
            <a:r>
              <a:rPr lang="en-GB" sz="1200" dirty="0" err="1"/>
              <a:t>Dobles</a:t>
            </a:r>
            <a:r>
              <a:rPr lang="en-GB" sz="1200" i="1" dirty="0">
                <a:solidFill>
                  <a:srgbClr val="FF0000"/>
                </a:solidFill>
              </a:rPr>
              <a:t> double</a:t>
            </a:r>
            <a:r>
              <a:rPr lang="en-GB" sz="1200" dirty="0"/>
              <a:t>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A450CF-0B0A-455F-96EF-1D30F2C49D2E}"/>
              </a:ext>
            </a:extLst>
          </p:cNvPr>
          <p:cNvSpPr/>
          <p:nvPr/>
        </p:nvSpPr>
        <p:spPr>
          <a:xfrm>
            <a:off x="1566863" y="1308100"/>
            <a:ext cx="1109662" cy="461963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200" u="sng" dirty="0">
                <a:solidFill>
                  <a:srgbClr val="00B050"/>
                </a:solidFill>
              </a:rPr>
              <a:t>era</a:t>
            </a:r>
            <a:r>
              <a:rPr lang="es-ES" sz="1200" dirty="0"/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was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no </a:t>
            </a:r>
            <a:r>
              <a:rPr lang="es-ES" sz="1200" u="sng" dirty="0">
                <a:solidFill>
                  <a:srgbClr val="00B050"/>
                </a:solidFill>
              </a:rPr>
              <a:t>era</a:t>
            </a:r>
            <a:r>
              <a:rPr lang="es-ES" sz="1200" dirty="0"/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was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not</a:t>
            </a:r>
            <a:endParaRPr lang="es-ES" sz="1200" i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77EF52-2C58-4278-A767-6ACA1C08FA3A}"/>
              </a:ext>
            </a:extLst>
          </p:cNvPr>
          <p:cNvSpPr/>
          <p:nvPr/>
        </p:nvSpPr>
        <p:spPr>
          <a:xfrm>
            <a:off x="2767013" y="1249363"/>
            <a:ext cx="1293812" cy="830262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200" dirty="0"/>
              <a:t>muy </a:t>
            </a:r>
            <a:r>
              <a:rPr lang="es-ES" sz="1200" i="1" dirty="0" err="1">
                <a:solidFill>
                  <a:srgbClr val="FF0000"/>
                </a:solidFill>
              </a:rPr>
              <a:t>very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bastante </a:t>
            </a:r>
            <a:r>
              <a:rPr lang="es-ES" sz="1200" i="1" dirty="0">
                <a:solidFill>
                  <a:srgbClr val="FF0000"/>
                </a:solidFill>
              </a:rPr>
              <a:t>quite</a:t>
            </a:r>
          </a:p>
          <a:p>
            <a:pPr>
              <a:defRPr/>
            </a:pPr>
            <a:r>
              <a:rPr lang="es-ES" sz="1200" dirty="0"/>
              <a:t>un poco </a:t>
            </a:r>
            <a:r>
              <a:rPr lang="es-ES" sz="1200" i="1" dirty="0">
                <a:solidFill>
                  <a:srgbClr val="FF0000"/>
                </a:solidFill>
              </a:rPr>
              <a:t>a </a:t>
            </a:r>
            <a:r>
              <a:rPr lang="es-ES" sz="1200" i="1" dirty="0" err="1">
                <a:solidFill>
                  <a:srgbClr val="FF0000"/>
                </a:solidFill>
              </a:rPr>
              <a:t>little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demasiado </a:t>
            </a:r>
            <a:r>
              <a:rPr lang="es-ES" sz="1200" i="1" dirty="0" err="1">
                <a:solidFill>
                  <a:srgbClr val="FF0000"/>
                </a:solidFill>
              </a:rPr>
              <a:t>too</a:t>
            </a:r>
            <a:endParaRPr lang="es-ES" sz="1200" i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52CF81-7E8E-47C7-B076-4D111EF4E370}"/>
              </a:ext>
            </a:extLst>
          </p:cNvPr>
          <p:cNvSpPr/>
          <p:nvPr/>
        </p:nvSpPr>
        <p:spPr>
          <a:xfrm>
            <a:off x="4098925" y="1262063"/>
            <a:ext cx="2828925" cy="769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100" dirty="0"/>
              <a:t>grande   </a:t>
            </a:r>
            <a:r>
              <a:rPr lang="es-ES" sz="1100" i="1" dirty="0" err="1">
                <a:solidFill>
                  <a:srgbClr val="FF0000"/>
                </a:solidFill>
              </a:rPr>
              <a:t>big</a:t>
            </a:r>
            <a:r>
              <a:rPr lang="es-ES" sz="1100" i="1" dirty="0">
                <a:solidFill>
                  <a:srgbClr val="FF0000"/>
                </a:solidFill>
              </a:rPr>
              <a:t>  </a:t>
            </a:r>
            <a:r>
              <a:rPr lang="es-ES" sz="1100" dirty="0"/>
              <a:t>            pequeño </a:t>
            </a:r>
            <a:r>
              <a:rPr lang="es-ES" sz="1100" i="1" dirty="0" err="1">
                <a:solidFill>
                  <a:srgbClr val="FF0000"/>
                </a:solidFill>
              </a:rPr>
              <a:t>small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moderno    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modern</a:t>
            </a:r>
            <a:r>
              <a:rPr lang="es-ES" sz="1100" i="1" dirty="0">
                <a:solidFill>
                  <a:srgbClr val="FF0000"/>
                </a:solidFill>
              </a:rPr>
              <a:t>         </a:t>
            </a:r>
            <a:r>
              <a:rPr lang="es-ES" sz="1100" dirty="0"/>
              <a:t>antiguo </a:t>
            </a:r>
            <a:r>
              <a:rPr lang="es-ES" sz="1100" i="1" dirty="0" err="1">
                <a:solidFill>
                  <a:srgbClr val="FF0000"/>
                </a:solidFill>
              </a:rPr>
              <a:t>old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caro </a:t>
            </a:r>
            <a:r>
              <a:rPr lang="es-ES" sz="1100" i="1" dirty="0" err="1">
                <a:solidFill>
                  <a:srgbClr val="FF0000"/>
                </a:solidFill>
              </a:rPr>
              <a:t>expensive</a:t>
            </a:r>
            <a:r>
              <a:rPr lang="es-ES" sz="1100" dirty="0"/>
              <a:t>                  barato </a:t>
            </a:r>
            <a:r>
              <a:rPr lang="es-ES" sz="1100" i="1" dirty="0" err="1">
                <a:solidFill>
                  <a:srgbClr val="FF0000"/>
                </a:solidFill>
              </a:rPr>
              <a:t>cheap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>
                <a:solidFill>
                  <a:schemeClr val="tx1"/>
                </a:solidFill>
              </a:rPr>
              <a:t>lujoso</a:t>
            </a:r>
            <a:r>
              <a:rPr lang="es-ES" sz="1100" i="1" dirty="0">
                <a:solidFill>
                  <a:srgbClr val="FF0000"/>
                </a:solidFill>
              </a:rPr>
              <a:t>  </a:t>
            </a:r>
            <a:r>
              <a:rPr lang="es-ES" sz="1100" i="1" dirty="0" err="1">
                <a:solidFill>
                  <a:srgbClr val="FF0000"/>
                </a:solidFill>
              </a:rPr>
              <a:t>luxurious</a:t>
            </a:r>
            <a:r>
              <a:rPr lang="es-ES" sz="1100" i="1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14F201-194F-460A-B2C2-EC5351B605D1}"/>
              </a:ext>
            </a:extLst>
          </p:cNvPr>
          <p:cNvSpPr/>
          <p:nvPr/>
        </p:nvSpPr>
        <p:spPr>
          <a:xfrm>
            <a:off x="90488" y="2222500"/>
            <a:ext cx="1995487" cy="646113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200" u="sng" dirty="0">
                <a:solidFill>
                  <a:srgbClr val="00B050"/>
                </a:solidFill>
              </a:rPr>
              <a:t>Se encontraba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was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located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u="sng" dirty="0">
                <a:solidFill>
                  <a:srgbClr val="00B050"/>
                </a:solidFill>
              </a:rPr>
              <a:t>Estaba</a:t>
            </a:r>
            <a:r>
              <a:rPr lang="es-ES" sz="1200" u="sng" dirty="0">
                <a:solidFill>
                  <a:schemeClr val="tx1"/>
                </a:solidFill>
              </a:rPr>
              <a:t> 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was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u="sng" dirty="0">
                <a:solidFill>
                  <a:srgbClr val="00B050"/>
                </a:solidFill>
              </a:rPr>
              <a:t>Estaba</a:t>
            </a:r>
            <a:r>
              <a:rPr lang="es-ES" sz="1200" dirty="0">
                <a:solidFill>
                  <a:srgbClr val="00B050"/>
                </a:solidFill>
              </a:rPr>
              <a:t> situado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was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located</a:t>
            </a:r>
            <a:endParaRPr lang="es-ES" sz="1200" i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F4250B-E606-41AF-96AD-103AC158764D}"/>
              </a:ext>
            </a:extLst>
          </p:cNvPr>
          <p:cNvSpPr/>
          <p:nvPr/>
        </p:nvSpPr>
        <p:spPr>
          <a:xfrm>
            <a:off x="2120900" y="2219325"/>
            <a:ext cx="1258888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_tradnl" sz="1200" dirty="0"/>
              <a:t>cerca de </a:t>
            </a:r>
            <a:r>
              <a:rPr lang="es-ES_tradnl" sz="1200" i="1" dirty="0" err="1">
                <a:solidFill>
                  <a:srgbClr val="FF0000"/>
                </a:solidFill>
              </a:rPr>
              <a:t>near</a:t>
            </a:r>
            <a:endParaRPr lang="en-GB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_tradnl" sz="1200" dirty="0"/>
              <a:t>en </a:t>
            </a:r>
            <a:r>
              <a:rPr lang="es-ES_tradnl" sz="1200" i="1" dirty="0">
                <a:solidFill>
                  <a:srgbClr val="FF0000"/>
                </a:solidFill>
              </a:rPr>
              <a:t>in</a:t>
            </a:r>
            <a:endParaRPr lang="en-GB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_tradnl" sz="1200" dirty="0"/>
              <a:t>al lado de </a:t>
            </a:r>
            <a:r>
              <a:rPr lang="es-ES_tradnl" sz="1200" i="1" dirty="0" err="1">
                <a:solidFill>
                  <a:srgbClr val="FF0000"/>
                </a:solidFill>
              </a:rPr>
              <a:t>next</a:t>
            </a:r>
            <a:r>
              <a:rPr lang="es-ES_tradnl" sz="1200" i="1" dirty="0">
                <a:solidFill>
                  <a:srgbClr val="FF0000"/>
                </a:solidFill>
              </a:rPr>
              <a:t> to</a:t>
            </a:r>
            <a:endParaRPr lang="es-ES" sz="1200" i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4271E7-4512-4C8F-99E8-5D44A8823213}"/>
              </a:ext>
            </a:extLst>
          </p:cNvPr>
          <p:cNvSpPr/>
          <p:nvPr/>
        </p:nvSpPr>
        <p:spPr>
          <a:xfrm>
            <a:off x="1643063" y="3438525"/>
            <a:ext cx="107632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 err="1"/>
              <a:t>rodeado</a:t>
            </a:r>
            <a:r>
              <a:rPr lang="en-GB" sz="1200" dirty="0"/>
              <a:t> </a:t>
            </a:r>
            <a:r>
              <a:rPr lang="en-GB" sz="1200" dirty="0" err="1"/>
              <a:t>por</a:t>
            </a:r>
            <a:endParaRPr lang="en-GB" sz="1200" dirty="0"/>
          </a:p>
          <a:p>
            <a:pPr>
              <a:defRPr/>
            </a:pPr>
            <a:r>
              <a:rPr lang="en-GB" sz="1200" i="1" dirty="0">
                <a:solidFill>
                  <a:srgbClr val="FF0000"/>
                </a:solidFill>
              </a:rPr>
              <a:t>surrounded by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435821-30CA-4B58-9F98-983C0C612999}"/>
              </a:ext>
            </a:extLst>
          </p:cNvPr>
          <p:cNvSpPr/>
          <p:nvPr/>
        </p:nvSpPr>
        <p:spPr>
          <a:xfrm>
            <a:off x="3473450" y="2160588"/>
            <a:ext cx="1909763" cy="938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100" dirty="0"/>
              <a:t>el aeropuerto    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airport</a:t>
            </a:r>
            <a:r>
              <a:rPr lang="es-ES" sz="1100" dirty="0"/>
              <a:t>         </a:t>
            </a:r>
          </a:p>
          <a:p>
            <a:pPr>
              <a:defRPr/>
            </a:pPr>
            <a:r>
              <a:rPr lang="es-ES" sz="1100" dirty="0"/>
              <a:t>el centro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centre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el mar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sea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la estación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station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la playa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beach</a:t>
            </a:r>
            <a:endParaRPr lang="es-ES" sz="1100" dirty="0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EB187651-07AD-4E28-8989-25807BB5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4865688"/>
            <a:ext cx="1270000" cy="831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diez</a:t>
            </a:r>
            <a:r>
              <a:rPr lang="en-GB" sz="1200" dirty="0"/>
              <a:t> </a:t>
            </a:r>
            <a:r>
              <a:rPr lang="en-GB" sz="1200" dirty="0">
                <a:solidFill>
                  <a:srgbClr val="FF0000"/>
                </a:solidFill>
              </a:rPr>
              <a:t>10</a:t>
            </a:r>
          </a:p>
          <a:p>
            <a:pPr>
              <a:defRPr/>
            </a:pPr>
            <a:r>
              <a:rPr lang="es-ES" sz="1200" dirty="0"/>
              <a:t>veinte </a:t>
            </a:r>
            <a:r>
              <a:rPr lang="es-ES" sz="1200" dirty="0">
                <a:solidFill>
                  <a:srgbClr val="FF0000"/>
                </a:solidFill>
              </a:rPr>
              <a:t>20</a:t>
            </a:r>
          </a:p>
          <a:p>
            <a:pPr>
              <a:defRPr/>
            </a:pPr>
            <a:r>
              <a:rPr lang="es-ES" sz="1200" dirty="0"/>
              <a:t>cincuenta </a:t>
            </a:r>
            <a:r>
              <a:rPr lang="es-ES" sz="1200" dirty="0">
                <a:solidFill>
                  <a:srgbClr val="FF0000"/>
                </a:solidFill>
              </a:rPr>
              <a:t>50</a:t>
            </a:r>
          </a:p>
          <a:p>
            <a:pPr>
              <a:defRPr/>
            </a:pPr>
            <a:r>
              <a:rPr lang="es-ES" sz="1200" dirty="0"/>
              <a:t>cien </a:t>
            </a:r>
            <a:r>
              <a:rPr lang="es-ES" sz="1200" dirty="0">
                <a:solidFill>
                  <a:srgbClr val="FF0000"/>
                </a:solidFill>
              </a:rPr>
              <a:t>100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D409C1B-E960-4965-BA88-EACB8031E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272088"/>
            <a:ext cx="722313" cy="2778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/>
              <a:t>con </a:t>
            </a:r>
            <a:r>
              <a:rPr lang="en-GB" sz="1200" i="1" dirty="0">
                <a:solidFill>
                  <a:srgbClr val="FF0000"/>
                </a:solidFill>
              </a:rPr>
              <a:t>with</a:t>
            </a:r>
            <a:endParaRPr lang="en-GB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A3D3C0-0223-4178-83A2-52769C964F79}"/>
              </a:ext>
            </a:extLst>
          </p:cNvPr>
          <p:cNvSpPr/>
          <p:nvPr/>
        </p:nvSpPr>
        <p:spPr>
          <a:xfrm>
            <a:off x="6364288" y="5078413"/>
            <a:ext cx="2271712" cy="1784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100" dirty="0"/>
              <a:t>balcón   </a:t>
            </a:r>
            <a:r>
              <a:rPr lang="es-ES" sz="1100" dirty="0" err="1">
                <a:solidFill>
                  <a:srgbClr val="FF0000"/>
                </a:solidFill>
              </a:rPr>
              <a:t>balcony</a:t>
            </a:r>
            <a:r>
              <a:rPr lang="es-ES" sz="1100" dirty="0">
                <a:solidFill>
                  <a:srgbClr val="FF0000"/>
                </a:solidFill>
              </a:rPr>
              <a:t>   </a:t>
            </a:r>
            <a:r>
              <a:rPr lang="es-ES" sz="1100" dirty="0"/>
              <a:t>      </a:t>
            </a:r>
          </a:p>
          <a:p>
            <a:pPr>
              <a:defRPr/>
            </a:pPr>
            <a:r>
              <a:rPr lang="es-ES" sz="1100" dirty="0"/>
              <a:t>Teléfono </a:t>
            </a:r>
            <a:r>
              <a:rPr lang="es-ES" sz="1100" i="1" dirty="0" err="1">
                <a:solidFill>
                  <a:srgbClr val="FF0000"/>
                </a:solidFill>
              </a:rPr>
              <a:t>telephone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baño  </a:t>
            </a:r>
            <a:r>
              <a:rPr lang="es-ES" sz="1100" i="1" dirty="0" err="1">
                <a:solidFill>
                  <a:srgbClr val="FF0000"/>
                </a:solidFill>
              </a:rPr>
              <a:t>bath</a:t>
            </a:r>
            <a:r>
              <a:rPr lang="es-ES" sz="1100" i="1" dirty="0">
                <a:solidFill>
                  <a:srgbClr val="FF0000"/>
                </a:solidFill>
              </a:rPr>
              <a:t>  </a:t>
            </a:r>
            <a:r>
              <a:rPr lang="es-ES" sz="1100" dirty="0"/>
              <a:t>           </a:t>
            </a:r>
          </a:p>
          <a:p>
            <a:pPr>
              <a:defRPr/>
            </a:pPr>
            <a:r>
              <a:rPr lang="es-ES" sz="1100" dirty="0"/>
              <a:t> aseo        </a:t>
            </a:r>
            <a:r>
              <a:rPr lang="es-ES" sz="1100" i="1" dirty="0" err="1">
                <a:solidFill>
                  <a:srgbClr val="FF0000"/>
                </a:solidFill>
              </a:rPr>
              <a:t>toilet</a:t>
            </a:r>
            <a:r>
              <a:rPr lang="es-ES" sz="1100" dirty="0"/>
              <a:t>       </a:t>
            </a:r>
          </a:p>
          <a:p>
            <a:pPr>
              <a:defRPr/>
            </a:pPr>
            <a:r>
              <a:rPr lang="es-ES" sz="1100" dirty="0"/>
              <a:t>ducha  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shower</a:t>
            </a:r>
            <a:r>
              <a:rPr lang="es-ES" sz="1100" i="1" dirty="0">
                <a:solidFill>
                  <a:srgbClr val="FF0000"/>
                </a:solidFill>
              </a:rPr>
              <a:t>          </a:t>
            </a:r>
          </a:p>
          <a:p>
            <a:pPr>
              <a:defRPr/>
            </a:pPr>
            <a:r>
              <a:rPr lang="es-ES" sz="1100" dirty="0"/>
              <a:t>aire acondicionado </a:t>
            </a:r>
            <a:r>
              <a:rPr lang="es-ES" sz="1100" dirty="0">
                <a:solidFill>
                  <a:srgbClr val="FF0000"/>
                </a:solidFill>
              </a:rPr>
              <a:t>air </a:t>
            </a:r>
            <a:r>
              <a:rPr lang="es-ES" sz="1100" dirty="0" err="1">
                <a:solidFill>
                  <a:srgbClr val="FF0000"/>
                </a:solidFill>
              </a:rPr>
              <a:t>conditioning</a:t>
            </a:r>
            <a:endParaRPr lang="es-ES" sz="11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televisión      </a:t>
            </a:r>
            <a:r>
              <a:rPr lang="es-ES" sz="1100" dirty="0">
                <a:solidFill>
                  <a:srgbClr val="FF0000"/>
                </a:solidFill>
              </a:rPr>
              <a:t>TV</a:t>
            </a:r>
          </a:p>
          <a:p>
            <a:pPr>
              <a:defRPr/>
            </a:pPr>
            <a:r>
              <a:rPr lang="es-ES" sz="1100" dirty="0"/>
              <a:t> </a:t>
            </a:r>
            <a:r>
              <a:rPr lang="es-ES" sz="1100" dirty="0" err="1"/>
              <a:t>minibar</a:t>
            </a:r>
            <a:endParaRPr lang="es-ES" sz="1100" dirty="0"/>
          </a:p>
          <a:p>
            <a:pPr>
              <a:defRPr/>
            </a:pPr>
            <a:r>
              <a:rPr lang="es-ES" sz="1100" dirty="0" err="1">
                <a:solidFill>
                  <a:prstClr val="black"/>
                </a:solidFill>
              </a:rPr>
              <a:t>Wi</a:t>
            </a:r>
            <a:r>
              <a:rPr lang="es-ES" sz="1100" dirty="0">
                <a:solidFill>
                  <a:prstClr val="black"/>
                </a:solidFill>
              </a:rPr>
              <a:t>-fi gratis</a:t>
            </a:r>
          </a:p>
          <a:p>
            <a:pPr>
              <a:defRPr/>
            </a:pPr>
            <a:endParaRPr lang="es-ES" sz="1100" dirty="0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7A86A566-23AA-4733-91A4-7A6519311A13}"/>
              </a:ext>
            </a:extLst>
          </p:cNvPr>
          <p:cNvSpPr/>
          <p:nvPr/>
        </p:nvSpPr>
        <p:spPr>
          <a:xfrm>
            <a:off x="7019925" y="1400175"/>
            <a:ext cx="288925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32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F28BE4FE-93C8-4C6D-8F14-4DE62DFAC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8" y="4940300"/>
            <a:ext cx="1404937" cy="2778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habitaciones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rooms</a:t>
            </a: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6D638A2F-0EE7-4DB9-9E86-5EF7B91A0B89}"/>
              </a:ext>
            </a:extLst>
          </p:cNvPr>
          <p:cNvSpPr/>
          <p:nvPr/>
        </p:nvSpPr>
        <p:spPr>
          <a:xfrm>
            <a:off x="4067175" y="188913"/>
            <a:ext cx="2881313" cy="954087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u="sng" dirty="0">
                <a:solidFill>
                  <a:srgbClr val="00B050"/>
                </a:solidFill>
              </a:rPr>
              <a:t>PASADO (Imperfecto)</a:t>
            </a:r>
            <a:endParaRPr lang="es-ES" sz="2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0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>
            <a:extLst>
              <a:ext uri="{FF2B5EF4-FFF2-40B4-BE49-F238E27FC236}">
                <a16:creationId xmlns:a16="http://schemas.microsoft.com/office/drawing/2014/main" id="{ADE19E0F-103B-445B-84B0-17BD8B9B6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4437063"/>
            <a:ext cx="4556125" cy="207803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muy exquisito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very exquisite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muy exclusivo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very exclusive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con muchas plazas anchas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with big parklots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con un servicio de calidad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with a high quality service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público y privado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public and private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con música alternativa  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with alternative music           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donde </a:t>
            </a:r>
            <a:r>
              <a:rPr lang="en-GB" altLang="es-ES" sz="1200" b="1">
                <a:solidFill>
                  <a:srgbClr val="FF6600"/>
                </a:solidFill>
                <a:latin typeface="Comic Sans MS" panose="030F0702030302020204" pitchFamily="66" charset="0"/>
              </a:rPr>
              <a:t>cuidan</a:t>
            </a: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 tu ropa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where they take care of your clothes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situado en recepción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located in the lobby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habilitados para minusválidos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facilitated for disable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0A8A88-A843-4816-8C09-A2FFAD05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6842125" cy="922337"/>
          </a:xfrm>
        </p:spPr>
        <p:txBody>
          <a:bodyPr/>
          <a:lstStyle/>
          <a:p>
            <a: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  <a:t>8.¿Cómo </a:t>
            </a:r>
            <a:r>
              <a:rPr lang="es-ES" altLang="es-ES" sz="2400" dirty="0">
                <a:solidFill>
                  <a:srgbClr val="00B050"/>
                </a:solidFill>
                <a:latin typeface="Britannic Bold" panose="020B0903060703020204" pitchFamily="34" charset="0"/>
              </a:rPr>
              <a:t>era </a:t>
            </a:r>
            <a: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  <a:t>el hotel? PARTE 2</a:t>
            </a:r>
            <a:b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</a:b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was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hotel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like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? PART 2</a:t>
            </a:r>
            <a:endParaRPr lang="en-GB" altLang="es-E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20638D-B2A2-4D9F-9ED8-FAE9E3F94C10}"/>
              </a:ext>
            </a:extLst>
          </p:cNvPr>
          <p:cNvSpPr/>
          <p:nvPr/>
        </p:nvSpPr>
        <p:spPr>
          <a:xfrm>
            <a:off x="201613" y="1665288"/>
            <a:ext cx="1865312" cy="307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/>
              <a:t>En el hotel  </a:t>
            </a:r>
            <a:r>
              <a:rPr lang="es-ES" sz="1400" i="1" dirty="0">
                <a:solidFill>
                  <a:srgbClr val="FF0000"/>
                </a:solidFill>
              </a:rPr>
              <a:t>In </a:t>
            </a:r>
            <a:r>
              <a:rPr lang="es-ES" sz="1400" i="1" dirty="0" err="1">
                <a:solidFill>
                  <a:srgbClr val="FF0000"/>
                </a:solidFill>
              </a:rPr>
              <a:t>the</a:t>
            </a:r>
            <a:r>
              <a:rPr lang="es-ES" sz="1400" i="1" dirty="0">
                <a:solidFill>
                  <a:srgbClr val="FF0000"/>
                </a:solidFill>
              </a:rPr>
              <a:t> hotel</a:t>
            </a:r>
            <a:endParaRPr lang="es-ES" sz="1400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2DE1287-A295-42FD-A429-CB3B746C6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630363"/>
            <a:ext cx="1584325" cy="338137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600" u="sng" dirty="0" err="1">
                <a:solidFill>
                  <a:srgbClr val="00B050"/>
                </a:solidFill>
              </a:rPr>
              <a:t>Había</a:t>
            </a:r>
            <a:r>
              <a:rPr lang="en-GB" sz="1600" u="sng" dirty="0"/>
              <a:t> </a:t>
            </a:r>
            <a:r>
              <a:rPr lang="en-GB" sz="1600" i="1" dirty="0">
                <a:solidFill>
                  <a:srgbClr val="FF0000"/>
                </a:solidFill>
              </a:rPr>
              <a:t>there was</a:t>
            </a:r>
            <a:endParaRPr lang="en-GB" sz="1600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E178217-2046-4266-BFD9-AE0214F1B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2133600"/>
            <a:ext cx="817562" cy="831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/>
              <a:t>Un </a:t>
            </a:r>
            <a:r>
              <a:rPr lang="en-GB" sz="1200" i="1" dirty="0">
                <a:solidFill>
                  <a:srgbClr val="FF0000"/>
                </a:solidFill>
              </a:rPr>
              <a:t>a</a:t>
            </a:r>
            <a:endParaRPr lang="en-GB" sz="1200" dirty="0"/>
          </a:p>
          <a:p>
            <a:pPr>
              <a:defRPr/>
            </a:pPr>
            <a:endParaRPr lang="en-GB" sz="1200" dirty="0"/>
          </a:p>
          <a:p>
            <a:pPr>
              <a:defRPr/>
            </a:pPr>
            <a:r>
              <a:rPr lang="en-GB" sz="1200" dirty="0" err="1"/>
              <a:t>Una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a</a:t>
            </a:r>
            <a:r>
              <a:rPr lang="en-GB" sz="1200" dirty="0"/>
              <a:t>	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71D9105-6154-4129-8D5A-525ACFE2E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665288"/>
            <a:ext cx="4608512" cy="3232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200" dirty="0"/>
              <a:t>piscina       </a:t>
            </a:r>
            <a:r>
              <a:rPr lang="es-ES" sz="1200" i="1" dirty="0" err="1">
                <a:solidFill>
                  <a:srgbClr val="FF0000"/>
                </a:solidFill>
              </a:rPr>
              <a:t>swimming</a:t>
            </a:r>
            <a:r>
              <a:rPr lang="es-ES" sz="1200" i="1" dirty="0">
                <a:solidFill>
                  <a:srgbClr val="FF0000"/>
                </a:solidFill>
              </a:rPr>
              <a:t> pool</a:t>
            </a:r>
            <a:r>
              <a:rPr lang="es-ES" sz="1200" dirty="0"/>
              <a:t>         climatizada/ cubierta/ olímpica </a:t>
            </a:r>
          </a:p>
          <a:p>
            <a:pPr>
              <a:defRPr/>
            </a:pPr>
            <a:r>
              <a:rPr lang="es-ES" sz="1200" dirty="0"/>
              <a:t>con trampolín </a:t>
            </a:r>
            <a:r>
              <a:rPr lang="es-ES" sz="1200" i="1" dirty="0" err="1">
                <a:solidFill>
                  <a:srgbClr val="FF0000"/>
                </a:solidFill>
              </a:rPr>
              <a:t>with</a:t>
            </a:r>
            <a:r>
              <a:rPr lang="es-ES" sz="1200" i="1" dirty="0">
                <a:solidFill>
                  <a:srgbClr val="FF0000"/>
                </a:solidFill>
              </a:rPr>
              <a:t> a </a:t>
            </a:r>
            <a:r>
              <a:rPr lang="es-ES" sz="1200" i="1" dirty="0" err="1">
                <a:solidFill>
                  <a:srgbClr val="FF0000"/>
                </a:solidFill>
              </a:rPr>
              <a:t>diving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board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ascensor </a:t>
            </a:r>
            <a:r>
              <a:rPr lang="es-ES" sz="1200" i="1" dirty="0" err="1">
                <a:solidFill>
                  <a:srgbClr val="FF0000"/>
                </a:solidFill>
              </a:rPr>
              <a:t>lift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jardín    </a:t>
            </a:r>
            <a:r>
              <a:rPr lang="es-ES" sz="1200" i="1" dirty="0" err="1">
                <a:solidFill>
                  <a:srgbClr val="FF0000"/>
                </a:solidFill>
              </a:rPr>
              <a:t>garden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dirty="0"/>
              <a:t>             </a:t>
            </a:r>
          </a:p>
          <a:p>
            <a:pPr>
              <a:defRPr/>
            </a:pPr>
            <a:r>
              <a:rPr lang="es-ES" sz="1200" dirty="0"/>
              <a:t>terraza </a:t>
            </a:r>
            <a:r>
              <a:rPr lang="es-ES" sz="1200" i="1" dirty="0" err="1">
                <a:solidFill>
                  <a:srgbClr val="FF0000"/>
                </a:solidFill>
              </a:rPr>
              <a:t>terrace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garaje     </a:t>
            </a:r>
            <a:r>
              <a:rPr lang="es-ES" sz="1200" dirty="0">
                <a:solidFill>
                  <a:srgbClr val="FF0000"/>
                </a:solidFill>
              </a:rPr>
              <a:t> </a:t>
            </a:r>
            <a:r>
              <a:rPr lang="es-ES" sz="1200" dirty="0" err="1">
                <a:solidFill>
                  <a:srgbClr val="FF0000"/>
                </a:solidFill>
              </a:rPr>
              <a:t>carpark</a:t>
            </a:r>
            <a:r>
              <a:rPr lang="es-ES" sz="1200" dirty="0">
                <a:solidFill>
                  <a:srgbClr val="FF0000"/>
                </a:solidFill>
              </a:rPr>
              <a:t>           </a:t>
            </a:r>
          </a:p>
          <a:p>
            <a:pPr>
              <a:defRPr/>
            </a:pPr>
            <a:r>
              <a:rPr lang="es-ES" sz="1200" dirty="0"/>
              <a:t>restaurante </a:t>
            </a:r>
            <a:r>
              <a:rPr lang="es-ES" sz="1200" i="1" dirty="0">
                <a:solidFill>
                  <a:srgbClr val="FF0000"/>
                </a:solidFill>
              </a:rPr>
              <a:t>restaurant </a:t>
            </a:r>
            <a:r>
              <a:rPr lang="es-ES" sz="1200" dirty="0"/>
              <a:t>de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dirty="0"/>
              <a:t>tres tenedores </a:t>
            </a:r>
            <a:r>
              <a:rPr lang="es-ES" sz="1200" i="1" dirty="0" err="1">
                <a:solidFill>
                  <a:srgbClr val="FF0000"/>
                </a:solidFill>
              </a:rPr>
              <a:t>three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forks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vista al mar  </a:t>
            </a:r>
            <a:r>
              <a:rPr lang="es-ES" sz="1200" i="1" dirty="0" err="1">
                <a:solidFill>
                  <a:srgbClr val="FF0000"/>
                </a:solidFill>
              </a:rPr>
              <a:t>seaviews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salón   </a:t>
            </a:r>
            <a:r>
              <a:rPr lang="es-ES" sz="1200" i="1" dirty="0">
                <a:solidFill>
                  <a:srgbClr val="FF0000"/>
                </a:solidFill>
              </a:rPr>
              <a:t> living </a:t>
            </a:r>
            <a:r>
              <a:rPr lang="es-ES" sz="1200" i="1" dirty="0" err="1">
                <a:solidFill>
                  <a:srgbClr val="FF0000"/>
                </a:solidFill>
              </a:rPr>
              <a:t>room</a:t>
            </a:r>
            <a:r>
              <a:rPr lang="es-ES" sz="1200" i="1" dirty="0">
                <a:solidFill>
                  <a:srgbClr val="FF0000"/>
                </a:solidFill>
              </a:rPr>
              <a:t>          </a:t>
            </a:r>
          </a:p>
          <a:p>
            <a:pPr>
              <a:defRPr/>
            </a:pPr>
            <a:r>
              <a:rPr lang="es-ES" sz="1200" dirty="0"/>
              <a:t>vista de la ciudad </a:t>
            </a:r>
            <a:r>
              <a:rPr lang="es-ES" sz="1200" i="1" dirty="0" err="1">
                <a:solidFill>
                  <a:srgbClr val="FF0000"/>
                </a:solidFill>
              </a:rPr>
              <a:t>city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views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vista a la montaña </a:t>
            </a:r>
            <a:r>
              <a:rPr lang="es-ES" sz="1200" i="1" dirty="0" err="1">
                <a:solidFill>
                  <a:srgbClr val="FF0000"/>
                </a:solidFill>
              </a:rPr>
              <a:t>mountain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views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una lavandería  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A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launderette</a:t>
            </a:r>
            <a:endParaRPr lang="es-ES" sz="1200" i="1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una peluquería 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a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hairdreser´s</a:t>
            </a:r>
            <a:endParaRPr lang="es-ES" sz="1200" i="1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una discoteca  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a disco</a:t>
            </a: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una tienda de recuerdos  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a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souvenir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shop</a:t>
            </a: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 parking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a car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park</a:t>
            </a:r>
            <a:endParaRPr lang="es-ES" sz="1200" i="1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 buzón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a post box</a:t>
            </a: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C09C96E7-2A20-4480-8D4A-9A21E9ACB655}"/>
              </a:ext>
            </a:extLst>
          </p:cNvPr>
          <p:cNvSpPr/>
          <p:nvPr/>
        </p:nvSpPr>
        <p:spPr>
          <a:xfrm>
            <a:off x="4932363" y="188913"/>
            <a:ext cx="2014537" cy="954087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u="sng" dirty="0">
                <a:solidFill>
                  <a:srgbClr val="00B050"/>
                </a:solidFill>
              </a:rPr>
              <a:t>PASADO</a:t>
            </a:r>
          </a:p>
          <a:p>
            <a:pPr>
              <a:defRPr/>
            </a:pPr>
            <a:r>
              <a:rPr lang="es-ES" sz="2800" i="1" u="sng" dirty="0">
                <a:solidFill>
                  <a:srgbClr val="00B050"/>
                </a:solidFill>
              </a:rPr>
              <a:t>(Imperfecto)</a:t>
            </a:r>
            <a:endParaRPr lang="es-ES" sz="2800" i="1" dirty="0">
              <a:solidFill>
                <a:srgbClr val="00B05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CB1EBD-A99B-4B6A-8C2C-9C6C344AD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5522913"/>
            <a:ext cx="817562" cy="2762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Pero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But</a:t>
            </a:r>
          </a:p>
        </p:txBody>
      </p:sp>
      <p:sp>
        <p:nvSpPr>
          <p:cNvPr id="10" name="1 Flecha derecha">
            <a:extLst>
              <a:ext uri="{FF2B5EF4-FFF2-40B4-BE49-F238E27FC236}">
                <a16:creationId xmlns:a16="http://schemas.microsoft.com/office/drawing/2014/main" id="{9A699814-B75A-4946-8A65-FC728CD4B3AB}"/>
              </a:ext>
            </a:extLst>
          </p:cNvPr>
          <p:cNvSpPr/>
          <p:nvPr/>
        </p:nvSpPr>
        <p:spPr>
          <a:xfrm>
            <a:off x="6443663" y="5411788"/>
            <a:ext cx="1296987" cy="498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Problemas</a:t>
            </a:r>
          </a:p>
        </p:txBody>
      </p:sp>
    </p:spTree>
    <p:extLst>
      <p:ext uri="{BB962C8B-B14F-4D97-AF65-F5344CB8AC3E}">
        <p14:creationId xmlns:p14="http://schemas.microsoft.com/office/powerpoint/2010/main" val="412832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3 Rectángulo redondeado">
            <a:extLst>
              <a:ext uri="{FF2B5EF4-FFF2-40B4-BE49-F238E27FC236}">
                <a16:creationId xmlns:a16="http://schemas.microsoft.com/office/drawing/2014/main" id="{3D7661B7-4525-41B7-83F9-B1D1E751E00B}"/>
              </a:ext>
            </a:extLst>
          </p:cNvPr>
          <p:cNvSpPr/>
          <p:nvPr/>
        </p:nvSpPr>
        <p:spPr>
          <a:xfrm>
            <a:off x="227288" y="1083469"/>
            <a:ext cx="8689423" cy="46910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4 CuadroTexto">
            <a:extLst>
              <a:ext uri="{FF2B5EF4-FFF2-40B4-BE49-F238E27FC236}">
                <a16:creationId xmlns:a16="http://schemas.microsoft.com/office/drawing/2014/main" id="{2AA07697-9074-4C56-83C3-2B27C246E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180" y="2017367"/>
            <a:ext cx="70056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400" dirty="0">
                <a:latin typeface="Comic Sans MS" panose="030F0702030302020204" pitchFamily="66" charset="0"/>
              </a:rPr>
              <a:t>1. Lee las frases rápidamente.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18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Read</a:t>
            </a:r>
            <a:r>
              <a:rPr lang="es-ES" altLang="en-US" sz="1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US" sz="18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s-ES" altLang="en-US" sz="1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US" sz="18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sentence</a:t>
            </a:r>
            <a:r>
              <a:rPr lang="es-ES" altLang="en-US" sz="1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US" sz="18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quickly</a:t>
            </a:r>
            <a:endParaRPr lang="es-ES" altLang="en-US" sz="18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en-US" sz="2400" dirty="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400" dirty="0">
                <a:latin typeface="Comic Sans MS" panose="030F0702030302020204" pitchFamily="66" charset="0"/>
              </a:rPr>
              <a:t>2.Colorea las estrellas dependiendo de su dificultad.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18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Colour</a:t>
            </a:r>
            <a:r>
              <a:rPr lang="es-ES" altLang="en-US" sz="1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US" sz="18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s-ES" altLang="en-US" sz="1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US" sz="18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stars</a:t>
            </a:r>
            <a:r>
              <a:rPr lang="es-ES" altLang="en-US" sz="1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US" sz="18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depending</a:t>
            </a:r>
            <a:r>
              <a:rPr lang="es-ES" altLang="en-US" sz="1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US" sz="18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s-ES" altLang="en-US" sz="1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US" sz="18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s-ES" altLang="en-US" sz="1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US" sz="18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level</a:t>
            </a:r>
            <a:r>
              <a:rPr lang="es-ES" altLang="en-US" sz="1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US" sz="18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r>
              <a:rPr lang="es-ES" altLang="en-US" sz="1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US" sz="18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difficulty</a:t>
            </a:r>
            <a:r>
              <a:rPr lang="es-ES" altLang="en-US" sz="1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6" name="50 CuadroTexto">
            <a:extLst>
              <a:ext uri="{FF2B5EF4-FFF2-40B4-BE49-F238E27FC236}">
                <a16:creationId xmlns:a16="http://schemas.microsoft.com/office/drawing/2014/main" id="{F18AE935-02AF-4368-A60F-E04E75623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984" y="4767262"/>
            <a:ext cx="1627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1800">
                <a:latin typeface="Convergence"/>
              </a:rPr>
              <a:t>Fácil</a:t>
            </a:r>
          </a:p>
        </p:txBody>
      </p:sp>
      <p:sp>
        <p:nvSpPr>
          <p:cNvPr id="7" name="49 CuadroTexto">
            <a:extLst>
              <a:ext uri="{FF2B5EF4-FFF2-40B4-BE49-F238E27FC236}">
                <a16:creationId xmlns:a16="http://schemas.microsoft.com/office/drawing/2014/main" id="{B4876591-60F2-4641-BC32-863B2CAAA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199" y="4767262"/>
            <a:ext cx="162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1800" dirty="0">
                <a:latin typeface="Convergence"/>
              </a:rPr>
              <a:t>Pichi-picha</a:t>
            </a:r>
          </a:p>
        </p:txBody>
      </p:sp>
      <p:sp>
        <p:nvSpPr>
          <p:cNvPr id="8" name="48 CuadroTexto">
            <a:extLst>
              <a:ext uri="{FF2B5EF4-FFF2-40B4-BE49-F238E27FC236}">
                <a16:creationId xmlns:a16="http://schemas.microsoft.com/office/drawing/2014/main" id="{1CEDC2C6-EA33-40D9-8B67-FE1AAD2E2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277" y="4768850"/>
            <a:ext cx="1328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1800" dirty="0">
                <a:latin typeface="Convergence"/>
              </a:rPr>
              <a:t>Difícil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788345B-A6AA-41D5-A6DC-B0F468C02F77}"/>
              </a:ext>
            </a:extLst>
          </p:cNvPr>
          <p:cNvSpPr/>
          <p:nvPr/>
        </p:nvSpPr>
        <p:spPr>
          <a:xfrm>
            <a:off x="1517506" y="4790246"/>
            <a:ext cx="266771" cy="304800"/>
          </a:xfrm>
          <a:prstGeom prst="flowChartConnector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DA77148-A34C-45D2-AD44-41669BD3FE44}"/>
              </a:ext>
            </a:extLst>
          </p:cNvPr>
          <p:cNvSpPr/>
          <p:nvPr/>
        </p:nvSpPr>
        <p:spPr>
          <a:xfrm>
            <a:off x="3544847" y="4790246"/>
            <a:ext cx="266771" cy="304800"/>
          </a:xfrm>
          <a:prstGeom prst="flowChartConnector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462E7D0-B827-42D0-9E66-432F983E81B7}"/>
              </a:ext>
            </a:extLst>
          </p:cNvPr>
          <p:cNvSpPr/>
          <p:nvPr/>
        </p:nvSpPr>
        <p:spPr>
          <a:xfrm>
            <a:off x="5764213" y="4799806"/>
            <a:ext cx="266771" cy="304800"/>
          </a:xfrm>
          <a:prstGeom prst="flowChartConnector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5602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22E7D4A-90A7-41A9-9F4E-5D53A0E2E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5035550"/>
            <a:ext cx="217805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CE1A98A-D1F3-4D59-B9A2-2E4E30B3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6842125" cy="922337"/>
          </a:xfrm>
        </p:spPr>
        <p:txBody>
          <a:bodyPr/>
          <a:lstStyle/>
          <a:p>
            <a:r>
              <a:rPr lang="es-ES" altLang="es-E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9.¿Tuviste algún problema?</a:t>
            </a:r>
            <a:b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</a:b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Did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you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have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any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problems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altLang="es-ES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5069E77-7F93-4EAC-8244-F74EBCF8FF84}"/>
              </a:ext>
            </a:extLst>
          </p:cNvPr>
          <p:cNvSpPr/>
          <p:nvPr/>
        </p:nvSpPr>
        <p:spPr>
          <a:xfrm>
            <a:off x="4427538" y="188913"/>
            <a:ext cx="2449512" cy="954087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u="sng" dirty="0">
                <a:solidFill>
                  <a:srgbClr val="92D050"/>
                </a:solidFill>
              </a:rPr>
              <a:t>PASADO</a:t>
            </a:r>
          </a:p>
          <a:p>
            <a:pPr>
              <a:defRPr/>
            </a:pPr>
            <a:r>
              <a:rPr lang="es-ES" sz="2800" i="1" u="sng" dirty="0">
                <a:solidFill>
                  <a:srgbClr val="92D050"/>
                </a:solidFill>
              </a:rPr>
              <a:t>(</a:t>
            </a:r>
            <a:r>
              <a:rPr lang="es-ES" sz="2800" i="1" u="sng" dirty="0" err="1">
                <a:solidFill>
                  <a:srgbClr val="92D050"/>
                </a:solidFill>
              </a:rPr>
              <a:t>Preterito</a:t>
            </a:r>
            <a:r>
              <a:rPr lang="es-ES" sz="2800" i="1" u="sng" dirty="0">
                <a:solidFill>
                  <a:srgbClr val="92D050"/>
                </a:solidFill>
              </a:rPr>
              <a:t>)</a:t>
            </a:r>
            <a:endParaRPr lang="es-ES" sz="2800" i="1" dirty="0">
              <a:solidFill>
                <a:srgbClr val="92D050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7F6EC42-AF79-4608-9DC3-B6FF9CEE2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44675"/>
            <a:ext cx="1223962" cy="2778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Pero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But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D4D7760-A10A-470E-ADB8-20C07176B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412875"/>
            <a:ext cx="6913562" cy="3786188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600" dirty="0" err="1"/>
              <a:t>Cuando</a:t>
            </a:r>
            <a:r>
              <a:rPr lang="en-GB" sz="1600" dirty="0"/>
              <a:t> </a:t>
            </a:r>
            <a:r>
              <a:rPr lang="en-GB" sz="1600" b="1" dirty="0" err="1">
                <a:solidFill>
                  <a:srgbClr val="92D050"/>
                </a:solidFill>
              </a:rPr>
              <a:t>subimos</a:t>
            </a:r>
            <a:r>
              <a:rPr lang="en-GB" sz="1600" b="1" dirty="0">
                <a:solidFill>
                  <a:srgbClr val="92D050"/>
                </a:solidFill>
              </a:rPr>
              <a:t> </a:t>
            </a:r>
            <a:r>
              <a:rPr lang="en-GB" sz="1600" dirty="0"/>
              <a:t>a la </a:t>
            </a:r>
            <a:r>
              <a:rPr lang="en-GB" sz="1600" dirty="0" err="1"/>
              <a:t>habitación</a:t>
            </a:r>
            <a:r>
              <a:rPr lang="en-GB" sz="1600" dirty="0"/>
              <a:t> </a:t>
            </a:r>
            <a:r>
              <a:rPr lang="en-GB" sz="1600" i="1" dirty="0">
                <a:solidFill>
                  <a:srgbClr val="FF0000"/>
                </a:solidFill>
              </a:rPr>
              <a:t>When we went to the room</a:t>
            </a:r>
          </a:p>
          <a:p>
            <a:pPr>
              <a:defRPr/>
            </a:pPr>
            <a:r>
              <a:rPr lang="en-GB" sz="1600" dirty="0" err="1">
                <a:solidFill>
                  <a:prstClr val="black"/>
                </a:solidFill>
                <a:latin typeface="Calibri"/>
              </a:rPr>
              <a:t>Cuando</a:t>
            </a:r>
            <a:r>
              <a:rPr lang="en-GB" sz="1600" b="1" dirty="0">
                <a:solidFill>
                  <a:srgbClr val="92D050"/>
                </a:solidFill>
                <a:latin typeface="Calibri"/>
              </a:rPr>
              <a:t> </a:t>
            </a:r>
            <a:r>
              <a:rPr lang="en-GB" sz="1600" b="1" dirty="0" err="1">
                <a:solidFill>
                  <a:srgbClr val="92D050"/>
                </a:solidFill>
                <a:latin typeface="Calibri"/>
              </a:rPr>
              <a:t>llegamos</a:t>
            </a:r>
            <a:r>
              <a:rPr lang="en-GB" sz="1600" b="1" dirty="0">
                <a:solidFill>
                  <a:srgbClr val="92D050"/>
                </a:solidFill>
                <a:latin typeface="Calibri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al hotel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When we arrive at the hotel</a:t>
            </a:r>
          </a:p>
          <a:p>
            <a:pPr>
              <a:defRPr/>
            </a:pPr>
            <a:r>
              <a:rPr lang="en-GB" sz="1600" dirty="0" err="1">
                <a:solidFill>
                  <a:prstClr val="black"/>
                </a:solidFill>
                <a:latin typeface="Calibri"/>
              </a:rPr>
              <a:t>Cuando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b="1" dirty="0" err="1">
                <a:solidFill>
                  <a:srgbClr val="92D050"/>
                </a:solidFill>
                <a:latin typeface="Calibri"/>
              </a:rPr>
              <a:t>abrimos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la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puerta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la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habitación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When we opened the room´s door</a:t>
            </a:r>
          </a:p>
          <a:p>
            <a:pPr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Al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llegar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al hotel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When arriving at the hotel</a:t>
            </a:r>
          </a:p>
          <a:p>
            <a:pPr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Al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llegar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a la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habitación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When arriving at the room</a:t>
            </a:r>
          </a:p>
          <a:p>
            <a:pPr>
              <a:defRPr/>
            </a:pPr>
            <a:r>
              <a:rPr lang="en-GB" sz="1600" dirty="0" err="1">
                <a:solidFill>
                  <a:prstClr val="black"/>
                </a:solidFill>
                <a:latin typeface="Calibri"/>
              </a:rPr>
              <a:t>Cuando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b="1" dirty="0" err="1">
                <a:solidFill>
                  <a:srgbClr val="92D050"/>
                </a:solidFill>
                <a:latin typeface="Calibri"/>
              </a:rPr>
              <a:t>abrí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la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ventana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de la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habitación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When I opened the window</a:t>
            </a:r>
          </a:p>
          <a:p>
            <a:pPr>
              <a:defRPr/>
            </a:pPr>
            <a:r>
              <a:rPr lang="en-GB" sz="1600" dirty="0" err="1">
                <a:solidFill>
                  <a:prstClr val="black"/>
                </a:solidFill>
                <a:latin typeface="Calibri"/>
              </a:rPr>
              <a:t>Cuando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b="1" dirty="0" err="1">
                <a:solidFill>
                  <a:srgbClr val="92D050"/>
                </a:solidFill>
                <a:latin typeface="Calibri"/>
              </a:rPr>
              <a:t>miré</a:t>
            </a:r>
            <a:r>
              <a:rPr lang="en-GB" sz="1600" b="1" dirty="0">
                <a:solidFill>
                  <a:srgbClr val="92D050"/>
                </a:solidFill>
                <a:latin typeface="Calibri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debajo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de la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cama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When I looked under the bed</a:t>
            </a:r>
          </a:p>
          <a:p>
            <a:pPr>
              <a:defRPr/>
            </a:pPr>
            <a:r>
              <a:rPr lang="en-GB" sz="1600" dirty="0" err="1">
                <a:solidFill>
                  <a:prstClr val="black"/>
                </a:solidFill>
                <a:latin typeface="Calibri"/>
              </a:rPr>
              <a:t>Cuando</a:t>
            </a:r>
            <a:r>
              <a:rPr lang="en-GB" sz="1600" dirty="0">
                <a:solidFill>
                  <a:srgbClr val="92D050"/>
                </a:solidFill>
                <a:latin typeface="Calibri"/>
              </a:rPr>
              <a:t> </a:t>
            </a:r>
            <a:r>
              <a:rPr lang="en-GB" sz="1600" b="1" dirty="0" err="1">
                <a:solidFill>
                  <a:srgbClr val="92D050"/>
                </a:solidFill>
                <a:latin typeface="Calibri"/>
              </a:rPr>
              <a:t>miramos</a:t>
            </a:r>
            <a:r>
              <a:rPr lang="en-GB" sz="1600" b="1" dirty="0">
                <a:solidFill>
                  <a:srgbClr val="92D050"/>
                </a:solidFill>
                <a:latin typeface="Calibri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en el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armario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When we looked in the cupboard.</a:t>
            </a:r>
          </a:p>
          <a:p>
            <a:pPr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Pronto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nos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b="1" dirty="0" err="1">
                <a:solidFill>
                  <a:srgbClr val="92D050"/>
                </a:solidFill>
                <a:latin typeface="Calibri"/>
              </a:rPr>
              <a:t>dimos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cuenta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de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que.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Soon we realised that..</a:t>
            </a:r>
          </a:p>
          <a:p>
            <a:pPr>
              <a:defRPr/>
            </a:pPr>
            <a:r>
              <a:rPr lang="en-GB" sz="1600" b="1" dirty="0" err="1">
                <a:solidFill>
                  <a:srgbClr val="92D050"/>
                </a:solidFill>
                <a:latin typeface="Calibri"/>
              </a:rPr>
              <a:t>Descubrimos</a:t>
            </a:r>
            <a:r>
              <a:rPr lang="en-GB" sz="1600" b="1" dirty="0">
                <a:solidFill>
                  <a:srgbClr val="92D050"/>
                </a:solidFill>
                <a:latin typeface="Calibri"/>
              </a:rPr>
              <a:t>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We discovered</a:t>
            </a:r>
          </a:p>
          <a:p>
            <a:pPr>
              <a:defRPr/>
            </a:pPr>
            <a:r>
              <a:rPr lang="en-GB" sz="1600" b="1" dirty="0" err="1">
                <a:solidFill>
                  <a:srgbClr val="92D050"/>
                </a:solidFill>
                <a:latin typeface="Calibri"/>
              </a:rPr>
              <a:t>Notamos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We noticed</a:t>
            </a:r>
          </a:p>
          <a:p>
            <a:pPr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Para mi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sorpresa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Surprisingly</a:t>
            </a:r>
          </a:p>
          <a:p>
            <a:pPr>
              <a:defRPr/>
            </a:pPr>
            <a:r>
              <a:rPr lang="en-GB" sz="1600" dirty="0" err="1">
                <a:solidFill>
                  <a:prstClr val="black"/>
                </a:solidFill>
                <a:latin typeface="Calibri"/>
              </a:rPr>
              <a:t>Sorprendentemente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Surprisingly</a:t>
            </a:r>
          </a:p>
          <a:p>
            <a:pPr>
              <a:defRPr/>
            </a:pPr>
            <a:r>
              <a:rPr lang="en-GB" sz="1600" dirty="0" err="1">
                <a:solidFill>
                  <a:prstClr val="black"/>
                </a:solidFill>
                <a:latin typeface="Calibri"/>
              </a:rPr>
              <a:t>Desafortunadamente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Unfortunately</a:t>
            </a:r>
          </a:p>
          <a:p>
            <a:pPr>
              <a:defRPr/>
            </a:pPr>
            <a:r>
              <a:rPr lang="en-GB" sz="1600" dirty="0" err="1">
                <a:solidFill>
                  <a:prstClr val="black"/>
                </a:solidFill>
                <a:latin typeface="Calibri"/>
              </a:rPr>
              <a:t>Afortunadamente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Fortunately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320967B-D74C-4493-9C0B-D619C8CD6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37063"/>
            <a:ext cx="1835150" cy="461962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u="sng" dirty="0"/>
              <a:t>No</a:t>
            </a:r>
            <a:r>
              <a:rPr lang="en-GB" sz="1200" u="sng" dirty="0">
                <a:solidFill>
                  <a:srgbClr val="00B050"/>
                </a:solidFill>
              </a:rPr>
              <a:t> </a:t>
            </a:r>
            <a:r>
              <a:rPr lang="en-GB" sz="1200" u="sng" dirty="0" err="1">
                <a:solidFill>
                  <a:srgbClr val="00B050"/>
                </a:solidFill>
              </a:rPr>
              <a:t>funcionaba</a:t>
            </a:r>
            <a:r>
              <a:rPr lang="en-GB" sz="1200" u="sng" dirty="0">
                <a:solidFill>
                  <a:srgbClr val="00B050"/>
                </a:solidFill>
              </a:rPr>
              <a:t>/n</a:t>
            </a:r>
          </a:p>
          <a:p>
            <a:pPr>
              <a:defRPr/>
            </a:pPr>
            <a:r>
              <a:rPr lang="en-GB" sz="1200" u="sng" dirty="0">
                <a:solidFill>
                  <a:srgbClr val="00B050"/>
                </a:solidFill>
              </a:rPr>
              <a:t> </a:t>
            </a:r>
            <a:r>
              <a:rPr lang="en-GB" sz="1200" i="1" dirty="0">
                <a:solidFill>
                  <a:srgbClr val="FF0000"/>
                </a:solidFill>
              </a:rPr>
              <a:t>it wasn´t working</a:t>
            </a:r>
            <a:endParaRPr lang="en-GB" sz="1200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26E8F967-8EB2-46DF-B1DE-AE28B24FA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5157788"/>
            <a:ext cx="199707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5C663923-2364-409F-AEF5-8615C81ED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229225"/>
            <a:ext cx="2484437" cy="276225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u="sng" dirty="0">
                <a:solidFill>
                  <a:srgbClr val="00B050"/>
                </a:solidFill>
              </a:rPr>
              <a:t>No </a:t>
            </a:r>
            <a:r>
              <a:rPr lang="en-GB" sz="1200" u="sng" dirty="0" err="1">
                <a:solidFill>
                  <a:srgbClr val="00B050"/>
                </a:solidFill>
              </a:rPr>
              <a:t>había</a:t>
            </a:r>
            <a:r>
              <a:rPr lang="en-GB" sz="1200" u="sng" dirty="0">
                <a:solidFill>
                  <a:srgbClr val="00B050"/>
                </a:solidFill>
              </a:rPr>
              <a:t> </a:t>
            </a:r>
            <a:r>
              <a:rPr lang="en-GB" sz="1200" i="1" dirty="0">
                <a:solidFill>
                  <a:srgbClr val="FF0000"/>
                </a:solidFill>
              </a:rPr>
              <a:t>There wasn´t</a:t>
            </a:r>
            <a:endParaRPr lang="en-GB" sz="1200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4AAD2822-0145-4C2C-937F-4C91B09C2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4995863"/>
            <a:ext cx="2154238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E8342650-7F45-45DB-A43A-F16D99581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724400"/>
            <a:ext cx="2484437" cy="276225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u="sng" dirty="0" err="1">
                <a:solidFill>
                  <a:srgbClr val="00B050"/>
                </a:solidFill>
              </a:rPr>
              <a:t>Había</a:t>
            </a:r>
            <a:r>
              <a:rPr lang="en-GB" sz="1200" u="sng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There was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83478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E25860-F993-4ED6-9EFE-CA020F24073D}"/>
              </a:ext>
            </a:extLst>
          </p:cNvPr>
          <p:cNvSpPr/>
          <p:nvPr/>
        </p:nvSpPr>
        <p:spPr>
          <a:xfrm>
            <a:off x="337931" y="200641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No hay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jabón</a:t>
            </a:r>
            <a:endParaRPr lang="en-US" alt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 defTabSz="914400"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No hay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papel</a:t>
            </a: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higiénico</a:t>
            </a:r>
            <a:endParaRPr lang="en-US" alt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 defTabSz="914400"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No hay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toallas</a:t>
            </a:r>
            <a:endParaRPr lang="en-US" alt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 defTabSz="914400"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La luz no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funciona</a:t>
            </a:r>
            <a:endParaRPr lang="en-US" alt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 defTabSz="914400"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La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llave</a:t>
            </a: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no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funciona</a:t>
            </a:r>
            <a:endParaRPr lang="en-US" alt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 defTabSz="914400"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El ascensor no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funciona</a:t>
            </a:r>
            <a:endParaRPr lang="en-US" alt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 defTabSz="914400"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El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aseo</a:t>
            </a: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no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funciona</a:t>
            </a:r>
            <a:endParaRPr lang="en-US" alt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 defTabSz="914400"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La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cama</a:t>
            </a: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está</a:t>
            </a: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sucia</a:t>
            </a:r>
            <a:endParaRPr lang="en-US" alt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 defTabSz="914400"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La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habitación</a:t>
            </a: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está</a:t>
            </a: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sucia</a:t>
            </a:r>
            <a:endParaRPr lang="en-US" alt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 defTabSz="914400"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Hay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mucho</a:t>
            </a: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ruido</a:t>
            </a:r>
            <a:endParaRPr lang="en-US" alt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 defTabSz="914400">
              <a:buFontTx/>
              <a:buAutoNum type="arabicPeriod"/>
            </a:pP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Quiero</a:t>
            </a: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cambiar</a:t>
            </a: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de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habitación</a:t>
            </a:r>
            <a:endParaRPr lang="en-US" alt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 defTabSz="914400">
              <a:buFontTx/>
              <a:buAutoNum type="arabicPeriod"/>
            </a:pP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Quiero</a:t>
            </a: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un </a:t>
            </a:r>
            <a:r>
              <a:rPr lang="en-US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descuento</a:t>
            </a:r>
            <a:endParaRPr lang="en-US" altLang="en-US" dirty="0">
              <a:latin typeface="Comic Sans MS" panose="030F0702030302020204" pitchFamily="66" charset="0"/>
            </a:endParaRPr>
          </a:p>
          <a:p>
            <a:pPr marL="342900" indent="-342900" defTabSz="914400">
              <a:buFontTx/>
              <a:buAutoNum type="arabicPeriod"/>
            </a:pPr>
            <a:r>
              <a:rPr lang="en-US" altLang="en-US" dirty="0" err="1">
                <a:latin typeface="Comic Sans MS" panose="030F0702030302020204" pitchFamily="66" charset="0"/>
              </a:rPr>
              <a:t>Quiero</a:t>
            </a:r>
            <a:r>
              <a:rPr lang="en-US" altLang="en-US" dirty="0"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latin typeface="Comic Sans MS" panose="030F0702030302020204" pitchFamily="66" charset="0"/>
              </a:rPr>
              <a:t>hablar</a:t>
            </a:r>
            <a:r>
              <a:rPr lang="en-US" altLang="en-US" dirty="0">
                <a:latin typeface="Comic Sans MS" panose="030F0702030302020204" pitchFamily="66" charset="0"/>
              </a:rPr>
              <a:t> con el director.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0ACFBCEA-FE15-4F1B-8CC8-E41515B8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425" y="697102"/>
            <a:ext cx="6842125" cy="922337"/>
          </a:xfrm>
        </p:spPr>
        <p:txBody>
          <a:bodyPr/>
          <a:lstStyle/>
          <a:p>
            <a: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  <a:t>¿Más problema?</a:t>
            </a:r>
            <a:b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</a:b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More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problems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s-ES" altLang="es-E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3F742-7932-4A50-9871-056C40434B99}"/>
              </a:ext>
            </a:extLst>
          </p:cNvPr>
          <p:cNvSpPr/>
          <p:nvPr/>
        </p:nvSpPr>
        <p:spPr>
          <a:xfrm>
            <a:off x="4572000" y="20064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>
              <a:buFont typeface="+mj-lt"/>
              <a:buAutoNum type="alphaLcParenR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The bed is dirty</a:t>
            </a:r>
          </a:p>
          <a:p>
            <a:pPr marL="342900" lvl="0" indent="-342900" defTabSz="914400">
              <a:buFont typeface="+mj-lt"/>
              <a:buAutoNum type="alphaLcParenR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The light does not work</a:t>
            </a:r>
          </a:p>
          <a:p>
            <a:pPr marL="342900" indent="-342900" defTabSz="914400">
              <a:buFont typeface="+mj-lt"/>
              <a:buAutoNum type="alphaLcParenR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I want to speak to the manager</a:t>
            </a:r>
          </a:p>
          <a:p>
            <a:pPr marL="342900" indent="-342900" defTabSz="914400">
              <a:buFont typeface="+mj-lt"/>
              <a:buAutoNum type="alphaLcParenR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I want a discount</a:t>
            </a:r>
          </a:p>
          <a:p>
            <a:pPr marL="342900" indent="-342900" defTabSz="914400">
              <a:buFont typeface="+mj-lt"/>
              <a:buAutoNum type="alphaLcParenR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I want to change rooms</a:t>
            </a:r>
          </a:p>
          <a:p>
            <a:pPr marL="342900" indent="-342900" defTabSz="914400">
              <a:buFont typeface="+mj-lt"/>
              <a:buAutoNum type="alphaLcParenR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The toilet does not work</a:t>
            </a:r>
          </a:p>
          <a:p>
            <a:pPr marL="342900" indent="-342900" defTabSz="914400">
              <a:buFont typeface="+mj-lt"/>
              <a:buAutoNum type="alphaLcParenR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There is no soap</a:t>
            </a:r>
          </a:p>
          <a:p>
            <a:pPr marL="342900" indent="-342900" defTabSz="914400">
              <a:buFont typeface="+mj-lt"/>
              <a:buAutoNum type="alphaLcParenR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There are no towels</a:t>
            </a:r>
          </a:p>
          <a:p>
            <a:pPr marL="342900" indent="-342900" defTabSz="914400">
              <a:buFont typeface="+mj-lt"/>
              <a:buAutoNum type="alphaLcParenR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It is very loud</a:t>
            </a:r>
          </a:p>
          <a:p>
            <a:pPr marL="342900" indent="-342900" defTabSz="914400">
              <a:buFont typeface="+mj-lt"/>
              <a:buAutoNum type="alphaLcParenR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There is no toilet paper</a:t>
            </a:r>
          </a:p>
          <a:p>
            <a:pPr marL="342900" indent="-342900" defTabSz="914400">
              <a:buFont typeface="+mj-lt"/>
              <a:buAutoNum type="alphaLcParenR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The room is dirty</a:t>
            </a:r>
          </a:p>
          <a:p>
            <a:pPr marL="342900" indent="-342900" defTabSz="914400">
              <a:buFont typeface="+mj-lt"/>
              <a:buAutoNum type="alphaLcParenR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The lift does not work</a:t>
            </a:r>
          </a:p>
          <a:p>
            <a:pPr marL="342900" indent="-342900" defTabSz="914400">
              <a:buFont typeface="+mj-lt"/>
              <a:buAutoNum type="alphaLcParenR"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The key does not work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607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6885DB8-28F2-450D-850E-88D4CC708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t="29631" r="66420" b="8600"/>
          <a:stretch>
            <a:fillRect/>
          </a:stretch>
        </p:blipFill>
        <p:spPr bwMode="auto">
          <a:xfrm>
            <a:off x="5292725" y="1736725"/>
            <a:ext cx="150971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 Rectángulo">
            <a:extLst>
              <a:ext uri="{FF2B5EF4-FFF2-40B4-BE49-F238E27FC236}">
                <a16:creationId xmlns:a16="http://schemas.microsoft.com/office/drawing/2014/main" id="{CC2D4274-A045-4501-A9C9-96E66F7C7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76250"/>
            <a:ext cx="792003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Britannic Bold" panose="020B0903060703020204" pitchFamily="34" charset="0"/>
                <a:cs typeface="Times New Roman" panose="02020603050405020304" pitchFamily="18" charset="0"/>
              </a:rPr>
              <a:t>10.¿Qué </a:t>
            </a:r>
            <a:r>
              <a:rPr lang="es-ES" altLang="es-ES" sz="2400" dirty="0">
                <a:solidFill>
                  <a:srgbClr val="9966FF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vas a hacer </a:t>
            </a:r>
            <a:r>
              <a:rPr lang="es-ES" altLang="es-ES" sz="2400" dirty="0">
                <a:latin typeface="Britannic Bold" panose="020B0903060703020204" pitchFamily="34" charset="0"/>
                <a:cs typeface="Times New Roman" panose="02020603050405020304" pitchFamily="18" charset="0"/>
              </a:rPr>
              <a:t>en las próximas vacaciones?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GB" altLang="es-ES" sz="2400" i="1" dirty="0">
                <a:solidFill>
                  <a:srgbClr val="FF00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What are you going to do on your next holidays?</a:t>
            </a:r>
            <a:endParaRPr lang="es-ES" altLang="es-ES" sz="2000" dirty="0">
              <a:solidFill>
                <a:srgbClr val="FF0000"/>
              </a:solidFill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05F4A-0EFF-4B08-8327-D562A3F268A0}"/>
              </a:ext>
            </a:extLst>
          </p:cNvPr>
          <p:cNvSpPr txBox="1"/>
          <p:nvPr/>
        </p:nvSpPr>
        <p:spPr>
          <a:xfrm>
            <a:off x="38100" y="1555750"/>
            <a:ext cx="4965700" cy="20320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El </a:t>
            </a:r>
            <a:r>
              <a:rPr lang="en-GB" sz="24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año</a:t>
            </a:r>
            <a:r>
              <a:rPr lang="en-GB" sz="24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próximo</a:t>
            </a:r>
            <a:r>
              <a:rPr lang="en-GB" sz="24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Next year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latin typeface="Comic Sans MS" panose="030F0702030302020204" pitchFamily="66" charset="0"/>
              </a:rPr>
              <a:t>El </a:t>
            </a:r>
            <a:r>
              <a:rPr lang="en-GB" sz="2400" b="1" kern="0" dirty="0" err="1">
                <a:latin typeface="Comic Sans MS" panose="030F0702030302020204" pitchFamily="66" charset="0"/>
              </a:rPr>
              <a:t>verano</a:t>
            </a:r>
            <a:r>
              <a:rPr lang="en-GB" sz="2400" b="1" kern="0" dirty="0">
                <a:latin typeface="Comic Sans MS" panose="030F0702030302020204" pitchFamily="66" charset="0"/>
              </a:rPr>
              <a:t> </a:t>
            </a:r>
            <a:r>
              <a:rPr lang="en-GB" sz="2400" b="1" kern="0" dirty="0" err="1">
                <a:latin typeface="Comic Sans MS" panose="030F0702030302020204" pitchFamily="66" charset="0"/>
              </a:rPr>
              <a:t>próximo</a:t>
            </a:r>
            <a:r>
              <a:rPr lang="en-GB" sz="2400" b="1" kern="0" dirty="0">
                <a:latin typeface="Comic Sans MS" panose="030F0702030302020204" pitchFamily="66" charset="0"/>
              </a:rPr>
              <a:t> </a:t>
            </a:r>
            <a:r>
              <a:rPr lang="en-GB" sz="24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Next summer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Las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vacaciones</a:t>
            </a: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próximas</a:t>
            </a: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Next holidays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Las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siguientes</a:t>
            </a: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vacaciones</a:t>
            </a: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Next holidays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La </a:t>
            </a:r>
            <a:r>
              <a:rPr lang="en-GB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próxima</a:t>
            </a: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vez</a:t>
            </a: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que</a:t>
            </a: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vaya</a:t>
            </a: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de </a:t>
            </a:r>
            <a:r>
              <a:rPr lang="en-GB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vacaciones</a:t>
            </a: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i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Next time I go on holidays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b="1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6 Rectángulo">
            <a:extLst>
              <a:ext uri="{FF2B5EF4-FFF2-40B4-BE49-F238E27FC236}">
                <a16:creationId xmlns:a16="http://schemas.microsoft.com/office/drawing/2014/main" id="{0D7ED499-E116-4D2A-9466-8A54E44E44E7}"/>
              </a:ext>
            </a:extLst>
          </p:cNvPr>
          <p:cNvSpPr/>
          <p:nvPr/>
        </p:nvSpPr>
        <p:spPr>
          <a:xfrm>
            <a:off x="7002463" y="1660525"/>
            <a:ext cx="1728787" cy="1406525"/>
          </a:xfrm>
          <a:prstGeom prst="rect">
            <a:avLst/>
          </a:prstGeom>
          <a:noFill/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 b="1" dirty="0">
                <a:solidFill>
                  <a:srgbClr val="9966FF"/>
                </a:solidFill>
              </a:rPr>
              <a:t> REMEMBER to </a:t>
            </a:r>
            <a:r>
              <a:rPr lang="es-ES" sz="1400" b="1" dirty="0" err="1">
                <a:solidFill>
                  <a:srgbClr val="9966FF"/>
                </a:solidFill>
              </a:rPr>
              <a:t>change</a:t>
            </a:r>
            <a:r>
              <a:rPr lang="es-ES" sz="1400" b="1" dirty="0">
                <a:solidFill>
                  <a:srgbClr val="9966FF"/>
                </a:solidFill>
              </a:rPr>
              <a:t> tenses to </a:t>
            </a:r>
            <a:r>
              <a:rPr lang="es-ES" sz="1400" b="1" dirty="0" err="1">
                <a:solidFill>
                  <a:srgbClr val="9966FF"/>
                </a:solidFill>
              </a:rPr>
              <a:t>the</a:t>
            </a:r>
            <a:r>
              <a:rPr lang="es-ES" sz="1400" b="1" dirty="0">
                <a:solidFill>
                  <a:srgbClr val="9966FF"/>
                </a:solidFill>
              </a:rPr>
              <a:t> FUTURE</a:t>
            </a:r>
          </a:p>
        </p:txBody>
      </p:sp>
      <p:sp>
        <p:nvSpPr>
          <p:cNvPr id="6" name="Oval 18">
            <a:extLst>
              <a:ext uri="{FF2B5EF4-FFF2-40B4-BE49-F238E27FC236}">
                <a16:creationId xmlns:a16="http://schemas.microsoft.com/office/drawing/2014/main" id="{250C3F24-ABC3-45AA-BE7F-217A84434651}"/>
              </a:ext>
            </a:extLst>
          </p:cNvPr>
          <p:cNvSpPr/>
          <p:nvPr/>
        </p:nvSpPr>
        <p:spPr>
          <a:xfrm>
            <a:off x="4387359" y="1685972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" name="Oval 18">
            <a:extLst>
              <a:ext uri="{FF2B5EF4-FFF2-40B4-BE49-F238E27FC236}">
                <a16:creationId xmlns:a16="http://schemas.microsoft.com/office/drawing/2014/main" id="{31E622C2-2EBE-4779-82F3-7FC4A7CA5000}"/>
              </a:ext>
            </a:extLst>
          </p:cNvPr>
          <p:cNvSpPr/>
          <p:nvPr/>
        </p:nvSpPr>
        <p:spPr>
          <a:xfrm>
            <a:off x="6232644" y="1437360"/>
            <a:ext cx="325925" cy="2961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713A766C-8357-4546-9362-39EF1F77B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3708400"/>
            <a:ext cx="6207125" cy="630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9966FF"/>
                </a:solidFill>
                <a:latin typeface="Comic Sans MS" panose="030F0702030302020204" pitchFamily="66" charset="0"/>
              </a:rPr>
              <a:t>Me va a gustar </a:t>
            </a: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(mucho)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will like it (a lot) </a:t>
            </a:r>
            <a:r>
              <a:rPr lang="en-GB" altLang="es-ES" sz="1400" b="1">
                <a:latin typeface="Comic Sans MS" panose="030F0702030302020204" pitchFamily="66" charset="0"/>
              </a:rPr>
              <a:t>Me gustará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 i="1">
                <a:solidFill>
                  <a:srgbClr val="9966FF"/>
                </a:solidFill>
                <a:latin typeface="Comic Sans MS" panose="030F0702030302020204" pitchFamily="66" charset="0"/>
              </a:rPr>
              <a:t>No me va a gustar </a:t>
            </a:r>
            <a:r>
              <a:rPr lang="en-GB" altLang="es-ES" sz="1400" b="1" i="1">
                <a:solidFill>
                  <a:srgbClr val="000000"/>
                </a:solidFill>
                <a:latin typeface="Comic Sans MS" panose="030F0702030302020204" pitchFamily="66" charset="0"/>
              </a:rPr>
              <a:t>(nada)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didn´t like it (at all) </a:t>
            </a:r>
            <a:r>
              <a:rPr lang="en-GB" altLang="es-ES" sz="1400" b="1">
                <a:latin typeface="Comic Sans MS" panose="030F0702030302020204" pitchFamily="66" charset="0"/>
              </a:rPr>
              <a:t>No me gustará</a:t>
            </a:r>
            <a:endParaRPr lang="en-GB" altLang="es-ES" sz="14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 18">
            <a:extLst>
              <a:ext uri="{FF2B5EF4-FFF2-40B4-BE49-F238E27FC236}">
                <a16:creationId xmlns:a16="http://schemas.microsoft.com/office/drawing/2014/main" id="{CFAD521E-C482-4266-B8B3-F1AB83EB4654}"/>
              </a:ext>
            </a:extLst>
          </p:cNvPr>
          <p:cNvSpPr/>
          <p:nvPr/>
        </p:nvSpPr>
        <p:spPr>
          <a:xfrm>
            <a:off x="6452756" y="3815289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8005EBAB-4DC1-4D26-A62E-F3DD984AF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4557713"/>
            <a:ext cx="6677025" cy="83026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200" b="1">
                <a:solidFill>
                  <a:srgbClr val="000000"/>
                </a:solidFill>
                <a:latin typeface="Comic Sans MS" panose="030F0702030302020204" pitchFamily="66" charset="0"/>
              </a:rPr>
              <a:t>porque </a:t>
            </a:r>
            <a:r>
              <a:rPr lang="en-GB" altLang="es-ES" sz="1200" b="1" i="1">
                <a:solidFill>
                  <a:srgbClr val="FF0000"/>
                </a:solidFill>
                <a:latin typeface="Comic Sans MS" panose="030F0702030302020204" pitchFamily="66" charset="0"/>
              </a:rPr>
              <a:t>because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200" b="1">
                <a:solidFill>
                  <a:srgbClr val="000000"/>
                </a:solidFill>
                <a:latin typeface="Comic Sans MS" panose="030F0702030302020204" pitchFamily="66" charset="0"/>
              </a:rPr>
              <a:t>Ya que  </a:t>
            </a:r>
            <a:r>
              <a:rPr lang="en-GB" altLang="es-ES" sz="1200" b="1" i="1">
                <a:solidFill>
                  <a:srgbClr val="FF0000"/>
                </a:solidFill>
                <a:latin typeface="Comic Sans MS" panose="030F0702030302020204" pitchFamily="66" charset="0"/>
              </a:rPr>
              <a:t>because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200" b="1">
                <a:latin typeface="Comic Sans MS" panose="030F0702030302020204" pitchFamily="66" charset="0"/>
              </a:rPr>
              <a:t>Debido al hecho de que (sentence) </a:t>
            </a:r>
            <a:r>
              <a:rPr lang="en-GB" altLang="es-ES" sz="1200" b="1" i="1">
                <a:solidFill>
                  <a:srgbClr val="FF0000"/>
                </a:solidFill>
                <a:latin typeface="Comic Sans MS" panose="030F0702030302020204" pitchFamily="66" charset="0"/>
              </a:rPr>
              <a:t>Due to the fact that</a:t>
            </a:r>
          </a:p>
        </p:txBody>
      </p:sp>
      <p:sp>
        <p:nvSpPr>
          <p:cNvPr id="11" name="Oval 18">
            <a:extLst>
              <a:ext uri="{FF2B5EF4-FFF2-40B4-BE49-F238E27FC236}">
                <a16:creationId xmlns:a16="http://schemas.microsoft.com/office/drawing/2014/main" id="{545CAC76-7CC2-4715-A4F1-9E39A00275B0}"/>
              </a:ext>
            </a:extLst>
          </p:cNvPr>
          <p:cNvSpPr/>
          <p:nvPr/>
        </p:nvSpPr>
        <p:spPr>
          <a:xfrm>
            <a:off x="3544190" y="4758123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DB2A7301-10D8-461A-AFE0-08B9F1509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5762625"/>
            <a:ext cx="8789987" cy="830263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200" b="1">
                <a:solidFill>
                  <a:srgbClr val="9966FF"/>
                </a:solidFill>
                <a:latin typeface="Comic Sans MS" panose="030F0702030302020204" pitchFamily="66" charset="0"/>
              </a:rPr>
              <a:t>Va a ser / Será </a:t>
            </a:r>
            <a:r>
              <a:rPr lang="en-GB" altLang="es-ES" sz="1200" b="1">
                <a:solidFill>
                  <a:srgbClr val="000000"/>
                </a:solidFill>
                <a:latin typeface="Comic Sans MS" panose="030F0702030302020204" pitchFamily="66" charset="0"/>
              </a:rPr>
              <a:t>una experiencia inolvidable </a:t>
            </a:r>
            <a:r>
              <a:rPr lang="en-GB" altLang="es-ES" sz="1200" b="1" i="1">
                <a:solidFill>
                  <a:srgbClr val="FF0000"/>
                </a:solidFill>
                <a:latin typeface="Comic Sans MS" panose="030F0702030302020204" pitchFamily="66" charset="0"/>
              </a:rPr>
              <a:t>It was an unforgettable experience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200" b="1">
                <a:solidFill>
                  <a:srgbClr val="9966FF"/>
                </a:solidFill>
                <a:latin typeface="Comic Sans MS" panose="030F0702030302020204" pitchFamily="66" charset="0"/>
              </a:rPr>
              <a:t>Va a ser / Será </a:t>
            </a:r>
            <a:r>
              <a:rPr lang="en-GB" altLang="es-ES" sz="1200" b="1">
                <a:solidFill>
                  <a:srgbClr val="000000"/>
                </a:solidFill>
                <a:latin typeface="Comic Sans MS" panose="030F0702030302020204" pitchFamily="66" charset="0"/>
              </a:rPr>
              <a:t>una experiencia horrible </a:t>
            </a:r>
            <a:r>
              <a:rPr lang="en-GB" altLang="es-ES" sz="1200" b="1" i="1">
                <a:solidFill>
                  <a:srgbClr val="FF0000"/>
                </a:solidFill>
                <a:latin typeface="Comic Sans MS" panose="030F0702030302020204" pitchFamily="66" charset="0"/>
              </a:rPr>
              <a:t>It was a horrible experience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200" b="1">
                <a:solidFill>
                  <a:srgbClr val="9966FF"/>
                </a:solidFill>
                <a:latin typeface="Comic Sans MS" panose="030F0702030302020204" pitchFamily="66" charset="0"/>
              </a:rPr>
              <a:t>Van a ser/ Serán </a:t>
            </a:r>
            <a:r>
              <a:rPr lang="en-GB" altLang="es-ES" sz="1200" b="1">
                <a:latin typeface="Comic Sans MS" panose="030F0702030302020204" pitchFamily="66" charset="0"/>
              </a:rPr>
              <a:t>las mejores/peores vacaciones de mi vida </a:t>
            </a:r>
            <a:r>
              <a:rPr lang="en-GB" altLang="es-ES" sz="1200" b="1" i="1">
                <a:solidFill>
                  <a:srgbClr val="FF0000"/>
                </a:solidFill>
                <a:latin typeface="Comic Sans MS" panose="030F0702030302020204" pitchFamily="66" charset="0"/>
              </a:rPr>
              <a:t>´They were the best/worst holidays of my life</a:t>
            </a:r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id="{B8D888B4-C7E2-4CBE-B712-F982F50B64DF}"/>
              </a:ext>
            </a:extLst>
          </p:cNvPr>
          <p:cNvSpPr/>
          <p:nvPr/>
        </p:nvSpPr>
        <p:spPr>
          <a:xfrm>
            <a:off x="8384582" y="5966784"/>
            <a:ext cx="325925" cy="30781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8683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8183-806A-40FD-8CEB-B35D50CC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6842125" cy="922337"/>
          </a:xfrm>
        </p:spPr>
        <p:txBody>
          <a:bodyPr/>
          <a:lstStyle/>
          <a:p>
            <a: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  <a:t>11.¿Cómo </a:t>
            </a:r>
            <a:r>
              <a:rPr lang="es-ES" altLang="es-ES" sz="2400" dirty="0">
                <a:solidFill>
                  <a:srgbClr val="9966FF"/>
                </a:solidFill>
                <a:latin typeface="Britannic Bold" panose="020B0903060703020204" pitchFamily="34" charset="0"/>
              </a:rPr>
              <a:t>será</a:t>
            </a:r>
            <a: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  <a:t> el hotel? </a:t>
            </a:r>
            <a:b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</a:b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will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hotel be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like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altLang="es-E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5089C6-14ED-46D2-8BD9-08EB86B0FDF2}"/>
              </a:ext>
            </a:extLst>
          </p:cNvPr>
          <p:cNvSpPr/>
          <p:nvPr/>
        </p:nvSpPr>
        <p:spPr>
          <a:xfrm>
            <a:off x="0" y="1641475"/>
            <a:ext cx="1422400" cy="307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/>
              <a:t>El hotel </a:t>
            </a:r>
            <a:r>
              <a:rPr lang="es-ES" sz="1400" i="1" dirty="0" err="1">
                <a:solidFill>
                  <a:srgbClr val="FF0000"/>
                </a:solidFill>
              </a:rPr>
              <a:t>the</a:t>
            </a:r>
            <a:r>
              <a:rPr lang="es-ES" sz="1400" i="1" dirty="0">
                <a:solidFill>
                  <a:srgbClr val="FF0000"/>
                </a:solidFill>
              </a:rPr>
              <a:t> hotel</a:t>
            </a:r>
            <a:endParaRPr lang="es-ES" sz="1400" dirty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33A0F2EE-39E8-47C5-BA5B-E6E45C60C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3360738"/>
            <a:ext cx="1693863" cy="830262"/>
          </a:xfrm>
          <a:prstGeom prst="rect">
            <a:avLst/>
          </a:prstGeom>
          <a:ln w="76200">
            <a:solidFill>
              <a:srgbClr val="99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200" u="sng" dirty="0">
                <a:solidFill>
                  <a:srgbClr val="9966FF"/>
                </a:solidFill>
              </a:rPr>
              <a:t>Estará</a:t>
            </a:r>
            <a:r>
              <a:rPr lang="es-ES" sz="1200" dirty="0"/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will</a:t>
            </a:r>
            <a:r>
              <a:rPr lang="es-ES" sz="1200" i="1" dirty="0">
                <a:solidFill>
                  <a:srgbClr val="FF0000"/>
                </a:solidFill>
              </a:rPr>
              <a:t> be</a:t>
            </a:r>
          </a:p>
          <a:p>
            <a:pPr>
              <a:defRPr/>
            </a:pPr>
            <a:endParaRPr lang="es-ES" sz="1200" dirty="0"/>
          </a:p>
          <a:p>
            <a:pPr>
              <a:defRPr/>
            </a:pPr>
            <a:r>
              <a:rPr lang="es-ES" sz="1200" u="sng" dirty="0">
                <a:solidFill>
                  <a:srgbClr val="9966FF"/>
                </a:solidFill>
              </a:rPr>
              <a:t>No estará </a:t>
            </a:r>
            <a:r>
              <a:rPr lang="es-ES" sz="1200" dirty="0" err="1">
                <a:solidFill>
                  <a:srgbClr val="FF0000"/>
                </a:solidFill>
              </a:rPr>
              <a:t>It</a:t>
            </a:r>
            <a:r>
              <a:rPr lang="es-ES" sz="1200" dirty="0">
                <a:solidFill>
                  <a:srgbClr val="FF0000"/>
                </a:solidFill>
              </a:rPr>
              <a:t> </a:t>
            </a:r>
            <a:r>
              <a:rPr lang="es-ES" sz="1200" dirty="0" err="1">
                <a:solidFill>
                  <a:srgbClr val="FF0000"/>
                </a:solidFill>
              </a:rPr>
              <a:t>will</a:t>
            </a:r>
            <a:r>
              <a:rPr lang="es-ES" sz="1200" dirty="0">
                <a:solidFill>
                  <a:srgbClr val="FF0000"/>
                </a:solidFill>
              </a:rPr>
              <a:t> </a:t>
            </a:r>
            <a:r>
              <a:rPr lang="es-ES" sz="1200" dirty="0" err="1">
                <a:solidFill>
                  <a:srgbClr val="FF0000"/>
                </a:solidFill>
              </a:rPr>
              <a:t>not</a:t>
            </a:r>
            <a:r>
              <a:rPr lang="es-ES" sz="1200" dirty="0">
                <a:solidFill>
                  <a:srgbClr val="FF0000"/>
                </a:solidFill>
              </a:rPr>
              <a:t> be</a:t>
            </a:r>
            <a:r>
              <a:rPr lang="es-ES" sz="1200" dirty="0"/>
              <a:t>	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0FC8F88F-F081-446F-A755-4AE0EF20C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1630" y="3129177"/>
            <a:ext cx="499273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montañas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mountains</a:t>
            </a:r>
            <a:r>
              <a:rPr lang="en-GB" sz="1200" dirty="0"/>
              <a:t>                 </a:t>
            </a:r>
            <a:r>
              <a:rPr lang="en-GB" sz="1200" dirty="0" err="1"/>
              <a:t>jardines</a:t>
            </a:r>
            <a:r>
              <a:rPr lang="en-GB" sz="1200" i="1" dirty="0">
                <a:solidFill>
                  <a:srgbClr val="FF0000"/>
                </a:solidFill>
              </a:rPr>
              <a:t> gardens</a:t>
            </a:r>
            <a:endParaRPr lang="en-GB" sz="1200" dirty="0"/>
          </a:p>
          <a:p>
            <a:pPr>
              <a:defRPr/>
            </a:pPr>
            <a:r>
              <a:rPr lang="en-GB" sz="1200" dirty="0" err="1"/>
              <a:t>parques</a:t>
            </a:r>
            <a:r>
              <a:rPr lang="en-GB" sz="1200" dirty="0"/>
              <a:t>   </a:t>
            </a:r>
            <a:r>
              <a:rPr lang="en-GB" sz="1200" i="1" dirty="0">
                <a:solidFill>
                  <a:srgbClr val="FF0000"/>
                </a:solidFill>
              </a:rPr>
              <a:t>parks</a:t>
            </a:r>
            <a:r>
              <a:rPr lang="en-GB" sz="1200" dirty="0"/>
              <a:t>               </a:t>
            </a:r>
            <a:r>
              <a:rPr lang="en-GB" sz="1200" dirty="0" err="1"/>
              <a:t>árboles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trees</a:t>
            </a:r>
          </a:p>
          <a:p>
            <a:pPr>
              <a:defRPr/>
            </a:pPr>
            <a:r>
              <a:rPr lang="en-GB" sz="1200" dirty="0" err="1"/>
              <a:t>chiringuitos</a:t>
            </a:r>
            <a:r>
              <a:rPr lang="en-GB" sz="1200" i="1" dirty="0">
                <a:solidFill>
                  <a:srgbClr val="FF0000"/>
                </a:solidFill>
              </a:rPr>
              <a:t> beach bars</a:t>
            </a:r>
          </a:p>
          <a:p>
            <a:pPr>
              <a:defRPr/>
            </a:pPr>
            <a:r>
              <a:rPr lang="en-GB" sz="1200" dirty="0" err="1"/>
              <a:t>tiendas</a:t>
            </a:r>
            <a:r>
              <a:rPr lang="en-GB" sz="1200" dirty="0"/>
              <a:t>	</a:t>
            </a:r>
            <a:r>
              <a:rPr lang="en-GB" sz="1200" i="1" dirty="0">
                <a:solidFill>
                  <a:srgbClr val="FF0000"/>
                </a:solidFill>
              </a:rPr>
              <a:t>the shops</a:t>
            </a:r>
            <a:endParaRPr lang="en-GB" sz="1200" dirty="0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F2DA9C9-49E0-4BF3-B890-ECDC58DB3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3935413"/>
            <a:ext cx="293687" cy="2762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200" dirty="0"/>
              <a:t>a </a:t>
            </a:r>
            <a:endParaRPr lang="en-GB" sz="1200" dirty="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15CE9796-F52E-406E-8A7D-5A12FF818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563" y="4049713"/>
            <a:ext cx="3924300" cy="646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diez</a:t>
            </a:r>
            <a:r>
              <a:rPr lang="en-GB" sz="1200" dirty="0"/>
              <a:t> </a:t>
            </a:r>
            <a:r>
              <a:rPr lang="en-GB" sz="1200" dirty="0" err="1"/>
              <a:t>minutos</a:t>
            </a:r>
            <a:r>
              <a:rPr lang="en-GB" sz="1200" dirty="0"/>
              <a:t>   </a:t>
            </a:r>
            <a:r>
              <a:rPr lang="en-GB" sz="1200" i="1" dirty="0">
                <a:solidFill>
                  <a:srgbClr val="FF0000"/>
                </a:solidFill>
              </a:rPr>
              <a:t>ten minutes     </a:t>
            </a:r>
            <a:r>
              <a:rPr lang="en-GB" sz="1200" dirty="0"/>
              <a:t>media </a:t>
            </a:r>
            <a:r>
              <a:rPr lang="en-GB" sz="1200" dirty="0" err="1"/>
              <a:t>hora</a:t>
            </a:r>
            <a:r>
              <a:rPr lang="en-GB" sz="1200" dirty="0"/>
              <a:t> </a:t>
            </a:r>
            <a:r>
              <a:rPr lang="en-GB" sz="1200" dirty="0">
                <a:solidFill>
                  <a:srgbClr val="FF0000"/>
                </a:solidFill>
              </a:rPr>
              <a:t>half an hour  </a:t>
            </a:r>
          </a:p>
          <a:p>
            <a:pPr>
              <a:defRPr/>
            </a:pPr>
            <a:r>
              <a:rPr lang="en-GB" sz="1200" dirty="0" err="1"/>
              <a:t>cinco</a:t>
            </a:r>
            <a:r>
              <a:rPr lang="en-GB" sz="1200" dirty="0"/>
              <a:t> </a:t>
            </a:r>
            <a:r>
              <a:rPr lang="en-GB" sz="1200" dirty="0" err="1"/>
              <a:t>minutos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five minutes      </a:t>
            </a:r>
            <a:r>
              <a:rPr lang="en-GB" sz="1200" dirty="0" err="1"/>
              <a:t>corta</a:t>
            </a:r>
            <a:r>
              <a:rPr lang="en-GB" sz="1200" dirty="0"/>
              <a:t> </a:t>
            </a:r>
            <a:r>
              <a:rPr lang="en-GB" sz="1200" dirty="0" err="1"/>
              <a:t>distancia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short distance</a:t>
            </a:r>
          </a:p>
          <a:p>
            <a:pPr>
              <a:defRPr/>
            </a:pPr>
            <a:r>
              <a:rPr lang="en-GB" sz="1200" dirty="0"/>
              <a:t>dos </a:t>
            </a:r>
            <a:r>
              <a:rPr lang="en-GB" sz="1200" dirty="0" err="1"/>
              <a:t>kilómetros</a:t>
            </a:r>
            <a:r>
              <a:rPr lang="en-GB" sz="1200" dirty="0"/>
              <a:t>  </a:t>
            </a:r>
            <a:r>
              <a:rPr lang="en-GB" sz="1200" i="1" dirty="0">
                <a:solidFill>
                  <a:srgbClr val="FF0000"/>
                </a:solidFill>
              </a:rPr>
              <a:t> two kilometres </a:t>
            </a:r>
            <a:r>
              <a:rPr lang="en-GB" sz="1200" dirty="0" err="1"/>
              <a:t>cien</a:t>
            </a:r>
            <a:r>
              <a:rPr lang="en-GB" sz="1200" dirty="0"/>
              <a:t> metros 	</a:t>
            </a:r>
            <a:r>
              <a:rPr lang="en-GB" sz="1200" i="1" dirty="0">
                <a:solidFill>
                  <a:srgbClr val="FF0000"/>
                </a:solidFill>
              </a:rPr>
              <a:t>hundred metres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4D14115-D08A-4BEB-B085-B294700E6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6775" y="4249738"/>
            <a:ext cx="536575" cy="27781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/>
              <a:t>de  </a:t>
            </a:r>
            <a:r>
              <a:rPr lang="en-GB" sz="1200" i="1" dirty="0">
                <a:solidFill>
                  <a:srgbClr val="FF0000"/>
                </a:solidFill>
              </a:rPr>
              <a:t>of</a:t>
            </a:r>
            <a:endParaRPr lang="en-GB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4002B4-5A99-4C45-BFDB-C8821A35FB1F}"/>
              </a:ext>
            </a:extLst>
          </p:cNvPr>
          <p:cNvSpPr/>
          <p:nvPr/>
        </p:nvSpPr>
        <p:spPr>
          <a:xfrm>
            <a:off x="6511925" y="3917950"/>
            <a:ext cx="2555875" cy="938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100" dirty="0"/>
              <a:t>el aeropuerto      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airport</a:t>
            </a:r>
            <a:r>
              <a:rPr lang="es-ES" sz="1100" i="1" dirty="0">
                <a:solidFill>
                  <a:srgbClr val="FF0000"/>
                </a:solidFill>
              </a:rPr>
              <a:t>       </a:t>
            </a:r>
          </a:p>
          <a:p>
            <a:pPr>
              <a:defRPr/>
            </a:pPr>
            <a:r>
              <a:rPr lang="es-ES" sz="1100" dirty="0"/>
              <a:t>la playa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beach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el centro de la ciudad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city</a:t>
            </a:r>
            <a:r>
              <a:rPr lang="es-ES" sz="1100" i="1" dirty="0">
                <a:solidFill>
                  <a:srgbClr val="FF0000"/>
                </a:solidFill>
              </a:rPr>
              <a:t> centre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la estación de autobuses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bus </a:t>
            </a:r>
            <a:r>
              <a:rPr lang="es-ES" sz="1100" i="1" dirty="0" err="1">
                <a:solidFill>
                  <a:srgbClr val="FF0000"/>
                </a:solidFill>
              </a:rPr>
              <a:t>station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el centro comercial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shopping centre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A1A7484-508B-4712-88C7-854C5683A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4762500"/>
            <a:ext cx="1960563" cy="830263"/>
          </a:xfrm>
          <a:prstGeom prst="rect">
            <a:avLst/>
          </a:prstGeom>
          <a:ln w="76200">
            <a:solidFill>
              <a:srgbClr val="99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200" u="sng" dirty="0">
                <a:solidFill>
                  <a:srgbClr val="9966FF"/>
                </a:solidFill>
              </a:rPr>
              <a:t>Constará</a:t>
            </a:r>
            <a:r>
              <a:rPr lang="es-ES" sz="1200" dirty="0">
                <a:solidFill>
                  <a:srgbClr val="9966FF"/>
                </a:solidFill>
              </a:rPr>
              <a:t> </a:t>
            </a:r>
            <a:r>
              <a:rPr lang="es-ES" sz="1200" dirty="0"/>
              <a:t>de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will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consist</a:t>
            </a:r>
            <a:r>
              <a:rPr lang="es-ES" sz="1200" i="1" dirty="0">
                <a:solidFill>
                  <a:srgbClr val="FF0000"/>
                </a:solidFill>
              </a:rPr>
              <a:t>  of</a:t>
            </a:r>
          </a:p>
          <a:p>
            <a:pPr>
              <a:defRPr/>
            </a:pPr>
            <a:r>
              <a:rPr lang="es-ES" sz="1200" u="sng" dirty="0">
                <a:solidFill>
                  <a:srgbClr val="9966FF"/>
                </a:solidFill>
              </a:rPr>
              <a:t>Consistirá</a:t>
            </a:r>
            <a:r>
              <a:rPr lang="es-ES" sz="1200" dirty="0">
                <a:solidFill>
                  <a:srgbClr val="9966FF"/>
                </a:solidFill>
              </a:rPr>
              <a:t> </a:t>
            </a:r>
            <a:r>
              <a:rPr lang="es-ES" sz="1200" dirty="0"/>
              <a:t>en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it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will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consist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of</a:t>
            </a:r>
          </a:p>
          <a:p>
            <a:pPr>
              <a:defRPr/>
            </a:pPr>
            <a:endParaRPr lang="es-ES" sz="1200" dirty="0"/>
          </a:p>
          <a:p>
            <a:pPr>
              <a:defRPr/>
            </a:pPr>
            <a:r>
              <a:rPr lang="es-ES" sz="1200" u="sng" dirty="0">
                <a:solidFill>
                  <a:srgbClr val="9966FF"/>
                </a:solidFill>
              </a:rPr>
              <a:t>Tendrá</a:t>
            </a:r>
            <a:r>
              <a:rPr lang="es-ES" sz="1200" dirty="0"/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will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have</a:t>
            </a:r>
            <a:endParaRPr lang="es-ES" sz="120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DA0671C-D33A-4ECC-A18A-1B7951FE9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5049838"/>
            <a:ext cx="1368425" cy="647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sencillas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single</a:t>
            </a:r>
          </a:p>
          <a:p>
            <a:pPr>
              <a:defRPr/>
            </a:pPr>
            <a:r>
              <a:rPr lang="en-GB" sz="1200" dirty="0" err="1"/>
              <a:t>Individuales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single</a:t>
            </a:r>
          </a:p>
          <a:p>
            <a:pPr>
              <a:defRPr/>
            </a:pPr>
            <a:r>
              <a:rPr lang="en-GB" sz="1200" dirty="0" err="1"/>
              <a:t>Dobles</a:t>
            </a:r>
            <a:r>
              <a:rPr lang="en-GB" sz="1200" i="1" dirty="0">
                <a:solidFill>
                  <a:srgbClr val="FF0000"/>
                </a:solidFill>
              </a:rPr>
              <a:t> double</a:t>
            </a:r>
            <a:r>
              <a:rPr lang="en-GB" sz="1200" dirty="0"/>
              <a:t>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790FB6-FCA9-4695-827C-C2D5F2FE0DA8}"/>
              </a:ext>
            </a:extLst>
          </p:cNvPr>
          <p:cNvSpPr/>
          <p:nvPr/>
        </p:nvSpPr>
        <p:spPr>
          <a:xfrm>
            <a:off x="1409700" y="1563688"/>
            <a:ext cx="1325563" cy="461962"/>
          </a:xfrm>
          <a:prstGeom prst="rect">
            <a:avLst/>
          </a:prstGeom>
          <a:ln w="76200">
            <a:solidFill>
              <a:srgbClr val="99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200" u="sng" dirty="0">
                <a:solidFill>
                  <a:srgbClr val="9966FF"/>
                </a:solidFill>
              </a:rPr>
              <a:t>será</a:t>
            </a:r>
            <a:r>
              <a:rPr lang="es-ES" sz="1200" dirty="0"/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will</a:t>
            </a:r>
            <a:r>
              <a:rPr lang="es-ES" sz="1200" i="1" dirty="0">
                <a:solidFill>
                  <a:srgbClr val="FF0000"/>
                </a:solidFill>
              </a:rPr>
              <a:t> be</a:t>
            </a:r>
          </a:p>
          <a:p>
            <a:pPr>
              <a:defRPr/>
            </a:pPr>
            <a:r>
              <a:rPr lang="es-ES" sz="1200" dirty="0"/>
              <a:t>no</a:t>
            </a:r>
            <a:r>
              <a:rPr lang="es-ES" sz="1200" dirty="0">
                <a:solidFill>
                  <a:srgbClr val="9966FF"/>
                </a:solidFill>
              </a:rPr>
              <a:t> </a:t>
            </a:r>
            <a:r>
              <a:rPr lang="es-ES" sz="1200" u="sng" dirty="0">
                <a:solidFill>
                  <a:srgbClr val="9966FF"/>
                </a:solidFill>
              </a:rPr>
              <a:t>será</a:t>
            </a:r>
            <a:r>
              <a:rPr lang="es-ES" sz="1200" dirty="0">
                <a:solidFill>
                  <a:srgbClr val="9966FF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will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not</a:t>
            </a:r>
            <a:r>
              <a:rPr lang="es-ES" sz="1200" i="1" dirty="0">
                <a:solidFill>
                  <a:srgbClr val="FF0000"/>
                </a:solidFill>
              </a:rPr>
              <a:t> be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3C183-EFB3-4F78-8294-44A3E2FFF155}"/>
              </a:ext>
            </a:extLst>
          </p:cNvPr>
          <p:cNvSpPr/>
          <p:nvPr/>
        </p:nvSpPr>
        <p:spPr>
          <a:xfrm>
            <a:off x="2767013" y="1249363"/>
            <a:ext cx="1282700" cy="830262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200" dirty="0"/>
              <a:t>muy </a:t>
            </a:r>
            <a:r>
              <a:rPr lang="es-ES" sz="1200" i="1" dirty="0" err="1">
                <a:solidFill>
                  <a:srgbClr val="FF0000"/>
                </a:solidFill>
              </a:rPr>
              <a:t>very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bastante </a:t>
            </a:r>
            <a:r>
              <a:rPr lang="es-ES" sz="1200" i="1" dirty="0">
                <a:solidFill>
                  <a:srgbClr val="FF0000"/>
                </a:solidFill>
              </a:rPr>
              <a:t>quite</a:t>
            </a:r>
          </a:p>
          <a:p>
            <a:pPr>
              <a:defRPr/>
            </a:pPr>
            <a:r>
              <a:rPr lang="es-ES" sz="1200" dirty="0"/>
              <a:t>un poco </a:t>
            </a:r>
            <a:r>
              <a:rPr lang="es-ES" sz="1200" i="1" dirty="0">
                <a:solidFill>
                  <a:srgbClr val="FF0000"/>
                </a:solidFill>
              </a:rPr>
              <a:t>a </a:t>
            </a:r>
            <a:r>
              <a:rPr lang="es-ES" sz="1200" i="1" dirty="0" err="1">
                <a:solidFill>
                  <a:srgbClr val="FF0000"/>
                </a:solidFill>
              </a:rPr>
              <a:t>little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demasiado </a:t>
            </a:r>
            <a:r>
              <a:rPr lang="es-ES" sz="1200" i="1" dirty="0" err="1">
                <a:solidFill>
                  <a:srgbClr val="FF0000"/>
                </a:solidFill>
              </a:rPr>
              <a:t>too</a:t>
            </a:r>
            <a:endParaRPr lang="es-ES" sz="1200" i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A71DA0-5B71-44C1-ABAA-9930AC0350FD}"/>
              </a:ext>
            </a:extLst>
          </p:cNvPr>
          <p:cNvSpPr/>
          <p:nvPr/>
        </p:nvSpPr>
        <p:spPr>
          <a:xfrm>
            <a:off x="4098925" y="1262063"/>
            <a:ext cx="2828925" cy="769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100" dirty="0"/>
              <a:t>grande   </a:t>
            </a:r>
            <a:r>
              <a:rPr lang="es-ES" sz="1100" i="1" dirty="0" err="1">
                <a:solidFill>
                  <a:srgbClr val="FF0000"/>
                </a:solidFill>
              </a:rPr>
              <a:t>big</a:t>
            </a:r>
            <a:r>
              <a:rPr lang="es-ES" sz="1100" i="1" dirty="0">
                <a:solidFill>
                  <a:srgbClr val="FF0000"/>
                </a:solidFill>
              </a:rPr>
              <a:t>  </a:t>
            </a:r>
            <a:r>
              <a:rPr lang="es-ES" sz="1100" dirty="0"/>
              <a:t>            pequeño </a:t>
            </a:r>
            <a:r>
              <a:rPr lang="es-ES" sz="1100" i="1" dirty="0" err="1">
                <a:solidFill>
                  <a:srgbClr val="FF0000"/>
                </a:solidFill>
              </a:rPr>
              <a:t>small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moderno    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modern</a:t>
            </a:r>
            <a:r>
              <a:rPr lang="es-ES" sz="1100" i="1" dirty="0">
                <a:solidFill>
                  <a:srgbClr val="FF0000"/>
                </a:solidFill>
              </a:rPr>
              <a:t>         </a:t>
            </a:r>
            <a:r>
              <a:rPr lang="es-ES" sz="1100" dirty="0"/>
              <a:t>antiguo </a:t>
            </a:r>
            <a:r>
              <a:rPr lang="es-ES" sz="1100" i="1" dirty="0" err="1">
                <a:solidFill>
                  <a:srgbClr val="FF0000"/>
                </a:solidFill>
              </a:rPr>
              <a:t>old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caro </a:t>
            </a:r>
            <a:r>
              <a:rPr lang="es-ES" sz="1100" i="1" dirty="0" err="1">
                <a:solidFill>
                  <a:srgbClr val="FF0000"/>
                </a:solidFill>
              </a:rPr>
              <a:t>expensive</a:t>
            </a:r>
            <a:r>
              <a:rPr lang="es-ES" sz="1100" dirty="0"/>
              <a:t>                  barato </a:t>
            </a:r>
            <a:r>
              <a:rPr lang="es-ES" sz="1100" i="1" dirty="0" err="1">
                <a:solidFill>
                  <a:srgbClr val="FF0000"/>
                </a:solidFill>
              </a:rPr>
              <a:t>cheap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>
                <a:solidFill>
                  <a:schemeClr val="tx1"/>
                </a:solidFill>
              </a:rPr>
              <a:t>lujoso</a:t>
            </a:r>
            <a:r>
              <a:rPr lang="es-ES" sz="1100" i="1" dirty="0">
                <a:solidFill>
                  <a:srgbClr val="FF0000"/>
                </a:solidFill>
              </a:rPr>
              <a:t>  </a:t>
            </a:r>
            <a:r>
              <a:rPr lang="es-ES" sz="1100" i="1" dirty="0" err="1">
                <a:solidFill>
                  <a:srgbClr val="FF0000"/>
                </a:solidFill>
              </a:rPr>
              <a:t>luxurious</a:t>
            </a:r>
            <a:r>
              <a:rPr lang="es-ES" sz="1100" i="1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449CAE-11FE-4D91-BA0A-E3ECB95B957B}"/>
              </a:ext>
            </a:extLst>
          </p:cNvPr>
          <p:cNvSpPr/>
          <p:nvPr/>
        </p:nvSpPr>
        <p:spPr>
          <a:xfrm>
            <a:off x="90488" y="2222500"/>
            <a:ext cx="2120900" cy="646113"/>
          </a:xfrm>
          <a:prstGeom prst="rect">
            <a:avLst/>
          </a:prstGeom>
          <a:ln w="76200">
            <a:solidFill>
              <a:srgbClr val="99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200" u="sng" dirty="0">
                <a:solidFill>
                  <a:srgbClr val="9966FF"/>
                </a:solidFill>
              </a:rPr>
              <a:t>Se encontrará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will</a:t>
            </a:r>
            <a:r>
              <a:rPr lang="es-ES" sz="1200" i="1" dirty="0">
                <a:solidFill>
                  <a:srgbClr val="FF0000"/>
                </a:solidFill>
              </a:rPr>
              <a:t> be </a:t>
            </a:r>
            <a:r>
              <a:rPr lang="es-ES" sz="1200" i="1" dirty="0" err="1">
                <a:solidFill>
                  <a:srgbClr val="FF0000"/>
                </a:solidFill>
              </a:rPr>
              <a:t>located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u="sng" dirty="0">
                <a:solidFill>
                  <a:srgbClr val="9966FF"/>
                </a:solidFill>
              </a:rPr>
              <a:t>Estará  </a:t>
            </a:r>
            <a:r>
              <a:rPr lang="es-ES" sz="1200" i="1" dirty="0" err="1">
                <a:solidFill>
                  <a:srgbClr val="9966FF"/>
                </a:solidFill>
              </a:rPr>
              <a:t>It</a:t>
            </a:r>
            <a:r>
              <a:rPr lang="es-ES" sz="1200" i="1" dirty="0">
                <a:solidFill>
                  <a:srgbClr val="9966FF"/>
                </a:solidFill>
              </a:rPr>
              <a:t> </a:t>
            </a:r>
            <a:r>
              <a:rPr lang="es-ES" sz="1200" i="1" dirty="0" err="1">
                <a:solidFill>
                  <a:srgbClr val="9966FF"/>
                </a:solidFill>
              </a:rPr>
              <a:t>will</a:t>
            </a:r>
            <a:r>
              <a:rPr lang="es-ES" sz="1200" i="1" dirty="0">
                <a:solidFill>
                  <a:srgbClr val="9966FF"/>
                </a:solidFill>
              </a:rPr>
              <a:t> be</a:t>
            </a:r>
          </a:p>
          <a:p>
            <a:pPr>
              <a:defRPr/>
            </a:pPr>
            <a:r>
              <a:rPr lang="es-ES" sz="1200" u="sng" dirty="0">
                <a:solidFill>
                  <a:srgbClr val="9966FF"/>
                </a:solidFill>
              </a:rPr>
              <a:t>Estará</a:t>
            </a:r>
            <a:r>
              <a:rPr lang="es-ES" sz="1200" dirty="0">
                <a:solidFill>
                  <a:srgbClr val="9966FF"/>
                </a:solidFill>
              </a:rPr>
              <a:t> </a:t>
            </a:r>
            <a:r>
              <a:rPr lang="es-ES" sz="1200" dirty="0"/>
              <a:t>situado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will</a:t>
            </a:r>
            <a:r>
              <a:rPr lang="es-ES" sz="1200" i="1" dirty="0">
                <a:solidFill>
                  <a:srgbClr val="FF0000"/>
                </a:solidFill>
              </a:rPr>
              <a:t> be </a:t>
            </a:r>
            <a:r>
              <a:rPr lang="es-ES" sz="1200" i="1" dirty="0" err="1">
                <a:solidFill>
                  <a:srgbClr val="FF0000"/>
                </a:solidFill>
              </a:rPr>
              <a:t>located</a:t>
            </a:r>
            <a:endParaRPr lang="es-ES" sz="1200" i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EC2642-9184-4289-98D4-CCFE168AACF1}"/>
              </a:ext>
            </a:extLst>
          </p:cNvPr>
          <p:cNvSpPr/>
          <p:nvPr/>
        </p:nvSpPr>
        <p:spPr>
          <a:xfrm>
            <a:off x="2400300" y="2225675"/>
            <a:ext cx="1258888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_tradnl" sz="1200" dirty="0"/>
              <a:t>cerca de </a:t>
            </a:r>
            <a:r>
              <a:rPr lang="es-ES_tradnl" sz="1200" i="1" dirty="0" err="1">
                <a:solidFill>
                  <a:srgbClr val="FF0000"/>
                </a:solidFill>
              </a:rPr>
              <a:t>near</a:t>
            </a:r>
            <a:endParaRPr lang="en-GB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_tradnl" sz="1200" dirty="0"/>
              <a:t>en </a:t>
            </a:r>
            <a:r>
              <a:rPr lang="es-ES_tradnl" sz="1200" i="1" dirty="0">
                <a:solidFill>
                  <a:srgbClr val="FF0000"/>
                </a:solidFill>
              </a:rPr>
              <a:t>in</a:t>
            </a:r>
            <a:endParaRPr lang="en-GB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_tradnl" sz="1200" dirty="0"/>
              <a:t>al lado de </a:t>
            </a:r>
            <a:r>
              <a:rPr lang="es-ES_tradnl" sz="1200" i="1" dirty="0" err="1">
                <a:solidFill>
                  <a:srgbClr val="FF0000"/>
                </a:solidFill>
              </a:rPr>
              <a:t>next</a:t>
            </a:r>
            <a:r>
              <a:rPr lang="es-ES_tradnl" sz="1200" i="1" dirty="0">
                <a:solidFill>
                  <a:srgbClr val="FF0000"/>
                </a:solidFill>
              </a:rPr>
              <a:t> to</a:t>
            </a:r>
            <a:endParaRPr lang="es-ES" sz="1200" i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B9C3DC-11B6-42D9-8896-69AA544AAACA}"/>
              </a:ext>
            </a:extLst>
          </p:cNvPr>
          <p:cNvSpPr/>
          <p:nvPr/>
        </p:nvSpPr>
        <p:spPr>
          <a:xfrm>
            <a:off x="1798638" y="3363913"/>
            <a:ext cx="107632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 err="1"/>
              <a:t>rodeado</a:t>
            </a:r>
            <a:r>
              <a:rPr lang="en-GB" sz="1200" dirty="0"/>
              <a:t> </a:t>
            </a:r>
            <a:r>
              <a:rPr lang="en-GB" sz="1200" dirty="0" err="1"/>
              <a:t>por</a:t>
            </a:r>
            <a:endParaRPr lang="en-GB" sz="1200" dirty="0"/>
          </a:p>
          <a:p>
            <a:pPr>
              <a:defRPr/>
            </a:pPr>
            <a:r>
              <a:rPr lang="en-GB" sz="1200" i="1" dirty="0">
                <a:solidFill>
                  <a:srgbClr val="FF0000"/>
                </a:solidFill>
              </a:rPr>
              <a:t>surrounded by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F05956-CA0C-4054-AFEE-A8046F0F1F90}"/>
              </a:ext>
            </a:extLst>
          </p:cNvPr>
          <p:cNvSpPr/>
          <p:nvPr/>
        </p:nvSpPr>
        <p:spPr>
          <a:xfrm>
            <a:off x="3690938" y="2079625"/>
            <a:ext cx="1909762" cy="938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100" dirty="0"/>
              <a:t>el aeropuerto    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airport</a:t>
            </a:r>
            <a:r>
              <a:rPr lang="es-ES" sz="1100" dirty="0"/>
              <a:t>         </a:t>
            </a:r>
          </a:p>
          <a:p>
            <a:pPr>
              <a:defRPr/>
            </a:pPr>
            <a:r>
              <a:rPr lang="es-ES" sz="1100" dirty="0"/>
              <a:t>el centro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centre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el mar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sea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la estación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station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la playa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beach</a:t>
            </a:r>
            <a:endParaRPr lang="es-ES" sz="1100" dirty="0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F886C89D-C05A-4F2C-B05D-D8B07A375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4865688"/>
            <a:ext cx="1270000" cy="831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diez</a:t>
            </a:r>
            <a:r>
              <a:rPr lang="en-GB" sz="1200" dirty="0"/>
              <a:t> </a:t>
            </a:r>
            <a:r>
              <a:rPr lang="en-GB" sz="1200" dirty="0">
                <a:solidFill>
                  <a:srgbClr val="FF0000"/>
                </a:solidFill>
              </a:rPr>
              <a:t>10</a:t>
            </a:r>
          </a:p>
          <a:p>
            <a:pPr>
              <a:defRPr/>
            </a:pPr>
            <a:r>
              <a:rPr lang="es-ES" sz="1200" dirty="0"/>
              <a:t>veinte </a:t>
            </a:r>
            <a:r>
              <a:rPr lang="es-ES" sz="1200" dirty="0">
                <a:solidFill>
                  <a:srgbClr val="FF0000"/>
                </a:solidFill>
              </a:rPr>
              <a:t>20</a:t>
            </a:r>
          </a:p>
          <a:p>
            <a:pPr>
              <a:defRPr/>
            </a:pPr>
            <a:r>
              <a:rPr lang="es-ES" sz="1200" dirty="0"/>
              <a:t>cincuenta </a:t>
            </a:r>
            <a:r>
              <a:rPr lang="es-ES" sz="1200" dirty="0">
                <a:solidFill>
                  <a:srgbClr val="FF0000"/>
                </a:solidFill>
              </a:rPr>
              <a:t>50</a:t>
            </a:r>
          </a:p>
          <a:p>
            <a:pPr>
              <a:defRPr/>
            </a:pPr>
            <a:r>
              <a:rPr lang="es-ES" sz="1200" dirty="0"/>
              <a:t>cien </a:t>
            </a:r>
            <a:r>
              <a:rPr lang="es-ES" sz="1200" dirty="0">
                <a:solidFill>
                  <a:srgbClr val="FF0000"/>
                </a:solidFill>
              </a:rPr>
              <a:t>100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A3E9E309-AB0B-4163-8484-C2CC54D23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272088"/>
            <a:ext cx="722313" cy="2778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/>
              <a:t>con </a:t>
            </a:r>
            <a:r>
              <a:rPr lang="en-GB" sz="1200" i="1" dirty="0">
                <a:solidFill>
                  <a:srgbClr val="FF0000"/>
                </a:solidFill>
              </a:rPr>
              <a:t>with</a:t>
            </a:r>
            <a:endParaRPr lang="en-GB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C1C22C-74AC-4110-84D0-732A565029E7}"/>
              </a:ext>
            </a:extLst>
          </p:cNvPr>
          <p:cNvSpPr/>
          <p:nvPr/>
        </p:nvSpPr>
        <p:spPr>
          <a:xfrm>
            <a:off x="6364288" y="5078413"/>
            <a:ext cx="2271712" cy="1784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100" dirty="0"/>
              <a:t>balcón   </a:t>
            </a:r>
            <a:r>
              <a:rPr lang="es-ES" sz="1100" dirty="0" err="1">
                <a:solidFill>
                  <a:srgbClr val="FF0000"/>
                </a:solidFill>
              </a:rPr>
              <a:t>balcony</a:t>
            </a:r>
            <a:r>
              <a:rPr lang="es-ES" sz="1100" dirty="0">
                <a:solidFill>
                  <a:srgbClr val="FF0000"/>
                </a:solidFill>
              </a:rPr>
              <a:t>   </a:t>
            </a:r>
            <a:r>
              <a:rPr lang="es-ES" sz="1100" dirty="0"/>
              <a:t>      </a:t>
            </a:r>
          </a:p>
          <a:p>
            <a:pPr>
              <a:defRPr/>
            </a:pPr>
            <a:r>
              <a:rPr lang="es-ES" sz="1100" dirty="0"/>
              <a:t>Teléfono </a:t>
            </a:r>
            <a:r>
              <a:rPr lang="es-ES" sz="1100" i="1" dirty="0" err="1">
                <a:solidFill>
                  <a:srgbClr val="FF0000"/>
                </a:solidFill>
              </a:rPr>
              <a:t>telephone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baño  </a:t>
            </a:r>
            <a:r>
              <a:rPr lang="es-ES" sz="1100" i="1" dirty="0" err="1">
                <a:solidFill>
                  <a:srgbClr val="FF0000"/>
                </a:solidFill>
              </a:rPr>
              <a:t>bath</a:t>
            </a:r>
            <a:r>
              <a:rPr lang="es-ES" sz="1100" i="1" dirty="0">
                <a:solidFill>
                  <a:srgbClr val="FF0000"/>
                </a:solidFill>
              </a:rPr>
              <a:t>  </a:t>
            </a:r>
            <a:r>
              <a:rPr lang="es-ES" sz="1100" dirty="0"/>
              <a:t>           </a:t>
            </a:r>
          </a:p>
          <a:p>
            <a:pPr>
              <a:defRPr/>
            </a:pPr>
            <a:r>
              <a:rPr lang="es-ES" sz="1100" dirty="0"/>
              <a:t> aseo        </a:t>
            </a:r>
            <a:r>
              <a:rPr lang="es-ES" sz="1100" i="1" dirty="0" err="1">
                <a:solidFill>
                  <a:srgbClr val="FF0000"/>
                </a:solidFill>
              </a:rPr>
              <a:t>toilet</a:t>
            </a:r>
            <a:r>
              <a:rPr lang="es-ES" sz="1100" dirty="0"/>
              <a:t>       </a:t>
            </a:r>
          </a:p>
          <a:p>
            <a:pPr>
              <a:defRPr/>
            </a:pPr>
            <a:r>
              <a:rPr lang="es-ES" sz="1100" dirty="0"/>
              <a:t>ducha  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shower</a:t>
            </a:r>
            <a:r>
              <a:rPr lang="es-ES" sz="1100" i="1" dirty="0">
                <a:solidFill>
                  <a:srgbClr val="FF0000"/>
                </a:solidFill>
              </a:rPr>
              <a:t>          </a:t>
            </a:r>
          </a:p>
          <a:p>
            <a:pPr>
              <a:defRPr/>
            </a:pPr>
            <a:r>
              <a:rPr lang="es-ES" sz="1100" dirty="0"/>
              <a:t>aire acondicionado </a:t>
            </a:r>
            <a:r>
              <a:rPr lang="es-ES" sz="1100" dirty="0">
                <a:solidFill>
                  <a:srgbClr val="FF0000"/>
                </a:solidFill>
              </a:rPr>
              <a:t>air </a:t>
            </a:r>
            <a:r>
              <a:rPr lang="es-ES" sz="1100" dirty="0" err="1">
                <a:solidFill>
                  <a:srgbClr val="FF0000"/>
                </a:solidFill>
              </a:rPr>
              <a:t>conditioning</a:t>
            </a:r>
            <a:endParaRPr lang="es-ES" sz="11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televisión      </a:t>
            </a:r>
            <a:r>
              <a:rPr lang="es-ES" sz="1100" dirty="0">
                <a:solidFill>
                  <a:srgbClr val="FF0000"/>
                </a:solidFill>
              </a:rPr>
              <a:t>TV</a:t>
            </a:r>
          </a:p>
          <a:p>
            <a:pPr>
              <a:defRPr/>
            </a:pPr>
            <a:r>
              <a:rPr lang="es-ES" sz="1100" dirty="0"/>
              <a:t> </a:t>
            </a:r>
            <a:r>
              <a:rPr lang="es-ES" sz="1100" dirty="0" err="1"/>
              <a:t>minibar</a:t>
            </a:r>
            <a:endParaRPr lang="es-ES" sz="1100" dirty="0"/>
          </a:p>
          <a:p>
            <a:pPr>
              <a:defRPr/>
            </a:pPr>
            <a:r>
              <a:rPr lang="es-ES" sz="1100" dirty="0" err="1">
                <a:solidFill>
                  <a:prstClr val="black"/>
                </a:solidFill>
              </a:rPr>
              <a:t>Wi</a:t>
            </a:r>
            <a:r>
              <a:rPr lang="es-ES" sz="1100" dirty="0">
                <a:solidFill>
                  <a:prstClr val="black"/>
                </a:solidFill>
              </a:rPr>
              <a:t>-fi gratis</a:t>
            </a:r>
          </a:p>
          <a:p>
            <a:pPr>
              <a:defRPr/>
            </a:pPr>
            <a:endParaRPr lang="es-ES" sz="1100" dirty="0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4BC95808-B17F-4731-AF69-16551EF6F639}"/>
              </a:ext>
            </a:extLst>
          </p:cNvPr>
          <p:cNvSpPr/>
          <p:nvPr/>
        </p:nvSpPr>
        <p:spPr>
          <a:xfrm>
            <a:off x="7019925" y="1400175"/>
            <a:ext cx="288925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32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069B676E-3E18-4A13-9ADD-6396FA048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8" y="4940300"/>
            <a:ext cx="1404937" cy="2778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habitaciones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rooms</a:t>
            </a: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355F4212-9D6B-4A4E-B5A0-10A54DA8F8A6}"/>
              </a:ext>
            </a:extLst>
          </p:cNvPr>
          <p:cNvSpPr/>
          <p:nvPr/>
        </p:nvSpPr>
        <p:spPr>
          <a:xfrm>
            <a:off x="4427538" y="476250"/>
            <a:ext cx="1519237" cy="523875"/>
          </a:xfrm>
          <a:prstGeom prst="rect">
            <a:avLst/>
          </a:prstGeom>
          <a:ln w="76200">
            <a:solidFill>
              <a:srgbClr val="99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u="sng" dirty="0">
                <a:solidFill>
                  <a:srgbClr val="9966FF"/>
                </a:solidFill>
              </a:rPr>
              <a:t>FUTURO</a:t>
            </a:r>
            <a:endParaRPr lang="es-ES" sz="2800" i="1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8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>
            <a:extLst>
              <a:ext uri="{FF2B5EF4-FFF2-40B4-BE49-F238E27FC236}">
                <a16:creationId xmlns:a16="http://schemas.microsoft.com/office/drawing/2014/main" id="{E672D8B0-9035-4F7E-9E74-58EA1BD6E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4437063"/>
            <a:ext cx="4556125" cy="207803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muy exquisito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very exquisite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muy exclusivo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very exclusive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con muchas plazas anchas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with big parklots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con un servicio de calidad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with a high quality service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público y privado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public and private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con música alternativa  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with alternative music           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donde </a:t>
            </a:r>
            <a:r>
              <a:rPr lang="en-GB" altLang="es-ES" sz="1200">
                <a:solidFill>
                  <a:srgbClr val="FF6600"/>
                </a:solidFill>
                <a:latin typeface="Comic Sans MS" panose="030F0702030302020204" pitchFamily="66" charset="0"/>
              </a:rPr>
              <a:t>cuidan</a:t>
            </a: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 tu ropa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where they take care of your clothes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situado en recepción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located in the lobby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habilitados para minusválidos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facilitated for disable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A45BFA-F8E0-4425-A9BA-45DC7746CC37}"/>
              </a:ext>
            </a:extLst>
          </p:cNvPr>
          <p:cNvSpPr/>
          <p:nvPr/>
        </p:nvSpPr>
        <p:spPr>
          <a:xfrm>
            <a:off x="201613" y="1665288"/>
            <a:ext cx="1865312" cy="307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/>
              <a:t>En el hotel  </a:t>
            </a:r>
            <a:r>
              <a:rPr lang="es-ES" sz="1400" i="1" dirty="0">
                <a:solidFill>
                  <a:srgbClr val="FF0000"/>
                </a:solidFill>
              </a:rPr>
              <a:t>In </a:t>
            </a:r>
            <a:r>
              <a:rPr lang="es-ES" sz="1400" i="1" dirty="0" err="1">
                <a:solidFill>
                  <a:srgbClr val="FF0000"/>
                </a:solidFill>
              </a:rPr>
              <a:t>the</a:t>
            </a:r>
            <a:r>
              <a:rPr lang="es-ES" sz="1400" i="1" dirty="0">
                <a:solidFill>
                  <a:srgbClr val="FF0000"/>
                </a:solidFill>
              </a:rPr>
              <a:t> hotel</a:t>
            </a:r>
            <a:endParaRPr lang="es-ES" sz="140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A641E55-5B28-40DB-9EE7-849365CA8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630363"/>
            <a:ext cx="1439862" cy="276225"/>
          </a:xfrm>
          <a:prstGeom prst="rect">
            <a:avLst/>
          </a:prstGeom>
          <a:ln w="76200">
            <a:solidFill>
              <a:srgbClr val="99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u="sng" dirty="0" err="1">
                <a:solidFill>
                  <a:srgbClr val="9966FF"/>
                </a:solidFill>
              </a:rPr>
              <a:t>Habrá</a:t>
            </a:r>
            <a:r>
              <a:rPr lang="en-GB" sz="1200" u="sng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there will be</a:t>
            </a:r>
            <a:endParaRPr lang="en-GB" sz="1200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5B18421-0429-4B3B-A21F-DFAF7CAC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2133600"/>
            <a:ext cx="817562" cy="831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/>
              <a:t>Un </a:t>
            </a:r>
            <a:r>
              <a:rPr lang="en-GB" sz="1200" i="1" dirty="0">
                <a:solidFill>
                  <a:srgbClr val="FF0000"/>
                </a:solidFill>
              </a:rPr>
              <a:t>a</a:t>
            </a:r>
            <a:endParaRPr lang="en-GB" sz="1200" dirty="0"/>
          </a:p>
          <a:p>
            <a:pPr>
              <a:defRPr/>
            </a:pPr>
            <a:endParaRPr lang="en-GB" sz="1200" dirty="0"/>
          </a:p>
          <a:p>
            <a:pPr>
              <a:defRPr/>
            </a:pPr>
            <a:r>
              <a:rPr lang="en-GB" sz="1200" dirty="0" err="1"/>
              <a:t>Una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a</a:t>
            </a:r>
            <a:r>
              <a:rPr lang="en-GB" sz="1200" dirty="0"/>
              <a:t>	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47AFD6B-68A6-433B-9110-FA5C3962B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665288"/>
            <a:ext cx="4608512" cy="3232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200" dirty="0"/>
              <a:t>piscina       </a:t>
            </a:r>
            <a:r>
              <a:rPr lang="es-ES" sz="1200" i="1" dirty="0" err="1">
                <a:solidFill>
                  <a:srgbClr val="FF0000"/>
                </a:solidFill>
              </a:rPr>
              <a:t>swimming</a:t>
            </a:r>
            <a:r>
              <a:rPr lang="es-ES" sz="1200" i="1" dirty="0">
                <a:solidFill>
                  <a:srgbClr val="FF0000"/>
                </a:solidFill>
              </a:rPr>
              <a:t> pool</a:t>
            </a:r>
            <a:r>
              <a:rPr lang="es-ES" sz="1200" dirty="0"/>
              <a:t>         climatizada/ cubierta/ olímpica </a:t>
            </a:r>
          </a:p>
          <a:p>
            <a:pPr>
              <a:defRPr/>
            </a:pPr>
            <a:r>
              <a:rPr lang="es-ES" sz="1200" dirty="0"/>
              <a:t>con trampolín </a:t>
            </a:r>
            <a:r>
              <a:rPr lang="es-ES" sz="1200" i="1" dirty="0" err="1">
                <a:solidFill>
                  <a:srgbClr val="FF0000"/>
                </a:solidFill>
              </a:rPr>
              <a:t>with</a:t>
            </a:r>
            <a:r>
              <a:rPr lang="es-ES" sz="1200" i="1" dirty="0">
                <a:solidFill>
                  <a:srgbClr val="FF0000"/>
                </a:solidFill>
              </a:rPr>
              <a:t> a </a:t>
            </a:r>
            <a:r>
              <a:rPr lang="es-ES" sz="1200" i="1" dirty="0" err="1">
                <a:solidFill>
                  <a:srgbClr val="FF0000"/>
                </a:solidFill>
              </a:rPr>
              <a:t>diving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board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ascensor </a:t>
            </a:r>
            <a:r>
              <a:rPr lang="es-ES" sz="1200" i="1" dirty="0" err="1">
                <a:solidFill>
                  <a:srgbClr val="FF0000"/>
                </a:solidFill>
              </a:rPr>
              <a:t>lift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jardín    </a:t>
            </a:r>
            <a:r>
              <a:rPr lang="es-ES" sz="1200" i="1" dirty="0" err="1">
                <a:solidFill>
                  <a:srgbClr val="FF0000"/>
                </a:solidFill>
              </a:rPr>
              <a:t>garden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dirty="0"/>
              <a:t>             </a:t>
            </a:r>
          </a:p>
          <a:p>
            <a:pPr>
              <a:defRPr/>
            </a:pPr>
            <a:r>
              <a:rPr lang="es-ES" sz="1200" dirty="0"/>
              <a:t>terraza </a:t>
            </a:r>
            <a:r>
              <a:rPr lang="es-ES" sz="1200" i="1" dirty="0" err="1">
                <a:solidFill>
                  <a:srgbClr val="FF0000"/>
                </a:solidFill>
              </a:rPr>
              <a:t>terrace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garaje     </a:t>
            </a:r>
            <a:r>
              <a:rPr lang="es-ES" sz="1200" dirty="0">
                <a:solidFill>
                  <a:srgbClr val="FF0000"/>
                </a:solidFill>
              </a:rPr>
              <a:t> </a:t>
            </a:r>
            <a:r>
              <a:rPr lang="es-ES" sz="1200" dirty="0" err="1">
                <a:solidFill>
                  <a:srgbClr val="FF0000"/>
                </a:solidFill>
              </a:rPr>
              <a:t>carpark</a:t>
            </a:r>
            <a:r>
              <a:rPr lang="es-ES" sz="1200" dirty="0">
                <a:solidFill>
                  <a:srgbClr val="FF0000"/>
                </a:solidFill>
              </a:rPr>
              <a:t>           </a:t>
            </a:r>
          </a:p>
          <a:p>
            <a:pPr>
              <a:defRPr/>
            </a:pPr>
            <a:r>
              <a:rPr lang="es-ES" sz="1200" dirty="0"/>
              <a:t>restaurante </a:t>
            </a:r>
            <a:r>
              <a:rPr lang="es-ES" sz="1200" i="1" dirty="0">
                <a:solidFill>
                  <a:srgbClr val="FF0000"/>
                </a:solidFill>
              </a:rPr>
              <a:t>restaurant </a:t>
            </a:r>
            <a:r>
              <a:rPr lang="es-ES" sz="1200" dirty="0"/>
              <a:t>de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dirty="0"/>
              <a:t>tres tenedores </a:t>
            </a:r>
            <a:r>
              <a:rPr lang="es-ES" sz="1200" i="1" dirty="0" err="1">
                <a:solidFill>
                  <a:srgbClr val="FF0000"/>
                </a:solidFill>
              </a:rPr>
              <a:t>three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forks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vista al mar  </a:t>
            </a:r>
            <a:r>
              <a:rPr lang="es-ES" sz="1200" i="1" dirty="0" err="1">
                <a:solidFill>
                  <a:srgbClr val="FF0000"/>
                </a:solidFill>
              </a:rPr>
              <a:t>seaviews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salón   </a:t>
            </a:r>
            <a:r>
              <a:rPr lang="es-ES" sz="1200" i="1" dirty="0">
                <a:solidFill>
                  <a:srgbClr val="FF0000"/>
                </a:solidFill>
              </a:rPr>
              <a:t> living </a:t>
            </a:r>
            <a:r>
              <a:rPr lang="es-ES" sz="1200" i="1" dirty="0" err="1">
                <a:solidFill>
                  <a:srgbClr val="FF0000"/>
                </a:solidFill>
              </a:rPr>
              <a:t>room</a:t>
            </a:r>
            <a:r>
              <a:rPr lang="es-ES" sz="1200" i="1" dirty="0">
                <a:solidFill>
                  <a:srgbClr val="FF0000"/>
                </a:solidFill>
              </a:rPr>
              <a:t>          </a:t>
            </a:r>
          </a:p>
          <a:p>
            <a:pPr>
              <a:defRPr/>
            </a:pPr>
            <a:r>
              <a:rPr lang="es-ES" sz="1200" dirty="0"/>
              <a:t>vista de la ciudad </a:t>
            </a:r>
            <a:r>
              <a:rPr lang="es-ES" sz="1200" i="1" dirty="0" err="1">
                <a:solidFill>
                  <a:srgbClr val="FF0000"/>
                </a:solidFill>
              </a:rPr>
              <a:t>city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views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vista a la montaña </a:t>
            </a:r>
            <a:r>
              <a:rPr lang="es-ES" sz="1200" i="1" dirty="0" err="1">
                <a:solidFill>
                  <a:srgbClr val="FF0000"/>
                </a:solidFill>
              </a:rPr>
              <a:t>mountain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views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una lavandería  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A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launderette</a:t>
            </a:r>
            <a:endParaRPr lang="es-ES" sz="1200" i="1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una peluquería 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a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hairdreser´s</a:t>
            </a:r>
            <a:endParaRPr lang="es-ES" sz="1200" i="1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una discoteca  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a disco</a:t>
            </a: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una tienda de recuerdos  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a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souvenir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shop</a:t>
            </a: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 parking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a car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park</a:t>
            </a:r>
            <a:endParaRPr lang="es-ES" sz="1200" i="1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 buzón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a post box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BED935-2260-4D2C-BCE7-222B7DE6B7C7}"/>
              </a:ext>
            </a:extLst>
          </p:cNvPr>
          <p:cNvSpPr txBox="1">
            <a:spLocks/>
          </p:cNvSpPr>
          <p:nvPr/>
        </p:nvSpPr>
        <p:spPr bwMode="auto">
          <a:xfrm>
            <a:off x="201613" y="641935"/>
            <a:ext cx="854482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000" dirty="0">
                <a:solidFill>
                  <a:srgbClr val="000000"/>
                </a:solidFill>
                <a:latin typeface="Britannic Bold" panose="020B0903060703020204" pitchFamily="34" charset="0"/>
              </a:rPr>
              <a:t>11.En las próximas vacaciones ¿Cómo </a:t>
            </a:r>
            <a:r>
              <a:rPr lang="es-ES" altLang="es-ES" sz="2000" dirty="0">
                <a:solidFill>
                  <a:srgbClr val="7030A0"/>
                </a:solidFill>
                <a:latin typeface="Britannic Bold" panose="020B0903060703020204" pitchFamily="34" charset="0"/>
              </a:rPr>
              <a:t>será </a:t>
            </a:r>
            <a:r>
              <a:rPr lang="es-ES" altLang="es-ES" sz="2000" dirty="0">
                <a:solidFill>
                  <a:srgbClr val="000000"/>
                </a:solidFill>
                <a:latin typeface="Britannic Bold" panose="020B0903060703020204" pitchFamily="34" charset="0"/>
              </a:rPr>
              <a:t>el hotel? PARTE 2</a:t>
            </a:r>
            <a:br>
              <a:rPr lang="es-ES" altLang="es-ES" sz="2000" dirty="0">
                <a:solidFill>
                  <a:srgbClr val="000000"/>
                </a:solidFill>
                <a:latin typeface="Britannic Bold" panose="020B0903060703020204" pitchFamily="34" charset="0"/>
              </a:rPr>
            </a:br>
            <a:r>
              <a:rPr lang="es-ES" altLang="es-ES" sz="20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In </a:t>
            </a:r>
            <a:r>
              <a:rPr lang="es-ES" altLang="es-ES" sz="20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your</a:t>
            </a:r>
            <a:r>
              <a:rPr lang="es-ES" altLang="es-ES" sz="20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0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next</a:t>
            </a:r>
            <a:r>
              <a:rPr lang="es-ES" altLang="es-ES" sz="20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0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holidays</a:t>
            </a:r>
            <a:r>
              <a:rPr lang="es-ES" altLang="es-ES" sz="20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0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es-ES" altLang="es-ES" sz="20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0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will</a:t>
            </a:r>
            <a:r>
              <a:rPr lang="es-ES" altLang="es-ES" sz="20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0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es-ES" altLang="es-ES" sz="20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hotel be </a:t>
            </a:r>
            <a:r>
              <a:rPr lang="es-ES" altLang="es-ES" sz="20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like</a:t>
            </a:r>
            <a:r>
              <a:rPr lang="es-ES" altLang="es-ES" sz="20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? PART 2</a:t>
            </a:r>
            <a:endParaRPr lang="en-GB" altLang="es-ES" dirty="0">
              <a:solidFill>
                <a:schemeClr val="bg1"/>
              </a:solidFill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36A4641F-15A7-4850-8B2D-BBAC311E6824}"/>
              </a:ext>
            </a:extLst>
          </p:cNvPr>
          <p:cNvSpPr/>
          <p:nvPr/>
        </p:nvSpPr>
        <p:spPr>
          <a:xfrm>
            <a:off x="3497263" y="223837"/>
            <a:ext cx="1519238" cy="523875"/>
          </a:xfrm>
          <a:prstGeom prst="rect">
            <a:avLst/>
          </a:prstGeom>
          <a:ln w="76200">
            <a:solidFill>
              <a:srgbClr val="99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u="sng" dirty="0">
                <a:solidFill>
                  <a:srgbClr val="9966FF"/>
                </a:solidFill>
              </a:rPr>
              <a:t>FUTURO</a:t>
            </a:r>
            <a:endParaRPr lang="es-ES" sz="2800" i="1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03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>
            <a:extLst>
              <a:ext uri="{FF2B5EF4-FFF2-40B4-BE49-F238E27FC236}">
                <a16:creationId xmlns:a16="http://schemas.microsoft.com/office/drawing/2014/main" id="{CCA9EE1D-E95F-40D7-BB1F-E119ED6B5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76250"/>
            <a:ext cx="792003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Britannic Bold" panose="020B0903060703020204" pitchFamily="34" charset="0"/>
                <a:cs typeface="Times New Roman" panose="02020603050405020304" pitchFamily="18" charset="0"/>
              </a:rPr>
              <a:t>12.¿Cómo </a:t>
            </a:r>
            <a:r>
              <a:rPr lang="es-ES" altLang="es-ES" sz="2400" dirty="0">
                <a:solidFill>
                  <a:srgbClr val="FF3399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serían</a:t>
            </a:r>
            <a:r>
              <a:rPr lang="es-ES" altLang="es-ES" sz="2400" dirty="0">
                <a:latin typeface="Britannic Bold" panose="020B0903060703020204" pitchFamily="34" charset="0"/>
                <a:cs typeface="Times New Roman" panose="02020603050405020304" pitchFamily="18" charset="0"/>
              </a:rPr>
              <a:t> tus vacaciones ideales?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GB" altLang="es-ES" sz="2400" i="1" dirty="0">
                <a:solidFill>
                  <a:srgbClr val="FF00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What would your ideal holidays be like?</a:t>
            </a:r>
            <a:endParaRPr lang="es-ES" altLang="es-ES" sz="2000" dirty="0">
              <a:solidFill>
                <a:srgbClr val="FF0000"/>
              </a:solidFill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699C192-65B0-423A-9B4C-61E14C020F81}"/>
              </a:ext>
            </a:extLst>
          </p:cNvPr>
          <p:cNvSpPr txBox="1"/>
          <p:nvPr/>
        </p:nvSpPr>
        <p:spPr>
          <a:xfrm>
            <a:off x="38100" y="1555750"/>
            <a:ext cx="5181600" cy="16002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Mis</a:t>
            </a: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vacaciones</a:t>
            </a: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ideales</a:t>
            </a:r>
            <a:endParaRPr lang="en-GB" sz="1600" b="1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My ideal holidays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latin typeface="Comic Sans MS" panose="030F0702030302020204" pitchFamily="66" charset="0"/>
              </a:rPr>
              <a:t>Las </a:t>
            </a:r>
            <a:r>
              <a:rPr lang="en-GB" sz="1600" b="1" kern="0" dirty="0" err="1">
                <a:latin typeface="Comic Sans MS" panose="030F0702030302020204" pitchFamily="66" charset="0"/>
              </a:rPr>
              <a:t>vacaciones</a:t>
            </a:r>
            <a:r>
              <a:rPr lang="en-GB" sz="1600" b="1" kern="0" dirty="0">
                <a:latin typeface="Comic Sans MS" panose="030F0702030302020204" pitchFamily="66" charset="0"/>
              </a:rPr>
              <a:t> de </a:t>
            </a:r>
            <a:r>
              <a:rPr lang="en-GB" sz="1600" b="1" kern="0" dirty="0" err="1">
                <a:latin typeface="Comic Sans MS" panose="030F0702030302020204" pitchFamily="66" charset="0"/>
              </a:rPr>
              <a:t>mis</a:t>
            </a:r>
            <a:r>
              <a:rPr lang="en-GB" sz="1600" b="1" kern="0" dirty="0">
                <a:latin typeface="Comic Sans MS" panose="030F0702030302020204" pitchFamily="66" charset="0"/>
              </a:rPr>
              <a:t> </a:t>
            </a:r>
            <a:r>
              <a:rPr lang="en-GB" sz="1600" b="1" kern="0" dirty="0" err="1">
                <a:latin typeface="Comic Sans MS" panose="030F0702030302020204" pitchFamily="66" charset="0"/>
              </a:rPr>
              <a:t>sueños</a:t>
            </a:r>
            <a:endParaRPr lang="en-GB" sz="1600" b="1" kern="0" dirty="0">
              <a:latin typeface="Comic Sans MS" panose="030F0702030302020204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My dream holidays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latin typeface="Comic Sans MS" panose="030F0702030302020204" pitchFamily="66" charset="0"/>
              </a:rPr>
              <a:t>Si </a:t>
            </a:r>
            <a:r>
              <a:rPr lang="en-GB" sz="1600" b="1" kern="0" dirty="0" err="1">
                <a:latin typeface="Comic Sans MS" panose="030F0702030302020204" pitchFamily="66" charset="0"/>
              </a:rPr>
              <a:t>tuviera</a:t>
            </a:r>
            <a:r>
              <a:rPr lang="en-GB" sz="1600" b="1" kern="0" dirty="0">
                <a:latin typeface="Comic Sans MS" panose="030F0702030302020204" pitchFamily="66" charset="0"/>
              </a:rPr>
              <a:t> </a:t>
            </a:r>
            <a:r>
              <a:rPr lang="en-GB" sz="1600" b="1" kern="0" dirty="0" err="1">
                <a:latin typeface="Comic Sans MS" panose="030F0702030302020204" pitchFamily="66" charset="0"/>
              </a:rPr>
              <a:t>que</a:t>
            </a:r>
            <a:r>
              <a:rPr lang="en-GB" sz="1600" b="1" kern="0" dirty="0">
                <a:latin typeface="Comic Sans MS" panose="030F0702030302020204" pitchFamily="66" charset="0"/>
              </a:rPr>
              <a:t> </a:t>
            </a:r>
            <a:r>
              <a:rPr lang="en-GB" sz="1600" b="1" kern="0" dirty="0" err="1">
                <a:latin typeface="Comic Sans MS" panose="030F0702030302020204" pitchFamily="66" charset="0"/>
              </a:rPr>
              <a:t>elegir</a:t>
            </a:r>
            <a:r>
              <a:rPr lang="en-GB" sz="1600" b="1" kern="0" dirty="0">
                <a:latin typeface="Comic Sans MS" panose="030F0702030302020204" pitchFamily="66" charset="0"/>
              </a:rPr>
              <a:t> </a:t>
            </a:r>
            <a:r>
              <a:rPr lang="en-GB" sz="1600" b="1" kern="0" dirty="0" err="1">
                <a:latin typeface="Comic Sans MS" panose="030F0702030302020204" pitchFamily="66" charset="0"/>
              </a:rPr>
              <a:t>mis</a:t>
            </a:r>
            <a:r>
              <a:rPr lang="en-GB" sz="1600" b="1" kern="0" dirty="0">
                <a:latin typeface="Comic Sans MS" panose="030F0702030302020204" pitchFamily="66" charset="0"/>
              </a:rPr>
              <a:t> </a:t>
            </a:r>
            <a:r>
              <a:rPr lang="en-GB" sz="1600" b="1" kern="0" dirty="0" err="1">
                <a:latin typeface="Comic Sans MS" panose="030F0702030302020204" pitchFamily="66" charset="0"/>
              </a:rPr>
              <a:t>vacaciones</a:t>
            </a:r>
            <a:r>
              <a:rPr lang="en-GB" sz="1600" b="1" kern="0" dirty="0">
                <a:latin typeface="Comic Sans MS" panose="030F0702030302020204" pitchFamily="66" charset="0"/>
              </a:rPr>
              <a:t> perfectas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If I had to choose my perfect holidays</a:t>
            </a:r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B110F299-0409-44AF-A3F0-94A1C6E01198}"/>
              </a:ext>
            </a:extLst>
          </p:cNvPr>
          <p:cNvSpPr/>
          <p:nvPr/>
        </p:nvSpPr>
        <p:spPr>
          <a:xfrm>
            <a:off x="7002463" y="1660525"/>
            <a:ext cx="1728787" cy="140652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 b="1" dirty="0">
                <a:solidFill>
                  <a:srgbClr val="FF3399"/>
                </a:solidFill>
              </a:rPr>
              <a:t> REMEMBER to </a:t>
            </a:r>
            <a:r>
              <a:rPr lang="es-ES" sz="1400" b="1" dirty="0" err="1">
                <a:solidFill>
                  <a:srgbClr val="FF3399"/>
                </a:solidFill>
              </a:rPr>
              <a:t>change</a:t>
            </a:r>
            <a:r>
              <a:rPr lang="es-ES" sz="1400" b="1" dirty="0">
                <a:solidFill>
                  <a:srgbClr val="FF3399"/>
                </a:solidFill>
              </a:rPr>
              <a:t> tenses to </a:t>
            </a:r>
            <a:r>
              <a:rPr lang="es-ES" sz="1400" b="1" dirty="0" err="1">
                <a:solidFill>
                  <a:srgbClr val="FF3399"/>
                </a:solidFill>
              </a:rPr>
              <a:t>the</a:t>
            </a:r>
            <a:r>
              <a:rPr lang="es-ES" sz="1400" b="1" dirty="0">
                <a:solidFill>
                  <a:srgbClr val="FF3399"/>
                </a:solidFill>
              </a:rPr>
              <a:t> CONDITIONAL</a:t>
            </a:r>
          </a:p>
        </p:txBody>
      </p:sp>
      <p:sp>
        <p:nvSpPr>
          <p:cNvPr id="5" name="Oval 18">
            <a:extLst>
              <a:ext uri="{FF2B5EF4-FFF2-40B4-BE49-F238E27FC236}">
                <a16:creationId xmlns:a16="http://schemas.microsoft.com/office/drawing/2014/main" id="{C2D82AB5-4994-46CD-AB6F-0D12E9AC929A}"/>
              </a:ext>
            </a:extLst>
          </p:cNvPr>
          <p:cNvSpPr/>
          <p:nvPr/>
        </p:nvSpPr>
        <p:spPr>
          <a:xfrm>
            <a:off x="4387359" y="1685972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6" name="Oval 18">
            <a:extLst>
              <a:ext uri="{FF2B5EF4-FFF2-40B4-BE49-F238E27FC236}">
                <a16:creationId xmlns:a16="http://schemas.microsoft.com/office/drawing/2014/main" id="{0F5B6984-2079-4AC7-B49C-88392FE8AE28}"/>
              </a:ext>
            </a:extLst>
          </p:cNvPr>
          <p:cNvSpPr/>
          <p:nvPr/>
        </p:nvSpPr>
        <p:spPr>
          <a:xfrm>
            <a:off x="6232644" y="1437360"/>
            <a:ext cx="325925" cy="2961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AED1322C-775A-4C95-AED5-2E9D955A2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3357563"/>
            <a:ext cx="6270625" cy="95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FF99CC"/>
                </a:solidFill>
                <a:latin typeface="Comic Sans MS" panose="030F0702030302020204" pitchFamily="66" charset="0"/>
              </a:rPr>
              <a:t>Me gustaría </a:t>
            </a: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(mucho)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would like it (a lot)</a:t>
            </a:r>
            <a:endParaRPr lang="en-GB" altLang="es-ES" sz="1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 i="1">
                <a:solidFill>
                  <a:srgbClr val="FF99CC"/>
                </a:solidFill>
                <a:latin typeface="Comic Sans MS" panose="030F0702030302020204" pitchFamily="66" charset="0"/>
              </a:rPr>
              <a:t>No me gustaría</a:t>
            </a:r>
            <a:r>
              <a:rPr lang="en-GB" altLang="es-ES" sz="1400" b="1" i="1"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r>
              <a:rPr lang="en-GB" altLang="es-ES" sz="1400" b="1" i="1">
                <a:solidFill>
                  <a:srgbClr val="000000"/>
                </a:solidFill>
                <a:latin typeface="Comic Sans MS" panose="030F0702030302020204" pitchFamily="66" charset="0"/>
              </a:rPr>
              <a:t>(nada)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wouldn´t like it (at all)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 i="1">
                <a:solidFill>
                  <a:srgbClr val="FF99CC"/>
                </a:solidFill>
                <a:latin typeface="Comic Sans MS" panose="030F0702030302020204" pitchFamily="66" charset="0"/>
              </a:rPr>
              <a:t>Me encantaría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would love</a:t>
            </a: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27038E8D-DDF2-45BD-AABB-E29425844249}"/>
              </a:ext>
            </a:extLst>
          </p:cNvPr>
          <p:cNvSpPr/>
          <p:nvPr/>
        </p:nvSpPr>
        <p:spPr>
          <a:xfrm>
            <a:off x="6452756" y="3815289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6D7C9BFF-3550-4652-A56C-F411DF91E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4557713"/>
            <a:ext cx="6677025" cy="83026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200" b="1">
                <a:solidFill>
                  <a:srgbClr val="000000"/>
                </a:solidFill>
                <a:latin typeface="Comic Sans MS" panose="030F0702030302020204" pitchFamily="66" charset="0"/>
              </a:rPr>
              <a:t>porque </a:t>
            </a:r>
            <a:r>
              <a:rPr lang="en-GB" altLang="es-ES" sz="1200" b="1" i="1">
                <a:solidFill>
                  <a:srgbClr val="FF0000"/>
                </a:solidFill>
                <a:latin typeface="Comic Sans MS" panose="030F0702030302020204" pitchFamily="66" charset="0"/>
              </a:rPr>
              <a:t>because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200" b="1">
                <a:solidFill>
                  <a:srgbClr val="000000"/>
                </a:solidFill>
                <a:latin typeface="Comic Sans MS" panose="030F0702030302020204" pitchFamily="66" charset="0"/>
              </a:rPr>
              <a:t>Ya que  </a:t>
            </a:r>
            <a:r>
              <a:rPr lang="en-GB" altLang="es-ES" sz="1200" b="1" i="1">
                <a:solidFill>
                  <a:srgbClr val="FF0000"/>
                </a:solidFill>
                <a:latin typeface="Comic Sans MS" panose="030F0702030302020204" pitchFamily="66" charset="0"/>
              </a:rPr>
              <a:t>because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200" b="1">
                <a:latin typeface="Comic Sans MS" panose="030F0702030302020204" pitchFamily="66" charset="0"/>
              </a:rPr>
              <a:t>Debido al hecho de que (sentence) </a:t>
            </a:r>
            <a:r>
              <a:rPr lang="en-GB" altLang="es-ES" sz="1200" b="1" i="1">
                <a:solidFill>
                  <a:srgbClr val="FF0000"/>
                </a:solidFill>
                <a:latin typeface="Comic Sans MS" panose="030F0702030302020204" pitchFamily="66" charset="0"/>
              </a:rPr>
              <a:t>Due to the fact that</a:t>
            </a: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636EE475-3C15-4F59-ADFC-B8672A716F16}"/>
              </a:ext>
            </a:extLst>
          </p:cNvPr>
          <p:cNvSpPr/>
          <p:nvPr/>
        </p:nvSpPr>
        <p:spPr>
          <a:xfrm>
            <a:off x="3544190" y="4758123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F94C3F78-72E9-42F3-8431-E20BF5E75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5762625"/>
            <a:ext cx="8789987" cy="830263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200" b="1">
                <a:solidFill>
                  <a:srgbClr val="9966FF"/>
                </a:solidFill>
                <a:latin typeface="Comic Sans MS" panose="030F0702030302020204" pitchFamily="66" charset="0"/>
              </a:rPr>
              <a:t>Sería  </a:t>
            </a:r>
            <a:r>
              <a:rPr lang="en-GB" altLang="es-ES" sz="1200" b="1">
                <a:solidFill>
                  <a:srgbClr val="000000"/>
                </a:solidFill>
                <a:latin typeface="Comic Sans MS" panose="030F0702030302020204" pitchFamily="66" charset="0"/>
              </a:rPr>
              <a:t>una experiencia inolvidable </a:t>
            </a:r>
            <a:r>
              <a:rPr lang="en-GB" altLang="es-ES" sz="1200" b="1" i="1">
                <a:solidFill>
                  <a:srgbClr val="FF0000"/>
                </a:solidFill>
                <a:latin typeface="Comic Sans MS" panose="030F0702030302020204" pitchFamily="66" charset="0"/>
              </a:rPr>
              <a:t>It would be an unforgettable experience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200" b="1">
                <a:solidFill>
                  <a:srgbClr val="9966FF"/>
                </a:solidFill>
                <a:latin typeface="Comic Sans MS" panose="030F0702030302020204" pitchFamily="66" charset="0"/>
              </a:rPr>
              <a:t>Sería  </a:t>
            </a:r>
            <a:r>
              <a:rPr lang="en-GB" altLang="es-ES" sz="1200" b="1">
                <a:solidFill>
                  <a:srgbClr val="000000"/>
                </a:solidFill>
                <a:latin typeface="Comic Sans MS" panose="030F0702030302020204" pitchFamily="66" charset="0"/>
              </a:rPr>
              <a:t>una experiencia horrible </a:t>
            </a:r>
            <a:r>
              <a:rPr lang="en-GB" altLang="es-ES" sz="1200" b="1" i="1">
                <a:solidFill>
                  <a:srgbClr val="FF0000"/>
                </a:solidFill>
                <a:latin typeface="Comic Sans MS" panose="030F0702030302020204" pitchFamily="66" charset="0"/>
              </a:rPr>
              <a:t>It would be a horrible experience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200" b="1">
                <a:solidFill>
                  <a:srgbClr val="9966FF"/>
                </a:solidFill>
                <a:latin typeface="Comic Sans MS" panose="030F0702030302020204" pitchFamily="66" charset="0"/>
              </a:rPr>
              <a:t>Serían </a:t>
            </a:r>
            <a:r>
              <a:rPr lang="en-GB" altLang="es-ES" sz="1200" b="1">
                <a:latin typeface="Comic Sans MS" panose="030F0702030302020204" pitchFamily="66" charset="0"/>
              </a:rPr>
              <a:t>las mejores/peores vacaciones de mi vida </a:t>
            </a:r>
            <a:r>
              <a:rPr lang="en-GB" altLang="es-ES" sz="1200" b="1" i="1">
                <a:solidFill>
                  <a:srgbClr val="FF0000"/>
                </a:solidFill>
                <a:latin typeface="Comic Sans MS" panose="030F0702030302020204" pitchFamily="66" charset="0"/>
              </a:rPr>
              <a:t>´They would be the best/worst holidays of my life</a:t>
            </a: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1F0A0F10-63C0-4070-91CD-7CA7ED9153A2}"/>
              </a:ext>
            </a:extLst>
          </p:cNvPr>
          <p:cNvSpPr/>
          <p:nvPr/>
        </p:nvSpPr>
        <p:spPr>
          <a:xfrm>
            <a:off x="8384582" y="5966784"/>
            <a:ext cx="325925" cy="30781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cs typeface="Arial" charset="0"/>
              </a:rPr>
              <a:t>5</a:t>
            </a:r>
          </a:p>
        </p:txBody>
      </p:sp>
      <p:pic>
        <p:nvPicPr>
          <p:cNvPr id="13" name="13 Imagen" descr="8884503.png">
            <a:extLst>
              <a:ext uri="{FF2B5EF4-FFF2-40B4-BE49-F238E27FC236}">
                <a16:creationId xmlns:a16="http://schemas.microsoft.com/office/drawing/2014/main" id="{6C8F365C-2334-4439-AF85-C3D807A97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00213"/>
            <a:ext cx="13049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453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3A0C-B1F9-4A66-BCEF-250C9A634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6842125" cy="922337"/>
          </a:xfrm>
        </p:spPr>
        <p:txBody>
          <a:bodyPr/>
          <a:lstStyle/>
          <a:p>
            <a: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  <a:t>13.¿Cómo </a:t>
            </a:r>
            <a:r>
              <a:rPr lang="es-ES" altLang="es-ES" sz="2400" dirty="0">
                <a:solidFill>
                  <a:srgbClr val="FF33CC"/>
                </a:solidFill>
                <a:latin typeface="Britannic Bold" panose="020B0903060703020204" pitchFamily="34" charset="0"/>
              </a:rPr>
              <a:t>sería</a:t>
            </a:r>
            <a: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  <a:t> el hotel ideal? </a:t>
            </a:r>
            <a:b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</a:b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would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ideal hotel be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like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altLang="es-E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7D0A18-DF39-46F0-A064-14BFB870FE28}"/>
              </a:ext>
            </a:extLst>
          </p:cNvPr>
          <p:cNvSpPr/>
          <p:nvPr/>
        </p:nvSpPr>
        <p:spPr>
          <a:xfrm>
            <a:off x="0" y="1641475"/>
            <a:ext cx="1422400" cy="307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/>
              <a:t>El hotel </a:t>
            </a:r>
            <a:r>
              <a:rPr lang="es-ES" sz="1400" i="1" dirty="0" err="1">
                <a:solidFill>
                  <a:srgbClr val="FF0000"/>
                </a:solidFill>
              </a:rPr>
              <a:t>the</a:t>
            </a:r>
            <a:r>
              <a:rPr lang="es-ES" sz="1400" i="1" dirty="0">
                <a:solidFill>
                  <a:srgbClr val="FF0000"/>
                </a:solidFill>
              </a:rPr>
              <a:t> hotel</a:t>
            </a:r>
            <a:endParaRPr lang="es-ES" sz="1400" dirty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F526C45-2D59-47D2-BD51-BD9673865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3360738"/>
            <a:ext cx="1855788" cy="830262"/>
          </a:xfrm>
          <a:prstGeom prst="rect">
            <a:avLst/>
          </a:prstGeom>
          <a:ln w="76200">
            <a:solidFill>
              <a:srgbClr val="FF9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200" u="sng" dirty="0">
                <a:solidFill>
                  <a:srgbClr val="FF99CC"/>
                </a:solidFill>
              </a:rPr>
              <a:t>Estaría</a:t>
            </a:r>
            <a:r>
              <a:rPr lang="es-ES" sz="1200" dirty="0"/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would</a:t>
            </a:r>
            <a:r>
              <a:rPr lang="es-ES" sz="1200" i="1" dirty="0">
                <a:solidFill>
                  <a:srgbClr val="FF0000"/>
                </a:solidFill>
              </a:rPr>
              <a:t> be</a:t>
            </a:r>
          </a:p>
          <a:p>
            <a:pPr>
              <a:defRPr/>
            </a:pPr>
            <a:endParaRPr lang="es-ES" sz="1200" dirty="0"/>
          </a:p>
          <a:p>
            <a:pPr>
              <a:defRPr/>
            </a:pPr>
            <a:r>
              <a:rPr lang="es-ES" sz="1200" u="sng" dirty="0">
                <a:solidFill>
                  <a:srgbClr val="FF99CC"/>
                </a:solidFill>
              </a:rPr>
              <a:t>No estaría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would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not</a:t>
            </a:r>
            <a:r>
              <a:rPr lang="es-ES" sz="1200" i="1" dirty="0">
                <a:solidFill>
                  <a:srgbClr val="FF0000"/>
                </a:solidFill>
              </a:rPr>
              <a:t> be</a:t>
            </a:r>
            <a:r>
              <a:rPr lang="es-ES" sz="1200" dirty="0"/>
              <a:t>	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8B8CA136-EE00-4156-BEF8-0D46CE930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1630" y="3129177"/>
            <a:ext cx="499273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montañas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mountains</a:t>
            </a:r>
            <a:r>
              <a:rPr lang="en-GB" sz="1200" dirty="0"/>
              <a:t>                 </a:t>
            </a:r>
            <a:r>
              <a:rPr lang="en-GB" sz="1200" dirty="0" err="1"/>
              <a:t>jardines</a:t>
            </a:r>
            <a:r>
              <a:rPr lang="en-GB" sz="1200" i="1" dirty="0">
                <a:solidFill>
                  <a:srgbClr val="FF0000"/>
                </a:solidFill>
              </a:rPr>
              <a:t> gardens</a:t>
            </a:r>
            <a:endParaRPr lang="en-GB" sz="1200" dirty="0"/>
          </a:p>
          <a:p>
            <a:pPr>
              <a:defRPr/>
            </a:pPr>
            <a:r>
              <a:rPr lang="en-GB" sz="1200" dirty="0" err="1"/>
              <a:t>parques</a:t>
            </a:r>
            <a:r>
              <a:rPr lang="en-GB" sz="1200" dirty="0"/>
              <a:t>   </a:t>
            </a:r>
            <a:r>
              <a:rPr lang="en-GB" sz="1200" i="1" dirty="0">
                <a:solidFill>
                  <a:srgbClr val="FF0000"/>
                </a:solidFill>
              </a:rPr>
              <a:t>parks</a:t>
            </a:r>
            <a:r>
              <a:rPr lang="en-GB" sz="1200" dirty="0"/>
              <a:t>               </a:t>
            </a:r>
            <a:r>
              <a:rPr lang="en-GB" sz="1200" dirty="0" err="1"/>
              <a:t>árboles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trees</a:t>
            </a:r>
          </a:p>
          <a:p>
            <a:pPr>
              <a:defRPr/>
            </a:pPr>
            <a:r>
              <a:rPr lang="en-GB" sz="1200" dirty="0" err="1"/>
              <a:t>chiringuitos</a:t>
            </a:r>
            <a:r>
              <a:rPr lang="en-GB" sz="1200" i="1" dirty="0">
                <a:solidFill>
                  <a:srgbClr val="FF0000"/>
                </a:solidFill>
              </a:rPr>
              <a:t> beach bars</a:t>
            </a:r>
          </a:p>
          <a:p>
            <a:pPr>
              <a:defRPr/>
            </a:pPr>
            <a:r>
              <a:rPr lang="en-GB" sz="1200" dirty="0" err="1"/>
              <a:t>tiendas</a:t>
            </a:r>
            <a:r>
              <a:rPr lang="en-GB" sz="1200" dirty="0"/>
              <a:t>	</a:t>
            </a:r>
            <a:r>
              <a:rPr lang="en-GB" sz="1200" i="1" dirty="0">
                <a:solidFill>
                  <a:srgbClr val="FF0000"/>
                </a:solidFill>
              </a:rPr>
              <a:t>the shops</a:t>
            </a:r>
            <a:endParaRPr lang="en-GB" sz="1200" dirty="0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0A36787B-57A0-48B3-A4FF-63A07105F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3935413"/>
            <a:ext cx="293687" cy="2762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200" dirty="0"/>
              <a:t>a </a:t>
            </a:r>
            <a:endParaRPr lang="en-GB" sz="1200" dirty="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1A19B4A1-5693-427D-8CAA-A10F9D346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563" y="4049713"/>
            <a:ext cx="3924300" cy="646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diez</a:t>
            </a:r>
            <a:r>
              <a:rPr lang="en-GB" sz="1200" dirty="0"/>
              <a:t> </a:t>
            </a:r>
            <a:r>
              <a:rPr lang="en-GB" sz="1200" dirty="0" err="1"/>
              <a:t>minutos</a:t>
            </a:r>
            <a:r>
              <a:rPr lang="en-GB" sz="1200" dirty="0"/>
              <a:t>   </a:t>
            </a:r>
            <a:r>
              <a:rPr lang="en-GB" sz="1200" i="1" dirty="0">
                <a:solidFill>
                  <a:srgbClr val="FF0000"/>
                </a:solidFill>
              </a:rPr>
              <a:t>ten minutes     </a:t>
            </a:r>
            <a:r>
              <a:rPr lang="en-GB" sz="1200" dirty="0"/>
              <a:t>media </a:t>
            </a:r>
            <a:r>
              <a:rPr lang="en-GB" sz="1200" dirty="0" err="1"/>
              <a:t>hora</a:t>
            </a:r>
            <a:r>
              <a:rPr lang="en-GB" sz="1200" dirty="0"/>
              <a:t> </a:t>
            </a:r>
            <a:r>
              <a:rPr lang="en-GB" sz="1200" dirty="0">
                <a:solidFill>
                  <a:srgbClr val="FF0000"/>
                </a:solidFill>
              </a:rPr>
              <a:t>half an hour  </a:t>
            </a:r>
          </a:p>
          <a:p>
            <a:pPr>
              <a:defRPr/>
            </a:pPr>
            <a:r>
              <a:rPr lang="en-GB" sz="1200" dirty="0" err="1"/>
              <a:t>cinco</a:t>
            </a:r>
            <a:r>
              <a:rPr lang="en-GB" sz="1200" dirty="0"/>
              <a:t> </a:t>
            </a:r>
            <a:r>
              <a:rPr lang="en-GB" sz="1200" dirty="0" err="1"/>
              <a:t>minutos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five minutes      </a:t>
            </a:r>
            <a:r>
              <a:rPr lang="en-GB" sz="1200" dirty="0" err="1"/>
              <a:t>corta</a:t>
            </a:r>
            <a:r>
              <a:rPr lang="en-GB" sz="1200" dirty="0"/>
              <a:t> </a:t>
            </a:r>
            <a:r>
              <a:rPr lang="en-GB" sz="1200" dirty="0" err="1"/>
              <a:t>distancia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short distance</a:t>
            </a:r>
          </a:p>
          <a:p>
            <a:pPr>
              <a:defRPr/>
            </a:pPr>
            <a:r>
              <a:rPr lang="en-GB" sz="1200" dirty="0"/>
              <a:t>dos </a:t>
            </a:r>
            <a:r>
              <a:rPr lang="en-GB" sz="1200" dirty="0" err="1"/>
              <a:t>kilómetros</a:t>
            </a:r>
            <a:r>
              <a:rPr lang="en-GB" sz="1200" dirty="0"/>
              <a:t>  </a:t>
            </a:r>
            <a:r>
              <a:rPr lang="en-GB" sz="1200" i="1" dirty="0">
                <a:solidFill>
                  <a:srgbClr val="FF0000"/>
                </a:solidFill>
              </a:rPr>
              <a:t> two kilometres </a:t>
            </a:r>
            <a:r>
              <a:rPr lang="en-GB" sz="1200" dirty="0" err="1"/>
              <a:t>cien</a:t>
            </a:r>
            <a:r>
              <a:rPr lang="en-GB" sz="1200" dirty="0"/>
              <a:t> metros 	</a:t>
            </a:r>
            <a:r>
              <a:rPr lang="en-GB" sz="1200" i="1" dirty="0">
                <a:solidFill>
                  <a:srgbClr val="FF0000"/>
                </a:solidFill>
              </a:rPr>
              <a:t>hundred metres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AA75FDA4-8D48-4974-AA6A-45136F358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6775" y="4249738"/>
            <a:ext cx="536575" cy="27781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/>
              <a:t>de  </a:t>
            </a:r>
            <a:r>
              <a:rPr lang="en-GB" sz="1200" i="1" dirty="0">
                <a:solidFill>
                  <a:srgbClr val="FF0000"/>
                </a:solidFill>
              </a:rPr>
              <a:t>of</a:t>
            </a:r>
            <a:endParaRPr lang="en-GB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9EE1B0-5496-435B-879E-C60AEA9373B3}"/>
              </a:ext>
            </a:extLst>
          </p:cNvPr>
          <p:cNvSpPr/>
          <p:nvPr/>
        </p:nvSpPr>
        <p:spPr>
          <a:xfrm>
            <a:off x="6511925" y="3917950"/>
            <a:ext cx="2555875" cy="938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100" dirty="0"/>
              <a:t>el aeropuerto      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airport</a:t>
            </a:r>
            <a:r>
              <a:rPr lang="es-ES" sz="1100" i="1" dirty="0">
                <a:solidFill>
                  <a:srgbClr val="FF0000"/>
                </a:solidFill>
              </a:rPr>
              <a:t>       </a:t>
            </a:r>
          </a:p>
          <a:p>
            <a:pPr>
              <a:defRPr/>
            </a:pPr>
            <a:r>
              <a:rPr lang="es-ES" sz="1100" dirty="0"/>
              <a:t>la playa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beach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el centro de la ciudad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city</a:t>
            </a:r>
            <a:r>
              <a:rPr lang="es-ES" sz="1100" i="1" dirty="0">
                <a:solidFill>
                  <a:srgbClr val="FF0000"/>
                </a:solidFill>
              </a:rPr>
              <a:t> centre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la estación de autobuses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bus </a:t>
            </a:r>
            <a:r>
              <a:rPr lang="es-ES" sz="1100" i="1" dirty="0" err="1">
                <a:solidFill>
                  <a:srgbClr val="FF0000"/>
                </a:solidFill>
              </a:rPr>
              <a:t>station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el centro comercial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shopping centre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AEB9F56-D1CC-49BA-B6ED-131D381B0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4762500"/>
            <a:ext cx="2233613" cy="830263"/>
          </a:xfrm>
          <a:prstGeom prst="rect">
            <a:avLst/>
          </a:prstGeom>
          <a:ln w="76200">
            <a:solidFill>
              <a:srgbClr val="FF9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200" u="sng" dirty="0">
                <a:solidFill>
                  <a:srgbClr val="FF99CC"/>
                </a:solidFill>
              </a:rPr>
              <a:t>Constaría</a:t>
            </a:r>
            <a:r>
              <a:rPr lang="es-ES" sz="1200" dirty="0">
                <a:solidFill>
                  <a:srgbClr val="FF99CC"/>
                </a:solidFill>
              </a:rPr>
              <a:t> </a:t>
            </a:r>
            <a:r>
              <a:rPr lang="es-ES" sz="1200" dirty="0"/>
              <a:t>de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would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consist</a:t>
            </a:r>
            <a:r>
              <a:rPr lang="es-ES" sz="1200" i="1" dirty="0">
                <a:solidFill>
                  <a:srgbClr val="FF0000"/>
                </a:solidFill>
              </a:rPr>
              <a:t>  of</a:t>
            </a:r>
          </a:p>
          <a:p>
            <a:pPr>
              <a:defRPr/>
            </a:pPr>
            <a:r>
              <a:rPr lang="es-ES" sz="1200" u="sng" dirty="0">
                <a:solidFill>
                  <a:srgbClr val="FF99CC"/>
                </a:solidFill>
              </a:rPr>
              <a:t>Consistiría</a:t>
            </a:r>
            <a:r>
              <a:rPr lang="es-ES" sz="1200" dirty="0">
                <a:solidFill>
                  <a:srgbClr val="FF99CC"/>
                </a:solidFill>
              </a:rPr>
              <a:t> </a:t>
            </a:r>
            <a:r>
              <a:rPr lang="es-ES" sz="1200" dirty="0"/>
              <a:t>en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it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would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consist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of</a:t>
            </a:r>
          </a:p>
          <a:p>
            <a:pPr>
              <a:defRPr/>
            </a:pPr>
            <a:endParaRPr lang="es-ES" sz="1200" dirty="0"/>
          </a:p>
          <a:p>
            <a:pPr>
              <a:defRPr/>
            </a:pPr>
            <a:r>
              <a:rPr lang="es-ES" sz="1200" u="sng" dirty="0">
                <a:solidFill>
                  <a:srgbClr val="FF99CC"/>
                </a:solidFill>
              </a:rPr>
              <a:t>Tendría</a:t>
            </a:r>
            <a:r>
              <a:rPr lang="es-ES" sz="1200" dirty="0"/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would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have</a:t>
            </a:r>
            <a:endParaRPr lang="es-ES" sz="120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12951CC-8244-41EE-903D-44E4DB6B5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5049838"/>
            <a:ext cx="1368425" cy="647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sencillas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single</a:t>
            </a:r>
          </a:p>
          <a:p>
            <a:pPr>
              <a:defRPr/>
            </a:pPr>
            <a:r>
              <a:rPr lang="en-GB" sz="1200" dirty="0" err="1"/>
              <a:t>Individuales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single</a:t>
            </a:r>
          </a:p>
          <a:p>
            <a:pPr>
              <a:defRPr/>
            </a:pPr>
            <a:r>
              <a:rPr lang="en-GB" sz="1200" dirty="0" err="1"/>
              <a:t>Dobles</a:t>
            </a:r>
            <a:r>
              <a:rPr lang="en-GB" sz="1200" i="1" dirty="0">
                <a:solidFill>
                  <a:srgbClr val="FF0000"/>
                </a:solidFill>
              </a:rPr>
              <a:t> double</a:t>
            </a:r>
            <a:r>
              <a:rPr lang="en-GB" sz="1200" dirty="0"/>
              <a:t>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3DFF82-58D9-4058-A5ED-B57B18A8D954}"/>
              </a:ext>
            </a:extLst>
          </p:cNvPr>
          <p:cNvSpPr/>
          <p:nvPr/>
        </p:nvSpPr>
        <p:spPr>
          <a:xfrm>
            <a:off x="1409700" y="1563688"/>
            <a:ext cx="1530350" cy="461962"/>
          </a:xfrm>
          <a:prstGeom prst="rect">
            <a:avLst/>
          </a:prstGeom>
          <a:ln w="76200">
            <a:solidFill>
              <a:srgbClr val="FF99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200" u="sng" dirty="0">
                <a:solidFill>
                  <a:srgbClr val="FF99CC"/>
                </a:solidFill>
              </a:rPr>
              <a:t>sería</a:t>
            </a:r>
            <a:r>
              <a:rPr lang="es-ES" sz="1200" dirty="0">
                <a:solidFill>
                  <a:srgbClr val="FF3399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would</a:t>
            </a:r>
            <a:r>
              <a:rPr lang="es-ES" sz="1200" i="1" dirty="0">
                <a:solidFill>
                  <a:srgbClr val="FF0000"/>
                </a:solidFill>
              </a:rPr>
              <a:t> be</a:t>
            </a:r>
          </a:p>
          <a:p>
            <a:pPr>
              <a:defRPr/>
            </a:pPr>
            <a:r>
              <a:rPr lang="es-ES" sz="1200" dirty="0"/>
              <a:t>no</a:t>
            </a:r>
            <a:r>
              <a:rPr lang="es-ES" sz="1200" dirty="0">
                <a:solidFill>
                  <a:srgbClr val="FF99CC"/>
                </a:solidFill>
              </a:rPr>
              <a:t> </a:t>
            </a:r>
            <a:r>
              <a:rPr lang="es-ES" sz="1200" u="sng" dirty="0">
                <a:solidFill>
                  <a:srgbClr val="FF99CC"/>
                </a:solidFill>
              </a:rPr>
              <a:t>sería</a:t>
            </a:r>
            <a:r>
              <a:rPr lang="es-ES" sz="1200" dirty="0">
                <a:solidFill>
                  <a:srgbClr val="FF99CC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would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not</a:t>
            </a:r>
            <a:r>
              <a:rPr lang="es-ES" sz="1200" i="1" dirty="0">
                <a:solidFill>
                  <a:srgbClr val="FF0000"/>
                </a:solidFill>
              </a:rPr>
              <a:t> be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24E871-82B7-4114-A49F-D7972ECB333A}"/>
              </a:ext>
            </a:extLst>
          </p:cNvPr>
          <p:cNvSpPr/>
          <p:nvPr/>
        </p:nvSpPr>
        <p:spPr>
          <a:xfrm>
            <a:off x="3144838" y="1231900"/>
            <a:ext cx="1282700" cy="830263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200" dirty="0"/>
              <a:t>muy </a:t>
            </a:r>
            <a:r>
              <a:rPr lang="es-ES" sz="1200" i="1" dirty="0" err="1">
                <a:solidFill>
                  <a:srgbClr val="FF0000"/>
                </a:solidFill>
              </a:rPr>
              <a:t>very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bastante </a:t>
            </a:r>
            <a:r>
              <a:rPr lang="es-ES" sz="1200" i="1" dirty="0">
                <a:solidFill>
                  <a:srgbClr val="FF0000"/>
                </a:solidFill>
              </a:rPr>
              <a:t>quite</a:t>
            </a:r>
          </a:p>
          <a:p>
            <a:pPr>
              <a:defRPr/>
            </a:pPr>
            <a:r>
              <a:rPr lang="es-ES" sz="1200" dirty="0"/>
              <a:t>un poco </a:t>
            </a:r>
            <a:r>
              <a:rPr lang="es-ES" sz="1200" i="1" dirty="0">
                <a:solidFill>
                  <a:srgbClr val="FF0000"/>
                </a:solidFill>
              </a:rPr>
              <a:t>a </a:t>
            </a:r>
            <a:r>
              <a:rPr lang="es-ES" sz="1200" i="1" dirty="0" err="1">
                <a:solidFill>
                  <a:srgbClr val="FF0000"/>
                </a:solidFill>
              </a:rPr>
              <a:t>little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demasiado </a:t>
            </a:r>
            <a:r>
              <a:rPr lang="es-ES" sz="1200" i="1" dirty="0" err="1">
                <a:solidFill>
                  <a:srgbClr val="FF0000"/>
                </a:solidFill>
              </a:rPr>
              <a:t>too</a:t>
            </a:r>
            <a:endParaRPr lang="es-ES" sz="1200" i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B573CD-AED8-47B6-9380-78CEBD34E66B}"/>
              </a:ext>
            </a:extLst>
          </p:cNvPr>
          <p:cNvSpPr/>
          <p:nvPr/>
        </p:nvSpPr>
        <p:spPr>
          <a:xfrm>
            <a:off x="4602163" y="1262063"/>
            <a:ext cx="2828925" cy="769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100" dirty="0"/>
              <a:t>grande   </a:t>
            </a:r>
            <a:r>
              <a:rPr lang="es-ES" sz="1100" i="1" dirty="0" err="1">
                <a:solidFill>
                  <a:srgbClr val="FF0000"/>
                </a:solidFill>
              </a:rPr>
              <a:t>big</a:t>
            </a:r>
            <a:r>
              <a:rPr lang="es-ES" sz="1100" i="1" dirty="0">
                <a:solidFill>
                  <a:srgbClr val="FF0000"/>
                </a:solidFill>
              </a:rPr>
              <a:t>  </a:t>
            </a:r>
            <a:r>
              <a:rPr lang="es-ES" sz="1100" dirty="0"/>
              <a:t>            pequeño </a:t>
            </a:r>
            <a:r>
              <a:rPr lang="es-ES" sz="1100" i="1" dirty="0" err="1">
                <a:solidFill>
                  <a:srgbClr val="FF0000"/>
                </a:solidFill>
              </a:rPr>
              <a:t>small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moderno    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modern</a:t>
            </a:r>
            <a:r>
              <a:rPr lang="es-ES" sz="1100" i="1" dirty="0">
                <a:solidFill>
                  <a:srgbClr val="FF0000"/>
                </a:solidFill>
              </a:rPr>
              <a:t>         </a:t>
            </a:r>
            <a:r>
              <a:rPr lang="es-ES" sz="1100" dirty="0"/>
              <a:t>antiguo </a:t>
            </a:r>
            <a:r>
              <a:rPr lang="es-ES" sz="1100" i="1" dirty="0" err="1">
                <a:solidFill>
                  <a:srgbClr val="FF0000"/>
                </a:solidFill>
              </a:rPr>
              <a:t>old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caro </a:t>
            </a:r>
            <a:r>
              <a:rPr lang="es-ES" sz="1100" i="1" dirty="0" err="1">
                <a:solidFill>
                  <a:srgbClr val="FF0000"/>
                </a:solidFill>
              </a:rPr>
              <a:t>expensive</a:t>
            </a:r>
            <a:r>
              <a:rPr lang="es-ES" sz="1100" dirty="0"/>
              <a:t>                  barato </a:t>
            </a:r>
            <a:r>
              <a:rPr lang="es-ES" sz="1100" i="1" dirty="0" err="1">
                <a:solidFill>
                  <a:srgbClr val="FF0000"/>
                </a:solidFill>
              </a:rPr>
              <a:t>cheap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>
                <a:solidFill>
                  <a:schemeClr val="tx1"/>
                </a:solidFill>
              </a:rPr>
              <a:t>lujoso</a:t>
            </a:r>
            <a:r>
              <a:rPr lang="es-ES" sz="1100" i="1" dirty="0">
                <a:solidFill>
                  <a:srgbClr val="FF0000"/>
                </a:solidFill>
              </a:rPr>
              <a:t>  </a:t>
            </a:r>
            <a:r>
              <a:rPr lang="es-ES" sz="1100" i="1" dirty="0" err="1">
                <a:solidFill>
                  <a:srgbClr val="FF0000"/>
                </a:solidFill>
              </a:rPr>
              <a:t>luxurious</a:t>
            </a:r>
            <a:r>
              <a:rPr lang="es-ES" sz="1100" i="1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85A60-E921-4502-A05D-F2762FD09CB4}"/>
              </a:ext>
            </a:extLst>
          </p:cNvPr>
          <p:cNvSpPr/>
          <p:nvPr/>
        </p:nvSpPr>
        <p:spPr>
          <a:xfrm>
            <a:off x="90488" y="2222500"/>
            <a:ext cx="2324100" cy="646113"/>
          </a:xfrm>
          <a:prstGeom prst="rect">
            <a:avLst/>
          </a:prstGeom>
          <a:ln w="76200">
            <a:solidFill>
              <a:srgbClr val="FF99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200" u="sng" dirty="0">
                <a:solidFill>
                  <a:srgbClr val="FF99CC"/>
                </a:solidFill>
              </a:rPr>
              <a:t>Se encontraría </a:t>
            </a:r>
            <a:r>
              <a:rPr lang="es-ES" sz="1200" i="1" dirty="0" err="1">
                <a:solidFill>
                  <a:srgbClr val="FF99CC"/>
                </a:solidFill>
              </a:rPr>
              <a:t>It</a:t>
            </a:r>
            <a:r>
              <a:rPr lang="es-ES" sz="1200" i="1" dirty="0">
                <a:solidFill>
                  <a:srgbClr val="FF99CC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would</a:t>
            </a:r>
            <a:r>
              <a:rPr lang="es-ES" sz="1200" i="1" dirty="0">
                <a:solidFill>
                  <a:srgbClr val="FF0000"/>
                </a:solidFill>
              </a:rPr>
              <a:t> be </a:t>
            </a:r>
            <a:r>
              <a:rPr lang="es-ES" sz="1200" i="1" dirty="0" err="1">
                <a:solidFill>
                  <a:srgbClr val="FF0000"/>
                </a:solidFill>
              </a:rPr>
              <a:t>located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u="sng" dirty="0">
                <a:solidFill>
                  <a:srgbClr val="FF99CC"/>
                </a:solidFill>
              </a:rPr>
              <a:t>Estaría</a:t>
            </a:r>
            <a:r>
              <a:rPr lang="es-ES" sz="1200" u="sng" dirty="0">
                <a:solidFill>
                  <a:schemeClr val="tx1"/>
                </a:solidFill>
              </a:rPr>
              <a:t> 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would</a:t>
            </a:r>
            <a:r>
              <a:rPr lang="es-ES" sz="1200" i="1" dirty="0">
                <a:solidFill>
                  <a:srgbClr val="FF0000"/>
                </a:solidFill>
              </a:rPr>
              <a:t> be</a:t>
            </a:r>
          </a:p>
          <a:p>
            <a:pPr>
              <a:defRPr/>
            </a:pPr>
            <a:r>
              <a:rPr lang="es-ES" sz="1200" u="sng" dirty="0">
                <a:solidFill>
                  <a:srgbClr val="FF99CC"/>
                </a:solidFill>
              </a:rPr>
              <a:t>Estaría</a:t>
            </a:r>
            <a:r>
              <a:rPr lang="es-ES" sz="1200" dirty="0"/>
              <a:t> situado </a:t>
            </a:r>
            <a:r>
              <a:rPr lang="es-ES" sz="1200" i="1" dirty="0" err="1">
                <a:solidFill>
                  <a:srgbClr val="FF0000"/>
                </a:solidFill>
              </a:rPr>
              <a:t>It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would</a:t>
            </a:r>
            <a:r>
              <a:rPr lang="es-ES" sz="1200" i="1" dirty="0">
                <a:solidFill>
                  <a:srgbClr val="FF0000"/>
                </a:solidFill>
              </a:rPr>
              <a:t> be </a:t>
            </a:r>
            <a:r>
              <a:rPr lang="es-ES" sz="1200" i="1" dirty="0" err="1">
                <a:solidFill>
                  <a:srgbClr val="FF0000"/>
                </a:solidFill>
              </a:rPr>
              <a:t>located</a:t>
            </a:r>
            <a:endParaRPr lang="es-ES" sz="1200" i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3D0197-7A1E-4DE2-A8C3-E76EEF22E6FB}"/>
              </a:ext>
            </a:extLst>
          </p:cNvPr>
          <p:cNvSpPr/>
          <p:nvPr/>
        </p:nvSpPr>
        <p:spPr>
          <a:xfrm>
            <a:off x="2400300" y="2225675"/>
            <a:ext cx="1258888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_tradnl" sz="1200" dirty="0"/>
              <a:t>cerca de </a:t>
            </a:r>
            <a:r>
              <a:rPr lang="es-ES_tradnl" sz="1200" i="1" dirty="0" err="1">
                <a:solidFill>
                  <a:srgbClr val="FF0000"/>
                </a:solidFill>
              </a:rPr>
              <a:t>near</a:t>
            </a:r>
            <a:endParaRPr lang="en-GB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_tradnl" sz="1200" dirty="0"/>
              <a:t>en </a:t>
            </a:r>
            <a:r>
              <a:rPr lang="es-ES_tradnl" sz="1200" i="1" dirty="0">
                <a:solidFill>
                  <a:srgbClr val="FF0000"/>
                </a:solidFill>
              </a:rPr>
              <a:t>in</a:t>
            </a:r>
            <a:endParaRPr lang="en-GB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_tradnl" sz="1200" dirty="0"/>
              <a:t>al lado de </a:t>
            </a:r>
            <a:r>
              <a:rPr lang="es-ES_tradnl" sz="1200" i="1" dirty="0" err="1">
                <a:solidFill>
                  <a:srgbClr val="FF0000"/>
                </a:solidFill>
              </a:rPr>
              <a:t>next</a:t>
            </a:r>
            <a:r>
              <a:rPr lang="es-ES_tradnl" sz="1200" i="1" dirty="0">
                <a:solidFill>
                  <a:srgbClr val="FF0000"/>
                </a:solidFill>
              </a:rPr>
              <a:t> to</a:t>
            </a:r>
            <a:endParaRPr lang="es-ES" sz="1200" i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69E2A2-30B3-4817-8D2E-7A1136A7F4AD}"/>
              </a:ext>
            </a:extLst>
          </p:cNvPr>
          <p:cNvSpPr/>
          <p:nvPr/>
        </p:nvSpPr>
        <p:spPr>
          <a:xfrm>
            <a:off x="1798638" y="3363913"/>
            <a:ext cx="107632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 err="1"/>
              <a:t>rodeado</a:t>
            </a:r>
            <a:r>
              <a:rPr lang="en-GB" sz="1200" dirty="0"/>
              <a:t> </a:t>
            </a:r>
            <a:r>
              <a:rPr lang="en-GB" sz="1200" dirty="0" err="1"/>
              <a:t>por</a:t>
            </a:r>
            <a:endParaRPr lang="en-GB" sz="1200" dirty="0"/>
          </a:p>
          <a:p>
            <a:pPr>
              <a:defRPr/>
            </a:pPr>
            <a:r>
              <a:rPr lang="en-GB" sz="1200" i="1" dirty="0">
                <a:solidFill>
                  <a:srgbClr val="FF0000"/>
                </a:solidFill>
              </a:rPr>
              <a:t>surrounded by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D2B1F7-875F-4387-A1CA-2B9A35A88431}"/>
              </a:ext>
            </a:extLst>
          </p:cNvPr>
          <p:cNvSpPr/>
          <p:nvPr/>
        </p:nvSpPr>
        <p:spPr>
          <a:xfrm>
            <a:off x="3690938" y="2079625"/>
            <a:ext cx="1909762" cy="938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100" dirty="0"/>
              <a:t>el aeropuerto    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airport</a:t>
            </a:r>
            <a:r>
              <a:rPr lang="es-ES" sz="1100" dirty="0"/>
              <a:t>         </a:t>
            </a:r>
          </a:p>
          <a:p>
            <a:pPr>
              <a:defRPr/>
            </a:pPr>
            <a:r>
              <a:rPr lang="es-ES" sz="1100" dirty="0"/>
              <a:t>el centro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centre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el mar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sea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la estación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station</a:t>
            </a:r>
            <a:endParaRPr lang="es-ES" sz="1100" dirty="0"/>
          </a:p>
          <a:p>
            <a:pPr>
              <a:defRPr/>
            </a:pPr>
            <a:r>
              <a:rPr lang="es-ES" sz="1100" dirty="0"/>
              <a:t>la playa  </a:t>
            </a:r>
            <a:r>
              <a:rPr lang="es-ES" sz="1100" i="1" dirty="0" err="1">
                <a:solidFill>
                  <a:srgbClr val="FF0000"/>
                </a:solidFill>
              </a:rPr>
              <a:t>the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beach</a:t>
            </a:r>
            <a:endParaRPr lang="es-ES" sz="1100" dirty="0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343AFCE8-26C4-4916-9AD1-09DBFF9EF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5132388"/>
            <a:ext cx="1270000" cy="831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diez</a:t>
            </a:r>
            <a:r>
              <a:rPr lang="en-GB" sz="1200" dirty="0"/>
              <a:t> </a:t>
            </a:r>
            <a:r>
              <a:rPr lang="en-GB" sz="1200" dirty="0">
                <a:solidFill>
                  <a:srgbClr val="FF0000"/>
                </a:solidFill>
              </a:rPr>
              <a:t>10</a:t>
            </a:r>
          </a:p>
          <a:p>
            <a:pPr>
              <a:defRPr/>
            </a:pPr>
            <a:r>
              <a:rPr lang="es-ES" sz="1200" dirty="0"/>
              <a:t>veinte </a:t>
            </a:r>
            <a:r>
              <a:rPr lang="es-ES" sz="1200" dirty="0">
                <a:solidFill>
                  <a:srgbClr val="FF0000"/>
                </a:solidFill>
              </a:rPr>
              <a:t>20</a:t>
            </a:r>
          </a:p>
          <a:p>
            <a:pPr>
              <a:defRPr/>
            </a:pPr>
            <a:r>
              <a:rPr lang="es-ES" sz="1200" dirty="0"/>
              <a:t>cincuenta </a:t>
            </a:r>
            <a:r>
              <a:rPr lang="es-ES" sz="1200" dirty="0">
                <a:solidFill>
                  <a:srgbClr val="FF0000"/>
                </a:solidFill>
              </a:rPr>
              <a:t>50</a:t>
            </a:r>
          </a:p>
          <a:p>
            <a:pPr>
              <a:defRPr/>
            </a:pPr>
            <a:r>
              <a:rPr lang="es-ES" sz="1200" dirty="0"/>
              <a:t>cien </a:t>
            </a:r>
            <a:r>
              <a:rPr lang="es-ES" sz="1200" dirty="0">
                <a:solidFill>
                  <a:srgbClr val="FF0000"/>
                </a:solidFill>
              </a:rPr>
              <a:t>100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961CA176-1E4C-4884-B53E-862F57280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272088"/>
            <a:ext cx="722313" cy="2778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/>
              <a:t>con </a:t>
            </a:r>
            <a:r>
              <a:rPr lang="en-GB" sz="1200" i="1" dirty="0">
                <a:solidFill>
                  <a:srgbClr val="FF0000"/>
                </a:solidFill>
              </a:rPr>
              <a:t>with</a:t>
            </a:r>
            <a:endParaRPr lang="en-GB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DD0B39-B46A-4159-A71D-522686902A1C}"/>
              </a:ext>
            </a:extLst>
          </p:cNvPr>
          <p:cNvSpPr/>
          <p:nvPr/>
        </p:nvSpPr>
        <p:spPr>
          <a:xfrm>
            <a:off x="6364288" y="5078413"/>
            <a:ext cx="2271712" cy="1784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100" dirty="0"/>
              <a:t>balcón   </a:t>
            </a:r>
            <a:r>
              <a:rPr lang="es-ES" sz="1100" dirty="0" err="1">
                <a:solidFill>
                  <a:srgbClr val="FF0000"/>
                </a:solidFill>
              </a:rPr>
              <a:t>balcony</a:t>
            </a:r>
            <a:r>
              <a:rPr lang="es-ES" sz="1100" dirty="0">
                <a:solidFill>
                  <a:srgbClr val="FF0000"/>
                </a:solidFill>
              </a:rPr>
              <a:t>   </a:t>
            </a:r>
            <a:r>
              <a:rPr lang="es-ES" sz="1100" dirty="0"/>
              <a:t>      </a:t>
            </a:r>
          </a:p>
          <a:p>
            <a:pPr>
              <a:defRPr/>
            </a:pPr>
            <a:r>
              <a:rPr lang="es-ES" sz="1100" dirty="0"/>
              <a:t>Teléfono </a:t>
            </a:r>
            <a:r>
              <a:rPr lang="es-ES" sz="1100" i="1" dirty="0" err="1">
                <a:solidFill>
                  <a:srgbClr val="FF0000"/>
                </a:solidFill>
              </a:rPr>
              <a:t>telephone</a:t>
            </a:r>
            <a:endParaRPr lang="es-ES" sz="11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baño  </a:t>
            </a:r>
            <a:r>
              <a:rPr lang="es-ES" sz="1100" i="1" dirty="0" err="1">
                <a:solidFill>
                  <a:srgbClr val="FF0000"/>
                </a:solidFill>
              </a:rPr>
              <a:t>bath</a:t>
            </a:r>
            <a:r>
              <a:rPr lang="es-ES" sz="1100" i="1" dirty="0">
                <a:solidFill>
                  <a:srgbClr val="FF0000"/>
                </a:solidFill>
              </a:rPr>
              <a:t>  </a:t>
            </a:r>
            <a:r>
              <a:rPr lang="es-ES" sz="1100" dirty="0"/>
              <a:t>           </a:t>
            </a:r>
          </a:p>
          <a:p>
            <a:pPr>
              <a:defRPr/>
            </a:pPr>
            <a:r>
              <a:rPr lang="es-ES" sz="1100" dirty="0"/>
              <a:t> aseo        </a:t>
            </a:r>
            <a:r>
              <a:rPr lang="es-ES" sz="1100" i="1" dirty="0" err="1">
                <a:solidFill>
                  <a:srgbClr val="FF0000"/>
                </a:solidFill>
              </a:rPr>
              <a:t>toilet</a:t>
            </a:r>
            <a:r>
              <a:rPr lang="es-ES" sz="1100" dirty="0"/>
              <a:t>       </a:t>
            </a:r>
          </a:p>
          <a:p>
            <a:pPr>
              <a:defRPr/>
            </a:pPr>
            <a:r>
              <a:rPr lang="es-ES" sz="1100" dirty="0"/>
              <a:t>ducha  </a:t>
            </a:r>
            <a:r>
              <a:rPr lang="es-ES" sz="1100" i="1" dirty="0">
                <a:solidFill>
                  <a:srgbClr val="FF0000"/>
                </a:solidFill>
              </a:rPr>
              <a:t> </a:t>
            </a:r>
            <a:r>
              <a:rPr lang="es-ES" sz="1100" i="1" dirty="0" err="1">
                <a:solidFill>
                  <a:srgbClr val="FF0000"/>
                </a:solidFill>
              </a:rPr>
              <a:t>shower</a:t>
            </a:r>
            <a:r>
              <a:rPr lang="es-ES" sz="1100" i="1" dirty="0">
                <a:solidFill>
                  <a:srgbClr val="FF0000"/>
                </a:solidFill>
              </a:rPr>
              <a:t>          </a:t>
            </a:r>
          </a:p>
          <a:p>
            <a:pPr>
              <a:defRPr/>
            </a:pPr>
            <a:r>
              <a:rPr lang="es-ES" sz="1100" dirty="0"/>
              <a:t>aire acondicionado </a:t>
            </a:r>
            <a:r>
              <a:rPr lang="es-ES" sz="1100" dirty="0">
                <a:solidFill>
                  <a:srgbClr val="FF0000"/>
                </a:solidFill>
              </a:rPr>
              <a:t>air </a:t>
            </a:r>
            <a:r>
              <a:rPr lang="es-ES" sz="1100" dirty="0" err="1">
                <a:solidFill>
                  <a:srgbClr val="FF0000"/>
                </a:solidFill>
              </a:rPr>
              <a:t>conditioning</a:t>
            </a:r>
            <a:endParaRPr lang="es-ES" sz="11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100" dirty="0"/>
              <a:t>televisión      </a:t>
            </a:r>
            <a:r>
              <a:rPr lang="es-ES" sz="1100" dirty="0">
                <a:solidFill>
                  <a:srgbClr val="FF0000"/>
                </a:solidFill>
              </a:rPr>
              <a:t>TV</a:t>
            </a:r>
          </a:p>
          <a:p>
            <a:pPr>
              <a:defRPr/>
            </a:pPr>
            <a:r>
              <a:rPr lang="es-ES" sz="1100" dirty="0"/>
              <a:t> </a:t>
            </a:r>
            <a:r>
              <a:rPr lang="es-ES" sz="1100" dirty="0" err="1"/>
              <a:t>minibar</a:t>
            </a:r>
            <a:endParaRPr lang="es-ES" sz="1100" dirty="0"/>
          </a:p>
          <a:p>
            <a:pPr>
              <a:defRPr/>
            </a:pPr>
            <a:r>
              <a:rPr lang="es-ES" sz="1100" dirty="0" err="1">
                <a:solidFill>
                  <a:prstClr val="black"/>
                </a:solidFill>
              </a:rPr>
              <a:t>Wi</a:t>
            </a:r>
            <a:r>
              <a:rPr lang="es-ES" sz="1100" dirty="0">
                <a:solidFill>
                  <a:prstClr val="black"/>
                </a:solidFill>
              </a:rPr>
              <a:t>-fi gratis</a:t>
            </a:r>
          </a:p>
          <a:p>
            <a:pPr>
              <a:defRPr/>
            </a:pPr>
            <a:endParaRPr lang="es-ES" sz="1100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9E49F93-219B-4D3D-A8C3-E980DB42A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4856163"/>
            <a:ext cx="1404937" cy="2778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 err="1"/>
              <a:t>habitaciones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rooms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3D32658A-BF78-4540-9F3C-2D001F94B1D2}"/>
              </a:ext>
            </a:extLst>
          </p:cNvPr>
          <p:cNvSpPr/>
          <p:nvPr/>
        </p:nvSpPr>
        <p:spPr>
          <a:xfrm>
            <a:off x="5215731" y="118494"/>
            <a:ext cx="2592387" cy="523875"/>
          </a:xfrm>
          <a:prstGeom prst="rect">
            <a:avLst/>
          </a:prstGeom>
          <a:ln w="76200">
            <a:solidFill>
              <a:srgbClr val="FF99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u="sng" dirty="0">
                <a:solidFill>
                  <a:srgbClr val="FF99CC"/>
                </a:solidFill>
              </a:rPr>
              <a:t>CONDICIONAL</a:t>
            </a:r>
            <a:endParaRPr lang="es-ES" sz="2800" i="1" dirty="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36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>
            <a:extLst>
              <a:ext uri="{FF2B5EF4-FFF2-40B4-BE49-F238E27FC236}">
                <a16:creationId xmlns:a16="http://schemas.microsoft.com/office/drawing/2014/main" id="{C9697F67-B446-478A-9A6C-A94A0EE53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4437063"/>
            <a:ext cx="4556125" cy="230822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muy exquisito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very exquisite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muy exclusivo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very exclusive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con muchas plazas anchas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with big parklots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con un servicio de calidad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with a high quality service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público y privado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public and private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con música alternativa  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with alternative music           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donde </a:t>
            </a:r>
            <a:r>
              <a:rPr lang="en-GB" altLang="es-ES" sz="1200">
                <a:solidFill>
                  <a:srgbClr val="FF6600"/>
                </a:solidFill>
                <a:latin typeface="Comic Sans MS" panose="030F0702030302020204" pitchFamily="66" charset="0"/>
              </a:rPr>
              <a:t>cuidan</a:t>
            </a: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 tu ropa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where they take care of your clothes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situado en recepción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located in the lobby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200">
                <a:solidFill>
                  <a:srgbClr val="000000"/>
                </a:solidFill>
                <a:latin typeface="Comic Sans MS" panose="030F0702030302020204" pitchFamily="66" charset="0"/>
              </a:rPr>
              <a:t>habilitados para minusválidos </a:t>
            </a:r>
            <a:r>
              <a:rPr lang="en-GB" altLang="es-ES" sz="1200" i="1">
                <a:solidFill>
                  <a:srgbClr val="FF0000"/>
                </a:solidFill>
                <a:latin typeface="Comic Sans MS" panose="030F0702030302020204" pitchFamily="66" charset="0"/>
              </a:rPr>
              <a:t>facilitated for disable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endParaRPr lang="en-GB" altLang="es-ES" sz="1200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4F334E-4130-4B21-8F1D-054A29BB5587}"/>
              </a:ext>
            </a:extLst>
          </p:cNvPr>
          <p:cNvSpPr/>
          <p:nvPr/>
        </p:nvSpPr>
        <p:spPr>
          <a:xfrm>
            <a:off x="201613" y="1665288"/>
            <a:ext cx="1865312" cy="307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/>
              <a:t>En el hotel  </a:t>
            </a:r>
            <a:r>
              <a:rPr lang="es-ES" sz="1400" i="1" dirty="0">
                <a:solidFill>
                  <a:srgbClr val="FF0000"/>
                </a:solidFill>
              </a:rPr>
              <a:t>In </a:t>
            </a:r>
            <a:r>
              <a:rPr lang="es-ES" sz="1400" i="1" dirty="0" err="1">
                <a:solidFill>
                  <a:srgbClr val="FF0000"/>
                </a:solidFill>
              </a:rPr>
              <a:t>the</a:t>
            </a:r>
            <a:r>
              <a:rPr lang="es-ES" sz="1400" i="1" dirty="0">
                <a:solidFill>
                  <a:srgbClr val="FF0000"/>
                </a:solidFill>
              </a:rPr>
              <a:t> hotel</a:t>
            </a:r>
            <a:endParaRPr lang="es-ES" sz="140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625F3AA-89F9-40A4-9DDE-53EB9E38E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630363"/>
            <a:ext cx="1944687" cy="276225"/>
          </a:xfrm>
          <a:prstGeom prst="rect">
            <a:avLst/>
          </a:prstGeom>
          <a:ln w="76200">
            <a:solidFill>
              <a:srgbClr val="FF9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u="sng" dirty="0" err="1">
                <a:solidFill>
                  <a:srgbClr val="FF99CC"/>
                </a:solidFill>
              </a:rPr>
              <a:t>Habría</a:t>
            </a:r>
            <a:r>
              <a:rPr lang="en-GB" sz="1200" u="sng" dirty="0">
                <a:solidFill>
                  <a:srgbClr val="FF99CC"/>
                </a:solidFill>
              </a:rPr>
              <a:t> </a:t>
            </a:r>
            <a:r>
              <a:rPr lang="en-GB" sz="1200" i="1" dirty="0">
                <a:solidFill>
                  <a:srgbClr val="FF0000"/>
                </a:solidFill>
              </a:rPr>
              <a:t>there would be</a:t>
            </a:r>
            <a:endParaRPr lang="en-GB" sz="1200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0C258F6-27AD-4FBD-9A82-2722E2551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2133600"/>
            <a:ext cx="817562" cy="831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200" dirty="0"/>
              <a:t>Un </a:t>
            </a:r>
            <a:r>
              <a:rPr lang="en-GB" sz="1200" i="1" dirty="0">
                <a:solidFill>
                  <a:srgbClr val="FF0000"/>
                </a:solidFill>
              </a:rPr>
              <a:t>a</a:t>
            </a:r>
            <a:endParaRPr lang="en-GB" sz="1200" dirty="0"/>
          </a:p>
          <a:p>
            <a:pPr>
              <a:defRPr/>
            </a:pPr>
            <a:endParaRPr lang="en-GB" sz="1200" dirty="0"/>
          </a:p>
          <a:p>
            <a:pPr>
              <a:defRPr/>
            </a:pPr>
            <a:r>
              <a:rPr lang="en-GB" sz="1200" dirty="0" err="1"/>
              <a:t>Una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a</a:t>
            </a:r>
            <a:r>
              <a:rPr lang="en-GB" sz="1200" dirty="0"/>
              <a:t>	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80FDEC5-EBCB-41E2-8FAD-42870B9EF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665288"/>
            <a:ext cx="4608512" cy="3232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200" dirty="0"/>
              <a:t>piscina       </a:t>
            </a:r>
            <a:r>
              <a:rPr lang="es-ES" sz="1200" i="1" dirty="0" err="1">
                <a:solidFill>
                  <a:srgbClr val="FF0000"/>
                </a:solidFill>
              </a:rPr>
              <a:t>swimming</a:t>
            </a:r>
            <a:r>
              <a:rPr lang="es-ES" sz="1200" i="1" dirty="0">
                <a:solidFill>
                  <a:srgbClr val="FF0000"/>
                </a:solidFill>
              </a:rPr>
              <a:t> pool</a:t>
            </a:r>
            <a:r>
              <a:rPr lang="es-ES" sz="1200" dirty="0"/>
              <a:t>         climatizada/ cubierta/ olímpica </a:t>
            </a:r>
          </a:p>
          <a:p>
            <a:pPr>
              <a:defRPr/>
            </a:pPr>
            <a:r>
              <a:rPr lang="es-ES" sz="1200" dirty="0"/>
              <a:t>con trampolín </a:t>
            </a:r>
            <a:r>
              <a:rPr lang="es-ES" sz="1200" i="1" dirty="0" err="1">
                <a:solidFill>
                  <a:srgbClr val="FF0000"/>
                </a:solidFill>
              </a:rPr>
              <a:t>with</a:t>
            </a:r>
            <a:r>
              <a:rPr lang="es-ES" sz="1200" i="1" dirty="0">
                <a:solidFill>
                  <a:srgbClr val="FF0000"/>
                </a:solidFill>
              </a:rPr>
              <a:t> a </a:t>
            </a:r>
            <a:r>
              <a:rPr lang="es-ES" sz="1200" i="1" dirty="0" err="1">
                <a:solidFill>
                  <a:srgbClr val="FF0000"/>
                </a:solidFill>
              </a:rPr>
              <a:t>diving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board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ascensor </a:t>
            </a:r>
            <a:r>
              <a:rPr lang="es-ES" sz="1200" i="1" dirty="0" err="1">
                <a:solidFill>
                  <a:srgbClr val="FF0000"/>
                </a:solidFill>
              </a:rPr>
              <a:t>lift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jardín    </a:t>
            </a:r>
            <a:r>
              <a:rPr lang="es-ES" sz="1200" i="1" dirty="0" err="1">
                <a:solidFill>
                  <a:srgbClr val="FF0000"/>
                </a:solidFill>
              </a:rPr>
              <a:t>garden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dirty="0"/>
              <a:t>             </a:t>
            </a:r>
          </a:p>
          <a:p>
            <a:pPr>
              <a:defRPr/>
            </a:pPr>
            <a:r>
              <a:rPr lang="es-ES" sz="1200" dirty="0"/>
              <a:t>terraza </a:t>
            </a:r>
            <a:r>
              <a:rPr lang="es-ES" sz="1200" i="1" dirty="0" err="1">
                <a:solidFill>
                  <a:srgbClr val="FF0000"/>
                </a:solidFill>
              </a:rPr>
              <a:t>terrace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garaje     </a:t>
            </a:r>
            <a:r>
              <a:rPr lang="es-ES" sz="1200" dirty="0">
                <a:solidFill>
                  <a:srgbClr val="FF0000"/>
                </a:solidFill>
              </a:rPr>
              <a:t> </a:t>
            </a:r>
            <a:r>
              <a:rPr lang="es-ES" sz="1200" dirty="0" err="1">
                <a:solidFill>
                  <a:srgbClr val="FF0000"/>
                </a:solidFill>
              </a:rPr>
              <a:t>carpark</a:t>
            </a:r>
            <a:r>
              <a:rPr lang="es-ES" sz="1200" dirty="0">
                <a:solidFill>
                  <a:srgbClr val="FF0000"/>
                </a:solidFill>
              </a:rPr>
              <a:t>           </a:t>
            </a:r>
          </a:p>
          <a:p>
            <a:pPr>
              <a:defRPr/>
            </a:pPr>
            <a:r>
              <a:rPr lang="es-ES" sz="1200" dirty="0"/>
              <a:t>restaurante </a:t>
            </a:r>
            <a:r>
              <a:rPr lang="es-ES" sz="1200" i="1" dirty="0">
                <a:solidFill>
                  <a:srgbClr val="FF0000"/>
                </a:solidFill>
              </a:rPr>
              <a:t>restaurant </a:t>
            </a:r>
            <a:r>
              <a:rPr lang="es-ES" sz="1200" dirty="0"/>
              <a:t>de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dirty="0"/>
              <a:t>tres tenedores </a:t>
            </a:r>
            <a:r>
              <a:rPr lang="es-ES" sz="1200" i="1" dirty="0" err="1">
                <a:solidFill>
                  <a:srgbClr val="FF0000"/>
                </a:solidFill>
              </a:rPr>
              <a:t>three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forks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vista al mar  </a:t>
            </a:r>
            <a:r>
              <a:rPr lang="es-ES" sz="1200" i="1" dirty="0" err="1">
                <a:solidFill>
                  <a:srgbClr val="FF0000"/>
                </a:solidFill>
              </a:rPr>
              <a:t>seaviews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salón   </a:t>
            </a:r>
            <a:r>
              <a:rPr lang="es-ES" sz="1200" i="1" dirty="0">
                <a:solidFill>
                  <a:srgbClr val="FF0000"/>
                </a:solidFill>
              </a:rPr>
              <a:t> living </a:t>
            </a:r>
            <a:r>
              <a:rPr lang="es-ES" sz="1200" i="1" dirty="0" err="1">
                <a:solidFill>
                  <a:srgbClr val="FF0000"/>
                </a:solidFill>
              </a:rPr>
              <a:t>room</a:t>
            </a:r>
            <a:r>
              <a:rPr lang="es-ES" sz="1200" i="1" dirty="0">
                <a:solidFill>
                  <a:srgbClr val="FF0000"/>
                </a:solidFill>
              </a:rPr>
              <a:t>          </a:t>
            </a:r>
          </a:p>
          <a:p>
            <a:pPr>
              <a:defRPr/>
            </a:pPr>
            <a:r>
              <a:rPr lang="es-ES" sz="1200" dirty="0"/>
              <a:t>vista de la ciudad </a:t>
            </a:r>
            <a:r>
              <a:rPr lang="es-ES" sz="1200" i="1" dirty="0" err="1">
                <a:solidFill>
                  <a:srgbClr val="FF0000"/>
                </a:solidFill>
              </a:rPr>
              <a:t>city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views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/>
              <a:t>vista a la montaña </a:t>
            </a:r>
            <a:r>
              <a:rPr lang="es-ES" sz="1200" i="1" dirty="0" err="1">
                <a:solidFill>
                  <a:srgbClr val="FF0000"/>
                </a:solidFill>
              </a:rPr>
              <a:t>mountain</a:t>
            </a:r>
            <a:r>
              <a:rPr lang="es-ES" sz="1200" i="1" dirty="0">
                <a:solidFill>
                  <a:srgbClr val="FF0000"/>
                </a:solidFill>
              </a:rPr>
              <a:t> </a:t>
            </a:r>
            <a:r>
              <a:rPr lang="es-ES" sz="1200" i="1" dirty="0" err="1">
                <a:solidFill>
                  <a:srgbClr val="FF0000"/>
                </a:solidFill>
              </a:rPr>
              <a:t>views</a:t>
            </a:r>
            <a:endParaRPr lang="es-E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una lavandería  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A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launderette</a:t>
            </a:r>
            <a:endParaRPr lang="es-ES" sz="1200" i="1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una peluquería 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a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hairdreser´s</a:t>
            </a:r>
            <a:endParaRPr lang="es-ES" sz="1200" i="1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una discoteca  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a disco</a:t>
            </a: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una tienda de recuerdos  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a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souvenir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 shop</a:t>
            </a: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 parking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a car </a:t>
            </a:r>
            <a:r>
              <a:rPr lang="es-ES" sz="1200" i="1" dirty="0" err="1">
                <a:solidFill>
                  <a:srgbClr val="FF0000"/>
                </a:solidFill>
                <a:latin typeface="Calibri"/>
              </a:rPr>
              <a:t>park</a:t>
            </a:r>
            <a:endParaRPr lang="es-ES" sz="1200" i="1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un buzón </a:t>
            </a:r>
            <a:r>
              <a:rPr lang="es-ES" sz="1200" i="1" dirty="0">
                <a:solidFill>
                  <a:srgbClr val="FF0000"/>
                </a:solidFill>
                <a:latin typeface="Calibri"/>
              </a:rPr>
              <a:t>a post box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357B8187-D836-4C59-B0A2-D9170C3A5FD7}"/>
              </a:ext>
            </a:extLst>
          </p:cNvPr>
          <p:cNvSpPr/>
          <p:nvPr/>
        </p:nvSpPr>
        <p:spPr>
          <a:xfrm>
            <a:off x="5613746" y="373856"/>
            <a:ext cx="2590800" cy="523875"/>
          </a:xfrm>
          <a:prstGeom prst="rect">
            <a:avLst/>
          </a:prstGeom>
          <a:ln w="76200">
            <a:solidFill>
              <a:srgbClr val="FF99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u="sng" dirty="0">
                <a:solidFill>
                  <a:srgbClr val="FF99CC"/>
                </a:solidFill>
              </a:rPr>
              <a:t>CONDICIONAL</a:t>
            </a:r>
            <a:endParaRPr lang="es-ES" sz="2800" i="1"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A9C447-A586-4427-B7FE-15376DCF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8" y="436563"/>
            <a:ext cx="6842125" cy="922337"/>
          </a:xfrm>
        </p:spPr>
        <p:txBody>
          <a:bodyPr/>
          <a:lstStyle/>
          <a:p>
            <a: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  <a:t>13.¿Cómo </a:t>
            </a:r>
            <a:r>
              <a:rPr lang="es-ES" altLang="es-ES" sz="2400" dirty="0">
                <a:solidFill>
                  <a:srgbClr val="FF33CC"/>
                </a:solidFill>
                <a:latin typeface="Britannic Bold" panose="020B0903060703020204" pitchFamily="34" charset="0"/>
              </a:rPr>
              <a:t>sería</a:t>
            </a:r>
            <a: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  <a:t> el hotel ideal? </a:t>
            </a:r>
            <a:r>
              <a:rPr lang="es-ES" altLang="es-ES" sz="2400" dirty="0" err="1">
                <a:solidFill>
                  <a:srgbClr val="000000"/>
                </a:solidFill>
                <a:latin typeface="Britannic Bold" panose="020B0903060703020204" pitchFamily="34" charset="0"/>
              </a:rPr>
              <a:t>Part</a:t>
            </a:r>
            <a: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  <a:t> 2 </a:t>
            </a:r>
            <a:br>
              <a:rPr lang="es-ES" altLang="es-ES" sz="2400" dirty="0">
                <a:solidFill>
                  <a:srgbClr val="000000"/>
                </a:solidFill>
                <a:latin typeface="Britannic Bold" panose="020B0903060703020204" pitchFamily="34" charset="0"/>
              </a:rPr>
            </a:b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would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the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ideal hotel be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like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altLang="es-ES" dirty="0"/>
          </a:p>
        </p:txBody>
      </p:sp>
      <p:sp>
        <p:nvSpPr>
          <p:cNvPr id="9" name="1 Flecha abajo">
            <a:extLst>
              <a:ext uri="{FF2B5EF4-FFF2-40B4-BE49-F238E27FC236}">
                <a16:creationId xmlns:a16="http://schemas.microsoft.com/office/drawing/2014/main" id="{1F3C1C94-EAFA-4ED9-942F-442D29731B47}"/>
              </a:ext>
            </a:extLst>
          </p:cNvPr>
          <p:cNvSpPr/>
          <p:nvPr/>
        </p:nvSpPr>
        <p:spPr>
          <a:xfrm flipH="1">
            <a:off x="952500" y="1973263"/>
            <a:ext cx="182563" cy="1146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7AF032B4-506A-45E1-8222-C1EA1A2FCC17}"/>
              </a:ext>
            </a:extLst>
          </p:cNvPr>
          <p:cNvSpPr/>
          <p:nvPr/>
        </p:nvSpPr>
        <p:spPr>
          <a:xfrm>
            <a:off x="644525" y="3136900"/>
            <a:ext cx="2990850" cy="738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400" dirty="0"/>
              <a:t>ideal </a:t>
            </a:r>
            <a:r>
              <a:rPr lang="es-ES" sz="1400" i="1" dirty="0" err="1">
                <a:solidFill>
                  <a:srgbClr val="FF0000"/>
                </a:solidFill>
              </a:rPr>
              <a:t>ideal</a:t>
            </a:r>
            <a:endParaRPr lang="es-ES" sz="14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1400" dirty="0">
                <a:solidFill>
                  <a:prstClr val="black"/>
                </a:solidFill>
              </a:rPr>
              <a:t>de mis sueños  </a:t>
            </a:r>
            <a:r>
              <a:rPr lang="es-ES" sz="1400" i="1" dirty="0">
                <a:solidFill>
                  <a:srgbClr val="FF0000"/>
                </a:solidFill>
              </a:rPr>
              <a:t>of </a:t>
            </a:r>
            <a:r>
              <a:rPr lang="es-ES" sz="1400" i="1" dirty="0" err="1">
                <a:solidFill>
                  <a:srgbClr val="FF0000"/>
                </a:solidFill>
              </a:rPr>
              <a:t>my</a:t>
            </a:r>
            <a:r>
              <a:rPr lang="es-ES" sz="1400" i="1" dirty="0">
                <a:solidFill>
                  <a:srgbClr val="FF0000"/>
                </a:solidFill>
              </a:rPr>
              <a:t> </a:t>
            </a:r>
            <a:r>
              <a:rPr lang="es-ES" sz="1400" i="1" dirty="0" err="1">
                <a:solidFill>
                  <a:srgbClr val="FF0000"/>
                </a:solidFill>
              </a:rPr>
              <a:t>dreams</a:t>
            </a:r>
            <a:endParaRPr lang="es-ES" sz="1400" i="1" dirty="0">
              <a:solidFill>
                <a:srgbClr val="FF0000"/>
              </a:solidFill>
            </a:endParaRPr>
          </a:p>
          <a:p>
            <a:pPr>
              <a:defRPr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25806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>
            <a:extLst>
              <a:ext uri="{FF2B5EF4-FFF2-40B4-BE49-F238E27FC236}">
                <a16:creationId xmlns:a16="http://schemas.microsoft.com/office/drawing/2014/main" id="{6C864FDC-8F86-4E9F-BF32-7C536C5D1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76250"/>
            <a:ext cx="79200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s-ES" altLang="es-ES" sz="2400" dirty="0">
                <a:latin typeface="Britannic Bold" panose="020B0903060703020204" pitchFamily="34" charset="0"/>
              </a:rPr>
              <a:t>14.¿Qué destino </a:t>
            </a:r>
            <a:r>
              <a:rPr lang="es-ES" altLang="es-ES" sz="2400" dirty="0">
                <a:solidFill>
                  <a:srgbClr val="FF99CC"/>
                </a:solidFill>
                <a:latin typeface="Britannic Bold" panose="020B0903060703020204" pitchFamily="34" charset="0"/>
              </a:rPr>
              <a:t>recomendarías</a:t>
            </a:r>
            <a:r>
              <a:rPr lang="es-ES" altLang="es-ES" sz="2400" dirty="0">
                <a:latin typeface="Britannic Bold" panose="020B0903060703020204" pitchFamily="34" charset="0"/>
              </a:rPr>
              <a:t>?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What destination would you recommend?</a:t>
            </a:r>
            <a:endParaRPr lang="es-ES" altLang="es-ES" sz="24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143CF3D-BAC6-41AA-9C59-A50E69719DF7}"/>
              </a:ext>
            </a:extLst>
          </p:cNvPr>
          <p:cNvSpPr txBox="1"/>
          <p:nvPr/>
        </p:nvSpPr>
        <p:spPr>
          <a:xfrm>
            <a:off x="38100" y="1555750"/>
            <a:ext cx="4965700" cy="16002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latin typeface="Comic Sans MS" panose="030F0702030302020204" pitchFamily="66" charset="0"/>
              </a:rPr>
              <a:t>Si </a:t>
            </a:r>
            <a:r>
              <a:rPr lang="en-GB" sz="1400" b="1" kern="0" dirty="0" err="1">
                <a:latin typeface="Comic Sans MS" panose="030F0702030302020204" pitchFamily="66" charset="0"/>
              </a:rPr>
              <a:t>yo</a:t>
            </a:r>
            <a:r>
              <a:rPr lang="en-GB" sz="1400" b="1" kern="0" dirty="0">
                <a:latin typeface="Comic Sans MS" panose="030F0702030302020204" pitchFamily="66" charset="0"/>
              </a:rPr>
              <a:t> </a:t>
            </a:r>
            <a:r>
              <a:rPr lang="en-GB" sz="1400" b="1" kern="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fuera</a:t>
            </a:r>
            <a:r>
              <a:rPr lang="en-GB" sz="1400" b="1" kern="0" dirty="0">
                <a:latin typeface="Comic Sans MS" panose="030F0702030302020204" pitchFamily="66" charset="0"/>
              </a:rPr>
              <a:t> </a:t>
            </a:r>
            <a:r>
              <a:rPr lang="en-GB" sz="1400" b="1" kern="0" dirty="0" err="1">
                <a:latin typeface="Comic Sans MS" panose="030F0702030302020204" pitchFamily="66" charset="0"/>
              </a:rPr>
              <a:t>tú</a:t>
            </a:r>
            <a:r>
              <a:rPr lang="en-GB" sz="1400" b="1" kern="0" dirty="0">
                <a:latin typeface="Comic Sans MS" panose="030F0702030302020204" pitchFamily="66" charset="0"/>
              </a:rPr>
              <a:t> </a:t>
            </a:r>
            <a:r>
              <a:rPr lang="en-GB" sz="1400" b="1" i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If I were you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latin typeface="Comic Sans MS" panose="030F0702030302020204" pitchFamily="66" charset="0"/>
              </a:rPr>
              <a:t>Si </a:t>
            </a:r>
            <a:r>
              <a:rPr lang="en-GB" sz="1400" b="1" kern="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estuviera</a:t>
            </a:r>
            <a:r>
              <a:rPr lang="en-GB" sz="1400" b="1" kern="0" dirty="0">
                <a:latin typeface="Comic Sans MS" panose="030F0702030302020204" pitchFamily="66" charset="0"/>
              </a:rPr>
              <a:t> en </a:t>
            </a:r>
            <a:r>
              <a:rPr lang="en-GB" sz="1400" b="1" kern="0" dirty="0" err="1">
                <a:latin typeface="Comic Sans MS" panose="030F0702030302020204" pitchFamily="66" charset="0"/>
              </a:rPr>
              <a:t>tu</a:t>
            </a:r>
            <a:r>
              <a:rPr lang="en-GB" sz="1400" b="1" kern="0" dirty="0">
                <a:latin typeface="Comic Sans MS" panose="030F0702030302020204" pitchFamily="66" charset="0"/>
              </a:rPr>
              <a:t> </a:t>
            </a:r>
            <a:r>
              <a:rPr lang="en-GB" sz="1400" b="1" kern="0" dirty="0" err="1">
                <a:latin typeface="Comic Sans MS" panose="030F0702030302020204" pitchFamily="66" charset="0"/>
              </a:rPr>
              <a:t>lugar</a:t>
            </a:r>
            <a:r>
              <a:rPr lang="en-GB" sz="1400" b="1" kern="0" dirty="0">
                <a:latin typeface="Comic Sans MS" panose="030F0702030302020204" pitchFamily="66" charset="0"/>
              </a:rPr>
              <a:t> </a:t>
            </a:r>
            <a:r>
              <a:rPr lang="en-GB" sz="1400" b="1" i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If I were in your shoes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latin typeface="Comic Sans MS" panose="030F0702030302020204" pitchFamily="66" charset="0"/>
              </a:rPr>
              <a:t>Si</a:t>
            </a:r>
            <a:r>
              <a:rPr lang="en-GB" sz="1400" b="1" kern="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kern="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tuviera</a:t>
            </a:r>
            <a:r>
              <a:rPr lang="en-GB" sz="1400" b="1" kern="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kern="0" dirty="0" err="1">
                <a:latin typeface="Comic Sans MS" panose="030F0702030302020204" pitchFamily="66" charset="0"/>
              </a:rPr>
              <a:t>dinero</a:t>
            </a:r>
            <a:r>
              <a:rPr lang="en-GB" sz="1400" b="1" kern="0" dirty="0">
                <a:latin typeface="Comic Sans MS" panose="030F0702030302020204" pitchFamily="66" charset="0"/>
              </a:rPr>
              <a:t> </a:t>
            </a:r>
            <a:r>
              <a:rPr lang="en-GB" sz="1400" b="1" i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If I had money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latin typeface="Comic Sans MS" panose="030F0702030302020204" pitchFamily="66" charset="0"/>
              </a:rPr>
              <a:t>Si </a:t>
            </a:r>
            <a:r>
              <a:rPr lang="en-GB" sz="1400" b="1" kern="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fuera</a:t>
            </a:r>
            <a:r>
              <a:rPr lang="en-GB" sz="1400" b="1" kern="0" dirty="0">
                <a:latin typeface="Comic Sans MS" panose="030F0702030302020204" pitchFamily="66" charset="0"/>
              </a:rPr>
              <a:t> </a:t>
            </a:r>
            <a:r>
              <a:rPr lang="en-GB" sz="1400" b="1" kern="0" dirty="0" err="1">
                <a:latin typeface="Comic Sans MS" panose="030F0702030302020204" pitchFamily="66" charset="0"/>
              </a:rPr>
              <a:t>rico</a:t>
            </a:r>
            <a:r>
              <a:rPr lang="en-GB" sz="1400" b="1" kern="0" dirty="0">
                <a:latin typeface="Comic Sans MS" panose="030F0702030302020204" pitchFamily="66" charset="0"/>
              </a:rPr>
              <a:t>/a </a:t>
            </a:r>
            <a:r>
              <a:rPr lang="en-GB" sz="1400" b="1" i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If I were rich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latin typeface="Comic Sans MS" panose="030F0702030302020204" pitchFamily="66" charset="0"/>
              </a:rPr>
              <a:t>Si </a:t>
            </a:r>
            <a:r>
              <a:rPr lang="en-GB" sz="1400" b="1" kern="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pudiera</a:t>
            </a:r>
            <a:r>
              <a:rPr lang="en-GB" sz="1400" b="1" kern="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kern="0" dirty="0" err="1">
                <a:latin typeface="Comic Sans MS" panose="030F0702030302020204" pitchFamily="66" charset="0"/>
              </a:rPr>
              <a:t>elegir</a:t>
            </a:r>
            <a:r>
              <a:rPr lang="en-GB" sz="1400" b="1" kern="0" dirty="0">
                <a:latin typeface="Comic Sans MS" panose="030F0702030302020204" pitchFamily="66" charset="0"/>
              </a:rPr>
              <a:t> </a:t>
            </a:r>
            <a:r>
              <a:rPr lang="en-GB" sz="1400" b="1" i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If I could choose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latin typeface="Comic Sans MS" panose="030F0702030302020204" pitchFamily="66" charset="0"/>
              </a:rPr>
              <a:t>Si </a:t>
            </a:r>
            <a:r>
              <a:rPr lang="en-GB" sz="1400" b="1" kern="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volviera</a:t>
            </a:r>
            <a:r>
              <a:rPr lang="en-GB" sz="1400" b="1" kern="0" dirty="0">
                <a:latin typeface="Comic Sans MS" panose="030F0702030302020204" pitchFamily="66" charset="0"/>
              </a:rPr>
              <a:t> </a:t>
            </a:r>
            <a:r>
              <a:rPr lang="en-GB" sz="1400" b="1" kern="0" dirty="0" err="1">
                <a:latin typeface="Comic Sans MS" panose="030F0702030302020204" pitchFamily="66" charset="0"/>
              </a:rPr>
              <a:t>atrás</a:t>
            </a:r>
            <a:r>
              <a:rPr lang="en-GB" sz="1400" b="1" kern="0" dirty="0">
                <a:latin typeface="Comic Sans MS" panose="030F0702030302020204" pitchFamily="66" charset="0"/>
              </a:rPr>
              <a:t> en el </a:t>
            </a:r>
            <a:r>
              <a:rPr lang="en-GB" sz="1400" b="1" kern="0" dirty="0" err="1">
                <a:latin typeface="Comic Sans MS" panose="030F0702030302020204" pitchFamily="66" charset="0"/>
              </a:rPr>
              <a:t>tiempo</a:t>
            </a:r>
            <a:r>
              <a:rPr lang="en-GB" sz="1400" b="1" kern="0" dirty="0">
                <a:latin typeface="Comic Sans MS" panose="030F0702030302020204" pitchFamily="66" charset="0"/>
              </a:rPr>
              <a:t> </a:t>
            </a:r>
            <a:r>
              <a:rPr lang="en-GB" sz="1400" b="1" i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If I went back in time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latin typeface="Comic Sans MS" panose="030F0702030302020204" pitchFamily="66" charset="0"/>
              </a:rPr>
              <a:t>Si …..</a:t>
            </a:r>
            <a:r>
              <a:rPr lang="en-GB" sz="1400" b="1" i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If…</a:t>
            </a:r>
          </a:p>
        </p:txBody>
      </p:sp>
      <p:sp>
        <p:nvSpPr>
          <p:cNvPr id="4" name="Oval 18">
            <a:extLst>
              <a:ext uri="{FF2B5EF4-FFF2-40B4-BE49-F238E27FC236}">
                <a16:creationId xmlns:a16="http://schemas.microsoft.com/office/drawing/2014/main" id="{D5807690-5AD7-4DC0-BF26-DEFC32B9E984}"/>
              </a:ext>
            </a:extLst>
          </p:cNvPr>
          <p:cNvSpPr/>
          <p:nvPr/>
        </p:nvSpPr>
        <p:spPr>
          <a:xfrm>
            <a:off x="4387359" y="1685972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" name="Oval 18">
            <a:extLst>
              <a:ext uri="{FF2B5EF4-FFF2-40B4-BE49-F238E27FC236}">
                <a16:creationId xmlns:a16="http://schemas.microsoft.com/office/drawing/2014/main" id="{51538190-29CC-419F-96E1-9592B1EAEE63}"/>
              </a:ext>
            </a:extLst>
          </p:cNvPr>
          <p:cNvSpPr/>
          <p:nvPr/>
        </p:nvSpPr>
        <p:spPr>
          <a:xfrm>
            <a:off x="6232644" y="1437360"/>
            <a:ext cx="325925" cy="2961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18">
            <a:extLst>
              <a:ext uri="{FF2B5EF4-FFF2-40B4-BE49-F238E27FC236}">
                <a16:creationId xmlns:a16="http://schemas.microsoft.com/office/drawing/2014/main" id="{05467B0A-CE0B-4DCE-8727-A4D7257F2CC2}"/>
              </a:ext>
            </a:extLst>
          </p:cNvPr>
          <p:cNvSpPr/>
          <p:nvPr/>
        </p:nvSpPr>
        <p:spPr>
          <a:xfrm>
            <a:off x="6720850" y="373836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3B12E585-B42E-4A3F-ADD6-810776E75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4557713"/>
            <a:ext cx="6677025" cy="830262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200" b="1">
                <a:solidFill>
                  <a:srgbClr val="000000"/>
                </a:solidFill>
                <a:latin typeface="Comic Sans MS" panose="030F0702030302020204" pitchFamily="66" charset="0"/>
              </a:rPr>
              <a:t>porque </a:t>
            </a:r>
            <a:r>
              <a:rPr lang="en-GB" altLang="es-ES" sz="1200" b="1" i="1">
                <a:solidFill>
                  <a:srgbClr val="FF0000"/>
                </a:solidFill>
                <a:latin typeface="Comic Sans MS" panose="030F0702030302020204" pitchFamily="66" charset="0"/>
              </a:rPr>
              <a:t>because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200" b="1">
                <a:solidFill>
                  <a:srgbClr val="000000"/>
                </a:solidFill>
                <a:latin typeface="Comic Sans MS" panose="030F0702030302020204" pitchFamily="66" charset="0"/>
              </a:rPr>
              <a:t>Ya que  </a:t>
            </a:r>
            <a:r>
              <a:rPr lang="en-GB" altLang="es-ES" sz="1200" b="1" i="1">
                <a:solidFill>
                  <a:srgbClr val="FF0000"/>
                </a:solidFill>
                <a:latin typeface="Comic Sans MS" panose="030F0702030302020204" pitchFamily="66" charset="0"/>
              </a:rPr>
              <a:t>because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200" b="1">
                <a:latin typeface="Comic Sans MS" panose="030F0702030302020204" pitchFamily="66" charset="0"/>
              </a:rPr>
              <a:t>Debido al hecho de que (sentence) </a:t>
            </a:r>
            <a:r>
              <a:rPr lang="en-GB" altLang="es-ES" sz="1200" b="1" i="1">
                <a:solidFill>
                  <a:srgbClr val="FF0000"/>
                </a:solidFill>
                <a:latin typeface="Comic Sans MS" panose="030F0702030302020204" pitchFamily="66" charset="0"/>
              </a:rPr>
              <a:t>Due to the fact that</a:t>
            </a: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48553C74-9794-4B05-AD2F-54A263B9C86C}"/>
              </a:ext>
            </a:extLst>
          </p:cNvPr>
          <p:cNvSpPr/>
          <p:nvPr/>
        </p:nvSpPr>
        <p:spPr>
          <a:xfrm>
            <a:off x="3544190" y="4758123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9" name="Oval 18">
            <a:extLst>
              <a:ext uri="{FF2B5EF4-FFF2-40B4-BE49-F238E27FC236}">
                <a16:creationId xmlns:a16="http://schemas.microsoft.com/office/drawing/2014/main" id="{C7E89DA6-F55E-47AB-A983-4BFD44426D0B}"/>
              </a:ext>
            </a:extLst>
          </p:cNvPr>
          <p:cNvSpPr/>
          <p:nvPr/>
        </p:nvSpPr>
        <p:spPr>
          <a:xfrm>
            <a:off x="8027999" y="4450306"/>
            <a:ext cx="325925" cy="30781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cs typeface="Arial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59A48B-14AB-4999-A9E9-274B950B3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839913"/>
            <a:ext cx="3327400" cy="15700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1600" dirty="0" err="1">
                <a:solidFill>
                  <a:srgbClr val="FF99CC"/>
                </a:solidFill>
                <a:latin typeface="Calibri"/>
              </a:rPr>
              <a:t>Recomendaría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…..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I would </a:t>
            </a:r>
            <a:r>
              <a:rPr lang="en-GB" sz="1600" i="1" dirty="0" err="1">
                <a:solidFill>
                  <a:srgbClr val="FF0000"/>
                </a:solidFill>
                <a:latin typeface="Calibri"/>
              </a:rPr>
              <a:t>recomend</a:t>
            </a:r>
            <a:endParaRPr lang="en-GB" sz="1600" i="1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600" dirty="0" err="1">
                <a:solidFill>
                  <a:srgbClr val="FF99CC"/>
                </a:solidFill>
                <a:latin typeface="Calibri"/>
              </a:rPr>
              <a:t>Sugeriría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…..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I would suggest</a:t>
            </a:r>
          </a:p>
          <a:p>
            <a:pPr>
              <a:defRPr/>
            </a:pPr>
            <a:r>
              <a:rPr lang="en-GB" sz="1600" dirty="0" err="1">
                <a:solidFill>
                  <a:srgbClr val="FF99CC"/>
                </a:solidFill>
                <a:latin typeface="Calibri"/>
              </a:rPr>
              <a:t>Elegiría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.…..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I would choose</a:t>
            </a:r>
          </a:p>
          <a:p>
            <a:pPr>
              <a:defRPr/>
            </a:pPr>
            <a:r>
              <a:rPr lang="en-GB" sz="1600" dirty="0">
                <a:solidFill>
                  <a:srgbClr val="FF99CC"/>
                </a:solidFill>
                <a:latin typeface="Calibri"/>
              </a:rPr>
              <a:t>Me </a:t>
            </a:r>
            <a:r>
              <a:rPr lang="en-GB" sz="1600" dirty="0" err="1">
                <a:solidFill>
                  <a:srgbClr val="FF99CC"/>
                </a:solidFill>
                <a:latin typeface="Calibri"/>
              </a:rPr>
              <a:t>gustaría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.…..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I would like</a:t>
            </a:r>
          </a:p>
          <a:p>
            <a:pPr>
              <a:defRPr/>
            </a:pPr>
            <a:r>
              <a:rPr lang="en-GB" sz="1600" dirty="0">
                <a:solidFill>
                  <a:srgbClr val="FF99CC"/>
                </a:solidFill>
                <a:latin typeface="Calibri"/>
              </a:rPr>
              <a:t>No me </a:t>
            </a:r>
            <a:r>
              <a:rPr lang="en-GB" sz="1600" dirty="0" err="1">
                <a:solidFill>
                  <a:srgbClr val="FF99CC"/>
                </a:solidFill>
                <a:latin typeface="Calibri"/>
              </a:rPr>
              <a:t>gustaría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.…..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I would not like</a:t>
            </a:r>
          </a:p>
          <a:p>
            <a:pPr>
              <a:defRPr/>
            </a:pPr>
            <a:r>
              <a:rPr lang="en-GB" sz="1600" b="1" dirty="0">
                <a:solidFill>
                  <a:srgbClr val="FF99CC"/>
                </a:solidFill>
                <a:latin typeface="Calibri"/>
              </a:rPr>
              <a:t>Me </a:t>
            </a:r>
            <a:r>
              <a:rPr lang="en-GB" sz="1600" b="1" dirty="0" err="1">
                <a:solidFill>
                  <a:srgbClr val="FF99CC"/>
                </a:solidFill>
                <a:latin typeface="Calibri"/>
              </a:rPr>
              <a:t>encantaría</a:t>
            </a:r>
            <a:r>
              <a:rPr lang="en-GB" sz="1600" b="1" dirty="0">
                <a:solidFill>
                  <a:srgbClr val="FF99CC"/>
                </a:solidFill>
                <a:latin typeface="Calibri"/>
              </a:rPr>
              <a:t>.….. </a:t>
            </a:r>
            <a:r>
              <a:rPr lang="en-GB" sz="1600" i="1" dirty="0">
                <a:solidFill>
                  <a:srgbClr val="FF0000"/>
                </a:solidFill>
                <a:latin typeface="Calibri"/>
              </a:rPr>
              <a:t>I would love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DBCBEB83-4B56-4C49-92F8-9D024462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4713"/>
            <a:ext cx="15065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6 Rectángulo">
            <a:extLst>
              <a:ext uri="{FF2B5EF4-FFF2-40B4-BE49-F238E27FC236}">
                <a16:creationId xmlns:a16="http://schemas.microsoft.com/office/drawing/2014/main" id="{F68C0511-79EC-4A9E-84C0-F7F59326DA0D}"/>
              </a:ext>
            </a:extLst>
          </p:cNvPr>
          <p:cNvSpPr/>
          <p:nvPr/>
        </p:nvSpPr>
        <p:spPr>
          <a:xfrm>
            <a:off x="387350" y="3660775"/>
            <a:ext cx="6227763" cy="461963"/>
          </a:xfrm>
          <a:prstGeom prst="rect">
            <a:avLst/>
          </a:prstGeom>
          <a:solidFill>
            <a:srgbClr val="CCFF99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  <a:cs typeface="Arial" charset="0"/>
              </a:rPr>
              <a:t>+INFINITIVE (</a:t>
            </a:r>
            <a:r>
              <a:rPr lang="en-US" sz="2400" b="1" dirty="0" err="1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  <a:cs typeface="Arial" charset="0"/>
              </a:rPr>
              <a:t>visitar</a:t>
            </a:r>
            <a:r>
              <a:rPr lang="en-US" sz="24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  <a:cs typeface="Arial" charset="0"/>
              </a:rPr>
              <a:t>, </a:t>
            </a:r>
            <a:r>
              <a:rPr lang="en-US" sz="2400" b="1" dirty="0" err="1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  <a:cs typeface="Arial" charset="0"/>
              </a:rPr>
              <a:t>viajar</a:t>
            </a:r>
            <a:r>
              <a:rPr lang="en-US" sz="24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  <a:cs typeface="Arial" charset="0"/>
              </a:rPr>
              <a:t>, </a:t>
            </a:r>
            <a:r>
              <a:rPr lang="en-US" sz="2400" b="1" dirty="0" err="1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  <a:cs typeface="Arial" charset="0"/>
              </a:rPr>
              <a:t>ver</a:t>
            </a:r>
            <a:r>
              <a:rPr lang="en-US" sz="24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  <a:cs typeface="Arial" charset="0"/>
              </a:rPr>
              <a:t>, </a:t>
            </a:r>
            <a:r>
              <a:rPr lang="en-US" sz="2400" b="1" dirty="0" err="1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  <a:cs typeface="Arial" charset="0"/>
              </a:rPr>
              <a:t>probar</a:t>
            </a:r>
            <a:r>
              <a:rPr lang="en-US" sz="24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  <a:cs typeface="Arial" charset="0"/>
              </a:rPr>
              <a:t>)</a:t>
            </a:r>
            <a:endParaRPr lang="en-GB" sz="24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 panose="020F050202020403020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5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B845326A-A60D-43A4-87EC-087487E0A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236" y="1360830"/>
            <a:ext cx="1773238" cy="630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Vivo</a:t>
            </a:r>
            <a:r>
              <a:rPr lang="en-GB" altLang="es-ES" sz="1400" b="1">
                <a:latin typeface="Comic Sans MS" panose="030F0702030302020204" pitchFamily="66" charset="0"/>
              </a:rPr>
              <a:t> en ….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live in …..</a:t>
            </a:r>
            <a:endParaRPr lang="en-GB" altLang="es-ES" sz="16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AA33595-700D-427B-9CF4-EB60C25F2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74" y="3027705"/>
            <a:ext cx="299085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latin typeface="Comic Sans MS" panose="030F0702030302020204" pitchFamily="66" charset="0"/>
              </a:rPr>
              <a:t>En mi ciudad 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In my city</a:t>
            </a:r>
            <a:endParaRPr lang="en-GB" altLang="es-ES" sz="16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5D8F207-E41C-44AE-9682-C9E8499C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36" y="2222842"/>
            <a:ext cx="2889250" cy="63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Es</a:t>
            </a:r>
            <a:r>
              <a:rPr lang="en-GB" altLang="es-ES" sz="1400" b="1">
                <a:latin typeface="Comic Sans MS" panose="030F0702030302020204" pitchFamily="66" charset="0"/>
              </a:rPr>
              <a:t> una ciudad 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It´s a city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Es</a:t>
            </a:r>
            <a:r>
              <a:rPr lang="es-ES" altLang="es-ES" sz="1400" b="1">
                <a:latin typeface="Comic Sans MS" panose="030F0702030302020204" pitchFamily="66" charset="0"/>
              </a:rPr>
              <a:t> un pueblo 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It´s a village</a:t>
            </a:r>
            <a:endParaRPr lang="en-GB" altLang="es-ES" sz="14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8673434-6993-451F-B1DD-6B65540BD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924" y="1341780"/>
            <a:ext cx="2413000" cy="3786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>
                <a:latin typeface="Comic Sans MS" panose="030F0702030302020204" pitchFamily="66" charset="0"/>
              </a:rPr>
              <a:t>Bonit</a:t>
            </a:r>
            <a:r>
              <a:rPr lang="en-GB" altLang="es-ES" sz="16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600">
                <a:latin typeface="Comic Sans MS" panose="030F0702030302020204" pitchFamily="66" charset="0"/>
              </a:rPr>
              <a:t>/</a:t>
            </a:r>
            <a:r>
              <a:rPr lang="en-GB" altLang="es-ES" sz="1600">
                <a:solidFill>
                  <a:srgbClr val="FF66FF"/>
                </a:solidFill>
                <a:latin typeface="Comic Sans MS" panose="030F0702030302020204" pitchFamily="66" charset="0"/>
              </a:rPr>
              <a:t>a</a:t>
            </a:r>
            <a:r>
              <a:rPr lang="en-GB" altLang="es-ES" sz="1600">
                <a:latin typeface="Comic Sans MS" panose="030F0702030302020204" pitchFamily="66" charset="0"/>
              </a:rPr>
              <a:t>	</a:t>
            </a:r>
            <a:r>
              <a:rPr lang="en-GB" altLang="es-ES" sz="1600" i="1">
                <a:solidFill>
                  <a:srgbClr val="FF0000"/>
                </a:solidFill>
                <a:latin typeface="Comic Sans MS" panose="030F0702030302020204" pitchFamily="66" charset="0"/>
              </a:rPr>
              <a:t>beautiful</a:t>
            </a:r>
            <a:r>
              <a:rPr lang="en-GB" altLang="es-ES" sz="160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Fe</a:t>
            </a:r>
            <a:r>
              <a:rPr lang="en-GB" altLang="es-ES" sz="16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600">
                <a:latin typeface="Comic Sans MS" panose="030F0702030302020204" pitchFamily="66" charset="0"/>
              </a:rPr>
              <a:t>/</a:t>
            </a:r>
            <a:r>
              <a:rPr lang="en-GB" altLang="es-ES" sz="1600">
                <a:solidFill>
                  <a:srgbClr val="FF66FF"/>
                </a:solidFill>
                <a:latin typeface="Comic Sans MS" panose="030F0702030302020204" pitchFamily="66" charset="0"/>
              </a:rPr>
              <a:t>a</a:t>
            </a:r>
            <a:r>
              <a:rPr lang="es-ES" altLang="es-ES" sz="1600">
                <a:latin typeface="Comic Sans MS" panose="030F0702030302020204" pitchFamily="66" charset="0"/>
              </a:rPr>
              <a:t>	</a:t>
            </a:r>
            <a:r>
              <a:rPr lang="es-ES" altLang="es-ES" sz="1600" i="1">
                <a:solidFill>
                  <a:srgbClr val="FF0000"/>
                </a:solidFill>
                <a:latin typeface="Comic Sans MS" panose="030F0702030302020204" pitchFamily="66" charset="0"/>
              </a:rPr>
              <a:t>ugly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Históric</a:t>
            </a:r>
            <a:r>
              <a:rPr lang="en-GB" altLang="es-ES" sz="16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600">
                <a:latin typeface="Comic Sans MS" panose="030F0702030302020204" pitchFamily="66" charset="0"/>
              </a:rPr>
              <a:t>/</a:t>
            </a:r>
            <a:r>
              <a:rPr lang="en-GB" altLang="es-ES" sz="16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Modern</a:t>
            </a:r>
            <a:r>
              <a:rPr lang="en-GB" altLang="es-ES" sz="16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600">
                <a:latin typeface="Comic Sans MS" panose="030F0702030302020204" pitchFamily="66" charset="0"/>
              </a:rPr>
              <a:t>/</a:t>
            </a:r>
            <a:r>
              <a:rPr lang="en-GB" altLang="es-ES" sz="1600">
                <a:solidFill>
                  <a:srgbClr val="FF66FF"/>
                </a:solidFill>
                <a:latin typeface="Comic Sans MS" panose="030F0702030302020204" pitchFamily="66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>
                <a:solidFill>
                  <a:srgbClr val="000000"/>
                </a:solidFill>
                <a:latin typeface="Comic Sans MS" panose="030F0702030302020204" pitchFamily="66" charset="0"/>
              </a:rPr>
              <a:t>Antigu</a:t>
            </a:r>
            <a:r>
              <a:rPr lang="en-GB" altLang="es-ES" sz="16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600">
                <a:solidFill>
                  <a:srgbClr val="000000"/>
                </a:solidFill>
                <a:latin typeface="Comic Sans MS" panose="030F0702030302020204" pitchFamily="66" charset="0"/>
              </a:rPr>
              <a:t>/</a:t>
            </a:r>
            <a:r>
              <a:rPr lang="en-GB" altLang="es-ES" sz="16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600" i="1">
                <a:solidFill>
                  <a:srgbClr val="FF0000"/>
                </a:solidFill>
                <a:latin typeface="Comic Sans MS" panose="030F0702030302020204" pitchFamily="66" charset="0"/>
              </a:rPr>
              <a:t>quiet</a:t>
            </a:r>
            <a:endParaRPr lang="en-GB" altLang="es-ES" sz="1600">
              <a:solidFill>
                <a:srgbClr val="FF66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Pequeñ</a:t>
            </a:r>
            <a:r>
              <a:rPr lang="en-GB" altLang="es-ES" sz="16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600">
                <a:latin typeface="Comic Sans MS" panose="030F0702030302020204" pitchFamily="66" charset="0"/>
              </a:rPr>
              <a:t>/</a:t>
            </a:r>
            <a:r>
              <a:rPr lang="en-GB" altLang="es-ES" sz="16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600" i="1">
                <a:solidFill>
                  <a:srgbClr val="FF0000"/>
                </a:solidFill>
                <a:latin typeface="Comic Sans MS" panose="030F0702030302020204" pitchFamily="66" charset="0"/>
              </a:rPr>
              <a:t>small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>
                <a:latin typeface="Comic Sans MS" panose="030F0702030302020204" pitchFamily="66" charset="0"/>
              </a:rPr>
              <a:t>Tranquil</a:t>
            </a:r>
            <a:r>
              <a:rPr lang="en-GB" altLang="es-ES" sz="16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600">
                <a:latin typeface="Comic Sans MS" panose="030F0702030302020204" pitchFamily="66" charset="0"/>
              </a:rPr>
              <a:t>/</a:t>
            </a:r>
            <a:r>
              <a:rPr lang="en-GB" altLang="es-ES" sz="16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600" i="1">
                <a:solidFill>
                  <a:srgbClr val="FF0000"/>
                </a:solidFill>
                <a:latin typeface="Comic Sans MS" panose="030F0702030302020204" pitchFamily="66" charset="0"/>
              </a:rPr>
              <a:t>quiet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>
                <a:solidFill>
                  <a:srgbClr val="000000"/>
                </a:solidFill>
                <a:latin typeface="Comic Sans MS" panose="030F0702030302020204" pitchFamily="66" charset="0"/>
              </a:rPr>
              <a:t>Animad</a:t>
            </a:r>
            <a:r>
              <a:rPr lang="en-GB" altLang="es-ES" sz="16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600">
                <a:solidFill>
                  <a:srgbClr val="000000"/>
                </a:solidFill>
                <a:latin typeface="Comic Sans MS" panose="030F0702030302020204" pitchFamily="66" charset="0"/>
              </a:rPr>
              <a:t>/</a:t>
            </a:r>
            <a:r>
              <a:rPr lang="en-GB" altLang="es-ES" sz="16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600" i="1">
                <a:solidFill>
                  <a:srgbClr val="FF0000"/>
                </a:solidFill>
                <a:latin typeface="Comic Sans MS" panose="030F0702030302020204" pitchFamily="66" charset="0"/>
              </a:rPr>
              <a:t>lively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>
                <a:solidFill>
                  <a:srgbClr val="000000"/>
                </a:solidFill>
                <a:latin typeface="Comic Sans MS" panose="030F0702030302020204" pitchFamily="66" charset="0"/>
              </a:rPr>
              <a:t>Ocupad</a:t>
            </a:r>
            <a:r>
              <a:rPr lang="en-GB" altLang="es-ES" sz="16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600">
                <a:solidFill>
                  <a:srgbClr val="000000"/>
                </a:solidFill>
                <a:latin typeface="Comic Sans MS" panose="030F0702030302020204" pitchFamily="66" charset="0"/>
              </a:rPr>
              <a:t>/</a:t>
            </a:r>
            <a:r>
              <a:rPr lang="en-GB" altLang="es-ES" sz="16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600" i="1">
                <a:solidFill>
                  <a:srgbClr val="FF0000"/>
                </a:solidFill>
                <a:latin typeface="Comic Sans MS" panose="030F0702030302020204" pitchFamily="66" charset="0"/>
              </a:rPr>
              <a:t>busy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Turístic</a:t>
            </a:r>
            <a:r>
              <a:rPr lang="en-GB" altLang="es-ES" sz="16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600">
                <a:latin typeface="Comic Sans MS" panose="030F0702030302020204" pitchFamily="66" charset="0"/>
              </a:rPr>
              <a:t>/</a:t>
            </a:r>
            <a:r>
              <a:rPr lang="en-GB" altLang="es-ES" sz="1600">
                <a:solidFill>
                  <a:srgbClr val="FF66FF"/>
                </a:solidFill>
                <a:latin typeface="Comic Sans MS" panose="030F0702030302020204" pitchFamily="66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Industrial</a:t>
            </a:r>
            <a:endParaRPr lang="en-GB" altLang="es-ES" sz="1600">
              <a:solidFill>
                <a:srgbClr val="FF66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Importante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Grande	</a:t>
            </a:r>
            <a:r>
              <a:rPr lang="es-ES" altLang="es-ES" sz="1600" i="1">
                <a:solidFill>
                  <a:srgbClr val="FF0000"/>
                </a:solidFill>
                <a:latin typeface="Comic Sans MS" panose="030F0702030302020204" pitchFamily="66" charset="0"/>
              </a:rPr>
              <a:t>big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>
                <a:solidFill>
                  <a:srgbClr val="000000"/>
                </a:solidFill>
                <a:latin typeface="Comic Sans MS" panose="030F0702030302020204" pitchFamily="66" charset="0"/>
              </a:rPr>
              <a:t>Popular</a:t>
            </a:r>
            <a:r>
              <a:rPr lang="es-ES" altLang="es-ES" sz="1600">
                <a:latin typeface="Comic Sans MS" panose="030F0702030302020204" pitchFamily="66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s-ES" sz="1600">
              <a:latin typeface="Comic Sans MS" panose="030F0702030302020204" pitchFamily="66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F126A8E6-0C27-4475-8EF7-0B2B7B961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624" y="1367180"/>
            <a:ext cx="2139950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>
                <a:latin typeface="Comic Sans MS" panose="030F0702030302020204" pitchFamily="66" charset="0"/>
              </a:rPr>
              <a:t>Un poco </a:t>
            </a:r>
            <a:r>
              <a:rPr lang="en-GB" altLang="es-ES" sz="1600">
                <a:solidFill>
                  <a:srgbClr val="FF0000"/>
                </a:solidFill>
                <a:latin typeface="Comic Sans MS" panose="030F0702030302020204" pitchFamily="66" charset="0"/>
              </a:rPr>
              <a:t>a little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>
                <a:latin typeface="Comic Sans MS" panose="030F0702030302020204" pitchFamily="66" charset="0"/>
              </a:rPr>
              <a:t>Bastante </a:t>
            </a:r>
            <a:r>
              <a:rPr lang="en-GB" altLang="es-ES" sz="1600">
                <a:solidFill>
                  <a:srgbClr val="FF0000"/>
                </a:solidFill>
                <a:latin typeface="Comic Sans MS" panose="030F0702030302020204" pitchFamily="66" charset="0"/>
              </a:rPr>
              <a:t>quite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>
                <a:latin typeface="Comic Sans MS" panose="030F0702030302020204" pitchFamily="66" charset="0"/>
              </a:rPr>
              <a:t>Muy </a:t>
            </a:r>
            <a:r>
              <a:rPr lang="en-GB" altLang="es-ES" sz="1600">
                <a:solidFill>
                  <a:srgbClr val="FF0000"/>
                </a:solidFill>
                <a:latin typeface="Comic Sans MS" panose="030F0702030302020204" pitchFamily="66" charset="0"/>
              </a:rPr>
              <a:t>very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>
                <a:latin typeface="Comic Sans MS" panose="030F0702030302020204" pitchFamily="66" charset="0"/>
              </a:rPr>
              <a:t>Demasiado  </a:t>
            </a:r>
            <a:r>
              <a:rPr lang="en-GB" altLang="es-ES" sz="1600">
                <a:solidFill>
                  <a:srgbClr val="FF0000"/>
                </a:solidFill>
                <a:latin typeface="Comic Sans MS" panose="030F0702030302020204" pitchFamily="66" charset="0"/>
              </a:rPr>
              <a:t>too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062F3F69-469C-4928-8B69-9E6E1D2D5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36" y="3449980"/>
            <a:ext cx="3884613" cy="310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400" b="1" i="1">
                <a:latin typeface="Comic Sans MS" panose="030F0702030302020204" pitchFamily="66" charset="0"/>
              </a:rPr>
              <a:t>un castillo	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 castle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 i="1">
                <a:latin typeface="Comic Sans MS" panose="030F0702030302020204" pitchFamily="66" charset="0"/>
              </a:rPr>
              <a:t>un centro comercial	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 shopping centre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 i="1">
                <a:latin typeface="Comic Sans MS" panose="030F0702030302020204" pitchFamily="66" charset="0"/>
              </a:rPr>
              <a:t>un cine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 cinema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 i="1">
                <a:latin typeface="Comic Sans MS" panose="030F0702030302020204" pitchFamily="66" charset="0"/>
              </a:rPr>
              <a:t>un estadio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 stadium</a:t>
            </a:r>
            <a:endParaRPr lang="en-GB" altLang="es-ES" sz="1400" b="1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 i="1">
                <a:latin typeface="Comic Sans MS" panose="030F0702030302020204" pitchFamily="66" charset="0"/>
              </a:rPr>
              <a:t>un museo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 museum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 i="1">
                <a:latin typeface="Comic Sans MS" panose="030F0702030302020204" pitchFamily="66" charset="0"/>
              </a:rPr>
              <a:t>un parque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 park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 i="1">
                <a:latin typeface="Comic Sans MS" panose="030F0702030302020204" pitchFamily="66" charset="0"/>
              </a:rPr>
              <a:t>un polideportivo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 sports centre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 i="1">
                <a:latin typeface="Comic Sans MS" panose="030F0702030302020204" pitchFamily="66" charset="0"/>
              </a:rPr>
              <a:t>una piscina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 swimmingpool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 i="1">
                <a:solidFill>
                  <a:srgbClr val="000000"/>
                </a:solidFill>
                <a:latin typeface="Comic Sans MS" panose="030F0702030302020204" pitchFamily="66" charset="0"/>
              </a:rPr>
              <a:t>una biblioteca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 library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 i="1">
                <a:solidFill>
                  <a:srgbClr val="000000"/>
                </a:solidFill>
                <a:latin typeface="Comic Sans MS" panose="030F0702030302020204" pitchFamily="66" charset="0"/>
              </a:rPr>
              <a:t>una galería de arte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an art gallery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 i="1">
                <a:solidFill>
                  <a:srgbClr val="000000"/>
                </a:solidFill>
                <a:latin typeface="Comic Sans MS" panose="030F0702030302020204" pitchFamily="66" charset="0"/>
              </a:rPr>
              <a:t>una playa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 beach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 i="1">
                <a:solidFill>
                  <a:srgbClr val="000000"/>
                </a:solidFill>
                <a:latin typeface="Comic Sans MS" panose="030F0702030302020204" pitchFamily="66" charset="0"/>
              </a:rPr>
              <a:t>muchas cosas 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lots of things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 i="1">
                <a:solidFill>
                  <a:srgbClr val="000000"/>
                </a:solidFill>
                <a:latin typeface="Comic Sans MS" panose="030F0702030302020204" pitchFamily="66" charset="0"/>
              </a:rPr>
              <a:t>muchas tiendas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lots of shops</a:t>
            </a:r>
            <a:endParaRPr lang="en-GB" altLang="es-ES" sz="1400" b="1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s-ES" sz="14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23D5B6-AE4C-4560-9848-55709FB62700}"/>
              </a:ext>
            </a:extLst>
          </p:cNvPr>
          <p:cNvSpPr/>
          <p:nvPr/>
        </p:nvSpPr>
        <p:spPr>
          <a:xfrm>
            <a:off x="1887222" y="1597775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ACCF10BD-082C-4386-BCD4-11447CF2936E}"/>
              </a:ext>
            </a:extLst>
          </p:cNvPr>
          <p:cNvSpPr/>
          <p:nvPr/>
        </p:nvSpPr>
        <p:spPr>
          <a:xfrm>
            <a:off x="3263016" y="2311789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5251F0B6-35A1-4BCA-8D98-6A18BD80A1C0}"/>
              </a:ext>
            </a:extLst>
          </p:cNvPr>
          <p:cNvSpPr/>
          <p:nvPr/>
        </p:nvSpPr>
        <p:spPr>
          <a:xfrm>
            <a:off x="3629937" y="1342304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A53E7CD9-3F9E-43EC-888B-1AF55A081806}"/>
              </a:ext>
            </a:extLst>
          </p:cNvPr>
          <p:cNvSpPr/>
          <p:nvPr/>
        </p:nvSpPr>
        <p:spPr>
          <a:xfrm>
            <a:off x="8304447" y="1443867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C097F212-99E1-4489-8CEA-5B2DF99C51C5}"/>
              </a:ext>
            </a:extLst>
          </p:cNvPr>
          <p:cNvSpPr/>
          <p:nvPr/>
        </p:nvSpPr>
        <p:spPr>
          <a:xfrm>
            <a:off x="5493363" y="2734254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E170BF34-10A7-4BEF-86AF-507479FEB82F}"/>
              </a:ext>
            </a:extLst>
          </p:cNvPr>
          <p:cNvSpPr/>
          <p:nvPr/>
        </p:nvSpPr>
        <p:spPr>
          <a:xfrm>
            <a:off x="4168071" y="3517719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3BDE9C3D-2639-4906-95C1-42178CBDD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049" y="2705442"/>
            <a:ext cx="1741487" cy="63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latin typeface="Comic Sans MS" panose="030F0702030302020204" pitchFamily="66" charset="0"/>
              </a:rPr>
              <a:t>(no) </a:t>
            </a: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hay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there is/are (not)</a:t>
            </a:r>
            <a:endParaRPr lang="en-GB" altLang="es-ES" sz="16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209727C4-CD97-433E-BA3E-42E2231B6F0C}"/>
              </a:ext>
            </a:extLst>
          </p:cNvPr>
          <p:cNvSpPr/>
          <p:nvPr/>
        </p:nvSpPr>
        <p:spPr>
          <a:xfrm>
            <a:off x="3140796" y="3070399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29 Rectángulo">
            <a:extLst>
              <a:ext uri="{FF2B5EF4-FFF2-40B4-BE49-F238E27FC236}">
                <a16:creationId xmlns:a16="http://schemas.microsoft.com/office/drawing/2014/main" id="{3A2F015E-343A-4C11-A32F-B1CFF018F25A}"/>
              </a:ext>
            </a:extLst>
          </p:cNvPr>
          <p:cNvSpPr/>
          <p:nvPr/>
        </p:nvSpPr>
        <p:spPr>
          <a:xfrm>
            <a:off x="6287979" y="4758620"/>
            <a:ext cx="151216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  <a:cs typeface="Arial" charset="0"/>
              </a:rPr>
              <a:t>+</a:t>
            </a:r>
            <a:r>
              <a:rPr lang="en-US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  <a:cs typeface="Arial" charset="0"/>
              </a:rPr>
              <a:t> ADJETIVOS</a:t>
            </a:r>
            <a:endParaRPr lang="en-GB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 panose="020F0502020204030204"/>
              <a:cs typeface="Arial" charset="0"/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FB9A2E-9C81-4908-96D5-E00EB5083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74" y="5402605"/>
            <a:ext cx="3313112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latin typeface="Comic Sans MS" panose="030F0702030302020204" pitchFamily="66" charset="0"/>
              </a:rPr>
              <a:t>Sin embargo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However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latin typeface="Comic Sans MS" panose="030F0702030302020204" pitchFamily="66" charset="0"/>
              </a:rPr>
              <a:t>Aunque también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Although …as well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latin typeface="Comic Sans MS" panose="030F0702030302020204" pitchFamily="66" charset="0"/>
              </a:rPr>
              <a:t>Además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Also</a:t>
            </a: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17ADA223-1403-4370-9F8D-71B1767E5B55}"/>
              </a:ext>
            </a:extLst>
          </p:cNvPr>
          <p:cNvSpPr/>
          <p:nvPr/>
        </p:nvSpPr>
        <p:spPr>
          <a:xfrm>
            <a:off x="6921843" y="5461407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88DA58F5-3422-4376-B934-024F9873FC99}"/>
              </a:ext>
            </a:extLst>
          </p:cNvPr>
          <p:cNvSpPr/>
          <p:nvPr/>
        </p:nvSpPr>
        <p:spPr>
          <a:xfrm>
            <a:off x="5788341" y="3111596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6F6AC145-C6A3-4B8F-A34F-706367FBBAF9}"/>
              </a:ext>
            </a:extLst>
          </p:cNvPr>
          <p:cNvSpPr/>
          <p:nvPr/>
        </p:nvSpPr>
        <p:spPr>
          <a:xfrm>
            <a:off x="4168071" y="3977958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FE290CA-A282-42CA-BEE9-86C2DBAF6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68263"/>
            <a:ext cx="7127875" cy="1325562"/>
          </a:xfrm>
        </p:spPr>
        <p:txBody>
          <a:bodyPr/>
          <a:lstStyle/>
          <a:p>
            <a:r>
              <a:rPr lang="es-ES" altLang="es-ES" sz="2400" dirty="0">
                <a:latin typeface="Britannic Bold" panose="020B0903060703020204" pitchFamily="34" charset="0"/>
              </a:rPr>
              <a:t>15</a:t>
            </a:r>
            <a:r>
              <a:rPr lang="es-ES" altLang="es-E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.¿</a:t>
            </a:r>
            <a:r>
              <a:rPr lang="es-ES" altLang="es-ES" sz="2400" dirty="0">
                <a:solidFill>
                  <a:srgbClr val="FF6600"/>
                </a:solidFill>
                <a:latin typeface="Britannic Bold" panose="020B0903060703020204" pitchFamily="34" charset="0"/>
              </a:rPr>
              <a:t>Es</a:t>
            </a:r>
            <a:r>
              <a:rPr lang="es-ES" altLang="es-E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 tu ciudad un destino turístico? </a:t>
            </a:r>
            <a:br>
              <a:rPr lang="es-ES" altLang="es-ES" sz="2400" dirty="0">
                <a:latin typeface="Britannic Bold" panose="020B0903060703020204" pitchFamily="34" charset="0"/>
              </a:rPr>
            </a:b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Is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your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city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a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holiday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destination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altLang="es-ES" sz="2400" i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8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 redondeado">
            <a:extLst>
              <a:ext uri="{FF2B5EF4-FFF2-40B4-BE49-F238E27FC236}">
                <a16:creationId xmlns:a16="http://schemas.microsoft.com/office/drawing/2014/main" id="{27B985FD-E264-441D-B638-B70938976CCE}"/>
              </a:ext>
            </a:extLst>
          </p:cNvPr>
          <p:cNvSpPr/>
          <p:nvPr/>
        </p:nvSpPr>
        <p:spPr>
          <a:xfrm>
            <a:off x="91440" y="1016277"/>
            <a:ext cx="8961120" cy="5191858"/>
          </a:xfrm>
          <a:prstGeom prst="roundRect">
            <a:avLst/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8BFE28E-7FDE-4775-BCDE-52AFC1AA9E81}"/>
              </a:ext>
            </a:extLst>
          </p:cNvPr>
          <p:cNvSpPr txBox="1">
            <a:spLocks/>
          </p:cNvSpPr>
          <p:nvPr/>
        </p:nvSpPr>
        <p:spPr bwMode="auto">
          <a:xfrm>
            <a:off x="904816" y="1273466"/>
            <a:ext cx="4899057" cy="46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Viajar</a:t>
            </a:r>
            <a:r>
              <a:rPr lang="en-GB" altLang="en-US" sz="1200" b="1" dirty="0">
                <a:latin typeface="Comic Sans MS" panose="030F0702030302020204" pitchFamily="66" charset="0"/>
              </a:rPr>
              <a:t>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en</a:t>
            </a:r>
            <a:r>
              <a:rPr lang="en-GB" altLang="en-US" sz="1200" b="1" dirty="0">
                <a:latin typeface="Comic Sans MS" panose="030F0702030302020204" pitchFamily="66" charset="0"/>
              </a:rPr>
              <a:t>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coche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Alojarse</a:t>
            </a:r>
            <a:r>
              <a:rPr lang="en-GB" altLang="en-US" sz="1200" b="1" dirty="0">
                <a:latin typeface="Comic Sans MS" panose="030F0702030302020204" pitchFamily="66" charset="0"/>
              </a:rPr>
              <a:t>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en</a:t>
            </a:r>
            <a:r>
              <a:rPr lang="en-GB" altLang="en-US" sz="1200" b="1" dirty="0">
                <a:latin typeface="Comic Sans MS" panose="030F0702030302020204" pitchFamily="66" charset="0"/>
              </a:rPr>
              <a:t> un hotel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Quedarse</a:t>
            </a:r>
            <a:r>
              <a:rPr lang="en-GB" altLang="en-US" sz="1200" b="1" dirty="0">
                <a:latin typeface="Comic Sans MS" panose="030F0702030302020204" pitchFamily="66" charset="0"/>
              </a:rPr>
              <a:t>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en</a:t>
            </a:r>
            <a:r>
              <a:rPr lang="en-GB" altLang="en-US" sz="1200" b="1" dirty="0">
                <a:latin typeface="Comic Sans MS" panose="030F0702030302020204" pitchFamily="66" charset="0"/>
              </a:rPr>
              <a:t> un hotel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Salir</a:t>
            </a:r>
            <a:r>
              <a:rPr lang="en-GB" altLang="en-US" sz="1200" b="1" dirty="0">
                <a:latin typeface="Comic Sans MS" panose="030F0702030302020204" pitchFamily="66" charset="0"/>
              </a:rPr>
              <a:t> 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Llegar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Reservar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Ir</a:t>
            </a:r>
            <a:r>
              <a:rPr lang="en-GB" altLang="en-US" sz="1200" b="1" dirty="0">
                <a:latin typeface="Comic Sans MS" panose="030F0702030302020204" pitchFamily="66" charset="0"/>
              </a:rPr>
              <a:t> a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italia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Visitar</a:t>
            </a:r>
            <a:r>
              <a:rPr lang="en-GB" altLang="en-US" sz="1200" b="1" dirty="0">
                <a:latin typeface="Comic Sans MS" panose="030F0702030302020204" pitchFamily="66" charset="0"/>
              </a:rPr>
              <a:t> A mi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familia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Comprar</a:t>
            </a:r>
            <a:r>
              <a:rPr lang="en-GB" altLang="en-US" sz="1200" b="1" dirty="0">
                <a:latin typeface="Comic Sans MS" panose="030F0702030302020204" pitchFamily="66" charset="0"/>
              </a:rPr>
              <a:t>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recuerdos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Tomar</a:t>
            </a:r>
            <a:r>
              <a:rPr lang="en-GB" altLang="en-US" sz="1200" b="1" dirty="0">
                <a:latin typeface="Comic Sans MS" panose="030F0702030302020204" pitchFamily="66" charset="0"/>
              </a:rPr>
              <a:t>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fotos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Compartir</a:t>
            </a:r>
            <a:r>
              <a:rPr lang="en-GB" altLang="en-US" sz="1200" b="1" dirty="0">
                <a:latin typeface="Comic Sans MS" panose="030F0702030302020204" pitchFamily="66" charset="0"/>
              </a:rPr>
              <a:t>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experiencias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Descansar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Desconectar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Relajarse</a:t>
            </a:r>
            <a:endParaRPr lang="en-GB" altLang="en-US" sz="1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GB" altLang="en-US" sz="1200" b="1" dirty="0">
                <a:latin typeface="Comic Sans MS" panose="030F0702030302020204" pitchFamily="66" charset="0"/>
              </a:rPr>
              <a:t>Pasar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tiempo</a:t>
            </a:r>
            <a:r>
              <a:rPr lang="en-GB" altLang="en-US" sz="1200" b="1" dirty="0">
                <a:latin typeface="Comic Sans MS" panose="030F0702030302020204" pitchFamily="66" charset="0"/>
              </a:rPr>
              <a:t> ...ANDO/...IENDO</a:t>
            </a:r>
          </a:p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Pasarlo</a:t>
            </a:r>
            <a:r>
              <a:rPr lang="en-GB" altLang="en-US" sz="1200" b="1" dirty="0">
                <a:latin typeface="Comic Sans MS" panose="030F0702030302020204" pitchFamily="66" charset="0"/>
              </a:rPr>
              <a:t>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bomba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</p:txBody>
      </p:sp>
      <p:sp>
        <p:nvSpPr>
          <p:cNvPr id="43" name="43 Rectángulo">
            <a:extLst>
              <a:ext uri="{FF2B5EF4-FFF2-40B4-BE49-F238E27FC236}">
                <a16:creationId xmlns:a16="http://schemas.microsoft.com/office/drawing/2014/main" id="{48F1F820-78AD-4E72-AB46-AF4C390BF346}"/>
              </a:ext>
            </a:extLst>
          </p:cNvPr>
          <p:cNvSpPr/>
          <p:nvPr/>
        </p:nvSpPr>
        <p:spPr>
          <a:xfrm>
            <a:off x="6617248" y="2794105"/>
            <a:ext cx="2205751" cy="9320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VERBOS </a:t>
            </a:r>
          </a:p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DE </a:t>
            </a:r>
          </a:p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VACACIONES</a:t>
            </a:r>
            <a:endParaRPr lang="es-ES" b="1" cap="all" dirty="0">
              <a:ln w="9000" cmpd="sng">
                <a:solidFill>
                  <a:srgbClr val="002A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05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CE19D9A0-6E11-481C-8F2C-AD0B7DD70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1276"/>
            <a:ext cx="6264275" cy="310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400" b="1">
                <a:latin typeface="Comic Sans MS" panose="030F0702030302020204" pitchFamily="66" charset="0"/>
              </a:rPr>
              <a:t>Visitar el castillo</a:t>
            </a:r>
            <a:r>
              <a:rPr lang="en-GB" altLang="es-ES" sz="1400" b="1" i="1">
                <a:latin typeface="Comic Sans MS" panose="030F0702030302020204" pitchFamily="66" charset="0"/>
              </a:rPr>
              <a:t>	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visit the castle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400" b="1">
                <a:latin typeface="Comic Sans MS" panose="030F0702030302020204" pitchFamily="66" charset="0"/>
              </a:rPr>
              <a:t>Visitar los monumentos 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visit the monuments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Visitar el estadio de fútbol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visit the football stadium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latin typeface="Comic Sans MS" panose="030F0702030302020204" pitchFamily="66" charset="0"/>
              </a:rPr>
              <a:t>Ir al parque temático 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go to the theme park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latin typeface="Comic Sans MS" panose="030F0702030302020204" pitchFamily="66" charset="0"/>
              </a:rPr>
              <a:t>Tomar un café en la palza mayor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have a coffee in the main square</a:t>
            </a:r>
            <a:endParaRPr lang="en-GB" altLang="es-ES" sz="1400" b="1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latin typeface="Comic Sans MS" panose="030F0702030302020204" pitchFamily="66" charset="0"/>
              </a:rPr>
              <a:t>Comer en restaurantes típicos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eat in typical restaurants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latin typeface="Comic Sans MS" panose="030F0702030302020204" pitchFamily="66" charset="0"/>
              </a:rPr>
              <a:t>Tomar el sol en la playa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Sunbathe on the beach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latin typeface="Comic Sans MS" panose="030F0702030302020204" pitchFamily="66" charset="0"/>
              </a:rPr>
              <a:t>Hacer deportes acuáticos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Do water sports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latin typeface="Comic Sans MS" panose="030F0702030302020204" pitchFamily="66" charset="0"/>
              </a:rPr>
              <a:t>Conocer gente nueva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Meet new people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Explorar cuevas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Explore caves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Hacer escalada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Do rock climbing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Hacer muchas cosas 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Do</a:t>
            </a:r>
            <a:r>
              <a:rPr lang="es-ES" altLang="es-ES" sz="1400" b="1" i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lots of things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Ir de compras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Go shopping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Montar en barco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Travel by ship</a:t>
            </a: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671214F4-3DEB-45B0-B1B1-2778B7F85976}"/>
              </a:ext>
            </a:extLst>
          </p:cNvPr>
          <p:cNvSpPr/>
          <p:nvPr/>
        </p:nvSpPr>
        <p:spPr>
          <a:xfrm>
            <a:off x="5713644" y="2499261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D4D699D5-49CF-4F11-BD24-B721933A0982}"/>
              </a:ext>
            </a:extLst>
          </p:cNvPr>
          <p:cNvSpPr/>
          <p:nvPr/>
        </p:nvSpPr>
        <p:spPr>
          <a:xfrm>
            <a:off x="1101900" y="1667091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31 Rectángulo">
            <a:extLst>
              <a:ext uri="{FF2B5EF4-FFF2-40B4-BE49-F238E27FC236}">
                <a16:creationId xmlns:a16="http://schemas.microsoft.com/office/drawing/2014/main" id="{102013B3-02B9-4B97-A0B7-406C07043A9B}"/>
              </a:ext>
            </a:extLst>
          </p:cNvPr>
          <p:cNvSpPr/>
          <p:nvPr/>
        </p:nvSpPr>
        <p:spPr>
          <a:xfrm>
            <a:off x="2767013" y="1820276"/>
            <a:ext cx="25749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/>
                <a:solidFill>
                  <a:srgbClr val="FF0066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  <a:cs typeface="Arial" charset="0"/>
              </a:rPr>
              <a:t>+ Activities</a:t>
            </a:r>
            <a:endParaRPr lang="en-GB" sz="2000" b="1" dirty="0">
              <a:ln/>
              <a:solidFill>
                <a:srgbClr val="FF0066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 panose="020F0502020204030204"/>
              <a:cs typeface="Arial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BC9D1965-E5BD-47AC-84E5-022008704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1445626"/>
            <a:ext cx="1404938" cy="63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latin typeface="Comic Sans MS" panose="030F0702030302020204" pitchFamily="66" charset="0"/>
              </a:rPr>
              <a:t>Se </a:t>
            </a: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puede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One can</a:t>
            </a:r>
            <a:endParaRPr lang="en-GB" altLang="es-ES" sz="16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34 Conector recto de flecha">
            <a:extLst>
              <a:ext uri="{FF2B5EF4-FFF2-40B4-BE49-F238E27FC236}">
                <a16:creationId xmlns:a16="http://schemas.microsoft.com/office/drawing/2014/main" id="{251D74D9-20E6-4B50-B63A-BBB85FD1856D}"/>
              </a:ext>
            </a:extLst>
          </p:cNvPr>
          <p:cNvCxnSpPr/>
          <p:nvPr/>
        </p:nvCxnSpPr>
        <p:spPr>
          <a:xfrm>
            <a:off x="1495425" y="1705976"/>
            <a:ext cx="104616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96C52F44-6810-4A9E-8220-833B2003E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" r="12196"/>
          <a:stretch>
            <a:fillRect/>
          </a:stretch>
        </p:blipFill>
        <p:spPr bwMode="auto">
          <a:xfrm>
            <a:off x="6181725" y="1129713"/>
            <a:ext cx="15001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6 Rectángulo">
            <a:extLst>
              <a:ext uri="{FF2B5EF4-FFF2-40B4-BE49-F238E27FC236}">
                <a16:creationId xmlns:a16="http://schemas.microsoft.com/office/drawing/2014/main" id="{825551FC-152D-47EA-8EDD-12741AAF22DB}"/>
              </a:ext>
            </a:extLst>
          </p:cNvPr>
          <p:cNvSpPr/>
          <p:nvPr/>
        </p:nvSpPr>
        <p:spPr>
          <a:xfrm>
            <a:off x="6965950" y="1705976"/>
            <a:ext cx="187166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  <a:cs typeface="Arial" charset="0"/>
              </a:rPr>
              <a:t>+</a:t>
            </a:r>
            <a:r>
              <a:rPr lang="en-US" sz="20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  <a:cs typeface="Arial" charset="0"/>
              </a:rPr>
              <a:t>Opinions</a:t>
            </a:r>
            <a:endParaRPr lang="en-GB" sz="20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 panose="020F0502020204030204"/>
              <a:cs typeface="Arial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FF802AF3-C46C-4831-B389-C72DAF4F2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5482638"/>
            <a:ext cx="3433762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Es</a:t>
            </a:r>
            <a:r>
              <a:rPr lang="en-GB" altLang="es-ES" sz="1400" b="1">
                <a:latin typeface="Comic Sans MS" panose="030F0702030302020204" pitchFamily="66" charset="0"/>
              </a:rPr>
              <a:t> interesante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it´s interesting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Es</a:t>
            </a: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 recomendable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it´s recomendable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Es</a:t>
            </a:r>
            <a:r>
              <a:rPr lang="en-GB" altLang="es-ES" sz="1400" b="1">
                <a:latin typeface="Comic Sans MS" panose="030F0702030302020204" pitchFamily="66" charset="0"/>
              </a:rPr>
              <a:t> aconsejable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it´s advisable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181ADC5-22D7-48A1-9E0A-102D4DDBB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950" y="2175876"/>
            <a:ext cx="2660650" cy="95408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latin typeface="Comic Sans MS" panose="030F0702030302020204" pitchFamily="66" charset="0"/>
              </a:rPr>
              <a:t>En mi opinión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In my opinion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Creo</a:t>
            </a:r>
            <a:r>
              <a:rPr lang="es-ES" altLang="es-ES" sz="1400" b="1">
                <a:latin typeface="Comic Sans MS" panose="030F0702030302020204" pitchFamily="66" charset="0"/>
              </a:rPr>
              <a:t> que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think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Pienso </a:t>
            </a:r>
            <a:r>
              <a:rPr lang="es-ES" altLang="es-ES" sz="1400" b="1">
                <a:latin typeface="Comic Sans MS" panose="030F0702030302020204" pitchFamily="66" charset="0"/>
              </a:rPr>
              <a:t>que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think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3EF6A00A-4F1E-4FA2-92B2-DAC4B8A74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475" y="4188826"/>
            <a:ext cx="1404938" cy="630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latin typeface="Comic Sans MS" panose="030F0702030302020204" pitchFamily="66" charset="0"/>
              </a:rPr>
              <a:t>Visitar…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To visit…</a:t>
            </a:r>
            <a:endParaRPr lang="en-GB" altLang="es-ES" sz="16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3DD31FA0-45D1-41A2-A5C3-DA40B3A53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75" y="5519151"/>
            <a:ext cx="2016125" cy="784225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800" b="1">
                <a:solidFill>
                  <a:srgbClr val="000000"/>
                </a:solidFill>
                <a:latin typeface="Comic Sans MS" panose="030F0702030302020204" pitchFamily="66" charset="0"/>
              </a:rPr>
              <a:t>porque </a:t>
            </a:r>
            <a:r>
              <a:rPr lang="en-GB" altLang="es-ES" sz="1800" b="1" i="1">
                <a:solidFill>
                  <a:srgbClr val="FF0000"/>
                </a:solidFill>
                <a:latin typeface="Comic Sans MS" panose="030F0702030302020204" pitchFamily="66" charset="0"/>
              </a:rPr>
              <a:t>because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s-ES" sz="1800" b="1">
                <a:solidFill>
                  <a:srgbClr val="000000"/>
                </a:solidFill>
                <a:latin typeface="Comic Sans MS" panose="030F0702030302020204" pitchFamily="66" charset="0"/>
              </a:rPr>
              <a:t>Ya que  </a:t>
            </a:r>
            <a:r>
              <a:rPr lang="en-GB" altLang="es-ES" sz="1800" b="1" i="1">
                <a:solidFill>
                  <a:srgbClr val="FF0000"/>
                </a:solidFill>
                <a:latin typeface="Comic Sans MS" panose="030F0702030302020204" pitchFamily="66" charset="0"/>
              </a:rPr>
              <a:t>because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D6A21D8D-1D51-4DC3-9424-E1C62C73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5762038"/>
            <a:ext cx="474663" cy="63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latin typeface="Comic Sans MS" panose="030F0702030302020204" pitchFamily="66" charset="0"/>
              </a:rPr>
              <a:t>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en-GB" altLang="es-ES" sz="16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457DEDAD-7E53-4024-8893-3BE7545BA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650" y="3264901"/>
            <a:ext cx="2087563" cy="310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400">
                <a:latin typeface="Comic Sans MS" panose="030F0702030302020204" pitchFamily="66" charset="0"/>
              </a:rPr>
              <a:t>Bonit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</a:t>
            </a:r>
            <a:r>
              <a:rPr lang="en-GB" altLang="es-ES" sz="1400">
                <a:latin typeface="Comic Sans MS" panose="030F0702030302020204" pitchFamily="66" charset="0"/>
              </a:rPr>
              <a:t>	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beautiful</a:t>
            </a:r>
            <a:r>
              <a:rPr lang="en-GB" altLang="es-ES" sz="140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Fe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</a:t>
            </a:r>
            <a:r>
              <a:rPr lang="es-ES" altLang="es-ES" sz="1400">
                <a:latin typeface="Comic Sans MS" panose="030F0702030302020204" pitchFamily="66" charset="0"/>
              </a:rPr>
              <a:t>	</a:t>
            </a:r>
            <a:r>
              <a:rPr lang="es-ES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ugly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Históric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Modern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Antigu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old</a:t>
            </a:r>
            <a:endParaRPr lang="en-GB" altLang="es-ES" sz="1400">
              <a:solidFill>
                <a:srgbClr val="FF66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Pequeñ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small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400">
                <a:latin typeface="Comic Sans MS" panose="030F0702030302020204" pitchFamily="66" charset="0"/>
              </a:rPr>
              <a:t>Tranquil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quiet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Animad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lively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Ocupad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busy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Turístic</a:t>
            </a:r>
            <a:r>
              <a:rPr lang="en-GB" altLang="es-ES" sz="140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altLang="es-ES" sz="1400">
                <a:latin typeface="Comic Sans MS" panose="030F0702030302020204" pitchFamily="66" charset="0"/>
              </a:rPr>
              <a:t>/</a:t>
            </a:r>
            <a:r>
              <a:rPr lang="en-GB" altLang="es-ES" sz="1400">
                <a:solidFill>
                  <a:srgbClr val="FF66FF"/>
                </a:solidFill>
                <a:latin typeface="Comic Sans MS" panose="030F0702030302020204" pitchFamily="66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Industrial</a:t>
            </a:r>
            <a:endParaRPr lang="en-GB" altLang="es-ES" sz="1400">
              <a:solidFill>
                <a:srgbClr val="FF66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Importante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Grande	</a:t>
            </a:r>
            <a:r>
              <a:rPr lang="es-ES" altLang="es-ES" sz="1400" i="1">
                <a:solidFill>
                  <a:srgbClr val="FF0000"/>
                </a:solidFill>
                <a:latin typeface="Comic Sans MS" panose="030F0702030302020204" pitchFamily="66" charset="0"/>
              </a:rPr>
              <a:t>big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solidFill>
                  <a:srgbClr val="000000"/>
                </a:solidFill>
                <a:latin typeface="Comic Sans MS" panose="030F0702030302020204" pitchFamily="66" charset="0"/>
              </a:rPr>
              <a:t>Popular</a:t>
            </a:r>
            <a:r>
              <a:rPr lang="es-ES" altLang="es-ES" sz="140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83F11516-54FE-4A81-8A60-B293B1627D17}"/>
              </a:ext>
            </a:extLst>
          </p:cNvPr>
          <p:cNvSpPr/>
          <p:nvPr/>
        </p:nvSpPr>
        <p:spPr>
          <a:xfrm>
            <a:off x="8517030" y="6010359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9EB961F1-E276-4FE3-8EF4-DDE2DA63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975726"/>
            <a:ext cx="2989262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latin typeface="Comic Sans MS" panose="030F0702030302020204" pitchFamily="66" charset="0"/>
              </a:rPr>
              <a:t>En mi ciudad  </a:t>
            </a:r>
            <a:r>
              <a:rPr lang="es-ES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In my city</a:t>
            </a:r>
            <a:endParaRPr lang="en-GB" altLang="es-ES" sz="16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F70AE9EB-991D-4D3A-9D1A-A7ED66710070}"/>
              </a:ext>
            </a:extLst>
          </p:cNvPr>
          <p:cNvSpPr/>
          <p:nvPr/>
        </p:nvSpPr>
        <p:spPr>
          <a:xfrm>
            <a:off x="3042930" y="999255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3B445006-EF14-4AC8-A892-C2988B93F8B5}"/>
              </a:ext>
            </a:extLst>
          </p:cNvPr>
          <p:cNvSpPr/>
          <p:nvPr/>
        </p:nvSpPr>
        <p:spPr>
          <a:xfrm>
            <a:off x="7661490" y="1248331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2417C798-7C48-4080-81A1-6070DADBB4DB}"/>
              </a:ext>
            </a:extLst>
          </p:cNvPr>
          <p:cNvSpPr/>
          <p:nvPr/>
        </p:nvSpPr>
        <p:spPr>
          <a:xfrm>
            <a:off x="8517030" y="2510776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0E94F94E-BA30-4509-B0AA-661B2865B8CB}"/>
              </a:ext>
            </a:extLst>
          </p:cNvPr>
          <p:cNvSpPr/>
          <p:nvPr/>
        </p:nvSpPr>
        <p:spPr>
          <a:xfrm>
            <a:off x="3182640" y="6084787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18F470FA-EC99-4B28-B0A5-C1EBE00A11E0}"/>
              </a:ext>
            </a:extLst>
          </p:cNvPr>
          <p:cNvSpPr/>
          <p:nvPr/>
        </p:nvSpPr>
        <p:spPr>
          <a:xfrm>
            <a:off x="5395491" y="5657308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7161D6CE-D5F6-4661-BCA6-AB9116864B88}"/>
              </a:ext>
            </a:extLst>
          </p:cNvPr>
          <p:cNvSpPr/>
          <p:nvPr/>
        </p:nvSpPr>
        <p:spPr>
          <a:xfrm>
            <a:off x="6190653" y="5765481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A0792EF-0748-4CD9-A7D2-A0B56EAF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" y="27524"/>
            <a:ext cx="7127875" cy="1325562"/>
          </a:xfrm>
        </p:spPr>
        <p:txBody>
          <a:bodyPr/>
          <a:lstStyle/>
          <a:p>
            <a:r>
              <a:rPr lang="es-ES" altLang="es-E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16.¿Qué se </a:t>
            </a:r>
            <a:r>
              <a:rPr lang="es-ES" altLang="es-ES" sz="2400" dirty="0">
                <a:solidFill>
                  <a:srgbClr val="FF6600"/>
                </a:solidFill>
                <a:latin typeface="Britannic Bold" panose="020B0903060703020204" pitchFamily="34" charset="0"/>
              </a:rPr>
              <a:t>puede</a:t>
            </a:r>
            <a:r>
              <a:rPr lang="es-ES" altLang="es-E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 hacer en tu ciudad? </a:t>
            </a:r>
            <a:br>
              <a:rPr lang="es-ES" altLang="es-ES" sz="2400" dirty="0">
                <a:latin typeface="Britannic Bold" panose="020B0903060703020204" pitchFamily="34" charset="0"/>
              </a:rPr>
            </a:b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can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you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do in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your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town</a:t>
            </a:r>
            <a:r>
              <a:rPr lang="es-ES" altLang="es-ES" sz="2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  <a:endParaRPr lang="en-GB" altLang="es-ES" sz="2400" i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57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F74251-6992-42FE-BBFD-077F21CF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15888"/>
            <a:ext cx="6605588" cy="1325562"/>
          </a:xfrm>
        </p:spPr>
        <p:txBody>
          <a:bodyPr/>
          <a:lstStyle/>
          <a:p>
            <a:r>
              <a:rPr lang="es-ES" altLang="es-ES" sz="2000" dirty="0">
                <a:solidFill>
                  <a:schemeClr val="tx1"/>
                </a:solidFill>
                <a:latin typeface="Britannic Bold" panose="020B0903060703020204" pitchFamily="34" charset="0"/>
              </a:rPr>
              <a:t>17.¿Por qué </a:t>
            </a:r>
            <a:r>
              <a:rPr lang="es-ES" altLang="es-ES" sz="2000" dirty="0">
                <a:solidFill>
                  <a:srgbClr val="FF6600"/>
                </a:solidFill>
                <a:latin typeface="Britannic Bold" panose="020B0903060703020204" pitchFamily="34" charset="0"/>
              </a:rPr>
              <a:t>crees</a:t>
            </a:r>
            <a:r>
              <a:rPr lang="es-ES" altLang="es-ES" sz="2000" dirty="0">
                <a:solidFill>
                  <a:schemeClr val="tx1"/>
                </a:solidFill>
                <a:latin typeface="Britannic Bold" panose="020B0903060703020204" pitchFamily="34" charset="0"/>
              </a:rPr>
              <a:t> que tener vacaciones es importante? </a:t>
            </a:r>
            <a:br>
              <a:rPr lang="es-ES" altLang="es-ES" sz="2000" dirty="0">
                <a:latin typeface="Britannic Bold" panose="020B0903060703020204" pitchFamily="34" charset="0"/>
              </a:rPr>
            </a:br>
            <a:r>
              <a:rPr lang="es-ES" altLang="es-ES" sz="20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Why</a:t>
            </a:r>
            <a:r>
              <a:rPr lang="es-ES" altLang="es-ES" sz="20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do </a:t>
            </a:r>
            <a:r>
              <a:rPr lang="es-ES" altLang="es-ES" sz="20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you</a:t>
            </a:r>
            <a:r>
              <a:rPr lang="es-ES" altLang="es-ES" sz="20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0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think</a:t>
            </a:r>
            <a:r>
              <a:rPr lang="es-ES" altLang="es-ES" sz="20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0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is</a:t>
            </a:r>
            <a:r>
              <a:rPr lang="es-ES" altLang="es-ES" sz="20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0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important</a:t>
            </a:r>
            <a:r>
              <a:rPr lang="es-ES" altLang="es-ES" sz="20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0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to</a:t>
            </a:r>
            <a:r>
              <a:rPr lang="es-ES" altLang="es-ES" sz="20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0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have</a:t>
            </a:r>
            <a:r>
              <a:rPr lang="es-ES" altLang="es-ES" sz="20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altLang="es-ES" sz="20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holidays</a:t>
            </a:r>
            <a:r>
              <a:rPr lang="es-ES" altLang="es-ES" sz="20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time?</a:t>
            </a:r>
            <a:endParaRPr lang="en-GB" altLang="es-ES" sz="2000" i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B43DE24E-F24A-4288-AE33-6E444FF4939E}"/>
              </a:ext>
            </a:extLst>
          </p:cNvPr>
          <p:cNvSpPr/>
          <p:nvPr/>
        </p:nvSpPr>
        <p:spPr>
          <a:xfrm>
            <a:off x="8274050" y="196850"/>
            <a:ext cx="733425" cy="72707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15</a:t>
            </a:r>
            <a:endParaRPr lang="en-GB" dirty="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577B120-AB49-46E9-BDBC-7F4A8B708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838" y="2006600"/>
            <a:ext cx="1873250" cy="1062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400" b="1"/>
              <a:t>Tener vacaciones (no)</a:t>
            </a:r>
            <a:r>
              <a:rPr lang="es-ES" altLang="es-ES" sz="1400" b="1">
                <a:solidFill>
                  <a:srgbClr val="FF6600"/>
                </a:solidFill>
              </a:rPr>
              <a:t>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400" i="1">
                <a:solidFill>
                  <a:srgbClr val="FF0000"/>
                </a:solidFill>
              </a:rPr>
              <a:t>To have free time is (not)</a:t>
            </a:r>
            <a:endParaRPr lang="en-GB" altLang="es-ES" sz="1600" i="1">
              <a:solidFill>
                <a:srgbClr val="FF0000"/>
              </a:solidFill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3BE147D0-0C98-4846-BD29-7CB38E465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1839913"/>
            <a:ext cx="2846388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/>
              <a:t>necesario </a:t>
            </a:r>
            <a:r>
              <a:rPr lang="en-GB" altLang="es-ES" sz="1600">
                <a:solidFill>
                  <a:srgbClr val="FF0000"/>
                </a:solidFill>
              </a:rPr>
              <a:t>necesary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/>
              <a:t>importante </a:t>
            </a:r>
            <a:r>
              <a:rPr lang="en-GB" altLang="es-ES" sz="1600">
                <a:solidFill>
                  <a:srgbClr val="FF0000"/>
                </a:solidFill>
              </a:rPr>
              <a:t>important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/>
              <a:t>esencial </a:t>
            </a:r>
            <a:r>
              <a:rPr lang="en-GB" altLang="es-ES" sz="1600">
                <a:solidFill>
                  <a:srgbClr val="FF0000"/>
                </a:solidFill>
              </a:rPr>
              <a:t>necessary…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s-ES" sz="160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8C2A6-7ECF-42A7-8C99-DF963D45D62D}"/>
              </a:ext>
            </a:extLst>
          </p:cNvPr>
          <p:cNvSpPr/>
          <p:nvPr/>
        </p:nvSpPr>
        <p:spPr>
          <a:xfrm>
            <a:off x="1160088" y="2433476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5CBF10C8-4BAC-49C8-8BA0-2EDD25A26705}"/>
              </a:ext>
            </a:extLst>
          </p:cNvPr>
          <p:cNvSpPr/>
          <p:nvPr/>
        </p:nvSpPr>
        <p:spPr>
          <a:xfrm>
            <a:off x="2411865" y="1686356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977B7C5C-C477-4380-A340-28C2B4428D8A}"/>
              </a:ext>
            </a:extLst>
          </p:cNvPr>
          <p:cNvSpPr/>
          <p:nvPr/>
        </p:nvSpPr>
        <p:spPr>
          <a:xfrm>
            <a:off x="3752292" y="1585570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D9DDE69B-EA8B-4FEC-AF1F-655F2485CD9F}"/>
              </a:ext>
            </a:extLst>
          </p:cNvPr>
          <p:cNvSpPr/>
          <p:nvPr/>
        </p:nvSpPr>
        <p:spPr>
          <a:xfrm>
            <a:off x="8431152" y="2763576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AB4CA1F0-C8DD-446F-A470-E00733B73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738" y="3644900"/>
            <a:ext cx="6746875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/>
              <a:t>la salud </a:t>
            </a:r>
            <a:r>
              <a:rPr lang="en-GB" altLang="es-ES" sz="1600">
                <a:solidFill>
                  <a:srgbClr val="FF0000"/>
                </a:solidFill>
              </a:rPr>
              <a:t>your health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/>
              <a:t>relajarse </a:t>
            </a:r>
            <a:r>
              <a:rPr lang="en-GB" altLang="es-ES" sz="1600">
                <a:solidFill>
                  <a:srgbClr val="FF0000"/>
                </a:solidFill>
              </a:rPr>
              <a:t>relax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/>
              <a:t>los jóvenes </a:t>
            </a:r>
            <a:r>
              <a:rPr lang="en-GB" altLang="es-ES" sz="1600">
                <a:solidFill>
                  <a:srgbClr val="FF0000"/>
                </a:solidFill>
              </a:rPr>
              <a:t>young people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/>
              <a:t>ser sociable </a:t>
            </a:r>
            <a:r>
              <a:rPr lang="en-GB" altLang="es-ES" sz="1600">
                <a:solidFill>
                  <a:srgbClr val="FF0000"/>
                </a:solidFill>
              </a:rPr>
              <a:t>be sociable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/>
              <a:t>evitar adicciones </a:t>
            </a:r>
            <a:r>
              <a:rPr lang="en-GB" altLang="es-ES" sz="1600">
                <a:solidFill>
                  <a:srgbClr val="FF0000"/>
                </a:solidFill>
              </a:rPr>
              <a:t>avoid adictions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/>
              <a:t>estrechar lazos con la familia </a:t>
            </a:r>
            <a:r>
              <a:rPr lang="en-GB" altLang="es-ES" sz="1600">
                <a:solidFill>
                  <a:srgbClr val="FF0000"/>
                </a:solidFill>
              </a:rPr>
              <a:t>bond with the family.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/>
              <a:t>recargar las pilas </a:t>
            </a:r>
            <a:r>
              <a:rPr lang="en-GB" altLang="es-ES" sz="1600">
                <a:solidFill>
                  <a:srgbClr val="FF0000"/>
                </a:solidFill>
              </a:rPr>
              <a:t>recharge your bateries.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/>
              <a:t>tener nuevas experiencias </a:t>
            </a:r>
            <a:r>
              <a:rPr lang="en-GB" altLang="es-ES" sz="1600">
                <a:solidFill>
                  <a:srgbClr val="FF0000"/>
                </a:solidFill>
              </a:rPr>
              <a:t>have new experiences.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/>
              <a:t>conocer nuevas culturas </a:t>
            </a:r>
            <a:r>
              <a:rPr lang="en-GB" altLang="es-ES" sz="1600">
                <a:solidFill>
                  <a:srgbClr val="FF0000"/>
                </a:solidFill>
              </a:rPr>
              <a:t>get to  know new cultures.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/>
              <a:t>practicar idiomas </a:t>
            </a:r>
            <a:r>
              <a:rPr lang="en-GB" altLang="es-ES" sz="1600">
                <a:solidFill>
                  <a:srgbClr val="FF0000"/>
                </a:solidFill>
              </a:rPr>
              <a:t>practice languages.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/>
              <a:t>mejorar mi español </a:t>
            </a:r>
            <a:r>
              <a:rPr lang="en-GB" altLang="es-ES" sz="1600">
                <a:solidFill>
                  <a:srgbClr val="FF0000"/>
                </a:solidFill>
              </a:rPr>
              <a:t>improve my Spanish.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/>
              <a:t>desconectar </a:t>
            </a:r>
            <a:r>
              <a:rPr lang="en-GB" altLang="es-ES" sz="1600">
                <a:solidFill>
                  <a:srgbClr val="FF0000"/>
                </a:solidFill>
              </a:rPr>
              <a:t>switch off.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24C7C9D6-951F-41B1-96B3-AC896F8FB645}"/>
              </a:ext>
            </a:extLst>
          </p:cNvPr>
          <p:cNvSpPr/>
          <p:nvPr/>
        </p:nvSpPr>
        <p:spPr>
          <a:xfrm>
            <a:off x="395536" y="5036525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B2C8D498-04EE-4E49-A99B-7718A39C1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670175"/>
            <a:ext cx="152717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5">
            <a:extLst>
              <a:ext uri="{FF2B5EF4-FFF2-40B4-BE49-F238E27FC236}">
                <a16:creationId xmlns:a16="http://schemas.microsoft.com/office/drawing/2014/main" id="{D45F7815-38A0-441D-A0EE-E66266FAE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3127375"/>
            <a:ext cx="254635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600"/>
              <a:t>PORQUE </a:t>
            </a:r>
            <a:r>
              <a:rPr lang="en-GB" altLang="es-ES" sz="1600">
                <a:solidFill>
                  <a:srgbClr val="FF0000"/>
                </a:solidFill>
              </a:rPr>
              <a:t>BECAUSE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6FA386B5-78CB-4987-80EE-AFFC71040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4365625"/>
            <a:ext cx="1611313" cy="63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400" b="1">
                <a:solidFill>
                  <a:srgbClr val="FF6600"/>
                </a:solidFill>
              </a:rPr>
              <a:t>Es</a:t>
            </a:r>
            <a:r>
              <a:rPr lang="es-ES" altLang="es-ES" sz="1400" b="1"/>
              <a:t> bueno para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400" i="1">
                <a:solidFill>
                  <a:srgbClr val="FF0000"/>
                </a:solidFill>
              </a:rPr>
              <a:t>It´s good for/to</a:t>
            </a:r>
            <a:endParaRPr lang="en-GB" altLang="es-ES" sz="1600" i="1">
              <a:solidFill>
                <a:srgbClr val="FF0000"/>
              </a:solidFill>
            </a:endParaRP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866C6A73-A486-4884-93AE-AF51FE3EBD8E}"/>
              </a:ext>
            </a:extLst>
          </p:cNvPr>
          <p:cNvSpPr/>
          <p:nvPr/>
        </p:nvSpPr>
        <p:spPr>
          <a:xfrm>
            <a:off x="4139952" y="3337207"/>
            <a:ext cx="244444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44241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9163-A2AA-44D9-B9B2-C35133340B56}"/>
              </a:ext>
            </a:extLst>
          </p:cNvPr>
          <p:cNvSpPr txBox="1">
            <a:spLocks/>
          </p:cNvSpPr>
          <p:nvPr/>
        </p:nvSpPr>
        <p:spPr>
          <a:xfrm>
            <a:off x="422275" y="123825"/>
            <a:ext cx="8027988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n-GB" sz="2100" dirty="0">
                <a:latin typeface="Britannic Bold" pitchFamily="34" charset="0"/>
              </a:rPr>
            </a:br>
            <a:r>
              <a:rPr lang="en-GB" sz="2000" dirty="0">
                <a:latin typeface="Britannic Bold" pitchFamily="34" charset="0"/>
              </a:rPr>
              <a:t>18.</a:t>
            </a:r>
            <a:r>
              <a:rPr lang="en-GB" sz="2400" dirty="0">
                <a:latin typeface="Britannic Bold" pitchFamily="34" charset="0"/>
              </a:rPr>
              <a:t>¿Qué </a:t>
            </a:r>
            <a:r>
              <a:rPr lang="en-GB" sz="2400" dirty="0" err="1">
                <a:latin typeface="Britannic Bold" pitchFamily="34" charset="0"/>
              </a:rPr>
              <a:t>ventajas</a:t>
            </a:r>
            <a:r>
              <a:rPr lang="en-GB" sz="2400" dirty="0">
                <a:latin typeface="Britannic Bold" pitchFamily="34" charset="0"/>
              </a:rPr>
              <a:t> o </a:t>
            </a:r>
            <a:r>
              <a:rPr lang="en-GB" sz="2400" dirty="0" err="1">
                <a:latin typeface="Britannic Bold" pitchFamily="34" charset="0"/>
              </a:rPr>
              <a:t>desventajas</a:t>
            </a:r>
            <a:r>
              <a:rPr lang="en-GB" sz="2400" dirty="0">
                <a:latin typeface="Britannic Bold" pitchFamily="34" charset="0"/>
              </a:rPr>
              <a:t> </a:t>
            </a:r>
            <a:r>
              <a:rPr lang="en-GB" sz="2400" dirty="0" err="1">
                <a:solidFill>
                  <a:srgbClr val="FF6600"/>
                </a:solidFill>
                <a:latin typeface="Britannic Bold" pitchFamily="34" charset="0"/>
              </a:rPr>
              <a:t>tienen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 </a:t>
            </a:r>
            <a:r>
              <a:rPr lang="en-GB" sz="2400" dirty="0">
                <a:latin typeface="Britannic Bold" pitchFamily="34" charset="0"/>
              </a:rPr>
              <a:t>las </a:t>
            </a:r>
            <a:r>
              <a:rPr lang="en-GB" sz="2400" dirty="0" err="1">
                <a:latin typeface="Britannic Bold" pitchFamily="34" charset="0"/>
              </a:rPr>
              <a:t>vacaciones</a:t>
            </a:r>
            <a:r>
              <a:rPr lang="en-GB" sz="2400" dirty="0">
                <a:latin typeface="Britannic Bold" pitchFamily="34" charset="0"/>
              </a:rPr>
              <a:t>? </a:t>
            </a:r>
            <a:br>
              <a:rPr lang="en-GB" sz="2000" dirty="0">
                <a:solidFill>
                  <a:prstClr val="black"/>
                </a:solidFill>
                <a:latin typeface="Britannic Bold" pitchFamily="34" charset="0"/>
              </a:rPr>
            </a:br>
            <a:r>
              <a:rPr lang="en-GB" sz="2100" dirty="0">
                <a:solidFill>
                  <a:srgbClr val="FF0000"/>
                </a:solidFill>
                <a:latin typeface="Britannic Bold" pitchFamily="34" charset="0"/>
              </a:rPr>
              <a:t>What advantages or disadvantages have holidays got?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DDA7A39-823C-4983-9B4E-3250F548333A}"/>
              </a:ext>
            </a:extLst>
          </p:cNvPr>
          <p:cNvSpPr/>
          <p:nvPr/>
        </p:nvSpPr>
        <p:spPr>
          <a:xfrm>
            <a:off x="8745724" y="1726395"/>
            <a:ext cx="244444" cy="2308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0C7A9D6-8E3B-45D8-9FAD-ED5D45AF1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244850"/>
            <a:ext cx="28067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b="1" dirty="0">
                <a:latin typeface="Comic Sans MS" pitchFamily="66" charset="0"/>
              </a:rPr>
              <a:t>Las </a:t>
            </a:r>
            <a:r>
              <a:rPr lang="en-GB" b="1" dirty="0" err="1">
                <a:latin typeface="Comic Sans MS" pitchFamily="66" charset="0"/>
              </a:rPr>
              <a:t>vacaciones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i="1" dirty="0">
                <a:solidFill>
                  <a:srgbClr val="FF0000"/>
                </a:solidFill>
                <a:latin typeface="Comic Sans MS" pitchFamily="66" charset="0"/>
              </a:rPr>
              <a:t>holidays</a:t>
            </a:r>
            <a:r>
              <a:rPr lang="en-GB" b="1" dirty="0">
                <a:latin typeface="Comic Sans MS" pitchFamily="66" charset="0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b="1" dirty="0">
                <a:latin typeface="Comic Sans MS" pitchFamily="66" charset="0"/>
              </a:rPr>
              <a:t>+L </a:t>
            </a:r>
            <a:r>
              <a:rPr lang="en-GB" b="1" dirty="0" err="1">
                <a:latin typeface="Comic Sans MS" pitchFamily="66" charset="0"/>
              </a:rPr>
              <a:t>turismo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i="1" dirty="0">
                <a:solidFill>
                  <a:srgbClr val="FF0000"/>
                </a:solidFill>
                <a:latin typeface="Comic Sans MS" pitchFamily="66" charset="0"/>
              </a:rPr>
              <a:t>tourism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b="1" dirty="0">
                <a:latin typeface="Comic Sans MS" pitchFamily="66" charset="0"/>
              </a:rPr>
              <a:t>Los </a:t>
            </a:r>
            <a:r>
              <a:rPr lang="en-GB" b="1" dirty="0" err="1">
                <a:latin typeface="Comic Sans MS" pitchFamily="66" charset="0"/>
              </a:rPr>
              <a:t>turistas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i="1" dirty="0">
                <a:solidFill>
                  <a:srgbClr val="FF0000"/>
                </a:solidFill>
                <a:latin typeface="Comic Sans MS" pitchFamily="66" charset="0"/>
              </a:rPr>
              <a:t>tourists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11 Elipse">
            <a:extLst>
              <a:ext uri="{FF2B5EF4-FFF2-40B4-BE49-F238E27FC236}">
                <a16:creationId xmlns:a16="http://schemas.microsoft.com/office/drawing/2014/main" id="{5233C9E6-547C-4199-A3FD-C310E4101F95}"/>
              </a:ext>
            </a:extLst>
          </p:cNvPr>
          <p:cNvSpPr/>
          <p:nvPr/>
        </p:nvSpPr>
        <p:spPr>
          <a:xfrm>
            <a:off x="752475" y="4702175"/>
            <a:ext cx="1668463" cy="75406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100" dirty="0">
                <a:solidFill>
                  <a:srgbClr val="0000FF"/>
                </a:solidFill>
                <a:latin typeface="Comic Sans MS" pitchFamily="66" charset="0"/>
              </a:rPr>
              <a:t>es que</a:t>
            </a:r>
          </a:p>
          <a:p>
            <a:pPr algn="ctr">
              <a:defRPr/>
            </a:pPr>
            <a:r>
              <a:rPr lang="es-ES" sz="2100" i="1" dirty="0" err="1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es-ES" sz="21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100" i="1" dirty="0" err="1">
                <a:solidFill>
                  <a:srgbClr val="FF0000"/>
                </a:solidFill>
                <a:latin typeface="Comic Sans MS" pitchFamily="66" charset="0"/>
              </a:rPr>
              <a:t>that</a:t>
            </a:r>
            <a:endParaRPr lang="es-ES" sz="21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Oval 21">
            <a:extLst>
              <a:ext uri="{FF2B5EF4-FFF2-40B4-BE49-F238E27FC236}">
                <a16:creationId xmlns:a16="http://schemas.microsoft.com/office/drawing/2014/main" id="{947E457A-414A-43F0-92AC-E1FA9144723A}"/>
              </a:ext>
            </a:extLst>
          </p:cNvPr>
          <p:cNvSpPr/>
          <p:nvPr/>
        </p:nvSpPr>
        <p:spPr>
          <a:xfrm>
            <a:off x="2217177" y="4946967"/>
            <a:ext cx="244444" cy="2308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0FEF1F8-2150-4074-B521-4FA3A9892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1914525"/>
            <a:ext cx="4202113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Lo bueno de </a:t>
            </a:r>
            <a:r>
              <a:rPr lang="en-GB" altLang="en-US" sz="1800" b="1" i="1">
                <a:solidFill>
                  <a:srgbClr val="FF0000"/>
                </a:solidFill>
                <a:latin typeface="Calibri" panose="020F0502020204030204" pitchFamily="34" charset="0"/>
              </a:rPr>
              <a:t>The good thing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Lo malo de</a:t>
            </a:r>
            <a:r>
              <a:rPr lang="en-GB" altLang="en-US" sz="1800" b="1" i="1">
                <a:solidFill>
                  <a:srgbClr val="FF0000"/>
                </a:solidFill>
                <a:latin typeface="Calibri" panose="020F0502020204030204" pitchFamily="34" charset="0"/>
              </a:rPr>
              <a:t> The bad thing</a:t>
            </a:r>
            <a:endParaRPr lang="en-GB" altLang="en-US" sz="18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Lo positivo de </a:t>
            </a:r>
            <a:r>
              <a:rPr lang="en-GB" altLang="en-US" sz="1800" b="1" i="1">
                <a:solidFill>
                  <a:srgbClr val="FF0000"/>
                </a:solidFill>
                <a:latin typeface="Calibri" panose="020F0502020204030204" pitchFamily="34" charset="0"/>
              </a:rPr>
              <a:t>The positve thing</a:t>
            </a:r>
            <a:endParaRPr lang="en-GB" altLang="en-US" sz="18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Lo negativo de </a:t>
            </a:r>
            <a:r>
              <a:rPr lang="en-GB" altLang="en-US" sz="1800" b="1" i="1">
                <a:solidFill>
                  <a:srgbClr val="FF0000"/>
                </a:solidFill>
                <a:latin typeface="Calibri" panose="020F0502020204030204" pitchFamily="34" charset="0"/>
              </a:rPr>
              <a:t>The negative thing</a:t>
            </a:r>
            <a:endParaRPr lang="en-GB" altLang="en-US" sz="18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Lo mejor de </a:t>
            </a:r>
            <a:r>
              <a:rPr lang="en-GB" altLang="en-US" sz="1800" b="1" i="1">
                <a:solidFill>
                  <a:srgbClr val="FF0000"/>
                </a:solidFill>
                <a:latin typeface="Calibri" panose="020F0502020204030204" pitchFamily="34" charset="0"/>
              </a:rPr>
              <a:t>The best thing</a:t>
            </a:r>
            <a:endParaRPr lang="en-GB" altLang="en-US" sz="1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Lo peor de </a:t>
            </a:r>
            <a:r>
              <a:rPr lang="en-GB" altLang="en-US" sz="1800" b="1" i="1">
                <a:solidFill>
                  <a:srgbClr val="FF0000"/>
                </a:solidFill>
                <a:latin typeface="Calibri" panose="020F0502020204030204" pitchFamily="34" charset="0"/>
              </a:rPr>
              <a:t>The worst thing</a:t>
            </a:r>
            <a:endParaRPr lang="en-GB" altLang="en-US" sz="1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val 21">
            <a:extLst>
              <a:ext uri="{FF2B5EF4-FFF2-40B4-BE49-F238E27FC236}">
                <a16:creationId xmlns:a16="http://schemas.microsoft.com/office/drawing/2014/main" id="{03CDF07B-1F31-4215-A7B8-0FDFA09704E1}"/>
              </a:ext>
            </a:extLst>
          </p:cNvPr>
          <p:cNvSpPr/>
          <p:nvPr/>
        </p:nvSpPr>
        <p:spPr>
          <a:xfrm>
            <a:off x="4171203" y="1830610"/>
            <a:ext cx="244444" cy="2308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DBBDD3FA-6754-4061-9B96-0A3F93F88C20}"/>
              </a:ext>
            </a:extLst>
          </p:cNvPr>
          <p:cNvSpPr/>
          <p:nvPr/>
        </p:nvSpPr>
        <p:spPr>
          <a:xfrm>
            <a:off x="6887509" y="3108081"/>
            <a:ext cx="244444" cy="2308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13 CuadroTexto">
            <a:extLst>
              <a:ext uri="{FF2B5EF4-FFF2-40B4-BE49-F238E27FC236}">
                <a16:creationId xmlns:a16="http://schemas.microsoft.com/office/drawing/2014/main" id="{3EA58A1C-50AB-46A8-937F-B0074D2A8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1861" y="1617663"/>
            <a:ext cx="2130839" cy="1200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400">
                <a:solidFill>
                  <a:srgbClr val="00B050"/>
                </a:solidFill>
                <a:latin typeface="AR DARLING"/>
              </a:rPr>
              <a:t>Positivo</a:t>
            </a:r>
            <a:r>
              <a:rPr lang="es-ES" altLang="en-US" sz="2400">
                <a:latin typeface="AR DARLING"/>
              </a:rPr>
              <a:t>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400">
                <a:latin typeface="AR DARLING"/>
              </a:rPr>
              <a:t>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400">
                <a:solidFill>
                  <a:srgbClr val="FF0000"/>
                </a:solidFill>
                <a:latin typeface="AR DARLING"/>
              </a:rPr>
              <a:t>Negativo</a:t>
            </a: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C8BE5D9A-C752-436B-B974-75E914570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188" y="4179888"/>
            <a:ext cx="1290637" cy="9223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1800">
                <a:latin typeface="Arial Rounded MT Bold" panose="020F0704030504030204" pitchFamily="34" charset="0"/>
              </a:rPr>
              <a:t>Es…</a:t>
            </a:r>
            <a:r>
              <a:rPr lang="es-ES" altLang="en-US" sz="1800" i="1">
                <a:solidFill>
                  <a:srgbClr val="FF0000"/>
                </a:solidFill>
                <a:latin typeface="Arial Rounded MT Bold" panose="020F0704030504030204" pitchFamily="34" charset="0"/>
              </a:rPr>
              <a:t>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1800">
                <a:latin typeface="Arial Rounded MT Bold" panose="020F0704030504030204" pitchFamily="34" charset="0"/>
              </a:rPr>
              <a:t>No es…</a:t>
            </a:r>
            <a:r>
              <a:rPr lang="es-ES" altLang="en-US" sz="1800" i="1">
                <a:solidFill>
                  <a:srgbClr val="FF0000"/>
                </a:solidFill>
                <a:latin typeface="Arial Rounded MT Bold" panose="020F0704030504030204" pitchFamily="34" charset="0"/>
              </a:rPr>
              <a:t>is not</a:t>
            </a:r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8AAA686D-8FBB-4A48-BD88-65395350A877}"/>
              </a:ext>
            </a:extLst>
          </p:cNvPr>
          <p:cNvSpPr/>
          <p:nvPr/>
        </p:nvSpPr>
        <p:spPr>
          <a:xfrm>
            <a:off x="8443165" y="4099802"/>
            <a:ext cx="244444" cy="2308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CB4E49A9-424C-41C4-AB92-00B5E79BBD7C}"/>
              </a:ext>
            </a:extLst>
          </p:cNvPr>
          <p:cNvSpPr/>
          <p:nvPr/>
        </p:nvSpPr>
        <p:spPr>
          <a:xfrm>
            <a:off x="7009731" y="5744782"/>
            <a:ext cx="187836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ADJETIVOS</a:t>
            </a:r>
            <a:endParaRPr lang="en-GB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17 Más">
            <a:extLst>
              <a:ext uri="{FF2B5EF4-FFF2-40B4-BE49-F238E27FC236}">
                <a16:creationId xmlns:a16="http://schemas.microsoft.com/office/drawing/2014/main" id="{EB5CCB3E-9BE7-45C8-A3E1-4496FDE1D4D3}"/>
              </a:ext>
            </a:extLst>
          </p:cNvPr>
          <p:cNvSpPr/>
          <p:nvPr/>
        </p:nvSpPr>
        <p:spPr>
          <a:xfrm>
            <a:off x="7812088" y="5302250"/>
            <a:ext cx="420687" cy="442913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868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463D2A1-464E-40F2-B7F6-B7812BA24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448050"/>
            <a:ext cx="9144000" cy="16335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altLang="es-ES" sz="1400" dirty="0" err="1">
                <a:solidFill>
                  <a:schemeClr val="tx1"/>
                </a:solidFill>
                <a:latin typeface="Britannic Bold" pitchFamily="34" charset="0"/>
                <a:cs typeface="Arial" charset="0"/>
              </a:rPr>
              <a:t>Hablame</a:t>
            </a:r>
            <a:r>
              <a:rPr lang="en-GB" altLang="es-ES" sz="1400" dirty="0">
                <a:solidFill>
                  <a:schemeClr val="tx1"/>
                </a:solidFill>
                <a:latin typeface="Britannic Bold" pitchFamily="34" charset="0"/>
                <a:cs typeface="Arial" charset="0"/>
              </a:rPr>
              <a:t> de </a:t>
            </a:r>
            <a:r>
              <a:rPr lang="en-GB" altLang="es-ES" sz="1400" dirty="0" err="1">
                <a:solidFill>
                  <a:schemeClr val="tx1"/>
                </a:solidFill>
                <a:latin typeface="Britannic Bold" pitchFamily="34" charset="0"/>
                <a:cs typeface="Arial" charset="0"/>
              </a:rPr>
              <a:t>tus</a:t>
            </a:r>
            <a:r>
              <a:rPr lang="en-GB" altLang="es-ES" sz="1400" dirty="0">
                <a:solidFill>
                  <a:schemeClr val="tx1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n-GB" altLang="es-ES" sz="1400" dirty="0" err="1">
                <a:solidFill>
                  <a:schemeClr val="tx1"/>
                </a:solidFill>
                <a:latin typeface="Britannic Bold" pitchFamily="34" charset="0"/>
                <a:cs typeface="Arial" charset="0"/>
              </a:rPr>
              <a:t>vacaciones</a:t>
            </a:r>
            <a:r>
              <a:rPr lang="en-GB" altLang="es-ES" sz="1400" dirty="0">
                <a:solidFill>
                  <a:schemeClr val="tx1"/>
                </a:solidFill>
                <a:latin typeface="Britannic Bold" pitchFamily="34" charset="0"/>
                <a:cs typeface="Arial" charset="0"/>
              </a:rPr>
              <a:t>		</a:t>
            </a:r>
            <a:r>
              <a:rPr lang="en-GB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Tell me about your holidays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s-ES" altLang="es-ES" sz="1400" dirty="0">
                <a:solidFill>
                  <a:prstClr val="black"/>
                </a:solidFill>
                <a:latin typeface="Britannic Bold" pitchFamily="34" charset="0"/>
                <a:cs typeface="Arial" charset="0"/>
              </a:rPr>
              <a:t>De vacaciones ¿Qué es lo mas importante para </a:t>
            </a:r>
            <a:r>
              <a:rPr lang="es-ES" altLang="es-ES" sz="1400" dirty="0" err="1">
                <a:solidFill>
                  <a:prstClr val="black"/>
                </a:solidFill>
                <a:latin typeface="Britannic Bold" pitchFamily="34" charset="0"/>
                <a:cs typeface="Arial" charset="0"/>
              </a:rPr>
              <a:t>tí</a:t>
            </a:r>
            <a:r>
              <a:rPr lang="es-ES" altLang="es-ES" sz="1400" dirty="0">
                <a:solidFill>
                  <a:prstClr val="black"/>
                </a:solidFill>
                <a:latin typeface="Britannic Bold" pitchFamily="34" charset="0"/>
                <a:cs typeface="Arial" charset="0"/>
              </a:rPr>
              <a:t> ?	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On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holidays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,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What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is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the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most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important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for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you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altLang="es-ES" sz="1400" dirty="0">
                <a:solidFill>
                  <a:prstClr val="black"/>
                </a:solidFill>
                <a:latin typeface="Britannic Bold" pitchFamily="34" charset="0"/>
                <a:cs typeface="Arial" charset="0"/>
              </a:rPr>
              <a:t>¿</a:t>
            </a:r>
            <a:r>
              <a:rPr lang="en-GB" altLang="es-ES" sz="1400" dirty="0" err="1">
                <a:solidFill>
                  <a:prstClr val="black"/>
                </a:solidFill>
                <a:latin typeface="Britannic Bold" pitchFamily="34" charset="0"/>
                <a:cs typeface="Arial" charset="0"/>
              </a:rPr>
              <a:t>Qué</a:t>
            </a:r>
            <a:r>
              <a:rPr lang="en-GB" altLang="es-ES" sz="1400" dirty="0">
                <a:solidFill>
                  <a:prstClr val="black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n-GB" altLang="es-ES" sz="1400" dirty="0" err="1">
                <a:solidFill>
                  <a:prstClr val="black"/>
                </a:solidFill>
                <a:latin typeface="Britannic Bold" pitchFamily="34" charset="0"/>
                <a:cs typeface="Arial" charset="0"/>
              </a:rPr>
              <a:t>haces</a:t>
            </a:r>
            <a:r>
              <a:rPr lang="en-GB" altLang="es-ES" sz="1400" dirty="0">
                <a:solidFill>
                  <a:prstClr val="black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n-GB" altLang="es-ES" sz="1400" dirty="0" err="1">
                <a:solidFill>
                  <a:prstClr val="black"/>
                </a:solidFill>
                <a:latin typeface="Britannic Bold" pitchFamily="34" charset="0"/>
                <a:cs typeface="Arial" charset="0"/>
              </a:rPr>
              <a:t>normalmente</a:t>
            </a:r>
            <a:r>
              <a:rPr lang="en-GB" altLang="es-ES" sz="1400" dirty="0">
                <a:solidFill>
                  <a:prstClr val="black"/>
                </a:solidFill>
                <a:latin typeface="Britannic Bold" pitchFamily="34" charset="0"/>
                <a:cs typeface="Arial" charset="0"/>
              </a:rPr>
              <a:t> de </a:t>
            </a:r>
            <a:r>
              <a:rPr lang="en-GB" altLang="es-ES" sz="1400" dirty="0" err="1">
                <a:solidFill>
                  <a:prstClr val="black"/>
                </a:solidFill>
                <a:latin typeface="Britannic Bold" pitchFamily="34" charset="0"/>
                <a:cs typeface="Arial" charset="0"/>
              </a:rPr>
              <a:t>vacaciones</a:t>
            </a:r>
            <a:r>
              <a:rPr lang="en-GB" altLang="es-ES" sz="1400" dirty="0">
                <a:solidFill>
                  <a:prstClr val="black"/>
                </a:solidFill>
                <a:latin typeface="Britannic Bold" pitchFamily="34" charset="0"/>
                <a:cs typeface="Arial" charset="0"/>
              </a:rPr>
              <a:t>?		</a:t>
            </a:r>
            <a:r>
              <a:rPr lang="en-GB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What do you normally do on holidays?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s-ES" altLang="es-ES" sz="1400" dirty="0">
                <a:solidFill>
                  <a:srgbClr val="000000"/>
                </a:solidFill>
                <a:latin typeface="Britannic Bold" pitchFamily="34" charset="0"/>
                <a:cs typeface="Arial" charset="0"/>
              </a:rPr>
              <a:t>¿Cómo es el hotel donde te alojas normalmente?      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What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is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the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hotel 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where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you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normally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stay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like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?</a:t>
            </a:r>
            <a:endParaRPr lang="en-GB" altLang="es-ES" sz="1400" i="1" dirty="0">
              <a:solidFill>
                <a:srgbClr val="FF0000"/>
              </a:solidFill>
              <a:latin typeface="Britannic Bold" pitchFamily="34" charset="0"/>
              <a:cs typeface="Arial" charset="0"/>
            </a:endParaRPr>
          </a:p>
          <a:p>
            <a:pPr marL="342900" indent="-342900" eaLnBrk="1" hangingPunct="1">
              <a:lnSpc>
                <a:spcPct val="115000"/>
              </a:lnSpc>
              <a:buFont typeface="+mj-lt"/>
              <a:buAutoNum type="arabicPeriod"/>
              <a:defRPr/>
            </a:pPr>
            <a:r>
              <a:rPr lang="es-ES" altLang="es-ES" sz="1400" dirty="0">
                <a:solidFill>
                  <a:prstClr val="black"/>
                </a:solidFill>
                <a:latin typeface="Britannic Bold" pitchFamily="34" charset="0"/>
                <a:cs typeface="Times New Roman" pitchFamily="18" charset="0"/>
              </a:rPr>
              <a:t>¿Qué hiciste la última vez que fuiste de vacaciones?  </a:t>
            </a:r>
            <a:r>
              <a:rPr lang="en-GB" altLang="es-ES" sz="1400" i="1" dirty="0">
                <a:solidFill>
                  <a:srgbClr val="FF0000"/>
                </a:solidFill>
                <a:latin typeface="Britannic Bold" pitchFamily="34" charset="0"/>
                <a:cs typeface="Times New Roman" pitchFamily="18" charset="0"/>
              </a:rPr>
              <a:t>What did you do last time you went on holiday?</a:t>
            </a:r>
            <a:endParaRPr lang="es-ES" altLang="es-ES" sz="1400" dirty="0">
              <a:solidFill>
                <a:prstClr val="black"/>
              </a:solidFill>
              <a:latin typeface="Britannic Bold" pitchFamily="34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buFont typeface="+mj-lt"/>
              <a:buAutoNum type="arabicPeriod"/>
              <a:defRPr/>
            </a:pPr>
            <a:r>
              <a:rPr lang="es-ES" altLang="es-ES" sz="1400" dirty="0">
                <a:solidFill>
                  <a:prstClr val="black"/>
                </a:solidFill>
                <a:latin typeface="Britannic Bold" pitchFamily="34" charset="0"/>
                <a:cs typeface="Times New Roman" pitchFamily="18" charset="0"/>
              </a:rPr>
              <a:t>¿Cómo fue el viaje?			</a:t>
            </a:r>
            <a:r>
              <a:rPr lang="en-GB" altLang="es-ES" sz="1400" i="1" dirty="0">
                <a:solidFill>
                  <a:srgbClr val="FF0000"/>
                </a:solidFill>
                <a:latin typeface="Britannic Bold" pitchFamily="34" charset="0"/>
                <a:cs typeface="Times New Roman" pitchFamily="18" charset="0"/>
              </a:rPr>
              <a:t>What was the journey like?</a:t>
            </a:r>
          </a:p>
          <a:p>
            <a:pPr marL="342900" indent="-342900" eaLnBrk="1" hangingPunct="1">
              <a:lnSpc>
                <a:spcPct val="115000"/>
              </a:lnSpc>
              <a:buFont typeface="+mj-lt"/>
              <a:buAutoNum type="arabicPeriod"/>
              <a:defRPr/>
            </a:pPr>
            <a:r>
              <a:rPr lang="es-ES" sz="1400" dirty="0">
                <a:solidFill>
                  <a:prstClr val="black"/>
                </a:solidFill>
                <a:latin typeface="Britannic Bold" panose="020B0903060703020204" pitchFamily="34" charset="0"/>
                <a:ea typeface="Times New Roman"/>
                <a:cs typeface="Times New Roman"/>
              </a:rPr>
              <a:t>¿Qué comiste en tus vacaciones?</a:t>
            </a:r>
            <a:r>
              <a:rPr lang="es-ES" sz="1400" b="1" dirty="0">
                <a:solidFill>
                  <a:prstClr val="black"/>
                </a:solidFill>
                <a:latin typeface="Britannic Bold" panose="020B0903060703020204" pitchFamily="34" charset="0"/>
                <a:ea typeface="Times New Roman"/>
                <a:cs typeface="Times New Roman"/>
              </a:rPr>
              <a:t>		</a:t>
            </a:r>
            <a:r>
              <a:rPr lang="en-GB" sz="1400" i="1" dirty="0">
                <a:solidFill>
                  <a:srgbClr val="FF0000"/>
                </a:solidFill>
                <a:latin typeface="Britannic Bold" panose="020B0903060703020204" pitchFamily="34" charset="0"/>
                <a:ea typeface="Times New Roman"/>
                <a:cs typeface="Times New Roman"/>
              </a:rPr>
              <a:t>What did you eat on  your holidays?</a:t>
            </a:r>
          </a:p>
          <a:p>
            <a:pPr marL="342900" indent="-342900" eaLnBrk="1" hangingPunct="1">
              <a:lnSpc>
                <a:spcPct val="115000"/>
              </a:lnSpc>
              <a:buFont typeface="+mj-lt"/>
              <a:buAutoNum type="arabicPeriod"/>
              <a:defRPr/>
            </a:pPr>
            <a:r>
              <a:rPr lang="es-ES" altLang="es-ES" sz="1400" dirty="0">
                <a:solidFill>
                  <a:srgbClr val="000000"/>
                </a:solidFill>
                <a:latin typeface="Britannic Bold" pitchFamily="34" charset="0"/>
                <a:cs typeface="Arial" charset="0"/>
              </a:rPr>
              <a:t>¿Cómo era el hotel?			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What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was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the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hotel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like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?</a:t>
            </a:r>
          </a:p>
          <a:p>
            <a:pPr marL="342900" indent="-342900" eaLnBrk="1" hangingPunct="1">
              <a:lnSpc>
                <a:spcPct val="115000"/>
              </a:lnSpc>
              <a:buFont typeface="+mj-lt"/>
              <a:buAutoNum type="arabicPeriod"/>
              <a:defRPr/>
            </a:pPr>
            <a:r>
              <a:rPr lang="es-ES" altLang="es-ES" sz="1400" dirty="0">
                <a:solidFill>
                  <a:prstClr val="black"/>
                </a:solidFill>
                <a:latin typeface="Britannic Bold" pitchFamily="34" charset="0"/>
                <a:cs typeface="Arial" charset="0"/>
              </a:rPr>
              <a:t>¿Tuviste algún problema?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			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Did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you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have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any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problems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s-ES" altLang="es-ES" sz="1400" dirty="0">
                <a:solidFill>
                  <a:schemeClr val="tx1"/>
                </a:solidFill>
                <a:latin typeface="Britannic Bold" pitchFamily="34" charset="0"/>
                <a:cs typeface="Arial" charset="0"/>
              </a:rPr>
              <a:t>¿Qué vas a hacer en tus próximas vacaciones?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	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What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are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you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going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to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do in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your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next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holidays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s-ES" altLang="es-ES" sz="1400" dirty="0">
                <a:solidFill>
                  <a:srgbClr val="000000"/>
                </a:solidFill>
                <a:latin typeface="Britannic Bold" pitchFamily="34" charset="0"/>
                <a:cs typeface="Arial" charset="0"/>
              </a:rPr>
              <a:t>En tus próximas vacaciones, ¿Cómo será el hotel? 	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In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your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next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holidays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,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What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will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the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hotel be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like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s-ES" altLang="es-ES" sz="1400" dirty="0">
                <a:solidFill>
                  <a:schemeClr val="tx1"/>
                </a:solidFill>
                <a:latin typeface="Britannic Bold" pitchFamily="34" charset="0"/>
                <a:cs typeface="Arial" charset="0"/>
              </a:rPr>
              <a:t>¿Cómo serían tus vacaciones ideales?		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What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would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your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ideal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holidays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be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like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s-ES" altLang="es-ES" sz="1400" dirty="0">
                <a:solidFill>
                  <a:srgbClr val="000000"/>
                </a:solidFill>
                <a:latin typeface="Britannic Bold" pitchFamily="34" charset="0"/>
                <a:cs typeface="Arial" charset="0"/>
              </a:rPr>
              <a:t>¿Cómo sería el hotel ideal? 			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What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would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the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ideal hotel be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like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s-ES" altLang="es-ES" sz="1400" dirty="0">
                <a:solidFill>
                  <a:srgbClr val="000000"/>
                </a:solidFill>
                <a:latin typeface="Britannic Bold" pitchFamily="34" charset="0"/>
                <a:cs typeface="Arial" charset="0"/>
              </a:rPr>
              <a:t>¿Qué destino recomendarías?			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What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destination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would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you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recommend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?</a:t>
            </a:r>
            <a:endParaRPr lang="en-GB" sz="1400" i="1" dirty="0">
              <a:solidFill>
                <a:srgbClr val="FF0000"/>
              </a:solidFill>
              <a:latin typeface="Britannic Bold" panose="020B0903060703020204" pitchFamily="34" charset="0"/>
              <a:ea typeface="Times New Roman"/>
              <a:cs typeface="Times New Roman"/>
            </a:endParaRPr>
          </a:p>
          <a:p>
            <a:pPr marL="342900" indent="-342900" eaLnBrk="1" hangingPunct="1">
              <a:lnSpc>
                <a:spcPct val="115000"/>
              </a:lnSpc>
              <a:buFont typeface="+mj-lt"/>
              <a:buAutoNum type="arabicPeriod"/>
              <a:defRPr/>
            </a:pPr>
            <a:r>
              <a:rPr lang="es-ES" altLang="es-ES" sz="1400" dirty="0">
                <a:solidFill>
                  <a:prstClr val="black"/>
                </a:solidFill>
                <a:latin typeface="Britannic Bold" pitchFamily="34" charset="0"/>
                <a:cs typeface="Arial" charset="0"/>
              </a:rPr>
              <a:t>¿Es tu ciudad un destino turístico? </a:t>
            </a:r>
            <a:r>
              <a:rPr lang="es-ES" altLang="es-ES" sz="1400" dirty="0">
                <a:solidFill>
                  <a:srgbClr val="FFFFFF"/>
                </a:solidFill>
                <a:latin typeface="Britannic Bold" pitchFamily="34" charset="0"/>
                <a:cs typeface="Arial" charset="0"/>
              </a:rPr>
              <a:t>		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Is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your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city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a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holiday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destination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?</a:t>
            </a:r>
            <a:endParaRPr lang="es-ES" altLang="es-ES" sz="1400" dirty="0">
              <a:solidFill>
                <a:srgbClr val="FF0000"/>
              </a:solidFill>
              <a:latin typeface="Britannic Bold" pitchFamily="34" charset="0"/>
              <a:cs typeface="Times New Roman" pitchFamily="18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s-ES" altLang="es-ES" sz="1400" dirty="0">
                <a:solidFill>
                  <a:prstClr val="black"/>
                </a:solidFill>
                <a:latin typeface="Britannic Bold" pitchFamily="34" charset="0"/>
                <a:cs typeface="Arial" charset="0"/>
              </a:rPr>
              <a:t>¿Qué se puede hacer en tu ciudad? </a:t>
            </a:r>
            <a:r>
              <a:rPr lang="es-ES" altLang="es-ES" sz="1400" dirty="0">
                <a:solidFill>
                  <a:srgbClr val="FFFFFF"/>
                </a:solidFill>
                <a:latin typeface="Britannic Bold" pitchFamily="34" charset="0"/>
                <a:cs typeface="Arial" charset="0"/>
              </a:rPr>
              <a:t>		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What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can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you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do in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your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 </a:t>
            </a:r>
            <a:r>
              <a:rPr lang="es-ES" altLang="es-ES" sz="1400" i="1" dirty="0" err="1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town</a:t>
            </a:r>
            <a:r>
              <a:rPr lang="es-ES" altLang="es-ES" sz="1400" i="1" dirty="0">
                <a:solidFill>
                  <a:srgbClr val="FF0000"/>
                </a:solidFill>
                <a:latin typeface="Britannic Bold" pitchFamily="34" charset="0"/>
                <a:cs typeface="Arial" charset="0"/>
              </a:rPr>
              <a:t>?</a:t>
            </a:r>
            <a:endParaRPr lang="en-GB" altLang="es-ES" sz="1400" i="1" dirty="0">
              <a:solidFill>
                <a:srgbClr val="FF0000"/>
              </a:solidFill>
              <a:latin typeface="Britannic Bold" pitchFamily="34" charset="0"/>
              <a:cs typeface="Arial" charset="0"/>
            </a:endParaRPr>
          </a:p>
          <a:p>
            <a:pPr marL="342900" indent="-342900" eaLnBrk="1" hangingPunct="1">
              <a:lnSpc>
                <a:spcPct val="115000"/>
              </a:lnSpc>
              <a:buFont typeface="+mj-lt"/>
              <a:buAutoNum type="arabicPeriod"/>
              <a:defRPr/>
            </a:pPr>
            <a:r>
              <a:rPr lang="es-ES" sz="1400" dirty="0">
                <a:solidFill>
                  <a:schemeClr val="tx1"/>
                </a:solidFill>
                <a:latin typeface="Britannic Bold" panose="020B0903060703020204" pitchFamily="34" charset="0"/>
              </a:rPr>
              <a:t>¿Por qué crees que tener vacaciones es importante? </a:t>
            </a:r>
            <a:r>
              <a:rPr lang="es-ES" sz="1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Why</a:t>
            </a:r>
            <a:r>
              <a:rPr lang="es-ES" sz="1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do </a:t>
            </a:r>
            <a:r>
              <a:rPr lang="es-ES" sz="1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you</a:t>
            </a:r>
            <a:r>
              <a:rPr lang="es-ES" sz="1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sz="1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think</a:t>
            </a:r>
            <a:r>
              <a:rPr lang="es-ES" sz="1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sz="1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is</a:t>
            </a:r>
            <a:r>
              <a:rPr lang="es-ES" sz="1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sz="1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important</a:t>
            </a:r>
            <a:r>
              <a:rPr lang="es-ES" sz="1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to </a:t>
            </a:r>
            <a:r>
              <a:rPr lang="es-ES" sz="1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have</a:t>
            </a:r>
            <a:r>
              <a:rPr lang="es-ES" sz="1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sz="1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holidays</a:t>
            </a:r>
            <a:r>
              <a:rPr lang="es-ES" sz="1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time?</a:t>
            </a:r>
          </a:p>
          <a:p>
            <a:pPr marL="342900" indent="-342900" eaLnBrk="1" hangingPunct="1">
              <a:lnSpc>
                <a:spcPct val="115000"/>
              </a:lnSpc>
              <a:buFont typeface="+mj-lt"/>
              <a:buAutoNum type="arabicPeriod"/>
              <a:defRPr/>
            </a:pPr>
            <a:r>
              <a:rPr lang="es-ES" sz="1400" dirty="0">
                <a:solidFill>
                  <a:schemeClr val="tx1"/>
                </a:solidFill>
                <a:latin typeface="Britannic Bold" panose="020B0903060703020204" pitchFamily="34" charset="0"/>
              </a:rPr>
              <a:t>¿Que ventajas o desventajas tienen las vacaciones ? </a:t>
            </a:r>
            <a:r>
              <a:rPr lang="es-ES" sz="1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What</a:t>
            </a:r>
            <a:r>
              <a:rPr lang="es-ES" sz="1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sz="1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advantagess</a:t>
            </a:r>
            <a:r>
              <a:rPr lang="es-ES" sz="1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and </a:t>
            </a:r>
            <a:r>
              <a:rPr lang="es-ES" sz="1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disadvantages</a:t>
            </a:r>
            <a:r>
              <a:rPr lang="es-ES" sz="1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do </a:t>
            </a:r>
            <a:r>
              <a:rPr lang="es-ES" sz="1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holidays</a:t>
            </a:r>
            <a:r>
              <a:rPr lang="es-ES" sz="1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s-ES" sz="1400" i="1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have</a:t>
            </a:r>
            <a:r>
              <a:rPr lang="es-ES" sz="14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?</a:t>
            </a:r>
          </a:p>
          <a:p>
            <a:pPr eaLnBrk="1" hangingPunct="1">
              <a:lnSpc>
                <a:spcPct val="115000"/>
              </a:lnSpc>
              <a:defRPr/>
            </a:pPr>
            <a:endParaRPr lang="es-ES" sz="1400" i="1" dirty="0">
              <a:solidFill>
                <a:srgbClr val="FF0000"/>
              </a:solidFill>
              <a:latin typeface="Britannic Bold" panose="020B0903060703020204" pitchFamily="34" charset="0"/>
            </a:endParaRPr>
          </a:p>
          <a:p>
            <a:pPr marL="342900" indent="-342900" eaLnBrk="1" hangingPunct="1">
              <a:lnSpc>
                <a:spcPct val="115000"/>
              </a:lnSpc>
              <a:buFont typeface="+mj-lt"/>
              <a:buAutoNum type="arabicPeriod"/>
              <a:defRPr/>
            </a:pPr>
            <a:endParaRPr lang="es-ES" altLang="es-ES" sz="1400" dirty="0">
              <a:solidFill>
                <a:srgbClr val="FF0000"/>
              </a:solidFill>
              <a:latin typeface="Britannic Bold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defRPr/>
            </a:pPr>
            <a:endParaRPr lang="es-ES" altLang="es-ES" sz="1400" dirty="0">
              <a:solidFill>
                <a:srgbClr val="FF0000"/>
              </a:solidFill>
              <a:latin typeface="Britannic Bold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s-ES" altLang="es-ES" sz="1100" i="1" dirty="0">
              <a:solidFill>
                <a:srgbClr val="FF0000"/>
              </a:solidFill>
              <a:latin typeface="Britannic Bold" pitchFamily="34" charset="0"/>
              <a:cs typeface="Arial" charset="0"/>
            </a:endParaRPr>
          </a:p>
          <a:p>
            <a:pPr eaLnBrk="1" hangingPunct="1">
              <a:defRPr/>
            </a:pPr>
            <a:endParaRPr lang="en-GB" altLang="es-ES" sz="1100" i="1" dirty="0">
              <a:solidFill>
                <a:srgbClr val="FF0000"/>
              </a:solidFill>
              <a:latin typeface="Britannic Bold" pitchFamily="34" charset="0"/>
              <a:cs typeface="Arial" charset="0"/>
            </a:endParaRPr>
          </a:p>
        </p:txBody>
      </p:sp>
      <p:sp>
        <p:nvSpPr>
          <p:cNvPr id="55299" name="2 Rectángulo">
            <a:extLst>
              <a:ext uri="{FF2B5EF4-FFF2-40B4-BE49-F238E27FC236}">
                <a16:creationId xmlns:a16="http://schemas.microsoft.com/office/drawing/2014/main" id="{DADBDA6E-7385-4F31-823E-479864DAE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04813"/>
            <a:ext cx="4572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ES" altLang="es-ES" b="1">
                <a:latin typeface="Britannic Bold" panose="020B0903060703020204" pitchFamily="34" charset="0"/>
                <a:cs typeface="Times New Roman" panose="02020603050405020304" pitchFamily="18" charset="0"/>
              </a:rPr>
              <a:t>PREGUNTAS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GB" altLang="es-ES" i="1">
                <a:solidFill>
                  <a:srgbClr val="FF00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QUESTIONS</a:t>
            </a:r>
            <a:endParaRPr lang="es-ES" altLang="es-ES" sz="2400">
              <a:solidFill>
                <a:srgbClr val="FF0000"/>
              </a:solidFill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02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2 Rectángulo">
            <a:extLst>
              <a:ext uri="{FF2B5EF4-FFF2-40B4-BE49-F238E27FC236}">
                <a16:creationId xmlns:a16="http://schemas.microsoft.com/office/drawing/2014/main" id="{3B5541FD-E196-4E04-BE64-510F2CE0E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4084638"/>
            <a:ext cx="3119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>
                <a:latin typeface="Arial Rounded MT Bold" panose="020F0704030504030204" pitchFamily="34" charset="0"/>
              </a:rPr>
              <a:t> </a:t>
            </a:r>
          </a:p>
        </p:txBody>
      </p:sp>
      <p:graphicFrame>
        <p:nvGraphicFramePr>
          <p:cNvPr id="10" name="9 Tabla">
            <a:extLst>
              <a:ext uri="{FF2B5EF4-FFF2-40B4-BE49-F238E27FC236}">
                <a16:creationId xmlns:a16="http://schemas.microsoft.com/office/drawing/2014/main" id="{146AA9AD-AF10-4C34-A8C9-0CCA773F3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628912"/>
              </p:ext>
            </p:extLst>
          </p:nvPr>
        </p:nvGraphicFramePr>
        <p:xfrm>
          <a:off x="282575" y="1179513"/>
          <a:ext cx="8497887" cy="4740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2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2755">
                <a:tc>
                  <a:txBody>
                    <a:bodyPr/>
                    <a:lstStyle/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Se puede practicar idiomas.</a:t>
                      </a: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5" marR="68575" marT="34295" marB="34295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Se puede</a:t>
                      </a:r>
                      <a:r>
                        <a:rPr lang="es-ES" sz="18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ser victima de una estafa.</a:t>
                      </a: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5" marR="68575" marT="34295" marB="3429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Las </a:t>
                      </a:r>
                      <a:r>
                        <a:rPr kumimoji="0" lang="en-GB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vacaciones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pueden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ser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baratas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5" marR="68575" marT="34295" marB="34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Las vacaciones son una pérdida de tiempo.</a:t>
                      </a: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5" marR="68575" marT="34295" marB="3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Tener vacaciones</a:t>
                      </a:r>
                      <a:r>
                        <a:rPr lang="es-ES" sz="18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puede ser entretenido.</a:t>
                      </a: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5" marR="68575" marT="34295" marB="3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Las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vacaciones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son </a:t>
                      </a:r>
                      <a:r>
                        <a:rPr lang="en-GB" sz="1800" baseline="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muy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1800" baseline="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caras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5" marR="68575" marT="34295" marB="34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7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Viajar no es seguro para los niños.</a:t>
                      </a: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5" marR="68575" marT="34295" marB="3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Los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viajes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pueden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ser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educativos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.</a:t>
                      </a: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5" marR="68575" marT="34295" marB="3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Se pueden</a:t>
                      </a:r>
                      <a:r>
                        <a:rPr lang="es-ES" sz="18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encontrar vacaciones de aventura.</a:t>
                      </a: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5" marR="68575" marT="34295" marB="342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2 Rectángulo">
            <a:extLst>
              <a:ext uri="{FF2B5EF4-FFF2-40B4-BE49-F238E27FC236}">
                <a16:creationId xmlns:a16="http://schemas.microsoft.com/office/drawing/2014/main" id="{3B0E1924-327E-47F2-9BC4-C79912B89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4084638"/>
            <a:ext cx="3119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>
                <a:latin typeface="Arial Rounded MT Bold" panose="020F0704030504030204" pitchFamily="34" charset="0"/>
              </a:rPr>
              <a:t> </a:t>
            </a:r>
          </a:p>
        </p:txBody>
      </p:sp>
      <p:graphicFrame>
        <p:nvGraphicFramePr>
          <p:cNvPr id="10" name="9 Tabla">
            <a:extLst>
              <a:ext uri="{FF2B5EF4-FFF2-40B4-BE49-F238E27FC236}">
                <a16:creationId xmlns:a16="http://schemas.microsoft.com/office/drawing/2014/main" id="{59D65F33-3B1D-4DD6-86DF-2A3ED640FDFF}"/>
              </a:ext>
            </a:extLst>
          </p:cNvPr>
          <p:cNvGraphicFramePr>
            <a:graphicFrameLocks noGrp="1"/>
          </p:cNvGraphicFramePr>
          <p:nvPr/>
        </p:nvGraphicFramePr>
        <p:xfrm>
          <a:off x="565150" y="1131888"/>
          <a:ext cx="8389938" cy="5143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6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6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Ir</a:t>
                      </a:r>
                      <a:r>
                        <a:rPr lang="es-ES" sz="18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de camping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es más económico.</a:t>
                      </a: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Las</a:t>
                      </a:r>
                      <a:r>
                        <a:rPr lang="es-ES" sz="18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reservas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en línea no funcionan frecuentemente.</a:t>
                      </a: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Tomar el sol no es bueno para la piel.</a:t>
                      </a: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En vacaciones puedo relajarme.</a:t>
                      </a: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Siempre necesitas reservar con</a:t>
                      </a:r>
                      <a:r>
                        <a:rPr lang="es-ES" sz="18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mucha antelación.</a:t>
                      </a: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En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vacaciones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lo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paso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bomba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.</a:t>
                      </a: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Los viajes son larguísimos.</a:t>
                      </a:r>
                    </a:p>
                  </a:txBody>
                  <a:tcPr marL="68572" marR="68572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Las vacaciones mejoran la concentración.</a:t>
                      </a: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Los hoteles se quedan obsoletos pronto.</a:t>
                      </a: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2 Rectángulo">
            <a:extLst>
              <a:ext uri="{FF2B5EF4-FFF2-40B4-BE49-F238E27FC236}">
                <a16:creationId xmlns:a16="http://schemas.microsoft.com/office/drawing/2014/main" id="{5FB59C07-71B7-4D66-8D6B-437FE072C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4084638"/>
            <a:ext cx="3119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>
                <a:latin typeface="Arial Rounded MT Bold" panose="020F0704030504030204" pitchFamily="34" charset="0"/>
              </a:rPr>
              <a:t> </a:t>
            </a:r>
          </a:p>
        </p:txBody>
      </p:sp>
      <p:graphicFrame>
        <p:nvGraphicFramePr>
          <p:cNvPr id="10" name="9 Tabla">
            <a:extLst>
              <a:ext uri="{FF2B5EF4-FFF2-40B4-BE49-F238E27FC236}">
                <a16:creationId xmlns:a16="http://schemas.microsoft.com/office/drawing/2014/main" id="{BE346573-A371-4C92-8976-3BD12ECFC577}"/>
              </a:ext>
            </a:extLst>
          </p:cNvPr>
          <p:cNvGraphicFramePr>
            <a:graphicFrameLocks noGrp="1"/>
          </p:cNvGraphicFramePr>
          <p:nvPr/>
        </p:nvGraphicFramePr>
        <p:xfrm>
          <a:off x="565150" y="1131888"/>
          <a:ext cx="8389938" cy="4989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6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6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4568">
                <a:tc>
                  <a:txBody>
                    <a:bodyPr/>
                    <a:lstStyle/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Se puede</a:t>
                      </a:r>
                      <a:r>
                        <a:rPr lang="es-ES" sz="18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hacer nuevos amigos.</a:t>
                      </a: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1" marB="34291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No se exploran</a:t>
                      </a:r>
                      <a:r>
                        <a:rPr lang="es-ES" sz="18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los lugares de interés locales.</a:t>
                      </a: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1" marB="3429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Se puede tener problemas con las reservas.</a:t>
                      </a: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Leer la letra pequeña</a:t>
                      </a:r>
                      <a:r>
                        <a:rPr lang="es-ES" sz="18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de los contractos de vacaciones es largo pero importante.</a:t>
                      </a: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1" marB="342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Se puede visitar</a:t>
                      </a:r>
                      <a:r>
                        <a:rPr lang="es-ES" sz="18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sitios culturales.</a:t>
                      </a: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1" marB="342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Se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puede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ahorrar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tiempo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1800" baseline="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reservando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pronto.</a:t>
                      </a:r>
                      <a:endParaRPr lang="en-GB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0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Puede costar un ojo de la cara.</a:t>
                      </a: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1" marB="342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Se</a:t>
                      </a:r>
                      <a:r>
                        <a:rPr lang="es-ES" sz="18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puede hacer amigos locales.</a:t>
                      </a: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1" marB="342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Se puede</a:t>
                      </a:r>
                      <a:r>
                        <a:rPr lang="es-ES" sz="180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admirar las vistas.</a:t>
                      </a: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2 Rectángulo">
            <a:extLst>
              <a:ext uri="{FF2B5EF4-FFF2-40B4-BE49-F238E27FC236}">
                <a16:creationId xmlns:a16="http://schemas.microsoft.com/office/drawing/2014/main" id="{CC120842-BB03-4749-8E35-991B7D731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4084638"/>
            <a:ext cx="3119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>
                <a:latin typeface="Arial Rounded MT Bold" panose="020F0704030504030204" pitchFamily="34" charset="0"/>
              </a:rPr>
              <a:t> </a:t>
            </a:r>
          </a:p>
        </p:txBody>
      </p:sp>
      <p:graphicFrame>
        <p:nvGraphicFramePr>
          <p:cNvPr id="10" name="9 Tabla">
            <a:extLst>
              <a:ext uri="{FF2B5EF4-FFF2-40B4-BE49-F238E27FC236}">
                <a16:creationId xmlns:a16="http://schemas.microsoft.com/office/drawing/2014/main" id="{97E55CFC-F3AC-44F9-8BDB-FC1BF14AEA14}"/>
              </a:ext>
            </a:extLst>
          </p:cNvPr>
          <p:cNvGraphicFramePr>
            <a:graphicFrameLocks noGrp="1"/>
          </p:cNvGraphicFramePr>
          <p:nvPr/>
        </p:nvGraphicFramePr>
        <p:xfrm>
          <a:off x="282575" y="1179513"/>
          <a:ext cx="8497887" cy="4740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2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2755">
                <a:tc>
                  <a:txBody>
                    <a:bodyPr/>
                    <a:lstStyle/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Se puede practicar idiomas.</a:t>
                      </a: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5" marR="68575" marT="34295" marB="34295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Se puede</a:t>
                      </a:r>
                      <a:r>
                        <a:rPr lang="es-ES" sz="1800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ser victima de una estafa.</a:t>
                      </a:r>
                      <a:endParaRPr lang="es-ES" sz="1800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5" marR="68575" marT="34295" marB="3429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Las </a:t>
                      </a:r>
                      <a:r>
                        <a:rPr kumimoji="0" lang="en-GB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vacaciones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pueden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ser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baratas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5" marR="68575" marT="34295" marB="34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Las vacaciones son una pérdida de tiempo.</a:t>
                      </a: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5" marR="68575" marT="34295" marB="3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Tener vacaciones</a:t>
                      </a:r>
                      <a:r>
                        <a:rPr lang="es-ES" sz="1800" baseline="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puede ser entretenido.</a:t>
                      </a:r>
                    </a:p>
                    <a:p>
                      <a:pPr algn="ctr"/>
                      <a:endParaRPr lang="es-ES" sz="18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 marL="68575" marR="68575" marT="34295" marB="3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Las </a:t>
                      </a:r>
                      <a:r>
                        <a:rPr lang="en-GB" sz="180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vacaciones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son </a:t>
                      </a:r>
                      <a:r>
                        <a:rPr lang="en-GB" sz="1800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muy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1800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caras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.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5" marR="68575" marT="34295" marB="34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7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Viajar no es seguro para los niños.</a:t>
                      </a: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5" marR="68575" marT="34295" marB="3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Los </a:t>
                      </a:r>
                      <a:r>
                        <a:rPr lang="en-GB" sz="180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viajes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pueden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ser </a:t>
                      </a:r>
                      <a:r>
                        <a:rPr lang="en-GB" sz="180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educativo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.</a:t>
                      </a: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5" marR="68575" marT="34295" marB="3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Se pueden</a:t>
                      </a:r>
                      <a:r>
                        <a:rPr lang="es-ES" sz="1800" baseline="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encontrar vacaciones de aventura.</a:t>
                      </a:r>
                      <a:endParaRPr lang="es-ES" sz="18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5" marR="68575" marT="34295" marB="342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711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2 Rectángulo">
            <a:extLst>
              <a:ext uri="{FF2B5EF4-FFF2-40B4-BE49-F238E27FC236}">
                <a16:creationId xmlns:a16="http://schemas.microsoft.com/office/drawing/2014/main" id="{C988767D-53C5-40D9-A61A-30F012B53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4084638"/>
            <a:ext cx="3119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>
                <a:latin typeface="Arial Rounded MT Bold" panose="020F0704030504030204" pitchFamily="34" charset="0"/>
              </a:rPr>
              <a:t> </a:t>
            </a:r>
          </a:p>
        </p:txBody>
      </p:sp>
      <p:graphicFrame>
        <p:nvGraphicFramePr>
          <p:cNvPr id="10" name="9 Tabla">
            <a:extLst>
              <a:ext uri="{FF2B5EF4-FFF2-40B4-BE49-F238E27FC236}">
                <a16:creationId xmlns:a16="http://schemas.microsoft.com/office/drawing/2014/main" id="{89DC0106-9F6E-4911-BC48-F7BECF0CD66E}"/>
              </a:ext>
            </a:extLst>
          </p:cNvPr>
          <p:cNvGraphicFramePr>
            <a:graphicFrameLocks noGrp="1"/>
          </p:cNvGraphicFramePr>
          <p:nvPr/>
        </p:nvGraphicFramePr>
        <p:xfrm>
          <a:off x="565150" y="1131888"/>
          <a:ext cx="8389938" cy="5143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6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6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18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Ir</a:t>
                      </a:r>
                      <a:r>
                        <a:rPr lang="es-ES" sz="1800" baseline="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de camping </a:t>
                      </a:r>
                      <a:r>
                        <a:rPr lang="es-ES" sz="18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es más económico.</a:t>
                      </a: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2" marR="68572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18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Las</a:t>
                      </a:r>
                      <a:r>
                        <a:rPr lang="es-ES" sz="1800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reservas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en línea no funcionan frecuentemente.</a:t>
                      </a: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2" marR="68572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Tomar el sol no es bueno para la piel.</a:t>
                      </a: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2" marR="68572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En vacaciones puedo relajarme.</a:t>
                      </a: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2" marR="68572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Siempre necesitas reservar con</a:t>
                      </a:r>
                      <a:r>
                        <a:rPr lang="es-ES" sz="1800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mucha antelación.</a:t>
                      </a:r>
                      <a:endParaRPr lang="es-ES" sz="1800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2" marR="68572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En</a:t>
                      </a:r>
                      <a:r>
                        <a:rPr lang="en-GB" sz="18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vacaciones</a:t>
                      </a:r>
                      <a:r>
                        <a:rPr lang="en-GB" sz="18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lo </a:t>
                      </a:r>
                      <a:r>
                        <a:rPr lang="en-GB" sz="1800" dirty="0" err="1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paso</a:t>
                      </a:r>
                      <a:r>
                        <a:rPr lang="en-GB" sz="18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bomba</a:t>
                      </a:r>
                      <a:r>
                        <a:rPr lang="en-GB" sz="18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.</a:t>
                      </a:r>
                    </a:p>
                    <a:p>
                      <a:pPr algn="ctr"/>
                      <a:endParaRPr lang="es-ES" sz="18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Los viajes son larguísimos.</a:t>
                      </a:r>
                    </a:p>
                  </a:txBody>
                  <a:tcPr marL="68572" marR="68572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Las vacaciones mejoran la concentración.</a:t>
                      </a: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2" marR="68572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Los hoteles se quedan obsoletos pronto.</a:t>
                      </a: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2" marR="68572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318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2 Rectángulo">
            <a:extLst>
              <a:ext uri="{FF2B5EF4-FFF2-40B4-BE49-F238E27FC236}">
                <a16:creationId xmlns:a16="http://schemas.microsoft.com/office/drawing/2014/main" id="{329683B0-BED2-47DC-9902-E682722D2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4084638"/>
            <a:ext cx="3119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>
                <a:latin typeface="Arial Rounded MT Bold" panose="020F0704030504030204" pitchFamily="34" charset="0"/>
              </a:rPr>
              <a:t> </a:t>
            </a:r>
          </a:p>
        </p:txBody>
      </p:sp>
      <p:graphicFrame>
        <p:nvGraphicFramePr>
          <p:cNvPr id="10" name="9 Tabla">
            <a:extLst>
              <a:ext uri="{FF2B5EF4-FFF2-40B4-BE49-F238E27FC236}">
                <a16:creationId xmlns:a16="http://schemas.microsoft.com/office/drawing/2014/main" id="{21C195BB-39FF-43E4-9D50-CA23C71DFA74}"/>
              </a:ext>
            </a:extLst>
          </p:cNvPr>
          <p:cNvGraphicFramePr>
            <a:graphicFrameLocks noGrp="1"/>
          </p:cNvGraphicFramePr>
          <p:nvPr/>
        </p:nvGraphicFramePr>
        <p:xfrm>
          <a:off x="565150" y="1131888"/>
          <a:ext cx="8389938" cy="4989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6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6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4568">
                <a:tc>
                  <a:txBody>
                    <a:bodyPr/>
                    <a:lstStyle/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18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Se puede</a:t>
                      </a:r>
                      <a:r>
                        <a:rPr lang="es-ES" sz="1800" baseline="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hacer nuevos amigos.</a:t>
                      </a:r>
                      <a:endParaRPr lang="es-ES" sz="18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1" marB="34291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18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No se exploran</a:t>
                      </a:r>
                      <a:r>
                        <a:rPr lang="es-ES" sz="1800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los lugares de interés locales.</a:t>
                      </a:r>
                      <a:endParaRPr lang="es-ES" sz="1800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2" marR="68572" marT="34291" marB="3429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Se puede tener problemas con las reservas.</a:t>
                      </a:r>
                      <a:endParaRPr lang="es-ES" sz="18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Arial Rounded MT Bold" pitchFamily="34" charset="0"/>
                        </a:rPr>
                        <a:t>Leer la letra pequeña</a:t>
                      </a:r>
                      <a:r>
                        <a:rPr lang="es-ES" sz="1800" baseline="0" dirty="0">
                          <a:latin typeface="Arial Rounded MT Bold" pitchFamily="34" charset="0"/>
                        </a:rPr>
                        <a:t> de los contractos de vacaciones </a:t>
                      </a:r>
                      <a:r>
                        <a:rPr lang="es-ES" sz="1800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es largo </a:t>
                      </a:r>
                      <a:r>
                        <a:rPr lang="es-ES" sz="1800" baseline="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pero importante.</a:t>
                      </a:r>
                      <a:endParaRPr lang="es-ES" sz="18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2" marR="68572" marT="34291" marB="342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s-ES" sz="180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Se puede visitar</a:t>
                      </a:r>
                      <a:r>
                        <a:rPr lang="es-ES" sz="1800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sitios culturales.</a:t>
                      </a:r>
                      <a:endParaRPr lang="es-ES" sz="1800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1" marB="342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Se </a:t>
                      </a:r>
                      <a:r>
                        <a:rPr lang="en-GB" sz="1800" dirty="0" err="1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puede</a:t>
                      </a:r>
                      <a:r>
                        <a:rPr lang="en-GB" sz="18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ahorrar</a:t>
                      </a:r>
                      <a:r>
                        <a:rPr lang="en-GB" sz="18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tiempo</a:t>
                      </a:r>
                      <a:r>
                        <a:rPr lang="en-GB" sz="1800" baseline="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GB" sz="1800" baseline="0" dirty="0" err="1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reservando</a:t>
                      </a:r>
                      <a:r>
                        <a:rPr lang="en-GB" sz="1800" baseline="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pronto.</a:t>
                      </a:r>
                      <a:endParaRPr lang="en-GB" sz="18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2" marR="68572"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0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Puede costar un ojo de la cara.</a:t>
                      </a:r>
                      <a:endParaRPr lang="es-ES" sz="1800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68572" marR="68572" marT="34291" marB="342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Se</a:t>
                      </a:r>
                      <a:r>
                        <a:rPr lang="es-ES" sz="1800" baseline="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puede hacer amigos locales.</a:t>
                      </a:r>
                      <a:endParaRPr lang="es-ES" sz="18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2" marR="68572" marT="34291" marB="342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Se puede</a:t>
                      </a:r>
                      <a:r>
                        <a:rPr lang="es-ES" sz="1800" baseline="0" dirty="0">
                          <a:solidFill>
                            <a:srgbClr val="00B050"/>
                          </a:solidFill>
                          <a:latin typeface="Arial Rounded MT Bold" pitchFamily="34" charset="0"/>
                        </a:rPr>
                        <a:t> admirar las vistas.</a:t>
                      </a:r>
                      <a:endParaRPr lang="es-ES" sz="1800" dirty="0">
                        <a:solidFill>
                          <a:srgbClr val="00B050"/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endParaRPr lang="es-ES" sz="1800" dirty="0">
                        <a:latin typeface="Arial Rounded MT Bold" pitchFamily="34" charset="0"/>
                      </a:endParaRPr>
                    </a:p>
                  </a:txBody>
                  <a:tcPr marL="68572" marR="68572"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06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4 Rectángulo redondeado">
            <a:extLst>
              <a:ext uri="{FF2B5EF4-FFF2-40B4-BE49-F238E27FC236}">
                <a16:creationId xmlns:a16="http://schemas.microsoft.com/office/drawing/2014/main" id="{629619EA-5ACF-45DB-AE8B-855FB31C081B}"/>
              </a:ext>
            </a:extLst>
          </p:cNvPr>
          <p:cNvSpPr/>
          <p:nvPr/>
        </p:nvSpPr>
        <p:spPr>
          <a:xfrm>
            <a:off x="117123" y="927397"/>
            <a:ext cx="8909754" cy="5033943"/>
          </a:xfrm>
          <a:prstGeom prst="roundRect">
            <a:avLst/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8D5131-8BD9-454C-9F4A-6A90D7AF5E4C}"/>
              </a:ext>
            </a:extLst>
          </p:cNvPr>
          <p:cNvSpPr txBox="1">
            <a:spLocks/>
          </p:cNvSpPr>
          <p:nvPr/>
        </p:nvSpPr>
        <p:spPr bwMode="auto">
          <a:xfrm>
            <a:off x="1640050" y="1112044"/>
            <a:ext cx="4999038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Viajar</a:t>
            </a:r>
            <a:r>
              <a:rPr lang="en-GB" altLang="en-US" sz="1200" b="1" dirty="0">
                <a:latin typeface="Comic Sans MS" panose="030F0702030302020204" pitchFamily="66" charset="0"/>
              </a:rPr>
              <a:t>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en</a:t>
            </a:r>
            <a:r>
              <a:rPr lang="en-GB" altLang="en-US" sz="1200" b="1" dirty="0">
                <a:latin typeface="Comic Sans MS" panose="030F0702030302020204" pitchFamily="66" charset="0"/>
              </a:rPr>
              <a:t>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coche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Alojarse</a:t>
            </a:r>
            <a:r>
              <a:rPr lang="en-GB" altLang="en-US" sz="1200" b="1" dirty="0">
                <a:latin typeface="Comic Sans MS" panose="030F0702030302020204" pitchFamily="66" charset="0"/>
              </a:rPr>
              <a:t>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en</a:t>
            </a:r>
            <a:r>
              <a:rPr lang="en-GB" altLang="en-US" sz="1200" b="1" dirty="0">
                <a:latin typeface="Comic Sans MS" panose="030F0702030302020204" pitchFamily="66" charset="0"/>
              </a:rPr>
              <a:t> un hotel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Quedarse</a:t>
            </a:r>
            <a:r>
              <a:rPr lang="en-GB" altLang="en-US" sz="1200" b="1" dirty="0">
                <a:latin typeface="Comic Sans MS" panose="030F0702030302020204" pitchFamily="66" charset="0"/>
              </a:rPr>
              <a:t>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en</a:t>
            </a:r>
            <a:r>
              <a:rPr lang="en-GB" altLang="en-US" sz="1200" b="1" dirty="0">
                <a:latin typeface="Comic Sans MS" panose="030F0702030302020204" pitchFamily="66" charset="0"/>
              </a:rPr>
              <a:t> un hotel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Salir</a:t>
            </a:r>
            <a:r>
              <a:rPr lang="en-GB" altLang="en-US" sz="1200" b="1" dirty="0">
                <a:latin typeface="Comic Sans MS" panose="030F0702030302020204" pitchFamily="66" charset="0"/>
              </a:rPr>
              <a:t> 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Llegar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Reservar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Ir</a:t>
            </a:r>
            <a:r>
              <a:rPr lang="en-GB" altLang="en-US" sz="1200" b="1" dirty="0">
                <a:latin typeface="Comic Sans MS" panose="030F0702030302020204" pitchFamily="66" charset="0"/>
              </a:rPr>
              <a:t> a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italia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Visitar</a:t>
            </a:r>
            <a:r>
              <a:rPr lang="en-GB" altLang="en-US" sz="1200" b="1" dirty="0">
                <a:latin typeface="Comic Sans MS" panose="030F0702030302020204" pitchFamily="66" charset="0"/>
              </a:rPr>
              <a:t> A mi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familia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Comprar</a:t>
            </a:r>
            <a:r>
              <a:rPr lang="en-GB" altLang="en-US" sz="1200" b="1" dirty="0">
                <a:latin typeface="Comic Sans MS" panose="030F0702030302020204" pitchFamily="66" charset="0"/>
              </a:rPr>
              <a:t>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recuerdos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Tomar</a:t>
            </a:r>
            <a:r>
              <a:rPr lang="en-GB" altLang="en-US" sz="1200" b="1" dirty="0">
                <a:latin typeface="Comic Sans MS" panose="030F0702030302020204" pitchFamily="66" charset="0"/>
              </a:rPr>
              <a:t>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fotos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Compartir</a:t>
            </a:r>
            <a:r>
              <a:rPr lang="en-GB" altLang="en-US" sz="1200" b="1" dirty="0">
                <a:latin typeface="Comic Sans MS" panose="030F0702030302020204" pitchFamily="66" charset="0"/>
              </a:rPr>
              <a:t>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experiencias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Descansar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Desconectar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Relajarse</a:t>
            </a:r>
            <a:endParaRPr lang="en-GB" altLang="en-US" sz="1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GB" altLang="en-US" sz="1200" b="1" dirty="0">
                <a:latin typeface="Comic Sans MS" panose="030F0702030302020204" pitchFamily="66" charset="0"/>
              </a:rPr>
              <a:t>Pasar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tiempo</a:t>
            </a:r>
            <a:r>
              <a:rPr lang="en-GB" altLang="en-US" sz="1200" b="1" dirty="0">
                <a:latin typeface="Comic Sans MS" panose="030F0702030302020204" pitchFamily="66" charset="0"/>
              </a:rPr>
              <a:t> ...ANDO/...IENDO</a:t>
            </a:r>
          </a:p>
          <a:p>
            <a:pPr>
              <a:spcBef>
                <a:spcPct val="50000"/>
              </a:spcBef>
              <a:buFont typeface="Calibri" panose="020F0502020204030204" pitchFamily="34" charset="0"/>
              <a:buAutoNum type="arabicPeriod"/>
            </a:pPr>
            <a:r>
              <a:rPr lang="en-GB" altLang="en-US" sz="1200" b="1" dirty="0" err="1">
                <a:latin typeface="Comic Sans MS" panose="030F0702030302020204" pitchFamily="66" charset="0"/>
              </a:rPr>
              <a:t>Pasarlo</a:t>
            </a:r>
            <a:r>
              <a:rPr lang="en-GB" altLang="en-US" sz="1200" b="1" dirty="0">
                <a:latin typeface="Comic Sans MS" panose="030F0702030302020204" pitchFamily="66" charset="0"/>
              </a:rPr>
              <a:t> </a:t>
            </a:r>
            <a:r>
              <a:rPr lang="en-GB" altLang="en-US" sz="1200" b="1" dirty="0" err="1">
                <a:latin typeface="Comic Sans MS" panose="030F0702030302020204" pitchFamily="66" charset="0"/>
              </a:rPr>
              <a:t>bomba</a:t>
            </a: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GB" altLang="en-US" sz="1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GB" altLang="en-US" sz="1200" dirty="0">
              <a:latin typeface="Comic Sans MS" panose="030F0702030302020204" pitchFamily="66" charset="0"/>
            </a:endParaRPr>
          </a:p>
        </p:txBody>
      </p:sp>
      <p:sp>
        <p:nvSpPr>
          <p:cNvPr id="24" name="43 Rectángulo">
            <a:extLst>
              <a:ext uri="{FF2B5EF4-FFF2-40B4-BE49-F238E27FC236}">
                <a16:creationId xmlns:a16="http://schemas.microsoft.com/office/drawing/2014/main" id="{89A2C3D1-B17A-4CA8-9BD2-9070997B7B56}"/>
              </a:ext>
            </a:extLst>
          </p:cNvPr>
          <p:cNvSpPr/>
          <p:nvPr/>
        </p:nvSpPr>
        <p:spPr>
          <a:xfrm>
            <a:off x="6658988" y="2618519"/>
            <a:ext cx="225076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VERBOS </a:t>
            </a:r>
          </a:p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DE </a:t>
            </a:r>
          </a:p>
          <a:p>
            <a:pPr algn="ctr" eaLnBrk="1" hangingPunct="1">
              <a:defRPr/>
            </a:pPr>
            <a:r>
              <a:rPr lang="en-GB" altLang="es-ES" b="1" i="1" cap="all" dirty="0">
                <a:ln w="9000" cmpd="sng">
                  <a:solidFill>
                    <a:srgbClr val="002A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VACACIONES</a:t>
            </a:r>
            <a:endParaRPr lang="es-ES" b="1" cap="all" dirty="0">
              <a:ln w="9000" cmpd="sng">
                <a:solidFill>
                  <a:srgbClr val="002A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492191-78AF-44A9-B563-1FA51995AF4F}"/>
              </a:ext>
            </a:extLst>
          </p:cNvPr>
          <p:cNvSpPr txBox="1"/>
          <p:nvPr/>
        </p:nvSpPr>
        <p:spPr>
          <a:xfrm>
            <a:off x="4427537" y="997546"/>
            <a:ext cx="4391025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To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travel</a:t>
            </a: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by</a:t>
            </a: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car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To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stay</a:t>
            </a: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in a hotel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To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stay</a:t>
            </a: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in a hotel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To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leave</a:t>
            </a:r>
            <a:endParaRPr lang="es-ES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To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arrive</a:t>
            </a:r>
            <a:endParaRPr lang="es-ES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To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book</a:t>
            </a:r>
            <a:endParaRPr lang="es-ES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To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go</a:t>
            </a: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to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Italy</a:t>
            </a:r>
            <a:endParaRPr lang="es-ES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To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visit</a:t>
            </a: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my</a:t>
            </a: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family</a:t>
            </a:r>
            <a:endParaRPr lang="es-ES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To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buy</a:t>
            </a: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souvenirs</a:t>
            </a:r>
            <a:endParaRPr lang="es-ES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To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take</a:t>
            </a: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pictures</a:t>
            </a:r>
            <a:endParaRPr lang="es-ES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To share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experiences</a:t>
            </a:r>
            <a:endParaRPr lang="es-ES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To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rest</a:t>
            </a:r>
            <a:endParaRPr lang="es-ES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swich</a:t>
            </a: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off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relax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spend</a:t>
            </a: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time ……DOING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have</a:t>
            </a:r>
            <a:r>
              <a:rPr lang="es-ES" sz="1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s-ES" sz="12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blast</a:t>
            </a:r>
            <a:endParaRPr lang="es-ES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endParaRPr lang="es-ES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40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805E1108-9BEB-4184-B93E-0BD482E39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82575"/>
            <a:ext cx="8856662" cy="708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ES" sz="4000" b="1" dirty="0">
                <a:solidFill>
                  <a:srgbClr val="FF0000"/>
                </a:solidFill>
                <a:latin typeface="Kristen ITC" panose="03050502040202030202" pitchFamily="66" charset="0"/>
              </a:rPr>
              <a:t>Examples of how to </a:t>
            </a:r>
            <a:r>
              <a:rPr lang="en-US" altLang="es-ES" sz="4000" b="1" dirty="0">
                <a:solidFill>
                  <a:srgbClr val="FFFF00"/>
                </a:solidFill>
                <a:latin typeface="Kristen ITC" panose="03050502040202030202" pitchFamily="66" charset="0"/>
              </a:rPr>
              <a:t>SHINE : </a:t>
            </a:r>
            <a:endParaRPr lang="en-GB" altLang="es-ES" sz="4000" b="1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63A0FD20-16D8-4F75-B732-B212E9B13D2E}"/>
              </a:ext>
            </a:extLst>
          </p:cNvPr>
          <p:cNvSpPr/>
          <p:nvPr/>
        </p:nvSpPr>
        <p:spPr>
          <a:xfrm>
            <a:off x="179389" y="1555750"/>
            <a:ext cx="8856662" cy="50196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sz="1400" b="1" dirty="0"/>
          </a:p>
          <a:p>
            <a:pPr eaLnBrk="1" hangingPunct="1">
              <a:defRPr/>
            </a:pPr>
            <a:endParaRPr lang="es-ES" sz="1400" b="1" dirty="0"/>
          </a:p>
          <a:p>
            <a:pPr eaLnBrk="1" hangingPunct="1">
              <a:defRPr/>
            </a:pPr>
            <a:endParaRPr lang="es-ES" sz="1400" b="1" dirty="0"/>
          </a:p>
        </p:txBody>
      </p:sp>
      <p:graphicFrame>
        <p:nvGraphicFramePr>
          <p:cNvPr id="6" name="5 Tabla">
            <a:extLst>
              <a:ext uri="{FF2B5EF4-FFF2-40B4-BE49-F238E27FC236}">
                <a16:creationId xmlns:a16="http://schemas.microsoft.com/office/drawing/2014/main" id="{D20628B5-2BAA-4EE5-85FE-FA14C1D696E0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844675"/>
          <a:ext cx="8424863" cy="4602165"/>
        </p:xfrm>
        <a:graphic>
          <a:graphicData uri="http://schemas.openxmlformats.org/drawingml/2006/table">
            <a:tbl>
              <a:tblPr/>
              <a:tblGrid>
                <a:gridCol w="4464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58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El dinero no crece en los arboles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Money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doesn’t</a:t>
                      </a:r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grow</a:t>
                      </a:r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on</a:t>
                      </a:r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tress</a:t>
                      </a:r>
                      <a:endParaRPr lang="es-ES" sz="1400" b="0" i="1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36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Todo en exceso es malo, excepto</a:t>
                      </a: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 las vacaciones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Everything</a:t>
                      </a:r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in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excess</a:t>
                      </a:r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is</a:t>
                      </a:r>
                      <a:r>
                        <a:rPr lang="es-ES" sz="1400" b="0" i="1" u="none" strike="noStrike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bad</a:t>
                      </a:r>
                      <a:r>
                        <a:rPr lang="es-ES" sz="1400" b="0" i="1" u="none" strike="noStrike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, </a:t>
                      </a:r>
                      <a:r>
                        <a:rPr lang="es-ES" sz="1400" b="0" i="1" u="none" strike="noStrike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except</a:t>
                      </a:r>
                      <a:r>
                        <a:rPr lang="es-ES" sz="1400" b="0" i="1" u="none" strike="noStrike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for</a:t>
                      </a:r>
                      <a:r>
                        <a:rPr lang="es-ES" sz="1400" b="0" i="1" u="none" strike="noStrike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holidays</a:t>
                      </a:r>
                      <a:r>
                        <a:rPr lang="es-ES" sz="1400" b="0" i="1" u="none" strike="noStrike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.</a:t>
                      </a:r>
                      <a:endParaRPr lang="es-ES" sz="1400" b="0" i="1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8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Lo</a:t>
                      </a: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 pasé bomba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I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had</a:t>
                      </a:r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a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blast</a:t>
                      </a:r>
                      <a:endParaRPr lang="es-ES" sz="1400" b="0" i="1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58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Hace un frío que pela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It´s</a:t>
                      </a:r>
                      <a:r>
                        <a:rPr lang="en-US" sz="1400" b="0" i="1" u="none" strike="noStrike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b="0" i="1" u="none" strike="noStrike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veeeeeeeeeery</a:t>
                      </a:r>
                      <a:r>
                        <a:rPr lang="en-US" sz="1400" b="0" i="1" u="none" strike="noStrike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cold</a:t>
                      </a:r>
                      <a:endParaRPr lang="en-US" sz="1400" b="0" i="1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58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Llovió a cantaros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It</a:t>
                      </a:r>
                      <a:r>
                        <a:rPr lang="es-ES" sz="1400" b="0" i="1" u="none" strike="noStrike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rained</a:t>
                      </a:r>
                      <a:r>
                        <a:rPr lang="es-ES" sz="1400" b="0" i="1" u="none" strike="noStrike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 </a:t>
                      </a:r>
                      <a:r>
                        <a:rPr lang="es-ES" sz="1400" b="0" i="1" u="none" strike="noStrike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cats</a:t>
                      </a:r>
                      <a:r>
                        <a:rPr lang="es-ES" sz="1400" b="0" i="1" u="none" strike="noStrike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and </a:t>
                      </a:r>
                      <a:r>
                        <a:rPr lang="es-ES" sz="1400" b="0" i="1" u="none" strike="noStrike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dogs</a:t>
                      </a:r>
                      <a:endParaRPr lang="es-ES" sz="1400" b="0" i="1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58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Dormí a pierna suelta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I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slept</a:t>
                      </a:r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like</a:t>
                      </a:r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a log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58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Parece un lugar... 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It seems to be a place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58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Empinar el codo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To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get</a:t>
                      </a:r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drunk</a:t>
                      </a:r>
                      <a:endParaRPr lang="es-ES" sz="1400" b="0" i="1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58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Se me</a:t>
                      </a: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 hacía la boca agua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My</a:t>
                      </a:r>
                      <a:r>
                        <a:rPr lang="es-ES" sz="1400" b="0" i="1" u="none" strike="noStrike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mouth</a:t>
                      </a:r>
                      <a:r>
                        <a:rPr lang="es-ES" sz="1400" b="0" i="1" u="none" strike="noStrike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was</a:t>
                      </a:r>
                      <a:r>
                        <a:rPr lang="es-ES" sz="1400" b="0" i="1" u="none" strike="noStrike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watering</a:t>
                      </a:r>
                      <a:endParaRPr lang="es-ES" sz="1400" b="0" i="1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58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Dar la cara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Face</a:t>
                      </a:r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responsabilities</a:t>
                      </a:r>
                      <a:endParaRPr lang="es-ES" sz="1400" b="0" i="1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09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No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pegé</a:t>
                      </a: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 ni ojo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I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couldn´t</a:t>
                      </a:r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sleep</a:t>
                      </a:r>
                      <a:endParaRPr lang="es-ES" sz="1400" b="0" i="1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89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Al pan, pan y al vino</a:t>
                      </a: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0" u="none" strike="noStrike" baseline="0" dirty="0" err="1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vino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They</a:t>
                      </a:r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think</a:t>
                      </a:r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they</a:t>
                      </a:r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are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the</a:t>
                      </a:r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centre</a:t>
                      </a:r>
                      <a:r>
                        <a:rPr lang="es-ES" sz="1400" b="0" i="1" u="none" strike="noStrike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of </a:t>
                      </a:r>
                      <a:r>
                        <a:rPr lang="es-ES" sz="1400" b="0" i="1" u="none" strike="noStrike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the</a:t>
                      </a:r>
                      <a:r>
                        <a:rPr lang="es-ES" sz="1400" b="0" i="1" u="none" strike="noStrike" baseline="0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baseline="0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universe</a:t>
                      </a:r>
                      <a:endParaRPr lang="es-ES" sz="1400" b="0" i="1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84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Se puso como un tomate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He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blushed</a:t>
                      </a:r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, he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burnt</a:t>
                      </a:r>
                      <a:endParaRPr lang="es-ES" sz="1400" b="0" i="1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58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Un chorizo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A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thief</a:t>
                      </a:r>
                      <a:endParaRPr lang="es-ES" sz="1400" b="0" i="1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58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Tener mala leche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To be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moody</a:t>
                      </a:r>
                      <a:endParaRPr lang="es-ES" sz="1400" b="0" i="1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358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Comerse el coco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To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think</a:t>
                      </a:r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too</a:t>
                      </a:r>
                      <a:r>
                        <a:rPr lang="es-ES" sz="1400" b="0" i="1" u="none" strike="noStrike" dirty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s-ES" sz="1400" b="0" i="1" u="none" strike="noStrike" dirty="0" err="1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much</a:t>
                      </a:r>
                      <a:endParaRPr lang="es-ES" sz="1400" b="0" i="1" u="none" strike="noStrike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Text Box 4">
            <a:extLst>
              <a:ext uri="{FF2B5EF4-FFF2-40B4-BE49-F238E27FC236}">
                <a16:creationId xmlns:a16="http://schemas.microsoft.com/office/drawing/2014/main" id="{3141E836-52BE-42DD-88E6-C77596B2C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77913"/>
            <a:ext cx="8856663" cy="4000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ES" sz="2000" b="1">
                <a:solidFill>
                  <a:srgbClr val="FFFF00"/>
                </a:solidFill>
                <a:latin typeface="Kristen ITC" panose="03050502040202030202" pitchFamily="66" charset="0"/>
              </a:rPr>
              <a:t>Just add some SPANISH EXPRESSIONS</a:t>
            </a:r>
            <a:endParaRPr lang="en-GB" altLang="es-ES" sz="2000" b="1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 autoUpdateAnimBg="0"/>
      <p:bldP spid="7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F481DF-A723-4DBB-86D4-DEB1C3DD3D0B}"/>
              </a:ext>
            </a:extLst>
          </p:cNvPr>
          <p:cNvSpPr txBox="1"/>
          <p:nvPr/>
        </p:nvSpPr>
        <p:spPr>
          <a:xfrm>
            <a:off x="2411897" y="2598003"/>
            <a:ext cx="53498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rgbClr val="0000FF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Enlaces</a:t>
            </a:r>
            <a:r>
              <a:rPr lang="en-GB" sz="48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sz="4800" dirty="0">
                <a:solidFill>
                  <a:srgbClr val="FF0000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Links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083DE0-AD43-466C-9172-94518A38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648B15D9-B95A-46D7-93E1-340D77E6C95E}" type="slidenum">
              <a:rPr lang="en-GB" altLang="en-US">
                <a:solidFill>
                  <a:srgbClr val="898989"/>
                </a:solidFill>
              </a:rPr>
              <a:pPr/>
              <a:t>41</a:t>
            </a:fld>
            <a:endParaRPr lang="en-GB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60C7CF-72FC-47C9-B6B6-F6F111BB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91BB13AF-B680-4EE6-AD16-EE752689DE06}" type="slidenum">
              <a:rPr lang="en-GB" altLang="en-US">
                <a:solidFill>
                  <a:srgbClr val="898989"/>
                </a:solidFill>
              </a:rPr>
              <a:pPr/>
              <a:t>42</a:t>
            </a:fld>
            <a:endParaRPr lang="en-GB" altLang="en-US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51D968-8087-4B71-8F92-0957F08992F7}"/>
              </a:ext>
            </a:extLst>
          </p:cNvPr>
          <p:cNvSpPr/>
          <p:nvPr/>
        </p:nvSpPr>
        <p:spPr>
          <a:xfrm>
            <a:off x="620367" y="1025244"/>
            <a:ext cx="5837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https://www.youtube.com/watch?v=2czKVWl0HYY</a:t>
            </a:r>
            <a:endParaRPr lang="es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92FEA-FD7F-45E0-91BF-70025B3B7F6C}"/>
              </a:ext>
            </a:extLst>
          </p:cNvPr>
          <p:cNvSpPr/>
          <p:nvPr/>
        </p:nvSpPr>
        <p:spPr>
          <a:xfrm>
            <a:off x="620367" y="1952896"/>
            <a:ext cx="5201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https://www.youtube.com/watch?v=MLH7wD6jqiw</a:t>
            </a:r>
            <a:endParaRPr lang="es-E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5E36E-00C2-4B46-8A78-DF3E957D0C7C}"/>
              </a:ext>
            </a:extLst>
          </p:cNvPr>
          <p:cNvSpPr/>
          <p:nvPr/>
        </p:nvSpPr>
        <p:spPr>
          <a:xfrm>
            <a:off x="755373" y="2879438"/>
            <a:ext cx="5837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https://www.youtube.com/watch?v=7Wh0AKzMkeM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88672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2F0F7-3297-4CB4-AB53-4D598661AF33}"/>
              </a:ext>
            </a:extLst>
          </p:cNvPr>
          <p:cNvSpPr/>
          <p:nvPr/>
        </p:nvSpPr>
        <p:spPr>
          <a:xfrm>
            <a:off x="3086100" y="1922463"/>
            <a:ext cx="2971800" cy="2724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25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Textos</a:t>
            </a:r>
            <a:endParaRPr lang="en-US" sz="8625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25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Texts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60C7CF-72FC-47C9-B6B6-F6F111BB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91BB13AF-B680-4EE6-AD16-EE752689DE06}" type="slidenum">
              <a:rPr lang="en-GB" altLang="en-US">
                <a:solidFill>
                  <a:srgbClr val="898989"/>
                </a:solidFill>
              </a:rPr>
              <a:pPr/>
              <a:t>43</a:t>
            </a:fld>
            <a:endParaRPr lang="en-GB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3F1E42-4707-49D4-92BE-C1B7DE2F5AEB}"/>
              </a:ext>
            </a:extLst>
          </p:cNvPr>
          <p:cNvSpPr/>
          <p:nvPr/>
        </p:nvSpPr>
        <p:spPr>
          <a:xfrm>
            <a:off x="629478" y="1434763"/>
            <a:ext cx="8176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https://www.slideshare.net/yaiiriitaahernandez/turismo-ventajas-y-desventajas-3232</a:t>
            </a:r>
            <a:endParaRPr lang="es-E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D8F349-F3A6-4C20-996F-317635388B88}"/>
              </a:ext>
            </a:extLst>
          </p:cNvPr>
          <p:cNvSpPr/>
          <p:nvPr/>
        </p:nvSpPr>
        <p:spPr>
          <a:xfrm>
            <a:off x="755373" y="3940722"/>
            <a:ext cx="8176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https://www.slideshare.net/ultralex7/el-turismo-en-espaa-12762894</a:t>
            </a:r>
            <a:endParaRPr lang="es-E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F411F5-BED0-402C-8F84-F964ACC2400D}"/>
              </a:ext>
            </a:extLst>
          </p:cNvPr>
          <p:cNvSpPr/>
          <p:nvPr/>
        </p:nvSpPr>
        <p:spPr>
          <a:xfrm>
            <a:off x="755373" y="5053905"/>
            <a:ext cx="6235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https://www.omio.es/blog/turismo-de-aventura-en-espana/</a:t>
            </a:r>
            <a:endParaRPr lang="es-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C022BF-1B59-4948-837F-8D488ABE53D3}"/>
              </a:ext>
            </a:extLst>
          </p:cNvPr>
          <p:cNvSpPr txBox="1"/>
          <p:nvPr/>
        </p:nvSpPr>
        <p:spPr>
          <a:xfrm>
            <a:off x="755373" y="2732612"/>
            <a:ext cx="5415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5"/>
              </a:rPr>
              <a:t>https://www.boredpanda.es/hoteles-inusuales-mundo/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8085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7E8ACB-B269-446E-B13C-8AC5CA5855F6}"/>
              </a:ext>
            </a:extLst>
          </p:cNvPr>
          <p:cNvSpPr/>
          <p:nvPr/>
        </p:nvSpPr>
        <p:spPr>
          <a:xfrm>
            <a:off x="3214688" y="1922463"/>
            <a:ext cx="2714625" cy="2724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25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Datos</a:t>
            </a:r>
            <a:endParaRPr lang="en-US" sz="8625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25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4AC4C2-A204-4CC8-B732-60F4DDC8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7D7A348B-3D66-4327-9317-E69A44E9CCFA}" type="slidenum">
              <a:rPr lang="en-GB" altLang="en-US">
                <a:solidFill>
                  <a:srgbClr val="898989"/>
                </a:solidFill>
              </a:rPr>
              <a:pPr/>
              <a:t>45</a:t>
            </a:fld>
            <a:endParaRPr lang="en-GB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07A6060-6577-449C-935D-F4543DB49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3" y="208721"/>
            <a:ext cx="4386019" cy="64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5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48A8CFE-BECD-4E05-8E5D-A7EB0B833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8" y="218743"/>
            <a:ext cx="4549063" cy="642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20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ACC79-6E6B-4443-A43C-E32D474BA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6" y="999193"/>
            <a:ext cx="8909367" cy="457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258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38E7BC3-17D9-4AE2-9B95-F9B9F6038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6" y="225287"/>
            <a:ext cx="298028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31A5B3-D107-47DA-A28F-2522C82C1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90" y="-172279"/>
            <a:ext cx="4337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0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714C2B87-B96B-4AA4-9EA2-A8B365B14EA2}"/>
              </a:ext>
            </a:extLst>
          </p:cNvPr>
          <p:cNvSpPr txBox="1">
            <a:spLocks/>
          </p:cNvSpPr>
          <p:nvPr/>
        </p:nvSpPr>
        <p:spPr>
          <a:xfrm>
            <a:off x="850986" y="750784"/>
            <a:ext cx="7846236" cy="623839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GB" sz="1200" b="1" dirty="0" err="1">
                <a:latin typeface="Comic Sans MS" pitchFamily="66" charset="0"/>
              </a:rPr>
              <a:t>Ir</a:t>
            </a:r>
            <a:r>
              <a:rPr lang="en-GB" sz="1200" b="1" dirty="0">
                <a:latin typeface="Comic Sans MS" pitchFamily="66" charset="0"/>
              </a:rPr>
              <a:t> a la </a:t>
            </a:r>
            <a:r>
              <a:rPr lang="en-GB" sz="1200" b="1" dirty="0" err="1">
                <a:latin typeface="Comic Sans MS" pitchFamily="66" charset="0"/>
              </a:rPr>
              <a:t>montaña</a:t>
            </a:r>
            <a:r>
              <a:rPr lang="en-GB" sz="1200" b="1" dirty="0">
                <a:latin typeface="Comic Sans MS" pitchFamily="66" charset="0"/>
              </a:rPr>
              <a:t>/playa/campo/ciudad </a:t>
            </a:r>
            <a:endParaRPr lang="en-GB" sz="12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GB" sz="1200" b="1" dirty="0" err="1">
                <a:latin typeface="Comic Sans MS" pitchFamily="66" charset="0"/>
              </a:rPr>
              <a:t>comprar</a:t>
            </a:r>
            <a:r>
              <a:rPr lang="en-GB" sz="1200" b="1" dirty="0">
                <a:latin typeface="Comic Sans MS" pitchFamily="66" charset="0"/>
              </a:rPr>
              <a:t> un </a:t>
            </a:r>
            <a:r>
              <a:rPr lang="en-GB" sz="1200" b="1" dirty="0" err="1">
                <a:latin typeface="Comic Sans MS" pitchFamily="66" charset="0"/>
              </a:rPr>
              <a:t>billete</a:t>
            </a:r>
            <a:r>
              <a:rPr lang="en-GB" sz="1200" b="1" dirty="0">
                <a:latin typeface="Comic Sans MS" pitchFamily="66" charset="0"/>
              </a:rPr>
              <a:t> de </a:t>
            </a:r>
            <a:r>
              <a:rPr lang="en-GB" sz="1200" b="1" dirty="0" err="1">
                <a:latin typeface="Comic Sans MS" pitchFamily="66" charset="0"/>
              </a:rPr>
              <a:t>avión</a:t>
            </a:r>
            <a:r>
              <a:rPr lang="en-GB" sz="1200" b="1" dirty="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GB" sz="1200" b="1" dirty="0" err="1">
                <a:latin typeface="Comic Sans MS" pitchFamily="66" charset="0"/>
              </a:rPr>
              <a:t>Ir</a:t>
            </a:r>
            <a:r>
              <a:rPr lang="en-GB" sz="1200" b="1" dirty="0">
                <a:latin typeface="Comic Sans MS" pitchFamily="66" charset="0"/>
              </a:rPr>
              <a:t> de </a:t>
            </a:r>
            <a:r>
              <a:rPr lang="en-GB" sz="1200" b="1" dirty="0" err="1">
                <a:latin typeface="Comic Sans MS" pitchFamily="66" charset="0"/>
              </a:rPr>
              <a:t>vacaciones</a:t>
            </a:r>
            <a:r>
              <a:rPr lang="en-GB" sz="1200" b="1" dirty="0">
                <a:latin typeface="Comic Sans MS" pitchFamily="66" charset="0"/>
              </a:rPr>
              <a:t> con los amigos/</a:t>
            </a:r>
            <a:r>
              <a:rPr lang="en-GB" sz="1200" b="1" dirty="0" err="1">
                <a:latin typeface="Comic Sans MS" pitchFamily="66" charset="0"/>
              </a:rPr>
              <a:t>familia</a:t>
            </a:r>
            <a:r>
              <a:rPr lang="en-GB" sz="1200" b="1" dirty="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" sz="1200" b="1" i="1" dirty="0">
                <a:latin typeface="Comic Sans MS" pitchFamily="66" charset="0"/>
              </a:rPr>
              <a:t>Viajar en avión/tren/autobús/coche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" sz="1200" b="1" i="1" dirty="0">
                <a:latin typeface="Comic Sans MS" pitchFamily="66" charset="0"/>
              </a:rPr>
              <a:t>Hacer una reserva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" sz="1200" b="1" i="1" dirty="0">
                <a:latin typeface="Comic Sans MS" pitchFamily="66" charset="0"/>
              </a:rPr>
              <a:t>Alquilar un coche/bicicleta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" sz="1200" b="1" i="1" dirty="0">
                <a:latin typeface="Comic Sans MS" pitchFamily="66" charset="0"/>
              </a:rPr>
              <a:t>Hacer la maleta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" sz="1200" b="1" i="1" dirty="0">
                <a:latin typeface="Comic Sans MS" pitchFamily="66" charset="0"/>
              </a:rPr>
              <a:t>Llevar el DNI y pasaporte vigente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" sz="1200" b="1" i="1" dirty="0">
                <a:latin typeface="Comic Sans MS" pitchFamily="66" charset="0"/>
              </a:rPr>
              <a:t>Hacer turismo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" sz="1200" b="1" i="1" dirty="0">
                <a:latin typeface="Comic Sans MS" pitchFamily="66" charset="0"/>
              </a:rPr>
              <a:t>Relajarse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" sz="1200" b="1" i="1" dirty="0">
                <a:latin typeface="Comic Sans MS" pitchFamily="66" charset="0"/>
              </a:rPr>
              <a:t>Tomar el sol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" sz="1200" b="1" i="1" dirty="0">
                <a:latin typeface="Comic Sans MS" pitchFamily="66" charset="0"/>
              </a:rPr>
              <a:t>Jugar en la arena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" sz="1200" b="1" i="1" dirty="0">
                <a:latin typeface="Comic Sans MS" pitchFamily="66" charset="0"/>
              </a:rPr>
              <a:t>Comprar regalos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" sz="1200" b="1" i="1" dirty="0">
                <a:latin typeface="Comic Sans MS" pitchFamily="66" charset="0"/>
              </a:rPr>
              <a:t>Salir en hora punta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" sz="1200" b="1" i="1" dirty="0">
                <a:latin typeface="Comic Sans MS" pitchFamily="66" charset="0"/>
              </a:rPr>
              <a:t>Nadar en la piscina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" sz="1200" b="1" i="1" dirty="0">
                <a:latin typeface="Comic Sans MS" pitchFamily="66" charset="0"/>
              </a:rPr>
              <a:t>Hacer un crucero/safari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" sz="1200" b="1" i="1" dirty="0">
                <a:latin typeface="Comic Sans MS" pitchFamily="66" charset="0"/>
              </a:rPr>
              <a:t>Montar en bicicleta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" sz="1200" b="1" i="1" dirty="0">
                <a:latin typeface="Comic Sans MS" pitchFamily="66" charset="0"/>
              </a:rPr>
              <a:t>Ir de excursión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" sz="1200" b="1" i="1" dirty="0">
                <a:latin typeface="Comic Sans MS" pitchFamily="66" charset="0"/>
              </a:rPr>
              <a:t>Pasar tiempo …ANDO/…IENDO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s-ES" sz="1200" b="1" i="1" dirty="0">
                <a:latin typeface="Comic Sans MS" pitchFamily="66" charset="0"/>
              </a:rPr>
              <a:t>Quedarse en el hotel/apartamento/casa …ANDO/…IENDO </a:t>
            </a:r>
            <a:endParaRPr lang="es-ES" sz="12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endParaRPr lang="en-GB" sz="14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en-GB" sz="14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en-GB" sz="14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b="1" dirty="0">
              <a:solidFill>
                <a:srgbClr val="7030A0"/>
              </a:solidFill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</p:txBody>
      </p:sp>
      <p:sp>
        <p:nvSpPr>
          <p:cNvPr id="24" name="24 Rectángulo redondeado">
            <a:extLst>
              <a:ext uri="{FF2B5EF4-FFF2-40B4-BE49-F238E27FC236}">
                <a16:creationId xmlns:a16="http://schemas.microsoft.com/office/drawing/2014/main" id="{2AD87E67-8C9C-4BAF-9DDE-F9561C37DE13}"/>
              </a:ext>
            </a:extLst>
          </p:cNvPr>
          <p:cNvSpPr/>
          <p:nvPr/>
        </p:nvSpPr>
        <p:spPr>
          <a:xfrm>
            <a:off x="147711" y="353219"/>
            <a:ext cx="8848578" cy="6504781"/>
          </a:xfrm>
          <a:prstGeom prst="roundRect">
            <a:avLst/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1604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2307BC-07FE-48BE-8D59-FB47F0138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57" y="0"/>
            <a:ext cx="229851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611B7D-A6D6-4198-9181-2914585E8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3" y="308113"/>
            <a:ext cx="4258277" cy="62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859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2307BC-07FE-48BE-8D59-FB47F0138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40" y="0"/>
            <a:ext cx="229851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A410E5-68D5-4633-9C57-575B0E8FC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8" y="107342"/>
            <a:ext cx="7395156" cy="664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0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714C2B87-B96B-4AA4-9EA2-A8B365B14EA2}"/>
              </a:ext>
            </a:extLst>
          </p:cNvPr>
          <p:cNvSpPr txBox="1">
            <a:spLocks/>
          </p:cNvSpPr>
          <p:nvPr/>
        </p:nvSpPr>
        <p:spPr>
          <a:xfrm>
            <a:off x="913892" y="843550"/>
            <a:ext cx="7846236" cy="623839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GB" sz="1200" b="1" dirty="0" err="1">
                <a:latin typeface="Comic Sans MS" pitchFamily="66" charset="0"/>
              </a:rPr>
              <a:t>Ir</a:t>
            </a:r>
            <a:r>
              <a:rPr lang="en-GB" sz="1200" b="1" dirty="0">
                <a:latin typeface="Comic Sans MS" pitchFamily="66" charset="0"/>
              </a:rPr>
              <a:t> a la </a:t>
            </a:r>
            <a:r>
              <a:rPr lang="en-GB" sz="1200" b="1" dirty="0" err="1">
                <a:latin typeface="Comic Sans MS" pitchFamily="66" charset="0"/>
              </a:rPr>
              <a:t>montaña</a:t>
            </a:r>
            <a:r>
              <a:rPr lang="en-GB" sz="1200" b="1" dirty="0">
                <a:latin typeface="Comic Sans MS" pitchFamily="66" charset="0"/>
              </a:rPr>
              <a:t>/playa/campo/ciudad </a:t>
            </a:r>
            <a:r>
              <a:rPr lang="en-GB" sz="1200" b="1" dirty="0">
                <a:solidFill>
                  <a:srgbClr val="FF0000"/>
                </a:solidFill>
                <a:latin typeface="Comic Sans MS" pitchFamily="66" charset="0"/>
              </a:rPr>
              <a:t>Going to the mountain/beach/countryside/city</a:t>
            </a:r>
            <a:endParaRPr lang="en-GB" sz="12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GB" sz="1200" b="1" dirty="0" err="1">
                <a:latin typeface="Comic Sans MS" pitchFamily="66" charset="0"/>
              </a:rPr>
              <a:t>comprar</a:t>
            </a:r>
            <a:r>
              <a:rPr lang="en-GB" sz="1200" b="1" dirty="0">
                <a:latin typeface="Comic Sans MS" pitchFamily="66" charset="0"/>
              </a:rPr>
              <a:t> un </a:t>
            </a:r>
            <a:r>
              <a:rPr lang="en-GB" sz="1200" b="1" dirty="0" err="1">
                <a:latin typeface="Comic Sans MS" pitchFamily="66" charset="0"/>
              </a:rPr>
              <a:t>billete</a:t>
            </a:r>
            <a:r>
              <a:rPr lang="en-GB" sz="1200" b="1" dirty="0">
                <a:latin typeface="Comic Sans MS" pitchFamily="66" charset="0"/>
              </a:rPr>
              <a:t> de </a:t>
            </a:r>
            <a:r>
              <a:rPr lang="en-GB" sz="1200" b="1" dirty="0" err="1">
                <a:latin typeface="Comic Sans MS" pitchFamily="66" charset="0"/>
              </a:rPr>
              <a:t>avión</a:t>
            </a:r>
            <a:r>
              <a:rPr lang="en-GB" sz="1200" b="1" dirty="0">
                <a:latin typeface="Comic Sans MS" pitchFamily="66" charset="0"/>
              </a:rPr>
              <a:t> </a:t>
            </a:r>
            <a:r>
              <a:rPr lang="en-GB" sz="1200" b="1" dirty="0">
                <a:solidFill>
                  <a:srgbClr val="FF0000"/>
                </a:solidFill>
                <a:latin typeface="Comic Sans MS" pitchFamily="66" charset="0"/>
              </a:rPr>
              <a:t>Purchase a flight ticket</a:t>
            </a:r>
            <a:endParaRPr lang="en-GB" sz="12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GB" sz="1200" b="1" dirty="0" err="1">
                <a:latin typeface="Comic Sans MS" pitchFamily="66" charset="0"/>
              </a:rPr>
              <a:t>Ir</a:t>
            </a:r>
            <a:r>
              <a:rPr lang="en-GB" sz="1200" b="1" dirty="0">
                <a:latin typeface="Comic Sans MS" pitchFamily="66" charset="0"/>
              </a:rPr>
              <a:t> de </a:t>
            </a:r>
            <a:r>
              <a:rPr lang="en-GB" sz="1200" b="1" dirty="0" err="1">
                <a:latin typeface="Comic Sans MS" pitchFamily="66" charset="0"/>
              </a:rPr>
              <a:t>vacaciones</a:t>
            </a:r>
            <a:r>
              <a:rPr lang="en-GB" sz="1200" b="1" dirty="0">
                <a:latin typeface="Comic Sans MS" pitchFamily="66" charset="0"/>
              </a:rPr>
              <a:t> con </a:t>
            </a:r>
            <a:r>
              <a:rPr lang="en-GB" sz="1200" b="1" dirty="0" err="1">
                <a:latin typeface="Comic Sans MS" pitchFamily="66" charset="0"/>
              </a:rPr>
              <a:t>los</a:t>
            </a:r>
            <a:r>
              <a:rPr lang="en-GB" sz="1200" b="1" dirty="0">
                <a:latin typeface="Comic Sans MS" pitchFamily="66" charset="0"/>
              </a:rPr>
              <a:t> amigos/</a:t>
            </a:r>
            <a:r>
              <a:rPr lang="en-GB" sz="1200" b="1" dirty="0" err="1">
                <a:latin typeface="Comic Sans MS" pitchFamily="66" charset="0"/>
              </a:rPr>
              <a:t>familia</a:t>
            </a:r>
            <a:r>
              <a:rPr lang="en-GB" sz="1200" b="1" dirty="0">
                <a:latin typeface="Comic Sans MS" pitchFamily="66" charset="0"/>
              </a:rPr>
              <a:t> </a:t>
            </a:r>
            <a:r>
              <a:rPr lang="en-GB" sz="1200" b="1" dirty="0">
                <a:solidFill>
                  <a:srgbClr val="FF0000"/>
                </a:solidFill>
                <a:latin typeface="Comic Sans MS" pitchFamily="66" charset="0"/>
              </a:rPr>
              <a:t>Going to the holidays with friends/family</a:t>
            </a:r>
            <a:endParaRPr lang="en-GB" sz="1200" b="1" dirty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1200" b="1" i="1" dirty="0">
                <a:latin typeface="Comic Sans MS" pitchFamily="66" charset="0"/>
              </a:rPr>
              <a:t>Viajar en avión/tren/autobús/coche 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To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travel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by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plane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train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/bus/car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1200" b="1" i="1" dirty="0">
                <a:latin typeface="Comic Sans MS" pitchFamily="66" charset="0"/>
              </a:rPr>
              <a:t>Hacer una reserva 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To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make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 a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reservation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Booking</a:t>
            </a:r>
            <a:endParaRPr lang="es-ES" sz="12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1200" b="1" i="1" dirty="0">
                <a:latin typeface="Comic Sans MS" pitchFamily="66" charset="0"/>
              </a:rPr>
              <a:t>Alquilar un coche/bicicleta 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To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rent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 a car /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bicycle</a:t>
            </a:r>
            <a:endParaRPr lang="es-ES" sz="12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1200" b="1" i="1" dirty="0">
                <a:latin typeface="Comic Sans MS" pitchFamily="66" charset="0"/>
              </a:rPr>
              <a:t>Hacer la maleta 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To pack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my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 bag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1200" b="1" i="1" dirty="0">
                <a:latin typeface="Comic Sans MS" pitchFamily="66" charset="0"/>
              </a:rPr>
              <a:t>Llevar el DNI y pasaporte vigente 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To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take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your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valid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 ID </a:t>
            </a:r>
            <a:r>
              <a:rPr lang="es-ES" sz="1000" b="1" i="1" dirty="0">
                <a:solidFill>
                  <a:srgbClr val="FF0000"/>
                </a:solidFill>
                <a:latin typeface="Comic Sans MS" pitchFamily="66" charset="0"/>
              </a:rPr>
              <a:t>and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 Passport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1200" b="1" i="1" dirty="0">
                <a:latin typeface="Comic Sans MS" pitchFamily="66" charset="0"/>
              </a:rPr>
              <a:t>Hacer turismo 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To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sightseeing</a:t>
            </a:r>
            <a:endParaRPr lang="es-ES" sz="12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1200" b="1" i="1" dirty="0">
                <a:latin typeface="Comic Sans MS" pitchFamily="66" charset="0"/>
              </a:rPr>
              <a:t>Relajarse 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To relax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1200" b="1" i="1" dirty="0">
                <a:latin typeface="Comic Sans MS" pitchFamily="66" charset="0"/>
              </a:rPr>
              <a:t>Tomar el sol 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To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sunbathe</a:t>
            </a:r>
            <a:endParaRPr lang="es-ES" sz="12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1200" b="1" i="1" dirty="0">
                <a:latin typeface="Comic Sans MS" pitchFamily="66" charset="0"/>
              </a:rPr>
              <a:t>Jugar en la arena 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To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play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 the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sand</a:t>
            </a:r>
            <a:endParaRPr lang="es-ES" sz="12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1200" b="1" i="1" dirty="0">
                <a:latin typeface="Comic Sans MS" pitchFamily="66" charset="0"/>
              </a:rPr>
              <a:t>Comprar regalos 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To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buy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souvenirs</a:t>
            </a:r>
            <a:endParaRPr lang="es-ES" sz="12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1200" b="1" i="1" dirty="0">
                <a:latin typeface="Comic Sans MS" pitchFamily="66" charset="0"/>
              </a:rPr>
              <a:t>Salir en hora punta 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To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leave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 in the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rush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hour</a:t>
            </a:r>
            <a:endParaRPr lang="es-ES" sz="12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1200" b="1" i="1" dirty="0">
                <a:latin typeface="Comic Sans MS" pitchFamily="66" charset="0"/>
              </a:rPr>
              <a:t>Nadar en la piscina 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To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swim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 in the pool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1200" b="1" i="1" dirty="0">
                <a:latin typeface="Comic Sans MS" pitchFamily="66" charset="0"/>
              </a:rPr>
              <a:t>Hacer un crucero/safari 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To do a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cruise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/ To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take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 a jeep safari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1200" b="1" i="1" dirty="0">
                <a:latin typeface="Comic Sans MS" pitchFamily="66" charset="0"/>
              </a:rPr>
              <a:t>Montar en bicicleta 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To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ride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 a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bicycle</a:t>
            </a:r>
            <a:endParaRPr lang="es-ES" sz="12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1200" b="1" i="1" dirty="0">
                <a:latin typeface="Comic Sans MS" pitchFamily="66" charset="0"/>
              </a:rPr>
              <a:t>Ir de excursión 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To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hike</a:t>
            </a:r>
            <a:endParaRPr lang="es-ES" sz="12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1200" b="1" i="1" dirty="0">
                <a:latin typeface="Comic Sans MS" pitchFamily="66" charset="0"/>
              </a:rPr>
              <a:t>Pasar tiempo …ANDO/…IENDO 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To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spend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 time… ING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s-ES" sz="1200" b="1" i="1" dirty="0">
                <a:latin typeface="Comic Sans MS" pitchFamily="66" charset="0"/>
              </a:rPr>
              <a:t>Quedarse en el hotel/apartamento/casa …ANDO/…IENDO 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To </a:t>
            </a:r>
            <a:r>
              <a:rPr lang="es-ES" sz="1200" b="1" i="1" dirty="0" err="1">
                <a:solidFill>
                  <a:srgbClr val="FF0000"/>
                </a:solidFill>
                <a:latin typeface="Comic Sans MS" pitchFamily="66" charset="0"/>
              </a:rPr>
              <a:t>stay</a:t>
            </a:r>
            <a:r>
              <a:rPr lang="es-ES" sz="1200" b="1" i="1" dirty="0">
                <a:solidFill>
                  <a:srgbClr val="FF0000"/>
                </a:solidFill>
                <a:latin typeface="Comic Sans MS" pitchFamily="66" charset="0"/>
              </a:rPr>
              <a:t> at home…ING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endParaRPr lang="en-GB" sz="14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en-GB" sz="14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en-GB" sz="14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b="1" dirty="0">
              <a:solidFill>
                <a:srgbClr val="7030A0"/>
              </a:solidFill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omic Sans MS" pitchFamily="66" charset="0"/>
              <a:cs typeface="+mn-cs"/>
            </a:endParaRPr>
          </a:p>
        </p:txBody>
      </p:sp>
      <p:sp>
        <p:nvSpPr>
          <p:cNvPr id="24" name="24 Rectángulo redondeado">
            <a:extLst>
              <a:ext uri="{FF2B5EF4-FFF2-40B4-BE49-F238E27FC236}">
                <a16:creationId xmlns:a16="http://schemas.microsoft.com/office/drawing/2014/main" id="{2AD87E67-8C9C-4BAF-9DDE-F9561C37DE13}"/>
              </a:ext>
            </a:extLst>
          </p:cNvPr>
          <p:cNvSpPr/>
          <p:nvPr/>
        </p:nvSpPr>
        <p:spPr>
          <a:xfrm>
            <a:off x="147711" y="353219"/>
            <a:ext cx="8848578" cy="6504781"/>
          </a:xfrm>
          <a:prstGeom prst="roundRect">
            <a:avLst/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10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23B85113-1EB8-48B2-9544-9BD1DA9A94C7}"/>
              </a:ext>
            </a:extLst>
          </p:cNvPr>
          <p:cNvSpPr/>
          <p:nvPr/>
        </p:nvSpPr>
        <p:spPr>
          <a:xfrm>
            <a:off x="474663" y="1093788"/>
            <a:ext cx="8335962" cy="3602037"/>
          </a:xfrm>
          <a:prstGeom prst="rect">
            <a:avLst/>
          </a:prstGeom>
          <a:ln w="76200">
            <a:solidFill>
              <a:srgbClr val="FFC000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400" b="1" u="sng" dirty="0">
                <a:solidFill>
                  <a:srgbClr val="0000FF"/>
                </a:solidFill>
                <a:latin typeface="Comic Sans MS" pitchFamily="66" charset="0"/>
              </a:rPr>
              <a:t>RAZONES</a:t>
            </a:r>
            <a:r>
              <a:rPr lang="en-GB" sz="2400" b="1" u="sng" dirty="0">
                <a:latin typeface="Comic Sans MS" pitchFamily="66" charset="0"/>
              </a:rPr>
              <a:t> </a:t>
            </a:r>
            <a:r>
              <a:rPr lang="en-GB" sz="2400" b="1" u="sng" dirty="0">
                <a:solidFill>
                  <a:srgbClr val="FF0000"/>
                </a:solidFill>
                <a:latin typeface="Comic Sans MS" pitchFamily="66" charset="0"/>
              </a:rPr>
              <a:t>REASONS</a:t>
            </a:r>
            <a:endParaRPr lang="es-ES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GB" sz="2400" b="1" dirty="0">
                <a:latin typeface="Comic Sans MS" pitchFamily="66" charset="0"/>
              </a:rPr>
              <a:t> </a:t>
            </a:r>
            <a:endParaRPr lang="es-ES" sz="2400" dirty="0">
              <a:latin typeface="Comic Sans MS" pitchFamily="66" charset="0"/>
            </a:endParaRPr>
          </a:p>
          <a:p>
            <a:pPr>
              <a:defRPr/>
            </a:pPr>
            <a:r>
              <a:rPr lang="en-GB" b="1" dirty="0" err="1">
                <a:latin typeface="Comic Sans MS" pitchFamily="66" charset="0"/>
              </a:rPr>
              <a:t>Porque</a:t>
            </a:r>
            <a:r>
              <a:rPr lang="en-GB" b="1" dirty="0">
                <a:latin typeface="Comic Sans MS" pitchFamily="66" charset="0"/>
              </a:rPr>
              <a:t>                            </a:t>
            </a:r>
            <a:r>
              <a:rPr lang="en-GB" i="1" dirty="0">
                <a:latin typeface="Comic Sans MS" pitchFamily="66" charset="0"/>
              </a:rPr>
              <a:t>because</a:t>
            </a:r>
          </a:p>
          <a:p>
            <a:pPr>
              <a:defRPr/>
            </a:pPr>
            <a:r>
              <a:rPr lang="es-ES" b="1" dirty="0">
                <a:latin typeface="Comic Sans MS" pitchFamily="66" charset="0"/>
              </a:rPr>
              <a:t>Ya que                            </a:t>
            </a:r>
            <a:r>
              <a:rPr lang="es-ES" i="1" dirty="0" err="1">
                <a:latin typeface="Comic Sans MS" pitchFamily="66" charset="0"/>
              </a:rPr>
              <a:t>because</a:t>
            </a:r>
            <a:endParaRPr lang="es-ES" dirty="0">
              <a:latin typeface="Comic Sans MS" pitchFamily="66" charset="0"/>
            </a:endParaRPr>
          </a:p>
          <a:p>
            <a:pPr>
              <a:defRPr/>
            </a:pPr>
            <a:r>
              <a:rPr lang="es-ES" b="1" dirty="0">
                <a:latin typeface="Comic Sans MS" pitchFamily="66" charset="0"/>
              </a:rPr>
              <a:t>Dado que                         </a:t>
            </a:r>
            <a:r>
              <a:rPr lang="es-ES" i="1" dirty="0" err="1">
                <a:latin typeface="Comic Sans MS" pitchFamily="66" charset="0"/>
              </a:rPr>
              <a:t>because</a:t>
            </a:r>
            <a:endParaRPr lang="es-ES" dirty="0">
              <a:latin typeface="Comic Sans MS" pitchFamily="66" charset="0"/>
            </a:endParaRPr>
          </a:p>
          <a:p>
            <a:pPr>
              <a:defRPr/>
            </a:pPr>
            <a:r>
              <a:rPr lang="en-GB" b="1" dirty="0">
                <a:latin typeface="Comic Sans MS" pitchFamily="66" charset="0"/>
              </a:rPr>
              <a:t>Por </a:t>
            </a:r>
            <a:r>
              <a:rPr lang="en-GB" b="1" dirty="0" err="1">
                <a:latin typeface="Comic Sans MS" pitchFamily="66" charset="0"/>
              </a:rPr>
              <a:t>esta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razón</a:t>
            </a:r>
            <a:r>
              <a:rPr lang="en-GB" b="1" dirty="0">
                <a:latin typeface="Comic Sans MS" pitchFamily="66" charset="0"/>
              </a:rPr>
              <a:t>                   </a:t>
            </a:r>
            <a:r>
              <a:rPr lang="en-GB" i="1" dirty="0">
                <a:latin typeface="Comic Sans MS" pitchFamily="66" charset="0"/>
              </a:rPr>
              <a:t>for this reason</a:t>
            </a:r>
            <a:endParaRPr lang="es-ES" dirty="0">
              <a:latin typeface="Comic Sans MS" pitchFamily="66" charset="0"/>
            </a:endParaRPr>
          </a:p>
          <a:p>
            <a:pPr>
              <a:defRPr/>
            </a:pPr>
            <a:r>
              <a:rPr lang="es-ES" b="1" dirty="0">
                <a:latin typeface="Comic Sans MS" pitchFamily="66" charset="0"/>
              </a:rPr>
              <a:t>Puesto que                        </a:t>
            </a:r>
            <a:r>
              <a:rPr lang="es-ES" i="1" dirty="0" err="1">
                <a:latin typeface="Comic Sans MS" pitchFamily="66" charset="0"/>
              </a:rPr>
              <a:t>because</a:t>
            </a:r>
            <a:endParaRPr lang="es-ES" dirty="0">
              <a:latin typeface="Comic Sans MS" pitchFamily="66" charset="0"/>
            </a:endParaRPr>
          </a:p>
          <a:p>
            <a:pPr>
              <a:defRPr/>
            </a:pPr>
            <a:r>
              <a:rPr lang="en-GB" b="1" dirty="0">
                <a:latin typeface="Comic Sans MS" pitchFamily="66" charset="0"/>
              </a:rPr>
              <a:t>Por </a:t>
            </a:r>
            <a:r>
              <a:rPr lang="en-GB" b="1" dirty="0" err="1">
                <a:latin typeface="Comic Sans MS" pitchFamily="66" charset="0"/>
              </a:rPr>
              <a:t>eso</a:t>
            </a:r>
            <a:r>
              <a:rPr lang="en-GB" b="1" dirty="0">
                <a:latin typeface="Comic Sans MS" pitchFamily="66" charset="0"/>
              </a:rPr>
              <a:t>                           </a:t>
            </a:r>
            <a:r>
              <a:rPr lang="en-GB" i="1" dirty="0">
                <a:latin typeface="Comic Sans MS" pitchFamily="66" charset="0"/>
              </a:rPr>
              <a:t>That´s why</a:t>
            </a:r>
            <a:endParaRPr lang="es-ES" dirty="0">
              <a:latin typeface="Comic Sans MS" pitchFamily="66" charset="0"/>
            </a:endParaRPr>
          </a:p>
          <a:p>
            <a:pPr>
              <a:defRPr/>
            </a:pPr>
            <a:r>
              <a:rPr lang="en-GB" b="1" dirty="0">
                <a:latin typeface="Comic Sans MS" pitchFamily="66" charset="0"/>
              </a:rPr>
              <a:t>A </a:t>
            </a:r>
            <a:r>
              <a:rPr lang="en-GB" b="1" dirty="0" err="1">
                <a:latin typeface="Comic Sans MS" pitchFamily="66" charset="0"/>
              </a:rPr>
              <a:t>causa</a:t>
            </a:r>
            <a:r>
              <a:rPr lang="en-GB" b="1" dirty="0">
                <a:latin typeface="Comic Sans MS" pitchFamily="66" charset="0"/>
              </a:rPr>
              <a:t> de </a:t>
            </a:r>
            <a:r>
              <a:rPr lang="en-GB" b="1" dirty="0" err="1">
                <a:latin typeface="Comic Sans MS" pitchFamily="66" charset="0"/>
              </a:rPr>
              <a:t>que</a:t>
            </a:r>
            <a:r>
              <a:rPr lang="en-GB" b="1" dirty="0">
                <a:latin typeface="Comic Sans MS" pitchFamily="66" charset="0"/>
              </a:rPr>
              <a:t>                  </a:t>
            </a:r>
            <a:r>
              <a:rPr lang="en-GB" i="1" dirty="0">
                <a:latin typeface="Comic Sans MS" pitchFamily="66" charset="0"/>
              </a:rPr>
              <a:t>Due to the fact</a:t>
            </a:r>
            <a:endParaRPr lang="es-ES" dirty="0">
              <a:latin typeface="Comic Sans MS" pitchFamily="66" charset="0"/>
            </a:endParaRPr>
          </a:p>
          <a:p>
            <a:pPr>
              <a:defRPr/>
            </a:pPr>
            <a:r>
              <a:rPr lang="es-ES" b="1" dirty="0">
                <a:latin typeface="Comic Sans MS" pitchFamily="66" charset="0"/>
              </a:rPr>
              <a:t>Debido al hecho de que         </a:t>
            </a:r>
            <a:r>
              <a:rPr lang="es-ES" i="1" dirty="0" err="1">
                <a:latin typeface="Comic Sans MS" pitchFamily="66" charset="0"/>
              </a:rPr>
              <a:t>Due</a:t>
            </a:r>
            <a:r>
              <a:rPr lang="es-ES" i="1" dirty="0">
                <a:latin typeface="Comic Sans MS" pitchFamily="66" charset="0"/>
              </a:rPr>
              <a:t> </a:t>
            </a:r>
            <a:r>
              <a:rPr lang="es-ES" i="1" dirty="0" err="1">
                <a:latin typeface="Comic Sans MS" pitchFamily="66" charset="0"/>
              </a:rPr>
              <a:t>to</a:t>
            </a:r>
            <a:r>
              <a:rPr lang="es-ES" i="1" dirty="0">
                <a:latin typeface="Comic Sans MS" pitchFamily="66" charset="0"/>
              </a:rPr>
              <a:t> </a:t>
            </a:r>
            <a:r>
              <a:rPr lang="es-ES" i="1" dirty="0" err="1">
                <a:latin typeface="Comic Sans MS" pitchFamily="66" charset="0"/>
              </a:rPr>
              <a:t>the</a:t>
            </a:r>
            <a:r>
              <a:rPr lang="es-ES" i="1" dirty="0">
                <a:latin typeface="Comic Sans MS" pitchFamily="66" charset="0"/>
              </a:rPr>
              <a:t> </a:t>
            </a:r>
            <a:r>
              <a:rPr lang="es-ES" i="1" dirty="0" err="1">
                <a:latin typeface="Comic Sans MS" pitchFamily="66" charset="0"/>
              </a:rPr>
              <a:t>fact</a:t>
            </a:r>
            <a:endParaRPr lang="es-ES" dirty="0">
              <a:latin typeface="Comic Sans MS" pitchFamily="66" charset="0"/>
            </a:endParaRPr>
          </a:p>
          <a:p>
            <a:pPr>
              <a:defRPr/>
            </a:pPr>
            <a:r>
              <a:rPr lang="es-ES" b="1" dirty="0">
                <a:latin typeface="Comic Sans MS" pitchFamily="66" charset="0"/>
              </a:rPr>
              <a:t>Esto indica que                  </a:t>
            </a:r>
            <a:r>
              <a:rPr lang="es-ES" i="1" dirty="0" err="1">
                <a:latin typeface="Comic Sans MS" pitchFamily="66" charset="0"/>
              </a:rPr>
              <a:t>This</a:t>
            </a:r>
            <a:r>
              <a:rPr lang="es-ES" i="1" dirty="0">
                <a:latin typeface="Comic Sans MS" pitchFamily="66" charset="0"/>
              </a:rPr>
              <a:t> </a:t>
            </a:r>
            <a:r>
              <a:rPr lang="es-ES" i="1" dirty="0" err="1">
                <a:latin typeface="Comic Sans MS" pitchFamily="66" charset="0"/>
              </a:rPr>
              <a:t>indicates</a:t>
            </a:r>
            <a:endParaRPr lang="es-ES" i="1" dirty="0">
              <a:latin typeface="Comic Sans MS" pitchFamily="66" charset="0"/>
            </a:endParaRPr>
          </a:p>
          <a:p>
            <a:pPr>
              <a:defRPr/>
            </a:pPr>
            <a:r>
              <a:rPr lang="es-ES" b="1" i="1" dirty="0">
                <a:latin typeface="Comic Sans MS" pitchFamily="66" charset="0"/>
              </a:rPr>
              <a:t>Por eso</a:t>
            </a:r>
            <a:r>
              <a:rPr lang="es-ES" i="1" dirty="0">
                <a:latin typeface="Comic Sans MS" pitchFamily="66" charset="0"/>
              </a:rPr>
              <a:t>			          		    </a:t>
            </a:r>
            <a:r>
              <a:rPr lang="es-ES" i="1" dirty="0" err="1">
                <a:latin typeface="Comic Sans MS" pitchFamily="66" charset="0"/>
              </a:rPr>
              <a:t>That´s</a:t>
            </a:r>
            <a:r>
              <a:rPr lang="es-ES" i="1" dirty="0">
                <a:latin typeface="Comic Sans MS" pitchFamily="66" charset="0"/>
              </a:rPr>
              <a:t> </a:t>
            </a:r>
            <a:r>
              <a:rPr lang="es-ES" i="1" dirty="0" err="1">
                <a:latin typeface="Comic Sans MS" pitchFamily="66" charset="0"/>
              </a:rPr>
              <a:t>why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7" name="6 Más">
            <a:extLst>
              <a:ext uri="{FF2B5EF4-FFF2-40B4-BE49-F238E27FC236}">
                <a16:creationId xmlns:a16="http://schemas.microsoft.com/office/drawing/2014/main" id="{EB1796B0-F324-45AE-8712-050488F496DB}"/>
              </a:ext>
            </a:extLst>
          </p:cNvPr>
          <p:cNvSpPr/>
          <p:nvPr/>
        </p:nvSpPr>
        <p:spPr>
          <a:xfrm>
            <a:off x="141288" y="4908550"/>
            <a:ext cx="958850" cy="8556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5844" name="7 CuadroTexto">
            <a:extLst>
              <a:ext uri="{FF2B5EF4-FFF2-40B4-BE49-F238E27FC236}">
                <a16:creationId xmlns:a16="http://schemas.microsoft.com/office/drawing/2014/main" id="{B2BE339C-B181-4C75-B6EA-6BA4892BF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3" y="4978400"/>
            <a:ext cx="71008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2100" b="1">
                <a:solidFill>
                  <a:srgbClr val="0000FF"/>
                </a:solidFill>
              </a:rPr>
              <a:t>Es….,es…y por supuesto es……  </a:t>
            </a:r>
            <a:r>
              <a:rPr lang="es-ES" altLang="en-US" sz="2100" b="1" i="1">
                <a:solidFill>
                  <a:srgbClr val="FF0000"/>
                </a:solidFill>
              </a:rPr>
              <a:t>is…,is… and of course is…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n-US" sz="2100" b="1">
                <a:solidFill>
                  <a:srgbClr val="0000FF"/>
                </a:solidFill>
              </a:rPr>
              <a:t>Son…., son…y por supuesto son… </a:t>
            </a:r>
            <a:r>
              <a:rPr lang="es-ES" altLang="en-US" sz="2100" b="1" i="1">
                <a:solidFill>
                  <a:srgbClr val="FF0000"/>
                </a:solidFill>
              </a:rPr>
              <a:t>are…,are…and of course are</a:t>
            </a:r>
          </a:p>
        </p:txBody>
      </p:sp>
      <p:pic>
        <p:nvPicPr>
          <p:cNvPr id="35845" name="Picture 8">
            <a:extLst>
              <a:ext uri="{FF2B5EF4-FFF2-40B4-BE49-F238E27FC236}">
                <a16:creationId xmlns:a16="http://schemas.microsoft.com/office/drawing/2014/main" id="{FB063FBE-D3C4-4358-BB23-96577CDF8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4672013"/>
            <a:ext cx="960437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75ACBF-B0AA-45BF-A3AA-BFFE9F8EDC4A}"/>
              </a:ext>
            </a:extLst>
          </p:cNvPr>
          <p:cNvSpPr/>
          <p:nvPr/>
        </p:nvSpPr>
        <p:spPr>
          <a:xfrm>
            <a:off x="2339752" y="-99392"/>
            <a:ext cx="423234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ADJETIVOS</a:t>
            </a:r>
            <a:endParaRPr lang="en-GB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EB57-A050-48B4-B38C-74A79A445F44}"/>
              </a:ext>
            </a:extLst>
          </p:cNvPr>
          <p:cNvSpPr txBox="1"/>
          <p:nvPr/>
        </p:nvSpPr>
        <p:spPr>
          <a:xfrm>
            <a:off x="0" y="567914"/>
            <a:ext cx="8820442" cy="6370975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Anticuad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 </a:t>
            </a:r>
            <a:r>
              <a:rPr lang="en-GB" sz="1200" i="1" dirty="0">
                <a:solidFill>
                  <a:srgbClr val="FF0000"/>
                </a:solidFill>
              </a:rPr>
              <a:t>Old fashion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Barat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Cheap</a:t>
            </a:r>
            <a:endParaRPr lang="en-GB" sz="1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/>
              <a:t>Car</a:t>
            </a:r>
            <a:r>
              <a:rPr lang="en-GB" sz="1200" dirty="0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Expensive</a:t>
            </a:r>
            <a:endParaRPr lang="en-GB" sz="1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Cómod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Comfortable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Incómod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Uncomfortable</a:t>
            </a:r>
            <a:endParaRPr lang="en-GB" sz="1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/>
              <a:t>Bonit</a:t>
            </a:r>
            <a:r>
              <a:rPr lang="en-GB" sz="1200" dirty="0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Beautiful</a:t>
            </a:r>
            <a:endParaRPr lang="en-GB" sz="1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Fe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Ugly</a:t>
            </a:r>
            <a:endParaRPr lang="en-GB" sz="1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Modern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 err="1">
                <a:solidFill>
                  <a:srgbClr val="FF0000"/>
                </a:solidFill>
              </a:rPr>
              <a:t>Moderno</a:t>
            </a:r>
            <a:endParaRPr lang="en-GB" sz="1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Guay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Sound!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/>
              <a:t>Grande/s </a:t>
            </a:r>
            <a:r>
              <a:rPr lang="en-GB" sz="1200" i="1" dirty="0">
                <a:solidFill>
                  <a:srgbClr val="FF0000"/>
                </a:solidFill>
              </a:rPr>
              <a:t>Big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Pequeñ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Small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/>
              <a:t>Lent</a:t>
            </a:r>
            <a:r>
              <a:rPr lang="en-GB" sz="1200" dirty="0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dirty="0" err="1">
                <a:solidFill>
                  <a:srgbClr val="FF0000"/>
                </a:solidFill>
              </a:rPr>
              <a:t>Slo</a:t>
            </a:r>
            <a:endParaRPr lang="en-GB" sz="1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Rápid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Fast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Aburrid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Boring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Divertid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Fun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Entretenid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Entertaining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/>
              <a:t>Un </a:t>
            </a:r>
            <a:r>
              <a:rPr lang="en-GB" sz="1200" dirty="0" err="1"/>
              <a:t>rollo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It’s </a:t>
            </a:r>
            <a:r>
              <a:rPr lang="en-GB" sz="1200" i="1" dirty="0" err="1">
                <a:solidFill>
                  <a:srgbClr val="FF0000"/>
                </a:solidFill>
              </a:rPr>
              <a:t>boooring</a:t>
            </a:r>
            <a:endParaRPr lang="en-GB" sz="1200" i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Arriesgado</a:t>
            </a:r>
            <a:r>
              <a:rPr lang="en-GB" sz="1200" i="1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Risky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Seguro</a:t>
            </a:r>
            <a:r>
              <a:rPr lang="en-GB" sz="1200" i="1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Safe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i="1" dirty="0"/>
              <a:t>Legal </a:t>
            </a:r>
            <a:r>
              <a:rPr lang="en-GB" sz="1200" i="1" dirty="0" err="1">
                <a:solidFill>
                  <a:srgbClr val="FF0000"/>
                </a:solidFill>
              </a:rPr>
              <a:t>legal</a:t>
            </a:r>
            <a:endParaRPr lang="en-GB" sz="1200" i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i="1" dirty="0" err="1"/>
              <a:t>Ilegal</a:t>
            </a:r>
            <a:r>
              <a:rPr lang="en-GB" sz="1200" i="1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Illegal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i="1" dirty="0" err="1"/>
              <a:t>Útil</a:t>
            </a:r>
            <a:r>
              <a:rPr lang="en-GB" sz="1200" i="1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Useful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i="1" dirty="0" err="1"/>
              <a:t>Inútil</a:t>
            </a:r>
            <a:r>
              <a:rPr lang="en-GB" sz="1200" i="1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Useless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i="1" dirty="0" err="1"/>
              <a:t>Práctic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Practical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i="1" dirty="0" err="1"/>
              <a:t>Impráctic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Impractical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i="1" dirty="0" err="1"/>
              <a:t>Obsolet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Obsolete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i="1" dirty="0" err="1"/>
              <a:t>Valient</a:t>
            </a:r>
            <a:r>
              <a:rPr lang="en-GB" sz="1200" dirty="0" err="1">
                <a:solidFill>
                  <a:srgbClr val="00B0F0"/>
                </a:solidFill>
              </a:rPr>
              <a:t>e</a:t>
            </a:r>
            <a:r>
              <a:rPr lang="en-GB" sz="1200" dirty="0"/>
              <a:t>/s </a:t>
            </a:r>
            <a:r>
              <a:rPr lang="en-GB" sz="1200" i="1" dirty="0">
                <a:solidFill>
                  <a:srgbClr val="FF0000"/>
                </a:solidFill>
              </a:rPr>
              <a:t>Brave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i="1" dirty="0" err="1"/>
              <a:t>Cobard</a:t>
            </a:r>
            <a:r>
              <a:rPr lang="en-GB" sz="1200" dirty="0" err="1">
                <a:solidFill>
                  <a:srgbClr val="00B0F0"/>
                </a:solidFill>
              </a:rPr>
              <a:t>e</a:t>
            </a:r>
            <a:r>
              <a:rPr lang="en-GB" sz="1200" dirty="0"/>
              <a:t>/s </a:t>
            </a:r>
            <a:r>
              <a:rPr lang="en-GB" sz="1200" i="1" dirty="0">
                <a:solidFill>
                  <a:srgbClr val="FF0000"/>
                </a:solidFill>
              </a:rPr>
              <a:t>Coward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i="1" dirty="0" err="1"/>
              <a:t>Ágil</a:t>
            </a:r>
            <a:r>
              <a:rPr lang="en-GB" sz="1200" dirty="0"/>
              <a:t>/</a:t>
            </a:r>
            <a:r>
              <a:rPr lang="en-GB" sz="1200" dirty="0" err="1"/>
              <a:t>es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Agile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i="1" dirty="0" err="1"/>
              <a:t>Torpe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Clumsy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Competitiv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Competitive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Escalofriant</a:t>
            </a:r>
            <a:r>
              <a:rPr lang="en-GB" sz="1200" dirty="0" err="1">
                <a:solidFill>
                  <a:srgbClr val="00B0F0"/>
                </a:solidFill>
              </a:rPr>
              <a:t>e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00B0F0"/>
                </a:solidFill>
              </a:rPr>
              <a:t>es</a:t>
            </a:r>
            <a:r>
              <a:rPr lang="en-GB" sz="1200" dirty="0">
                <a:solidFill>
                  <a:srgbClr val="F927FE"/>
                </a:solidFill>
              </a:rPr>
              <a:t> </a:t>
            </a:r>
            <a:r>
              <a:rPr lang="en-GB" sz="1200" i="1" dirty="0">
                <a:solidFill>
                  <a:srgbClr val="FF0000"/>
                </a:solidFill>
              </a:rPr>
              <a:t>Thrilling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Mejor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00B0F0"/>
                </a:solidFill>
              </a:rPr>
              <a:t>es</a:t>
            </a:r>
            <a:r>
              <a:rPr lang="en-GB" sz="1200" dirty="0">
                <a:solidFill>
                  <a:srgbClr val="F927FE"/>
                </a:solidFill>
              </a:rPr>
              <a:t> </a:t>
            </a:r>
            <a:r>
              <a:rPr lang="en-GB" sz="1200" i="1" dirty="0">
                <a:solidFill>
                  <a:srgbClr val="FF0000"/>
                </a:solidFill>
              </a:rPr>
              <a:t>Better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Mixt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Mixed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Competitiv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Competitive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Modern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Modern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Dur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Hard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/>
              <a:t>Privad</a:t>
            </a:r>
            <a:r>
              <a:rPr lang="en-GB" sz="1200" dirty="0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Private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Sever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Strict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Estrict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Strict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Sever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Strict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Obligatori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/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Compulsory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>
                <a:solidFill>
                  <a:srgbClr val="000000"/>
                </a:solidFill>
              </a:rPr>
              <a:t>Optativ</a:t>
            </a:r>
            <a:r>
              <a:rPr lang="en-GB" sz="1200" dirty="0" err="1">
                <a:solidFill>
                  <a:srgbClr val="00B0F0"/>
                </a:solidFill>
              </a:rPr>
              <a:t>o</a:t>
            </a:r>
            <a:r>
              <a:rPr lang="en-GB" sz="1200" dirty="0">
                <a:solidFill>
                  <a:srgbClr val="000000"/>
                </a:solidFill>
              </a:rPr>
              <a:t>/</a:t>
            </a:r>
            <a:r>
              <a:rPr lang="en-GB" sz="1200" dirty="0">
                <a:solidFill>
                  <a:srgbClr val="F927FE"/>
                </a:solidFill>
              </a:rPr>
              <a:t>a</a:t>
            </a:r>
            <a:r>
              <a:rPr lang="en-GB" sz="1200" dirty="0">
                <a:solidFill>
                  <a:srgbClr val="000000"/>
                </a:solidFill>
              </a:rPr>
              <a:t>/</a:t>
            </a:r>
            <a:r>
              <a:rPr lang="en-GB" sz="1200" dirty="0" err="1">
                <a:solidFill>
                  <a:srgbClr val="00B0F0"/>
                </a:solidFill>
              </a:rPr>
              <a:t>os</a:t>
            </a:r>
            <a:r>
              <a:rPr lang="en-GB" sz="1200" dirty="0">
                <a:solidFill>
                  <a:srgbClr val="000000"/>
                </a:solidFill>
              </a:rPr>
              <a:t>/</a:t>
            </a:r>
            <a:r>
              <a:rPr lang="en-GB" sz="1200" dirty="0">
                <a:solidFill>
                  <a:srgbClr val="F927FE"/>
                </a:solidFill>
              </a:rPr>
              <a:t>as </a:t>
            </a:r>
            <a:r>
              <a:rPr lang="en-GB" sz="1200" i="1" dirty="0">
                <a:solidFill>
                  <a:srgbClr val="FF0000"/>
                </a:solidFill>
              </a:rPr>
              <a:t>Optional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Ausent</a:t>
            </a:r>
            <a:r>
              <a:rPr lang="en-GB" sz="1200" dirty="0" err="1">
                <a:solidFill>
                  <a:srgbClr val="00B050"/>
                </a:solidFill>
              </a:rPr>
              <a:t>e</a:t>
            </a:r>
            <a:r>
              <a:rPr lang="en-GB" sz="1200" dirty="0"/>
              <a:t>/</a:t>
            </a:r>
            <a:r>
              <a:rPr lang="en-GB" sz="1200" dirty="0">
                <a:solidFill>
                  <a:srgbClr val="00B0F0"/>
                </a:solidFill>
              </a:rPr>
              <a:t>es</a:t>
            </a:r>
            <a:r>
              <a:rPr lang="en-GB" sz="1200" dirty="0">
                <a:solidFill>
                  <a:srgbClr val="F927FE"/>
                </a:solidFill>
              </a:rPr>
              <a:t> </a:t>
            </a:r>
            <a:r>
              <a:rPr lang="en-GB" sz="1200" i="1" dirty="0">
                <a:solidFill>
                  <a:srgbClr val="FF0000"/>
                </a:solidFill>
              </a:rPr>
              <a:t>Better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/>
              <a:t>a </a:t>
            </a:r>
            <a:r>
              <a:rPr lang="en-GB" sz="1200" dirty="0" err="1"/>
              <a:t>mitad</a:t>
            </a:r>
            <a:r>
              <a:rPr lang="en-GB" sz="1200" dirty="0"/>
              <a:t> de </a:t>
            </a:r>
            <a:r>
              <a:rPr lang="en-GB" sz="1200" dirty="0" err="1"/>
              <a:t>precio</a:t>
            </a:r>
            <a:r>
              <a:rPr lang="en-GB" sz="1200" dirty="0"/>
              <a:t> 	</a:t>
            </a:r>
            <a:r>
              <a:rPr lang="en-GB" sz="1200" dirty="0">
                <a:solidFill>
                  <a:srgbClr val="FF0000"/>
                </a:solidFill>
              </a:rPr>
              <a:t>half price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activo</a:t>
            </a:r>
            <a:r>
              <a:rPr lang="en-GB" sz="1200" dirty="0"/>
              <a:t>	 </a:t>
            </a:r>
            <a:r>
              <a:rPr lang="en-GB" sz="1200" dirty="0">
                <a:solidFill>
                  <a:srgbClr val="FF0000"/>
                </a:solidFill>
              </a:rPr>
              <a:t>active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Alquilado</a:t>
            </a:r>
            <a:r>
              <a:rPr lang="en-GB" sz="1200" dirty="0"/>
              <a:t> </a:t>
            </a:r>
            <a:r>
              <a:rPr lang="en-GB" sz="1200" dirty="0">
                <a:solidFill>
                  <a:srgbClr val="FF0000"/>
                </a:solidFill>
              </a:rPr>
              <a:t>rented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 err="1"/>
              <a:t>asqueroso</a:t>
            </a:r>
            <a:r>
              <a:rPr lang="en-GB" sz="1200" dirty="0"/>
              <a:t>  </a:t>
            </a:r>
            <a:r>
              <a:rPr lang="en-GB" sz="1200" i="1" dirty="0">
                <a:solidFill>
                  <a:srgbClr val="FF0000"/>
                </a:solidFill>
              </a:rPr>
              <a:t>disgusting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averiado</a:t>
            </a:r>
            <a:r>
              <a:rPr lang="en-GB" sz="1200" dirty="0"/>
              <a:t> 	</a:t>
            </a:r>
            <a:r>
              <a:rPr lang="en-GB" sz="1200" i="1" dirty="0">
                <a:solidFill>
                  <a:srgbClr val="FF0000"/>
                </a:solidFill>
              </a:rPr>
              <a:t>broken down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borracho</a:t>
            </a:r>
            <a:r>
              <a:rPr lang="en-GB" sz="1200" dirty="0"/>
              <a:t>	</a:t>
            </a:r>
            <a:r>
              <a:rPr lang="en-GB" sz="1200" i="1" dirty="0">
                <a:solidFill>
                  <a:srgbClr val="FF0000"/>
                </a:solidFill>
              </a:rPr>
              <a:t>drunk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británico</a:t>
            </a:r>
            <a:r>
              <a:rPr lang="en-GB" sz="1200" dirty="0"/>
              <a:t>	</a:t>
            </a:r>
            <a:r>
              <a:rPr lang="en-GB" sz="1200" i="1" dirty="0">
                <a:solidFill>
                  <a:srgbClr val="FF0000"/>
                </a:solidFill>
              </a:rPr>
              <a:t>British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cansado</a:t>
            </a:r>
            <a:r>
              <a:rPr lang="en-GB" sz="1200" dirty="0"/>
              <a:t>	 </a:t>
            </a:r>
            <a:r>
              <a:rPr lang="en-GB" sz="1200" i="1" dirty="0">
                <a:solidFill>
                  <a:srgbClr val="FF0000"/>
                </a:solidFill>
              </a:rPr>
              <a:t>tired, tiring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Concurrido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busy, crowded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de </a:t>
            </a:r>
            <a:r>
              <a:rPr lang="en-GB" sz="1200" dirty="0" err="1"/>
              <a:t>lujo</a:t>
            </a:r>
            <a:r>
              <a:rPr lang="en-GB" sz="1200" dirty="0"/>
              <a:t>	</a:t>
            </a:r>
            <a:r>
              <a:rPr lang="en-GB" sz="1200" i="1" dirty="0">
                <a:solidFill>
                  <a:srgbClr val="FF0000"/>
                </a:solidFill>
              </a:rPr>
              <a:t>luxury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Disponible </a:t>
            </a:r>
            <a:r>
              <a:rPr lang="en-GB" sz="1200" i="1" dirty="0">
                <a:solidFill>
                  <a:srgbClr val="FF0000"/>
                </a:solidFill>
              </a:rPr>
              <a:t>available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Equilibrado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balanced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escaso</a:t>
            </a:r>
            <a:r>
              <a:rPr lang="en-GB" sz="1200" dirty="0"/>
              <a:t> 	</a:t>
            </a:r>
            <a:r>
              <a:rPr lang="en-GB" sz="1200" i="1" dirty="0">
                <a:solidFill>
                  <a:srgbClr val="FF0000"/>
                </a:solidFill>
              </a:rPr>
              <a:t>scarce, meagre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escocés</a:t>
            </a:r>
            <a:r>
              <a:rPr lang="en-GB" sz="1200" dirty="0"/>
              <a:t>	</a:t>
            </a:r>
            <a:r>
              <a:rPr lang="en-GB" sz="1200" i="1" dirty="0">
                <a:solidFill>
                  <a:srgbClr val="FF0000"/>
                </a:solidFill>
              </a:rPr>
              <a:t>Scot, Scottish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español</a:t>
            </a:r>
            <a:r>
              <a:rPr lang="en-GB" sz="1200" dirty="0"/>
              <a:t>	</a:t>
            </a:r>
            <a:r>
              <a:rPr lang="en-GB" sz="1200" i="1" dirty="0">
                <a:solidFill>
                  <a:srgbClr val="FF0000"/>
                </a:solidFill>
              </a:rPr>
              <a:t>Spanish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estresante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stressing, stressful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europeo</a:t>
            </a:r>
            <a:r>
              <a:rPr lang="en-GB" sz="1200" dirty="0"/>
              <a:t> 	 </a:t>
            </a:r>
            <a:r>
              <a:rPr lang="en-GB" sz="1200" i="1" dirty="0">
                <a:solidFill>
                  <a:srgbClr val="FF0000"/>
                </a:solidFill>
              </a:rPr>
              <a:t>European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francés</a:t>
            </a:r>
            <a:r>
              <a:rPr lang="en-GB" sz="1200" dirty="0"/>
              <a:t>	 </a:t>
            </a:r>
            <a:r>
              <a:rPr lang="en-GB" sz="1200" i="1" dirty="0">
                <a:solidFill>
                  <a:srgbClr val="FF0000"/>
                </a:solidFill>
              </a:rPr>
              <a:t>French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galés</a:t>
            </a:r>
            <a:r>
              <a:rPr lang="en-GB" sz="1200" dirty="0"/>
              <a:t>	 </a:t>
            </a:r>
            <a:r>
              <a:rPr lang="en-GB" sz="1200" i="1" dirty="0">
                <a:solidFill>
                  <a:srgbClr val="FF0000"/>
                </a:solidFill>
              </a:rPr>
              <a:t>Welsh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grave	 </a:t>
            </a:r>
            <a:r>
              <a:rPr lang="en-GB" sz="1200" i="1" dirty="0">
                <a:solidFill>
                  <a:srgbClr val="FF0000"/>
                </a:solidFill>
              </a:rPr>
              <a:t>serious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griego</a:t>
            </a:r>
            <a:r>
              <a:rPr lang="en-GB" sz="1200" dirty="0"/>
              <a:t> 	 </a:t>
            </a:r>
            <a:r>
              <a:rPr lang="en-GB" sz="1200" i="1" dirty="0">
                <a:solidFill>
                  <a:srgbClr val="FF0000"/>
                </a:solidFill>
              </a:rPr>
              <a:t>Greek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injusto</a:t>
            </a:r>
            <a:r>
              <a:rPr lang="en-GB" sz="1200" dirty="0"/>
              <a:t> 	 </a:t>
            </a:r>
            <a:r>
              <a:rPr lang="en-GB" sz="1200" i="1" dirty="0">
                <a:solidFill>
                  <a:srgbClr val="FF0000"/>
                </a:solidFill>
              </a:rPr>
              <a:t>unjust, unfair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inquietante</a:t>
            </a:r>
            <a:r>
              <a:rPr lang="en-GB" sz="1200" dirty="0"/>
              <a:t>	 </a:t>
            </a:r>
            <a:r>
              <a:rPr lang="en-GB" sz="1200" i="1" dirty="0">
                <a:solidFill>
                  <a:srgbClr val="FF0000"/>
                </a:solidFill>
              </a:rPr>
              <a:t>worrying, disturbing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justo</a:t>
            </a:r>
            <a:r>
              <a:rPr lang="en-GB" sz="1200" dirty="0"/>
              <a:t> 	</a:t>
            </a:r>
            <a:r>
              <a:rPr lang="en-GB" sz="1200" i="1" dirty="0">
                <a:solidFill>
                  <a:srgbClr val="FF0000"/>
                </a:solidFill>
              </a:rPr>
              <a:t>just, fair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libre </a:t>
            </a:r>
            <a:r>
              <a:rPr lang="en-GB" sz="1200" i="1" dirty="0">
                <a:solidFill>
                  <a:srgbClr val="FF0000"/>
                </a:solidFill>
              </a:rPr>
              <a:t>available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Limpio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clean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malsano</a:t>
            </a:r>
            <a:r>
              <a:rPr lang="en-GB" sz="1200" i="1" dirty="0">
                <a:solidFill>
                  <a:srgbClr val="FF0000"/>
                </a:solidFill>
              </a:rPr>
              <a:t> 	unhealthy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Medioambiental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environmental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mundial</a:t>
            </a:r>
            <a:r>
              <a:rPr lang="en-GB" sz="1200" dirty="0"/>
              <a:t>	</a:t>
            </a:r>
            <a:r>
              <a:rPr lang="en-GB" sz="1200" i="1" dirty="0">
                <a:solidFill>
                  <a:srgbClr val="FF0000"/>
                </a:solidFill>
              </a:rPr>
              <a:t>global, world-wide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nocivo</a:t>
            </a:r>
            <a:r>
              <a:rPr lang="en-GB" sz="1200" dirty="0"/>
              <a:t> 	</a:t>
            </a:r>
            <a:r>
              <a:rPr lang="en-GB" sz="1200" i="1" dirty="0">
                <a:solidFill>
                  <a:srgbClr val="FF0000"/>
                </a:solidFill>
              </a:rPr>
              <a:t>harmful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norteamericano</a:t>
            </a:r>
            <a:r>
              <a:rPr lang="en-GB" sz="1200" dirty="0"/>
              <a:t>	</a:t>
            </a:r>
            <a:r>
              <a:rPr lang="en-GB" sz="1200" i="1" dirty="0">
                <a:solidFill>
                  <a:srgbClr val="FF0000"/>
                </a:solidFill>
              </a:rPr>
              <a:t>North American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peligroso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dangerous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pintado </a:t>
            </a:r>
            <a:r>
              <a:rPr lang="en-GB" sz="1200" i="1" dirty="0">
                <a:solidFill>
                  <a:srgbClr val="FF0000"/>
                </a:solidFill>
              </a:rPr>
              <a:t>painted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pobre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poor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poco </a:t>
            </a:r>
            <a:r>
              <a:rPr lang="en-GB" sz="1200" dirty="0" err="1"/>
              <a:t>sano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not healthy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preocupado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worried, anxious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preocupante</a:t>
            </a:r>
            <a:r>
              <a:rPr lang="en-GB" sz="1200" dirty="0"/>
              <a:t> 	</a:t>
            </a:r>
            <a:r>
              <a:rPr lang="en-GB" sz="1200" i="1" dirty="0">
                <a:solidFill>
                  <a:srgbClr val="FF0000"/>
                </a:solidFill>
              </a:rPr>
              <a:t>worrying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propio</a:t>
            </a:r>
            <a:r>
              <a:rPr lang="en-GB" sz="1200" dirty="0"/>
              <a:t>	</a:t>
            </a:r>
            <a:r>
              <a:rPr lang="en-GB" sz="1200" i="1" dirty="0">
                <a:solidFill>
                  <a:srgbClr val="FF0000"/>
                </a:solidFill>
              </a:rPr>
              <a:t>own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químico</a:t>
            </a:r>
            <a:r>
              <a:rPr lang="en-GB" sz="1200" dirty="0"/>
              <a:t>	</a:t>
            </a:r>
            <a:r>
              <a:rPr lang="en-GB" sz="1200" i="1" dirty="0">
                <a:solidFill>
                  <a:srgbClr val="FF0000"/>
                </a:solidFill>
              </a:rPr>
              <a:t>chemical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recargable</a:t>
            </a:r>
            <a:r>
              <a:rPr lang="en-GB" sz="1200" dirty="0"/>
              <a:t>  </a:t>
            </a:r>
            <a:r>
              <a:rPr lang="en-GB" sz="1200" i="1" dirty="0">
                <a:solidFill>
                  <a:srgbClr val="FF0000"/>
                </a:solidFill>
              </a:rPr>
              <a:t>rechargeable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renovable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renewable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respiratorio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respiratory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ruidoso</a:t>
            </a:r>
            <a:r>
              <a:rPr lang="en-GB" sz="1200" dirty="0"/>
              <a:t> 	</a:t>
            </a:r>
            <a:r>
              <a:rPr lang="en-GB" sz="1200" i="1" dirty="0">
                <a:solidFill>
                  <a:srgbClr val="FF0000"/>
                </a:solidFill>
              </a:rPr>
              <a:t>noisy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saludable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healthy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sano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healthy, wholesome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seropositivo</a:t>
            </a:r>
            <a:r>
              <a:rPr lang="en-GB" sz="1200" dirty="0"/>
              <a:t> </a:t>
            </a:r>
            <a:r>
              <a:rPr lang="en-GB" sz="1200" i="1" dirty="0">
                <a:solidFill>
                  <a:srgbClr val="FF0000"/>
                </a:solidFill>
              </a:rPr>
              <a:t>HIV	 positive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err="1"/>
              <a:t>sucio</a:t>
            </a:r>
            <a:r>
              <a:rPr lang="en-GB" sz="1200" dirty="0"/>
              <a:t> 	</a:t>
            </a:r>
            <a:r>
              <a:rPr lang="en-GB" sz="1200" i="1" dirty="0">
                <a:solidFill>
                  <a:srgbClr val="FF0000"/>
                </a:solidFill>
              </a:rPr>
              <a:t>dirty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vivo	</a:t>
            </a:r>
            <a:r>
              <a:rPr lang="en-GB" sz="1200" i="1" dirty="0">
                <a:solidFill>
                  <a:srgbClr val="FF0000"/>
                </a:solidFill>
              </a:rPr>
              <a:t>alive</a:t>
            </a:r>
          </a:p>
          <a:p>
            <a:endParaRPr lang="en-GB" sz="1200" dirty="0"/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  <a:defRPr/>
            </a:pPr>
            <a:endParaRPr lang="en-GB" sz="1200" i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GB" sz="1200" i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GB" sz="1200" i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GB" sz="1200" i="1" dirty="0"/>
          </a:p>
          <a:p>
            <a:pPr>
              <a:defRPr/>
            </a:pPr>
            <a:endParaRPr lang="en-GB" sz="1200" dirty="0">
              <a:solidFill>
                <a:srgbClr val="F927FE"/>
              </a:solidFill>
            </a:endParaRPr>
          </a:p>
          <a:p>
            <a:pPr>
              <a:defRPr/>
            </a:pPr>
            <a:endParaRPr lang="en-GB" sz="1200" dirty="0"/>
          </a:p>
          <a:p>
            <a:pPr>
              <a:defRPr/>
            </a:pPr>
            <a:endParaRPr lang="en-GB" sz="12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5DE4A65-5EB4-46AE-B20B-9DC834A4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303" y="297877"/>
            <a:ext cx="6842125" cy="922338"/>
          </a:xfrm>
        </p:spPr>
        <p:txBody>
          <a:bodyPr/>
          <a:lstStyle/>
          <a:p>
            <a:pPr eaLnBrk="1" hangingPunct="1"/>
            <a:r>
              <a:rPr lang="en-GB" altLang="es-E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1.Hablame de </a:t>
            </a:r>
            <a:r>
              <a:rPr lang="en-GB" altLang="es-ES" sz="2400" dirty="0" err="1">
                <a:solidFill>
                  <a:schemeClr val="tx1"/>
                </a:solidFill>
                <a:latin typeface="Britannic Bold" panose="020B0903060703020204" pitchFamily="34" charset="0"/>
              </a:rPr>
              <a:t>tus</a:t>
            </a:r>
            <a:r>
              <a:rPr lang="en-GB" altLang="es-E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 </a:t>
            </a:r>
            <a:r>
              <a:rPr lang="en-GB" altLang="es-ES" sz="2400" dirty="0" err="1">
                <a:solidFill>
                  <a:schemeClr val="tx1"/>
                </a:solidFill>
                <a:latin typeface="Britannic Bold" panose="020B0903060703020204" pitchFamily="34" charset="0"/>
              </a:rPr>
              <a:t>vacaciones</a:t>
            </a:r>
            <a:r>
              <a:rPr lang="en-GB" altLang="es-E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 </a:t>
            </a:r>
            <a:r>
              <a:rPr lang="en-GB" altLang="es-ES" sz="2400" dirty="0" err="1">
                <a:solidFill>
                  <a:schemeClr val="tx1"/>
                </a:solidFill>
                <a:latin typeface="Britannic Bold" panose="020B0903060703020204" pitchFamily="34" charset="0"/>
              </a:rPr>
              <a:t>Parte</a:t>
            </a:r>
            <a:r>
              <a:rPr lang="en-GB" altLang="es-E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 1 </a:t>
            </a:r>
            <a:br>
              <a:rPr lang="en-GB" altLang="es-ES" sz="2400" dirty="0">
                <a:solidFill>
                  <a:schemeClr val="tx1"/>
                </a:solidFill>
                <a:latin typeface="Britannic Bold" panose="020B0903060703020204" pitchFamily="34" charset="0"/>
              </a:rPr>
            </a:br>
            <a:r>
              <a:rPr lang="en-GB" altLang="es-ES" sz="20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Tell me about your holidays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3C2DEC65-0E33-441D-A191-0DA9B5E1D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741" y="1417760"/>
            <a:ext cx="4752975" cy="4832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Prefiero</a:t>
            </a:r>
            <a:r>
              <a:rPr lang="en-GB" altLang="es-ES" sz="1400" b="1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prefer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Me chifla</a:t>
            </a:r>
            <a:r>
              <a:rPr lang="en-GB" altLang="es-ES" sz="1400" b="1">
                <a:solidFill>
                  <a:srgbClr val="0033CC"/>
                </a:solidFill>
                <a:latin typeface="Comic Sans MS" panose="030F0702030302020204" pitchFamily="66" charset="0"/>
              </a:rPr>
              <a:t>/n</a:t>
            </a: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love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Me encanta</a:t>
            </a:r>
            <a:r>
              <a:rPr lang="en-GB" altLang="es-ES" sz="1400" b="1">
                <a:solidFill>
                  <a:srgbClr val="0033CC"/>
                </a:solidFill>
                <a:latin typeface="Comic Sans MS" panose="030F0702030302020204" pitchFamily="66" charset="0"/>
              </a:rPr>
              <a:t>/n</a:t>
            </a: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love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Me fascina</a:t>
            </a:r>
            <a:r>
              <a:rPr lang="en-GB" altLang="es-ES" sz="1400" b="1">
                <a:solidFill>
                  <a:srgbClr val="0033CC"/>
                </a:solidFill>
                <a:latin typeface="Comic Sans MS" panose="030F0702030302020204" pitchFamily="66" charset="0"/>
              </a:rPr>
              <a:t>/n</a:t>
            </a: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love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Adoro</a:t>
            </a:r>
            <a:r>
              <a:rPr lang="en-GB" altLang="es-ES" sz="1400" b="1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love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 i="1">
                <a:solidFill>
                  <a:srgbClr val="FF6600"/>
                </a:solidFill>
                <a:latin typeface="Comic Sans MS" panose="030F0702030302020204" pitchFamily="66" charset="0"/>
              </a:rPr>
              <a:t>Me vuelve</a:t>
            </a:r>
            <a:r>
              <a:rPr lang="en-GB" altLang="es-ES" sz="1400" b="1">
                <a:solidFill>
                  <a:srgbClr val="0033CC"/>
                </a:solidFill>
                <a:latin typeface="Comic Sans MS" panose="030F0702030302020204" pitchFamily="66" charset="0"/>
              </a:rPr>
              <a:t>/n</a:t>
            </a:r>
            <a:r>
              <a:rPr lang="en-GB" altLang="es-ES" sz="1400" b="1" i="1">
                <a:solidFill>
                  <a:srgbClr val="FF6600"/>
                </a:solidFill>
                <a:latin typeface="Comic Sans MS" panose="030F0702030302020204" pitchFamily="66" charset="0"/>
              </a:rPr>
              <a:t> loco/a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It drives me crazy </a:t>
            </a:r>
            <a:r>
              <a:rPr lang="en-GB" altLang="es-ES" sz="1100" b="1" i="1">
                <a:solidFill>
                  <a:srgbClr val="FF0000"/>
                </a:solidFill>
                <a:latin typeface="Comic Sans MS" panose="030F0702030302020204" pitchFamily="66" charset="0"/>
              </a:rPr>
              <a:t>(positive)</a:t>
            </a:r>
            <a:endParaRPr lang="en-GB" altLang="es-ES" sz="1400" b="1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Me gusta</a:t>
            </a:r>
            <a:r>
              <a:rPr lang="en-GB" altLang="es-ES" sz="1400" b="1">
                <a:solidFill>
                  <a:srgbClr val="0033CC"/>
                </a:solidFill>
                <a:latin typeface="Comic Sans MS" panose="030F0702030302020204" pitchFamily="66" charset="0"/>
              </a:rPr>
              <a:t>/n</a:t>
            </a: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like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No me gusta</a:t>
            </a:r>
            <a:r>
              <a:rPr lang="en-GB" altLang="es-ES" sz="1400" b="1">
                <a:solidFill>
                  <a:srgbClr val="0033CC"/>
                </a:solidFill>
                <a:latin typeface="Comic Sans MS" panose="030F0702030302020204" pitchFamily="66" charset="0"/>
              </a:rPr>
              <a:t>/n</a:t>
            </a: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don’t like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No me gusta</a:t>
            </a:r>
            <a:r>
              <a:rPr lang="en-GB" altLang="es-ES" sz="1400" b="1">
                <a:solidFill>
                  <a:srgbClr val="0033CC"/>
                </a:solidFill>
                <a:latin typeface="Comic Sans MS" panose="030F0702030302020204" pitchFamily="66" charset="0"/>
              </a:rPr>
              <a:t>/n</a:t>
            </a: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 nada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don’t like..at all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Detesto</a:t>
            </a: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hate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Odio</a:t>
            </a: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hate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No me </a:t>
            </a: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gusta</a:t>
            </a:r>
            <a:r>
              <a:rPr lang="en-GB" altLang="es-ES" sz="1400" b="1">
                <a:solidFill>
                  <a:srgbClr val="0033CC"/>
                </a:solidFill>
                <a:latin typeface="Comic Sans MS" panose="030F0702030302020204" pitchFamily="66" charset="0"/>
              </a:rPr>
              <a:t>/n </a:t>
            </a: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 nada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 don’t like..at all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Me </a:t>
            </a:r>
            <a:r>
              <a:rPr lang="en-GB" altLang="es-ES" sz="1400" b="1">
                <a:solidFill>
                  <a:srgbClr val="FF6600"/>
                </a:solidFill>
                <a:latin typeface="Comic Sans MS" panose="030F0702030302020204" pitchFamily="66" charset="0"/>
              </a:rPr>
              <a:t>mola</a:t>
            </a:r>
            <a:r>
              <a:rPr lang="en-GB" altLang="es-ES" sz="1400" b="1">
                <a:solidFill>
                  <a:srgbClr val="0033CC"/>
                </a:solidFill>
                <a:latin typeface="Comic Sans MS" panose="030F0702030302020204" pitchFamily="66" charset="0"/>
              </a:rPr>
              <a:t>/n</a:t>
            </a:r>
            <a:r>
              <a:rPr lang="en-GB" altLang="es-ES" sz="14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s-ES" sz="1400" b="1" i="1">
                <a:solidFill>
                  <a:srgbClr val="FF0000"/>
                </a:solidFill>
                <a:latin typeface="Comic Sans MS" panose="030F0702030302020204" pitchFamily="66" charset="0"/>
              </a:rPr>
              <a:t>It´s cool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s-ES" sz="1400" b="1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s-ES" sz="14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4B696-F037-4A2C-A803-05697C0C72ED}"/>
              </a:ext>
            </a:extLst>
          </p:cNvPr>
          <p:cNvSpPr txBox="1"/>
          <p:nvPr/>
        </p:nvSpPr>
        <p:spPr>
          <a:xfrm>
            <a:off x="220491" y="1417760"/>
            <a:ext cx="3729038" cy="193833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Siempre</a:t>
            </a: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Always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Todos</a:t>
            </a: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los </a:t>
            </a:r>
            <a:r>
              <a:rPr lang="en-GB" sz="16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veranos</a:t>
            </a:r>
            <a:r>
              <a:rPr lang="en-GB" sz="16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Every summer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En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verano</a:t>
            </a: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In the summer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Normalmente</a:t>
            </a:r>
            <a:r>
              <a:rPr lang="en-GB" sz="24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Usually</a:t>
            </a:r>
            <a:endParaRPr lang="en-GB" sz="1400" b="1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A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veces</a:t>
            </a: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De </a:t>
            </a:r>
            <a:r>
              <a:rPr lang="en-GB" sz="1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vez</a:t>
            </a:r>
            <a:r>
              <a:rPr lang="en-GB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en </a:t>
            </a:r>
            <a:r>
              <a:rPr lang="en-GB" sz="1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cuando</a:t>
            </a:r>
            <a:r>
              <a:rPr lang="en-GB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Once in a while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Nunca</a:t>
            </a:r>
            <a:r>
              <a:rPr lang="en-GB" sz="1600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never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9F76094-FA62-46E3-BFE3-EFCB5DF30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716" y="6097710"/>
            <a:ext cx="4321175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 de </a:t>
            </a:r>
            <a:r>
              <a:rPr lang="en-GB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vacaciones</a:t>
            </a: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</a:t>
            </a:r>
            <a:r>
              <a:rPr lang="en-GB" b="1" i="1" dirty="0" err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oing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on holiday 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E08DE9E-BB5E-4B13-BFCD-F54DB017F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829" y="5665910"/>
            <a:ext cx="1173162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1800" b="1">
                <a:solidFill>
                  <a:srgbClr val="000000"/>
                </a:solidFill>
                <a:latin typeface="Comic Sans MS" panose="030F0702030302020204" pitchFamily="66" charset="0"/>
              </a:rPr>
              <a:t>A </a:t>
            </a:r>
            <a:r>
              <a:rPr lang="en-GB" altLang="es-ES" sz="1800" b="1" i="1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</a:p>
        </p:txBody>
      </p:sp>
      <p:sp>
        <p:nvSpPr>
          <p:cNvPr id="7" name="Oval 18">
            <a:extLst>
              <a:ext uri="{FF2B5EF4-FFF2-40B4-BE49-F238E27FC236}">
                <a16:creationId xmlns:a16="http://schemas.microsoft.com/office/drawing/2014/main" id="{4E621EDE-F078-4081-9542-6C1FFF7F0A46}"/>
              </a:ext>
            </a:extLst>
          </p:cNvPr>
          <p:cNvSpPr/>
          <p:nvPr/>
        </p:nvSpPr>
        <p:spPr>
          <a:xfrm>
            <a:off x="3624404" y="1375790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EF4E5450-210E-457E-8115-109589F4FF21}"/>
              </a:ext>
            </a:extLst>
          </p:cNvPr>
          <p:cNvSpPr/>
          <p:nvPr/>
        </p:nvSpPr>
        <p:spPr>
          <a:xfrm>
            <a:off x="7911850" y="1487620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18">
            <a:extLst>
              <a:ext uri="{FF2B5EF4-FFF2-40B4-BE49-F238E27FC236}">
                <a16:creationId xmlns:a16="http://schemas.microsoft.com/office/drawing/2014/main" id="{471C0A1C-E052-4A84-BA7C-06317D1288A5}"/>
              </a:ext>
            </a:extLst>
          </p:cNvPr>
          <p:cNvSpPr/>
          <p:nvPr/>
        </p:nvSpPr>
        <p:spPr>
          <a:xfrm>
            <a:off x="8284941" y="6339168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7046BBA9-0AEB-4BA9-8A85-630A0830F2DD}"/>
              </a:ext>
            </a:extLst>
          </p:cNvPr>
          <p:cNvSpPr/>
          <p:nvPr/>
        </p:nvSpPr>
        <p:spPr>
          <a:xfrm>
            <a:off x="8284941" y="5666257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DE9498C-F99D-4ED3-8ACA-2A6A83911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04" y="3667248"/>
            <a:ext cx="3729037" cy="2863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 costa 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coast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 playa 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beach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 </a:t>
            </a:r>
            <a:r>
              <a:rPr lang="en-GB" b="1" dirty="0" err="1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montaña</a:t>
            </a: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mountains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 ciudad 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city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 sierra 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mountains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+l campo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the country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España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Spain…</a:t>
            </a: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7449E2B0-7BEE-4C73-8BF0-6534350E1BC4}"/>
              </a:ext>
            </a:extLst>
          </p:cNvPr>
          <p:cNvSpPr/>
          <p:nvPr/>
        </p:nvSpPr>
        <p:spPr>
          <a:xfrm>
            <a:off x="3551798" y="553214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3072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6116</Words>
  <Application>Microsoft Office PowerPoint</Application>
  <PresentationFormat>On-screen Show (4:3)</PresentationFormat>
  <Paragraphs>1380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AR DARLING</vt:lpstr>
      <vt:lpstr>Arial</vt:lpstr>
      <vt:lpstr>Arial Rounded MT Bold</vt:lpstr>
      <vt:lpstr>Britannic Bold</vt:lpstr>
      <vt:lpstr>Calibri</vt:lpstr>
      <vt:lpstr>Calibri Light</vt:lpstr>
      <vt:lpstr>Comic Sans MS</vt:lpstr>
      <vt:lpstr>Convergence</vt:lpstr>
      <vt:lpstr>Courier New</vt:lpstr>
      <vt:lpstr>Kristen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1.Hablame de tus vacaciones Parte 1  Tell me about your holidays</vt:lpstr>
      <vt:lpstr>PowerPoint Presentation</vt:lpstr>
      <vt:lpstr>2.De vacaciones ¿Qué es lo mas importante para tí? On holidays, What is the most important for you?</vt:lpstr>
      <vt:lpstr>3.¿Qué haces normalmente de vacaciones? What do you normally do on holidays?</vt:lpstr>
      <vt:lpstr>4.¿Cómo es el hotel donde te alojas normalmente?  What is the hotel where you normally stay like?</vt:lpstr>
      <vt:lpstr>4.¿Cómo es el hotel? PARTE 2 What is the hotel like? PART 2</vt:lpstr>
      <vt:lpstr>PowerPoint Presentation</vt:lpstr>
      <vt:lpstr>6.¿Cómo fue el viaje?  What was the journey like?</vt:lpstr>
      <vt:lpstr>7.¿Qué comiste en tus vacaciones? What did you eat on  your holidays?</vt:lpstr>
      <vt:lpstr>8.¿Cómo era el hotel?  What was the hotel like?</vt:lpstr>
      <vt:lpstr>8.¿Cómo era el hotel? PARTE 2 What was the hotel like? PART 2</vt:lpstr>
      <vt:lpstr>9.¿Tuviste algún problema? Did you have any problems?</vt:lpstr>
      <vt:lpstr>¿Más problema? More problems?</vt:lpstr>
      <vt:lpstr>PowerPoint Presentation</vt:lpstr>
      <vt:lpstr>11.¿Cómo será el hotel?  What will the hotel be like?</vt:lpstr>
      <vt:lpstr>PowerPoint Presentation</vt:lpstr>
      <vt:lpstr>PowerPoint Presentation</vt:lpstr>
      <vt:lpstr>13.¿Cómo sería el hotel ideal?  What would the ideal hotel be like?</vt:lpstr>
      <vt:lpstr>13.¿Cómo sería el hotel ideal? Part 2  What would the ideal hotel be like?</vt:lpstr>
      <vt:lpstr>PowerPoint Presentation</vt:lpstr>
      <vt:lpstr>15.¿Es tu ciudad un destino turístico?  Is your city a holiday destination?</vt:lpstr>
      <vt:lpstr>16.¿Qué se puede hacer en tu ciudad?  What can you do in your town?</vt:lpstr>
      <vt:lpstr>17.¿Por qué crees que tener vacaciones es importante?  Why do you think is important to have holidays time?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Mallo</dc:creator>
  <cp:lastModifiedBy>Sara Mallo</cp:lastModifiedBy>
  <cp:revision>31</cp:revision>
  <dcterms:created xsi:type="dcterms:W3CDTF">2020-05-17T18:10:48Z</dcterms:created>
  <dcterms:modified xsi:type="dcterms:W3CDTF">2020-06-08T18:46:59Z</dcterms:modified>
</cp:coreProperties>
</file>